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2" r:id="rId4"/>
    <p:sldId id="258" r:id="rId5"/>
    <p:sldId id="259" r:id="rId6"/>
    <p:sldId id="260" r:id="rId7"/>
    <p:sldId id="261" r:id="rId8"/>
    <p:sldId id="263"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99"/>
    <a:srgbClr val="FEFE66"/>
    <a:srgbClr val="66FFFF"/>
    <a:srgbClr val="EE3516"/>
    <a:srgbClr val="FD67E8"/>
    <a:srgbClr val="FEB0F3"/>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0" d="100"/>
          <a:sy n="90" d="100"/>
        </p:scale>
        <p:origin x="-816" y="-162"/>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4/12/2018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4/12/2018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4/12/2018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4/12/2018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4/12/2018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4/12/2018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4/12/2018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alpha val="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4/12/2018</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9.jpeg"/><Relationship Id="rId3" Type="http://schemas.openxmlformats.org/officeDocument/2006/relationships/hyperlink" Target="http://www.google.co.uk/url?sa=i&amp;rct=j&amp;q=&amp;esrc=s&amp;source=images&amp;cd=&amp;cad=rja&amp;uact=8&amp;ved=2ahUKEwjG-oGAuLTaAhVDVxQKHZ3lAXAQjRx6BAgAEAU&amp;url=http://richmondpark.amdro.org.uk/home/information/curriculum/digital-learning/bug-club/&amp;psig=AOvVaw39lv98ZqCScjg2SZVMtSVA&amp;ust=1523612187220008" TargetMode="External"/><Relationship Id="rId7" Type="http://schemas.openxmlformats.org/officeDocument/2006/relationships/image" Target="../media/image4.jpeg"/><Relationship Id="rId12" Type="http://schemas.openxmlformats.org/officeDocument/2006/relationships/image" Target="../media/image8.png"/><Relationship Id="rId2" Type="http://schemas.openxmlformats.org/officeDocument/2006/relationships/slide" Target="slide8.xml"/><Relationship Id="rId1" Type="http://schemas.openxmlformats.org/officeDocument/2006/relationships/slideLayout" Target="../slideLayouts/slideLayout1.xml"/><Relationship Id="rId6" Type="http://schemas.openxmlformats.org/officeDocument/2006/relationships/image" Target="../media/image3.jpeg"/><Relationship Id="rId11" Type="http://schemas.openxmlformats.org/officeDocument/2006/relationships/image" Target="../media/image7.png"/><Relationship Id="rId5" Type="http://schemas.openxmlformats.org/officeDocument/2006/relationships/image" Target="../media/image2.jpeg"/><Relationship Id="rId10" Type="http://schemas.openxmlformats.org/officeDocument/2006/relationships/image" Target="../media/image6.png"/><Relationship Id="rId4" Type="http://schemas.openxmlformats.org/officeDocument/2006/relationships/image" Target="../media/image1.jpeg"/><Relationship Id="rId9" Type="http://schemas.openxmlformats.org/officeDocument/2006/relationships/slide" Target="slide3.xml"/></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xml"/><Relationship Id="rId5" Type="http://schemas.openxmlformats.org/officeDocument/2006/relationships/image" Target="../media/image13.jpeg"/><Relationship Id="rId4" Type="http://schemas.openxmlformats.org/officeDocument/2006/relationships/image" Target="../media/image12.png"/></Relationships>
</file>

<file path=ppt/slides/_rels/slide3.xml.rels><?xml version="1.0" encoding="UTF-8" standalone="yes"?>
<Relationships xmlns="http://schemas.openxmlformats.org/package/2006/relationships"><Relationship Id="rId3" Type="http://schemas.openxmlformats.org/officeDocument/2006/relationships/slide" Target="slide5.xml"/><Relationship Id="rId2" Type="http://schemas.openxmlformats.org/officeDocument/2006/relationships/slide" Target="slide4.xml"/><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slide" Target="slide7.xml"/><Relationship Id="rId4" Type="http://schemas.openxmlformats.org/officeDocument/2006/relationships/slide" Target="slide6.xml"/></Relationships>
</file>

<file path=ppt/slides/_rels/slide4.xml.rels><?xml version="1.0" encoding="UTF-8" standalone="yes"?>
<Relationships xmlns="http://schemas.openxmlformats.org/package/2006/relationships"><Relationship Id="rId3" Type="http://schemas.openxmlformats.org/officeDocument/2006/relationships/hyperlink" Target="onlinesafetycymru.org.uk/trosolwg-or-cwricwlwm/" TargetMode="External"/><Relationship Id="rId2" Type="http://schemas.openxmlformats.org/officeDocument/2006/relationships/image" Target="../media/image14.png"/><Relationship Id="rId1" Type="http://schemas.openxmlformats.org/officeDocument/2006/relationships/slideLayout" Target="../slideLayouts/slideLayout1.xml"/><Relationship Id="rId6" Type="http://schemas.openxmlformats.org/officeDocument/2006/relationships/image" Target="../media/image13.jpeg"/><Relationship Id="rId5" Type="http://schemas.openxmlformats.org/officeDocument/2006/relationships/slide" Target="slide3.xml"/><Relationship Id="rId4" Type="http://schemas.openxmlformats.org/officeDocument/2006/relationships/image" Target="../media/image15.jpeg"/></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9.png"/><Relationship Id="rId2" Type="http://schemas.openxmlformats.org/officeDocument/2006/relationships/slide" Target="slide3.xml"/><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 Target="slide3.xml"/><Relationship Id="rId1" Type="http://schemas.openxmlformats.org/officeDocument/2006/relationships/slideLayout" Target="../slideLayouts/slideLayout1.xml"/><Relationship Id="rId6" Type="http://schemas.openxmlformats.org/officeDocument/2006/relationships/image" Target="../media/image21.jpeg"/><Relationship Id="rId5" Type="http://schemas.openxmlformats.org/officeDocument/2006/relationships/image" Target="../media/image17.png"/><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hyperlink" Target="https://www.youtube.com/watch?time_continue=4&amp;v=cTxZbIELt1U" TargetMode="External"/><Relationship Id="rId7"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xml"/><Relationship Id="rId6" Type="http://schemas.openxmlformats.org/officeDocument/2006/relationships/hyperlink" Target="http://code-it.co.uk/csplanning.html" TargetMode="External"/><Relationship Id="rId5" Type="http://schemas.openxmlformats.org/officeDocument/2006/relationships/hyperlink" Target="http://code-it.co.uk/" TargetMode="External"/><Relationship Id="rId10" Type="http://schemas.openxmlformats.org/officeDocument/2006/relationships/image" Target="../media/image13.jpeg"/><Relationship Id="rId4" Type="http://schemas.openxmlformats.org/officeDocument/2006/relationships/hyperlink" Target="http://www.ccc-computing.org.uk/" TargetMode="External"/><Relationship Id="rId9" Type="http://schemas.openxmlformats.org/officeDocument/2006/relationships/slide" Target="slide3.xml"/></Relationships>
</file>

<file path=ppt/slides/_rels/slide8.xml.rels><?xml version="1.0" encoding="UTF-8" standalone="yes"?>
<Relationships xmlns="http://schemas.openxmlformats.org/package/2006/relationships"><Relationship Id="rId8" Type="http://schemas.openxmlformats.org/officeDocument/2006/relationships/image" Target="../media/image29.png"/><Relationship Id="rId13" Type="http://schemas.openxmlformats.org/officeDocument/2006/relationships/image" Target="../media/image34.jpe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gif"/><Relationship Id="rId2" Type="http://schemas.openxmlformats.org/officeDocument/2006/relationships/image" Target="../media/image13.jpeg"/><Relationship Id="rId1" Type="http://schemas.openxmlformats.org/officeDocument/2006/relationships/slideLayout" Target="../slideLayouts/slideLayout1.xml"/><Relationship Id="rId6" Type="http://schemas.openxmlformats.org/officeDocument/2006/relationships/image" Target="../media/image27.png"/><Relationship Id="rId11" Type="http://schemas.openxmlformats.org/officeDocument/2006/relationships/image" Target="../media/image32.jpeg"/><Relationship Id="rId5" Type="http://schemas.openxmlformats.org/officeDocument/2006/relationships/image" Target="../media/image26.png"/><Relationship Id="rId10" Type="http://schemas.openxmlformats.org/officeDocument/2006/relationships/image" Target="../media/image31.jpeg"/><Relationship Id="rId4" Type="http://schemas.openxmlformats.org/officeDocument/2006/relationships/image" Target="../media/image25.png"/><Relationship Id="rId9" Type="http://schemas.openxmlformats.org/officeDocument/2006/relationships/image" Target="../media/image3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62200" y="76200"/>
            <a:ext cx="4495800" cy="685800"/>
          </a:xfrm>
          <a:solidFill>
            <a:srgbClr val="FFFF00"/>
          </a:solidFill>
          <a:ln>
            <a:solidFill>
              <a:schemeClr val="accent6">
                <a:lumMod val="75000"/>
              </a:schemeClr>
            </a:solidFill>
          </a:ln>
        </p:spPr>
        <p:txBody>
          <a:bodyPr>
            <a:normAutofit fontScale="90000"/>
          </a:bodyPr>
          <a:lstStyle/>
          <a:p>
            <a:r>
              <a:rPr lang="en-GB" sz="2800" dirty="0" smtClean="0"/>
              <a:t/>
            </a:r>
            <a:br>
              <a:rPr lang="en-GB" sz="2800" dirty="0" smtClean="0"/>
            </a:br>
            <a:r>
              <a:rPr lang="en-GB" sz="1800" b="1" dirty="0" smtClean="0"/>
              <a:t>Opportunities for developing Digital Competence </a:t>
            </a:r>
            <a:br>
              <a:rPr lang="en-GB" sz="1800" b="1" dirty="0" smtClean="0"/>
            </a:br>
            <a:r>
              <a:rPr lang="en-GB" sz="1800" b="1" dirty="0" smtClean="0"/>
              <a:t>in Early Years Education</a:t>
            </a:r>
            <a:r>
              <a:rPr lang="en-GB" sz="2800" dirty="0" smtClean="0"/>
              <a:t/>
            </a:r>
            <a:br>
              <a:rPr lang="en-GB" sz="2800" dirty="0" smtClean="0"/>
            </a:br>
            <a:endParaRPr lang="en-GB" sz="2800" dirty="0"/>
          </a:p>
        </p:txBody>
      </p:sp>
      <p:graphicFrame>
        <p:nvGraphicFramePr>
          <p:cNvPr id="10" name="Table 9"/>
          <p:cNvGraphicFramePr>
            <a:graphicFrameLocks noGrp="1"/>
          </p:cNvGraphicFramePr>
          <p:nvPr>
            <p:extLst>
              <p:ext uri="{D42A27DB-BD31-4B8C-83A1-F6EECF244321}">
                <p14:modId xmlns:p14="http://schemas.microsoft.com/office/powerpoint/2010/main" xmlns="" val="348103374"/>
              </p:ext>
            </p:extLst>
          </p:nvPr>
        </p:nvGraphicFramePr>
        <p:xfrm>
          <a:off x="7010400" y="76200"/>
          <a:ext cx="2023805" cy="3962400"/>
        </p:xfrm>
        <a:graphic>
          <a:graphicData uri="http://schemas.openxmlformats.org/drawingml/2006/table">
            <a:tbl>
              <a:tblPr firstRow="1" bandRow="1">
                <a:tableStyleId>{5C22544A-7EE6-4342-B048-85BDC9FD1C3A}</a:tableStyleId>
              </a:tblPr>
              <a:tblGrid>
                <a:gridCol w="2023805"/>
              </a:tblGrid>
              <a:tr h="531303">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600" b="1" u="sng" kern="1200" dirty="0" smtClean="0">
                          <a:solidFill>
                            <a:schemeClr val="lt1"/>
                          </a:solidFill>
                          <a:latin typeface="+mn-lt"/>
                          <a:ea typeface="+mn-ea"/>
                          <a:cs typeface="+mn-cs"/>
                        </a:rPr>
                        <a:t>The Digital Competence Framework (DCF) </a:t>
                      </a:r>
                      <a:endParaRPr lang="en-GB" sz="1600" b="1" kern="1200" dirty="0" smtClean="0">
                        <a:solidFill>
                          <a:schemeClr val="lt1"/>
                        </a:solidFill>
                        <a:latin typeface="+mn-lt"/>
                        <a:ea typeface="+mn-ea"/>
                        <a:cs typeface="+mn-cs"/>
                      </a:endParaRPr>
                    </a:p>
                  </a:txBody>
                  <a:tcPr>
                    <a:solidFill>
                      <a:srgbClr val="00B0F0"/>
                    </a:solidFill>
                  </a:tcPr>
                </a:tc>
              </a:tr>
              <a:tr h="2516697">
                <a:tc>
                  <a:txBody>
                    <a:bodyPr/>
                    <a:lstStyle/>
                    <a:p>
                      <a:pPr lvl="0" algn="l">
                        <a:buFont typeface="Arial" pitchFamily="34" charset="0"/>
                        <a:buChar char="•"/>
                      </a:pPr>
                      <a:r>
                        <a:rPr lang="en-GB" sz="1000" kern="1200" dirty="0" smtClean="0">
                          <a:solidFill>
                            <a:schemeClr val="dk1"/>
                          </a:solidFill>
                          <a:latin typeface="+mn-lt"/>
                          <a:ea typeface="+mn-ea"/>
                          <a:cs typeface="+mn-cs"/>
                        </a:rPr>
                        <a:t>The Digital Competence Framework (DCF) is part of the new curriculum for Wales.</a:t>
                      </a:r>
                    </a:p>
                    <a:p>
                      <a:pPr lvl="0" algn="l">
                        <a:buFont typeface="Arial" pitchFamily="34" charset="0"/>
                        <a:buChar char="•"/>
                      </a:pPr>
                      <a:r>
                        <a:rPr lang="en-GB" sz="1000" kern="1200" dirty="0" smtClean="0">
                          <a:solidFill>
                            <a:schemeClr val="dk1"/>
                          </a:solidFill>
                          <a:latin typeface="+mn-lt"/>
                          <a:ea typeface="+mn-ea"/>
                          <a:cs typeface="+mn-cs"/>
                        </a:rPr>
                        <a:t>It is the set of skills, knowledge and attitudes that enable the confident, creative and critical use of technologies and systems. </a:t>
                      </a:r>
                    </a:p>
                    <a:p>
                      <a:pPr lvl="0" algn="l">
                        <a:buFont typeface="Arial" pitchFamily="34" charset="0"/>
                        <a:buChar char="•"/>
                      </a:pPr>
                      <a:r>
                        <a:rPr lang="en-GB" sz="1000" kern="1200" dirty="0" smtClean="0">
                          <a:solidFill>
                            <a:schemeClr val="dk1"/>
                          </a:solidFill>
                          <a:latin typeface="+mn-lt"/>
                          <a:ea typeface="+mn-ea"/>
                          <a:cs typeface="+mn-cs"/>
                        </a:rPr>
                        <a:t>Digital competence is one of three cross-curricular responsibilities, alongside literacy and numeracy. </a:t>
                      </a:r>
                    </a:p>
                    <a:p>
                      <a:pPr lvl="0" algn="l">
                        <a:buFont typeface="Arial" pitchFamily="34" charset="0"/>
                        <a:buChar char="•"/>
                      </a:pPr>
                      <a:r>
                        <a:rPr lang="en-GB" sz="1000" kern="1200" dirty="0" smtClean="0">
                          <a:solidFill>
                            <a:schemeClr val="dk1"/>
                          </a:solidFill>
                          <a:latin typeface="+mn-lt"/>
                          <a:ea typeface="+mn-ea"/>
                          <a:cs typeface="+mn-cs"/>
                        </a:rPr>
                        <a:t>DCF focuses on developing digital skills which can be applied to a wide range of subjects and scenarios that are transferrable to the world of work.</a:t>
                      </a:r>
                    </a:p>
                    <a:p>
                      <a:pPr lvl="0" algn="l">
                        <a:buFont typeface="Arial" pitchFamily="34" charset="0"/>
                        <a:buChar char="•"/>
                      </a:pPr>
                      <a:r>
                        <a:rPr lang="en-GB" sz="1000" kern="1200" dirty="0" smtClean="0">
                          <a:solidFill>
                            <a:schemeClr val="dk1"/>
                          </a:solidFill>
                          <a:latin typeface="+mn-lt"/>
                          <a:ea typeface="+mn-ea"/>
                          <a:cs typeface="+mn-cs"/>
                        </a:rPr>
                        <a:t>The DCF comprises of four strands.</a:t>
                      </a:r>
                    </a:p>
                    <a:p>
                      <a:pPr lvl="0">
                        <a:buFont typeface="Arial" pitchFamily="34" charset="0"/>
                        <a:buChar char="•"/>
                      </a:pPr>
                      <a:endParaRPr lang="en-GB" sz="1000" kern="1200" dirty="0" smtClean="0">
                        <a:solidFill>
                          <a:schemeClr val="dk1"/>
                        </a:solidFill>
                        <a:latin typeface="+mn-lt"/>
                        <a:ea typeface="+mn-ea"/>
                        <a:cs typeface="+mn-cs"/>
                      </a:endParaRPr>
                    </a:p>
                    <a:p>
                      <a:pPr lvl="0">
                        <a:buFont typeface="Arial" pitchFamily="34" charset="0"/>
                        <a:buChar char="•"/>
                      </a:pPr>
                      <a:endParaRPr lang="en-GB" sz="1000" kern="1200" dirty="0" smtClean="0">
                        <a:solidFill>
                          <a:schemeClr val="dk1"/>
                        </a:solidFill>
                        <a:latin typeface="+mn-lt"/>
                        <a:ea typeface="+mn-ea"/>
                        <a:cs typeface="+mn-cs"/>
                      </a:endParaRPr>
                    </a:p>
                    <a:p>
                      <a:pPr lvl="0">
                        <a:buFont typeface="Arial" pitchFamily="34" charset="0"/>
                        <a:buChar char="•"/>
                      </a:pPr>
                      <a:endParaRPr lang="en-GB" sz="1000" kern="1200" dirty="0" smtClean="0">
                        <a:solidFill>
                          <a:schemeClr val="dk1"/>
                        </a:solidFill>
                        <a:latin typeface="+mn-lt"/>
                        <a:ea typeface="+mn-ea"/>
                        <a:cs typeface="+mn-cs"/>
                      </a:endParaRPr>
                    </a:p>
                    <a:p>
                      <a:pPr lvl="0">
                        <a:buFont typeface="Arial" pitchFamily="34" charset="0"/>
                        <a:buNone/>
                      </a:pPr>
                      <a:endParaRPr lang="en-GB" sz="1000" kern="1200" dirty="0" smtClean="0">
                        <a:solidFill>
                          <a:schemeClr val="dk1"/>
                        </a:solidFill>
                        <a:latin typeface="+mn-lt"/>
                        <a:ea typeface="+mn-ea"/>
                        <a:cs typeface="+mn-cs"/>
                      </a:endParaRPr>
                    </a:p>
                  </a:txBody>
                  <a:tcPr>
                    <a:solidFill>
                      <a:schemeClr val="accent5">
                        <a:lumMod val="20000"/>
                        <a:lumOff val="80000"/>
                      </a:schemeClr>
                    </a:solidFill>
                  </a:tcPr>
                </a:tc>
              </a:tr>
            </a:tbl>
          </a:graphicData>
        </a:graphic>
      </p:graphicFrame>
      <p:sp>
        <p:nvSpPr>
          <p:cNvPr id="11" name="TextBox 10"/>
          <p:cNvSpPr txBox="1"/>
          <p:nvPr/>
        </p:nvSpPr>
        <p:spPr>
          <a:xfrm>
            <a:off x="76200" y="4648200"/>
            <a:ext cx="2209800" cy="2169825"/>
          </a:xfrm>
          <a:prstGeom prst="rect">
            <a:avLst/>
          </a:prstGeom>
          <a:solidFill>
            <a:schemeClr val="bg1"/>
          </a:solidFill>
          <a:ln w="19050">
            <a:solidFill>
              <a:schemeClr val="accent6">
                <a:lumMod val="50000"/>
              </a:schemeClr>
            </a:solidFill>
          </a:ln>
        </p:spPr>
        <p:txBody>
          <a:bodyPr wrap="square" rtlCol="0">
            <a:spAutoFit/>
          </a:bodyPr>
          <a:lstStyle/>
          <a:p>
            <a:r>
              <a:rPr lang="en-GB" sz="500" b="1" u="sng" dirty="0" smtClean="0"/>
              <a:t>References</a:t>
            </a:r>
          </a:p>
          <a:p>
            <a:r>
              <a:rPr lang="en-US" sz="500" dirty="0" smtClean="0"/>
              <a:t>Donaldson, G. (2015) </a:t>
            </a:r>
            <a:r>
              <a:rPr lang="en-US" sz="500" i="1" dirty="0" smtClean="0"/>
              <a:t>Successful Futures: Independent Review of Curriculum and Assessment Arrangements in Wales</a:t>
            </a:r>
            <a:r>
              <a:rPr lang="en-US" sz="500" dirty="0" smtClean="0"/>
              <a:t>. OGL</a:t>
            </a:r>
            <a:endParaRPr lang="en-GB" sz="500" dirty="0" smtClean="0"/>
          </a:p>
          <a:p>
            <a:r>
              <a:rPr lang="en-US" sz="500" dirty="0" smtClean="0"/>
              <a:t> </a:t>
            </a:r>
            <a:endParaRPr lang="en-GB" sz="500" dirty="0" smtClean="0"/>
          </a:p>
          <a:p>
            <a:r>
              <a:rPr lang="en-GB" sz="500" dirty="0" smtClean="0"/>
              <a:t>Welsh Assembly Government. (2016) </a:t>
            </a:r>
            <a:r>
              <a:rPr lang="en-GB" sz="500" i="1" dirty="0" smtClean="0"/>
              <a:t>Digital Competence Framework guidance</a:t>
            </a:r>
            <a:r>
              <a:rPr lang="en-GB" sz="500" dirty="0" smtClean="0"/>
              <a:t>. OGL</a:t>
            </a:r>
          </a:p>
          <a:p>
            <a:endParaRPr lang="en-GB" sz="500" dirty="0" smtClean="0"/>
          </a:p>
          <a:p>
            <a:r>
              <a:rPr lang="en-GB" sz="500" dirty="0" smtClean="0"/>
              <a:t>Welsh Assembly Government. (2014</a:t>
            </a:r>
            <a:r>
              <a:rPr lang="en-GB" sz="500" i="1" dirty="0" smtClean="0"/>
              <a:t>) Qualified for life: An education improvement plan for 3 to 19-year-olds in Wales. </a:t>
            </a:r>
            <a:r>
              <a:rPr lang="en-GB" sz="500" dirty="0" smtClean="0"/>
              <a:t>Crown Copyright.</a:t>
            </a:r>
          </a:p>
          <a:p>
            <a:r>
              <a:rPr lang="en-GB" sz="500" dirty="0" smtClean="0"/>
              <a:t> </a:t>
            </a:r>
          </a:p>
          <a:p>
            <a:r>
              <a:rPr lang="en-GB" sz="500" i="1" dirty="0" smtClean="0"/>
              <a:t>Hwb</a:t>
            </a:r>
            <a:r>
              <a:rPr lang="en-GB" sz="500" i="1" dirty="0" smtClean="0"/>
              <a:t> Digital Learning for Wales.</a:t>
            </a:r>
            <a:r>
              <a:rPr lang="en-GB" sz="500" dirty="0" smtClean="0"/>
              <a:t> [Online] </a:t>
            </a:r>
          </a:p>
          <a:p>
            <a:r>
              <a:rPr lang="en-GB" sz="500" u="sng" dirty="0" smtClean="0"/>
              <a:t>https://hwb.gov.wales/about</a:t>
            </a:r>
            <a:endParaRPr lang="en-GB" sz="500" dirty="0" smtClean="0"/>
          </a:p>
          <a:p>
            <a:r>
              <a:rPr lang="en-GB" sz="500" dirty="0" smtClean="0"/>
              <a:t>Accessed: 26.03.2018</a:t>
            </a:r>
          </a:p>
          <a:p>
            <a:r>
              <a:rPr lang="en-GB" sz="500" dirty="0" smtClean="0"/>
              <a:t> </a:t>
            </a:r>
          </a:p>
          <a:p>
            <a:r>
              <a:rPr lang="en-GB" sz="500" dirty="0" smtClean="0"/>
              <a:t>Pearson`s Primary Resources: </a:t>
            </a:r>
            <a:r>
              <a:rPr lang="en-GB" sz="500" i="1" dirty="0" smtClean="0"/>
              <a:t>Bug Club</a:t>
            </a:r>
            <a:r>
              <a:rPr lang="en-GB" sz="500" dirty="0" smtClean="0"/>
              <a:t> [Online]</a:t>
            </a:r>
          </a:p>
          <a:p>
            <a:r>
              <a:rPr lang="en-GB" sz="500" u="sng" dirty="0" smtClean="0"/>
              <a:t>https://www.pearsonschoolsandfecolleges.co.uk/Primary/Literacy/GuidedReading/BugClub/BugClubOverview.aspx</a:t>
            </a:r>
            <a:endParaRPr lang="en-GB" sz="500" dirty="0" smtClean="0"/>
          </a:p>
          <a:p>
            <a:r>
              <a:rPr lang="en-GB" sz="500" dirty="0" smtClean="0"/>
              <a:t>Accessed: 21.03.2018</a:t>
            </a:r>
          </a:p>
          <a:p>
            <a:r>
              <a:rPr lang="en-GB" sz="500" dirty="0" smtClean="0"/>
              <a:t> </a:t>
            </a:r>
          </a:p>
          <a:p>
            <a:r>
              <a:rPr lang="en-GB" sz="500" dirty="0" smtClean="0"/>
              <a:t>Twinkl</a:t>
            </a:r>
            <a:r>
              <a:rPr lang="en-GB" sz="500" dirty="0" smtClean="0"/>
              <a:t> Teaching Apps. [Online] </a:t>
            </a:r>
          </a:p>
          <a:p>
            <a:r>
              <a:rPr lang="en-GB" sz="500" u="sng" dirty="0" smtClean="0"/>
              <a:t>https://www.twinkl.co.uk/page/twinkl-apps</a:t>
            </a:r>
            <a:endParaRPr lang="en-GB" sz="500" dirty="0" smtClean="0"/>
          </a:p>
          <a:p>
            <a:r>
              <a:rPr lang="en-GB" sz="500" dirty="0" smtClean="0"/>
              <a:t>Accessed: 28.03.2018</a:t>
            </a:r>
          </a:p>
          <a:p>
            <a:r>
              <a:rPr lang="en-US" sz="500" i="1" dirty="0" smtClean="0"/>
              <a:t> </a:t>
            </a:r>
            <a:endParaRPr lang="en-GB" sz="500" dirty="0" smtClean="0"/>
          </a:p>
          <a:p>
            <a:r>
              <a:rPr lang="en-US" sz="500" i="1" dirty="0" smtClean="0"/>
              <a:t>The Digital Competence Framework</a:t>
            </a:r>
            <a:r>
              <a:rPr lang="en-US" sz="500" dirty="0" smtClean="0"/>
              <a:t> [Online]</a:t>
            </a:r>
            <a:endParaRPr lang="en-GB" sz="500" dirty="0" smtClean="0"/>
          </a:p>
          <a:p>
            <a:r>
              <a:rPr lang="en-GB" sz="500" u="sng" dirty="0" smtClean="0"/>
              <a:t>http://learning.gov.wales/resources/browse-all/digital-competence-framework/?lang=en</a:t>
            </a:r>
            <a:endParaRPr lang="en-GB" sz="500" dirty="0" smtClean="0"/>
          </a:p>
          <a:p>
            <a:r>
              <a:rPr lang="en-GB" sz="500" dirty="0" smtClean="0"/>
              <a:t>Accessed: 29.03.2018</a:t>
            </a:r>
            <a:endParaRPr lang="en-GB" sz="500" b="1" u="sng" dirty="0"/>
          </a:p>
        </p:txBody>
      </p:sp>
      <p:sp>
        <p:nvSpPr>
          <p:cNvPr id="14" name="Title 1"/>
          <p:cNvSpPr txBox="1">
            <a:spLocks/>
          </p:cNvSpPr>
          <p:nvPr/>
        </p:nvSpPr>
        <p:spPr>
          <a:xfrm>
            <a:off x="4648200" y="6400800"/>
            <a:ext cx="4343400" cy="381000"/>
          </a:xfrm>
          <a:prstGeom prst="rect">
            <a:avLst/>
          </a:prstGeom>
          <a:solidFill>
            <a:srgbClr val="66FFFF"/>
          </a:solidFill>
          <a:ln>
            <a:solidFill>
              <a:schemeClr val="accent6">
                <a:lumMod val="75000"/>
              </a:schemeClr>
            </a:solidFill>
          </a:ln>
        </p:spPr>
        <p:txBody>
          <a:bodyPr vert="horz" lIns="91440" tIns="45720" rIns="91440" bIns="45720" rtlCol="0" anchor="ctr">
            <a:normAutofit fontScale="25000" lnSpcReduction="20000"/>
          </a:bodyPr>
          <a:lstStyle/>
          <a:p>
            <a:pPr algn="just">
              <a:spcBef>
                <a:spcPct val="0"/>
              </a:spcBef>
            </a:pPr>
            <a:r>
              <a:rPr kumimoji="0" lang="en-GB" sz="2800" b="0" i="0" u="none" strike="noStrike" kern="1200" cap="none" spc="0" normalizeH="0" baseline="0" noProof="0" dirty="0" smtClean="0">
                <a:ln>
                  <a:noFill/>
                </a:ln>
                <a:solidFill>
                  <a:schemeClr val="tx1"/>
                </a:solidFill>
                <a:effectLst/>
                <a:uLnTx/>
                <a:uFillTx/>
                <a:latin typeface="+mj-lt"/>
                <a:ea typeface="+mj-ea"/>
                <a:cs typeface="+mj-cs"/>
              </a:rPr>
              <a:t/>
            </a:r>
            <a:br>
              <a:rPr kumimoji="0" lang="en-GB" sz="2800" b="0" i="0" u="none" strike="noStrike" kern="1200" cap="none" spc="0" normalizeH="0" baseline="0" noProof="0" dirty="0" smtClean="0">
                <a:ln>
                  <a:noFill/>
                </a:ln>
                <a:solidFill>
                  <a:schemeClr val="tx1"/>
                </a:solidFill>
                <a:effectLst/>
                <a:uLnTx/>
                <a:uFillTx/>
                <a:latin typeface="+mj-lt"/>
                <a:ea typeface="+mj-ea"/>
                <a:cs typeface="+mj-cs"/>
              </a:rPr>
            </a:br>
            <a:r>
              <a:rPr lang="en-GB" sz="4000" dirty="0" smtClean="0"/>
              <a:t>Each child should be supported to grow as a capable, healthy, well-rounded individual who can thrive in the face of unknown future challenges.  </a:t>
            </a:r>
          </a:p>
          <a:p>
            <a:pPr marL="0" marR="0" lvl="0" indent="0" algn="just" defTabSz="914400" rtl="0" eaLnBrk="1" fontAlgn="auto" latinLnBrk="0" hangingPunct="1">
              <a:lnSpc>
                <a:spcPct val="100000"/>
              </a:lnSpc>
              <a:spcBef>
                <a:spcPct val="0"/>
              </a:spcBef>
              <a:spcAft>
                <a:spcPts val="0"/>
              </a:spcAft>
              <a:buClrTx/>
              <a:buSzTx/>
              <a:buFontTx/>
              <a:buNone/>
              <a:tabLst/>
              <a:defRPr/>
            </a:pPr>
            <a:r>
              <a:rPr kumimoji="0" lang="en-GB" sz="2800" b="0" i="0" u="none" strike="noStrike" kern="1200" cap="none" spc="0" normalizeH="0" baseline="0" noProof="0" dirty="0" smtClean="0">
                <a:ln>
                  <a:noFill/>
                </a:ln>
                <a:solidFill>
                  <a:schemeClr val="tx1"/>
                </a:solidFill>
                <a:effectLst/>
                <a:uLnTx/>
                <a:uFillTx/>
                <a:latin typeface="+mj-lt"/>
                <a:ea typeface="+mj-ea"/>
                <a:cs typeface="+mj-cs"/>
              </a:rPr>
              <a:t/>
            </a:r>
            <a:br>
              <a:rPr kumimoji="0" lang="en-GB" sz="2800" b="0" i="0" u="none" strike="noStrike" kern="1200" cap="none" spc="0" normalizeH="0" baseline="0" noProof="0" dirty="0" smtClean="0">
                <a:ln>
                  <a:noFill/>
                </a:ln>
                <a:solidFill>
                  <a:schemeClr val="tx1"/>
                </a:solidFill>
                <a:effectLst/>
                <a:uLnTx/>
                <a:uFillTx/>
                <a:latin typeface="+mj-lt"/>
                <a:ea typeface="+mj-ea"/>
                <a:cs typeface="+mj-cs"/>
              </a:rPr>
            </a:br>
            <a:endParaRPr kumimoji="0" lang="en-GB" sz="2800" b="0" i="0" u="none" strike="noStrike" kern="1200" cap="none" spc="0" normalizeH="0" baseline="0" noProof="0" dirty="0">
              <a:ln>
                <a:noFill/>
              </a:ln>
              <a:solidFill>
                <a:schemeClr val="tx1"/>
              </a:solidFill>
              <a:effectLst/>
              <a:uLnTx/>
              <a:uFillTx/>
              <a:latin typeface="+mj-lt"/>
              <a:ea typeface="+mj-ea"/>
              <a:cs typeface="+mj-cs"/>
            </a:endParaRPr>
          </a:p>
        </p:txBody>
      </p:sp>
      <p:graphicFrame>
        <p:nvGraphicFramePr>
          <p:cNvPr id="15" name="Table 14"/>
          <p:cNvGraphicFramePr>
            <a:graphicFrameLocks noGrp="1"/>
          </p:cNvGraphicFramePr>
          <p:nvPr>
            <p:extLst>
              <p:ext uri="{D42A27DB-BD31-4B8C-83A1-F6EECF244321}">
                <p14:modId xmlns:p14="http://schemas.microsoft.com/office/powerpoint/2010/main" xmlns="" val="348103374"/>
              </p:ext>
            </p:extLst>
          </p:nvPr>
        </p:nvGraphicFramePr>
        <p:xfrm>
          <a:off x="76200" y="76200"/>
          <a:ext cx="2176205" cy="3734530"/>
        </p:xfrm>
        <a:graphic>
          <a:graphicData uri="http://schemas.openxmlformats.org/drawingml/2006/table">
            <a:tbl>
              <a:tblPr firstRow="1" bandRow="1">
                <a:tableStyleId>{5C22544A-7EE6-4342-B048-85BDC9FD1C3A}</a:tableStyleId>
              </a:tblPr>
              <a:tblGrid>
                <a:gridCol w="2176205"/>
              </a:tblGrid>
              <a:tr h="59509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600" b="1" u="sng" kern="1200" dirty="0" smtClean="0">
                          <a:solidFill>
                            <a:schemeClr val="lt1"/>
                          </a:solidFill>
                          <a:latin typeface="+mn-lt"/>
                          <a:ea typeface="+mn-ea"/>
                          <a:cs typeface="+mn-cs"/>
                        </a:rPr>
                        <a:t>Successful Futures Professor Donaldson</a:t>
                      </a:r>
                      <a:endParaRPr lang="en-GB" sz="1600" b="1" kern="1200" dirty="0" smtClean="0">
                        <a:solidFill>
                          <a:schemeClr val="lt1"/>
                        </a:solidFill>
                        <a:latin typeface="+mn-lt"/>
                        <a:ea typeface="+mn-ea"/>
                        <a:cs typeface="+mn-cs"/>
                      </a:endParaRPr>
                    </a:p>
                  </a:txBody>
                  <a:tcPr>
                    <a:solidFill>
                      <a:srgbClr val="92D050"/>
                    </a:solidFill>
                  </a:tcPr>
                </a:tc>
              </a:tr>
              <a:tr h="2986310">
                <a:tc>
                  <a:txBody>
                    <a:bodyPr/>
                    <a:lstStyle/>
                    <a:p>
                      <a:pPr lvl="0" algn="l">
                        <a:buFont typeface="Arial" pitchFamily="34" charset="0"/>
                        <a:buChar char="•"/>
                      </a:pPr>
                      <a:r>
                        <a:rPr lang="en-GB" sz="1000" kern="1200" dirty="0" smtClean="0">
                          <a:solidFill>
                            <a:schemeClr val="dk1"/>
                          </a:solidFill>
                          <a:latin typeface="+mn-lt"/>
                          <a:ea typeface="+mn-ea"/>
                          <a:cs typeface="+mn-cs"/>
                        </a:rPr>
                        <a:t>Donaldson </a:t>
                      </a:r>
                      <a:r>
                        <a:rPr lang="en-GB" sz="1000" kern="1200" dirty="0" smtClean="0">
                          <a:solidFill>
                            <a:schemeClr val="dk1"/>
                          </a:solidFill>
                          <a:latin typeface="+mn-lt"/>
                          <a:ea typeface="+mn-ea"/>
                          <a:cs typeface="+mn-cs"/>
                        </a:rPr>
                        <a:t>(2015) argues </a:t>
                      </a:r>
                      <a:r>
                        <a:rPr lang="en-GB" sz="1000" kern="1200" dirty="0" smtClean="0">
                          <a:solidFill>
                            <a:schemeClr val="dk1"/>
                          </a:solidFill>
                          <a:latin typeface="+mn-lt"/>
                          <a:ea typeface="+mn-ea"/>
                          <a:cs typeface="+mn-cs"/>
                        </a:rPr>
                        <a:t>that learning and the purpose of the curriculum requires approaches which are directly relevant to emerging personal, social and economic needs. </a:t>
                      </a:r>
                    </a:p>
                    <a:p>
                      <a:pPr lvl="0" algn="l">
                        <a:buFont typeface="Arial" pitchFamily="34" charset="0"/>
                        <a:buChar char="•"/>
                      </a:pPr>
                      <a:r>
                        <a:rPr lang="en-GB" sz="1000" kern="1200" dirty="0" smtClean="0">
                          <a:solidFill>
                            <a:schemeClr val="dk1"/>
                          </a:solidFill>
                          <a:latin typeface="+mn-lt"/>
                          <a:ea typeface="+mn-ea"/>
                          <a:cs typeface="+mn-cs"/>
                        </a:rPr>
                        <a:t>Learning needs to enthuse children in ways that will help them to meet the needs of today and the challenges of tomorrow.</a:t>
                      </a:r>
                    </a:p>
                    <a:p>
                      <a:pPr lvl="0" algn="l">
                        <a:buFont typeface="Arial" pitchFamily="34" charset="0"/>
                        <a:buChar char="•"/>
                      </a:pPr>
                      <a:r>
                        <a:rPr lang="en-GB" sz="1000" kern="1200" dirty="0" smtClean="0">
                          <a:solidFill>
                            <a:schemeClr val="dk1"/>
                          </a:solidFill>
                          <a:latin typeface="+mn-lt"/>
                          <a:ea typeface="+mn-ea"/>
                          <a:cs typeface="+mn-cs"/>
                        </a:rPr>
                        <a:t>There is a range of competences and skills which are foundations for almost all learning and  to participate successfully and confidently in the modern world. </a:t>
                      </a:r>
                    </a:p>
                    <a:p>
                      <a:pPr lvl="0" algn="l">
                        <a:buFont typeface="Arial" pitchFamily="34" charset="0"/>
                        <a:buChar char="•"/>
                      </a:pPr>
                      <a:r>
                        <a:rPr lang="en-GB" sz="1000" kern="1200" dirty="0" smtClean="0">
                          <a:solidFill>
                            <a:schemeClr val="dk1"/>
                          </a:solidFill>
                          <a:latin typeface="+mn-lt"/>
                          <a:ea typeface="+mn-ea"/>
                          <a:cs typeface="+mn-cs"/>
                        </a:rPr>
                        <a:t>Priority has already been given to literacy and numeracy.  The conclusion has now been made that digital competence is increasingly fundamental to learning and life.</a:t>
                      </a:r>
                    </a:p>
                    <a:p>
                      <a:pPr lvl="0">
                        <a:buFont typeface="Arial" pitchFamily="34" charset="0"/>
                        <a:buChar char="•"/>
                      </a:pPr>
                      <a:r>
                        <a:rPr lang="en-GB" sz="1000" b="1" u="sng" kern="1200" dirty="0" smtClean="0">
                          <a:solidFill>
                            <a:srgbClr val="0070C0"/>
                          </a:solidFill>
                          <a:latin typeface="+mn-lt"/>
                          <a:ea typeface="+mn-ea"/>
                          <a:cs typeface="+mn-cs"/>
                        </a:rPr>
                        <a:t>Click here for Key recommendations</a:t>
                      </a:r>
                    </a:p>
                  </a:txBody>
                  <a:tcPr>
                    <a:solidFill>
                      <a:schemeClr val="accent3">
                        <a:lumMod val="40000"/>
                        <a:lumOff val="60000"/>
                      </a:schemeClr>
                    </a:solidFill>
                  </a:tcPr>
                </a:tc>
              </a:tr>
            </a:tbl>
          </a:graphicData>
        </a:graphic>
      </p:graphicFrame>
      <p:graphicFrame>
        <p:nvGraphicFramePr>
          <p:cNvPr id="16" name="Table 15"/>
          <p:cNvGraphicFramePr>
            <a:graphicFrameLocks noGrp="1"/>
          </p:cNvGraphicFramePr>
          <p:nvPr>
            <p:extLst>
              <p:ext uri="{D42A27DB-BD31-4B8C-83A1-F6EECF244321}">
                <p14:modId xmlns:p14="http://schemas.microsoft.com/office/powerpoint/2010/main" xmlns="" val="348103374"/>
              </p:ext>
            </p:extLst>
          </p:nvPr>
        </p:nvGraphicFramePr>
        <p:xfrm>
          <a:off x="2362200" y="3449591"/>
          <a:ext cx="2252405" cy="3389568"/>
        </p:xfrm>
        <a:graphic>
          <a:graphicData uri="http://schemas.openxmlformats.org/drawingml/2006/table">
            <a:tbl>
              <a:tblPr firstRow="1" bandRow="1">
                <a:tableStyleId>{5C22544A-7EE6-4342-B048-85BDC9FD1C3A}</a:tableStyleId>
              </a:tblPr>
              <a:tblGrid>
                <a:gridCol w="2252405"/>
              </a:tblGrid>
              <a:tr h="402528">
                <a:tc>
                  <a:txBody>
                    <a:bodyPr/>
                    <a:lstStyle/>
                    <a:p>
                      <a:pPr marL="0" marR="0" lvl="0" indent="0" algn="ctr" defTabSz="914400" rtl="0" eaLnBrk="1" fontAlgn="auto" latinLnBrk="0" hangingPunct="1">
                        <a:lnSpc>
                          <a:spcPct val="100000"/>
                        </a:lnSpc>
                        <a:spcBef>
                          <a:spcPts val="0"/>
                        </a:spcBef>
                        <a:spcAft>
                          <a:spcPts val="0"/>
                        </a:spcAft>
                        <a:buClrTx/>
                        <a:buSzTx/>
                        <a:buFont typeface="Arial" pitchFamily="34" charset="0"/>
                        <a:buNone/>
                        <a:tabLst/>
                        <a:defRPr/>
                      </a:pPr>
                      <a:r>
                        <a:rPr lang="en-GB" sz="1600" b="1" u="sng" kern="1200" dirty="0" smtClean="0">
                          <a:solidFill>
                            <a:schemeClr val="lt1"/>
                          </a:solidFill>
                          <a:latin typeface="+mn-lt"/>
                          <a:ea typeface="+mn-ea"/>
                          <a:cs typeface="+mn-cs"/>
                        </a:rPr>
                        <a:t>Bug</a:t>
                      </a:r>
                      <a:r>
                        <a:rPr lang="en-GB" sz="1600" b="1" u="sng" kern="1200" baseline="0" dirty="0" smtClean="0">
                          <a:solidFill>
                            <a:schemeClr val="lt1"/>
                          </a:solidFill>
                          <a:latin typeface="+mn-lt"/>
                          <a:ea typeface="+mn-ea"/>
                          <a:cs typeface="+mn-cs"/>
                        </a:rPr>
                        <a:t> Club</a:t>
                      </a:r>
                      <a:endParaRPr lang="en-GB" sz="1600" b="1" kern="1200" dirty="0" smtClean="0">
                        <a:solidFill>
                          <a:schemeClr val="lt1"/>
                        </a:solidFill>
                        <a:latin typeface="+mn-lt"/>
                        <a:ea typeface="+mn-ea"/>
                        <a:cs typeface="+mn-cs"/>
                      </a:endParaRPr>
                    </a:p>
                  </a:txBody>
                  <a:tcPr>
                    <a:solidFill>
                      <a:schemeClr val="accent4">
                        <a:lumMod val="40000"/>
                        <a:lumOff val="60000"/>
                      </a:schemeClr>
                    </a:solidFill>
                  </a:tcPr>
                </a:tc>
              </a:tr>
              <a:tr h="2853481">
                <a:tc>
                  <a:txBody>
                    <a:bodyPr/>
                    <a:lstStyle/>
                    <a:p>
                      <a:pPr lvl="0">
                        <a:buFont typeface="Arial" pitchFamily="34" charset="0"/>
                        <a:buChar char="•"/>
                      </a:pPr>
                      <a:r>
                        <a:rPr lang="en-GB" sz="1000" b="0" kern="1200" dirty="0" smtClean="0">
                          <a:solidFill>
                            <a:schemeClr val="dk1"/>
                          </a:solidFill>
                          <a:latin typeface="+mn-lt"/>
                          <a:ea typeface="+mn-ea"/>
                          <a:cs typeface="+mn-cs"/>
                        </a:rPr>
                        <a:t>Bug club is an engaging and imaginative online reading scheme.</a:t>
                      </a:r>
                    </a:p>
                    <a:p>
                      <a:pPr lvl="0">
                        <a:buFont typeface="Arial" pitchFamily="34" charset="0"/>
                        <a:buChar char="•"/>
                      </a:pPr>
                      <a:r>
                        <a:rPr lang="en-GB" sz="1000" b="0" kern="1200" dirty="0" smtClean="0">
                          <a:solidFill>
                            <a:schemeClr val="dk1"/>
                          </a:solidFill>
                          <a:latin typeface="+mn-lt"/>
                          <a:ea typeface="+mn-ea"/>
                          <a:cs typeface="+mn-cs"/>
                        </a:rPr>
                        <a:t>It aims to encourage reluctant readers to read at home using the personalised online reading world.</a:t>
                      </a:r>
                    </a:p>
                    <a:p>
                      <a:pPr lvl="0">
                        <a:buFont typeface="Arial" pitchFamily="34" charset="0"/>
                        <a:buChar char="•"/>
                      </a:pPr>
                      <a:r>
                        <a:rPr lang="en-GB" sz="1000" b="0" kern="1200" dirty="0" smtClean="0">
                          <a:solidFill>
                            <a:schemeClr val="dk1"/>
                          </a:solidFill>
                          <a:latin typeface="+mn-lt"/>
                          <a:ea typeface="+mn-ea"/>
                          <a:cs typeface="+mn-cs"/>
                        </a:rPr>
                        <a:t>Books are allocated according to </a:t>
                      </a:r>
                      <a:r>
                        <a:rPr lang="en-GB" sz="1000" b="0" kern="1200" dirty="0" smtClean="0">
                          <a:solidFill>
                            <a:schemeClr val="dk1"/>
                          </a:solidFill>
                          <a:latin typeface="+mn-lt"/>
                          <a:ea typeface="+mn-ea"/>
                          <a:cs typeface="+mn-cs"/>
                        </a:rPr>
                        <a:t>reading</a:t>
                      </a:r>
                      <a:r>
                        <a:rPr lang="en-GB" sz="1000" b="0" kern="1200" baseline="0" dirty="0" smtClean="0">
                          <a:solidFill>
                            <a:schemeClr val="dk1"/>
                          </a:solidFill>
                          <a:latin typeface="+mn-lt"/>
                          <a:ea typeface="+mn-ea"/>
                          <a:cs typeface="+mn-cs"/>
                        </a:rPr>
                        <a:t> levels.</a:t>
                      </a:r>
                      <a:endParaRPr lang="en-GB" sz="1000" b="0" kern="1200" dirty="0" smtClean="0">
                        <a:solidFill>
                          <a:schemeClr val="dk1"/>
                        </a:solidFill>
                        <a:latin typeface="+mn-lt"/>
                        <a:ea typeface="+mn-ea"/>
                        <a:cs typeface="+mn-cs"/>
                      </a:endParaRPr>
                    </a:p>
                    <a:p>
                      <a:pPr lvl="0">
                        <a:buFont typeface="Arial" pitchFamily="34" charset="0"/>
                        <a:buChar char="•"/>
                      </a:pPr>
                      <a:r>
                        <a:rPr lang="en-US" sz="1000" b="0" kern="1200" dirty="0" smtClean="0">
                          <a:solidFill>
                            <a:schemeClr val="dk1"/>
                          </a:solidFill>
                          <a:latin typeface="+mn-lt"/>
                          <a:ea typeface="+mn-ea"/>
                          <a:cs typeface="+mn-cs"/>
                        </a:rPr>
                        <a:t>Each book in the reading world comes with its own embedded activities to inform assessment.</a:t>
                      </a:r>
                      <a:endParaRPr lang="en-GB" sz="1000" b="0" kern="1200" dirty="0" smtClean="0">
                        <a:solidFill>
                          <a:schemeClr val="dk1"/>
                        </a:solidFill>
                        <a:latin typeface="+mn-lt"/>
                        <a:ea typeface="+mn-ea"/>
                        <a:cs typeface="+mn-cs"/>
                      </a:endParaRPr>
                    </a:p>
                    <a:p>
                      <a:pPr lvl="0">
                        <a:buFont typeface="Arial" pitchFamily="34" charset="0"/>
                        <a:buChar char="•"/>
                      </a:pPr>
                      <a:r>
                        <a:rPr lang="en-US" sz="1000" b="0" kern="1200" dirty="0" smtClean="0">
                          <a:solidFill>
                            <a:schemeClr val="dk1"/>
                          </a:solidFill>
                          <a:latin typeface="+mn-lt"/>
                          <a:ea typeface="+mn-ea"/>
                          <a:cs typeface="+mn-cs"/>
                        </a:rPr>
                        <a:t>Children complete quiz activities to earn coins that can be spent in a range of reward worlds.</a:t>
                      </a:r>
                      <a:endParaRPr lang="en-GB" sz="1000" b="0" kern="1200" dirty="0" smtClean="0">
                        <a:solidFill>
                          <a:schemeClr val="dk1"/>
                        </a:solidFill>
                        <a:latin typeface="+mn-lt"/>
                        <a:ea typeface="+mn-ea"/>
                        <a:cs typeface="+mn-cs"/>
                      </a:endParaRPr>
                    </a:p>
                    <a:p>
                      <a:pPr lvl="0">
                        <a:buFont typeface="Arial" pitchFamily="34" charset="0"/>
                        <a:buChar char="•"/>
                      </a:pPr>
                      <a:r>
                        <a:rPr lang="en-GB" sz="1000" b="0" kern="1200" dirty="0" smtClean="0">
                          <a:solidFill>
                            <a:schemeClr val="dk1"/>
                          </a:solidFill>
                          <a:latin typeface="+mn-lt"/>
                          <a:ea typeface="+mn-ea"/>
                          <a:cs typeface="+mn-cs"/>
                        </a:rPr>
                        <a:t>As children complete books they build up a library of their favourite books.</a:t>
                      </a:r>
                    </a:p>
                    <a:p>
                      <a:pPr lvl="0">
                        <a:buFont typeface="Arial" pitchFamily="34" charset="0"/>
                        <a:buChar char="•"/>
                      </a:pPr>
                      <a:r>
                        <a:rPr lang="en-GB" sz="1000" b="0" kern="1200" dirty="0" smtClean="0">
                          <a:solidFill>
                            <a:schemeClr val="dk1"/>
                          </a:solidFill>
                          <a:latin typeface="+mn-lt"/>
                          <a:ea typeface="+mn-ea"/>
                          <a:cs typeface="+mn-cs"/>
                        </a:rPr>
                        <a:t>Troubleshooting QR Code </a:t>
                      </a:r>
                    </a:p>
                    <a:p>
                      <a:pPr lvl="0">
                        <a:buFont typeface="Arial" pitchFamily="34" charset="0"/>
                        <a:buNone/>
                      </a:pPr>
                      <a:endParaRPr lang="en-GB" sz="1000" b="0" kern="1200" dirty="0" smtClean="0">
                        <a:solidFill>
                          <a:schemeClr val="dk1"/>
                        </a:solidFill>
                        <a:latin typeface="+mn-lt"/>
                        <a:ea typeface="+mn-ea"/>
                        <a:cs typeface="+mn-cs"/>
                      </a:endParaRPr>
                    </a:p>
                    <a:p>
                      <a:pPr lvl="0">
                        <a:buFont typeface="Arial" pitchFamily="34" charset="0"/>
                        <a:buChar char="•"/>
                      </a:pPr>
                      <a:endParaRPr lang="en-GB" sz="1000" b="0" kern="1200" dirty="0" smtClean="0">
                        <a:solidFill>
                          <a:schemeClr val="dk1"/>
                        </a:solidFill>
                        <a:latin typeface="+mn-lt"/>
                        <a:ea typeface="+mn-ea"/>
                        <a:cs typeface="+mn-cs"/>
                      </a:endParaRPr>
                    </a:p>
                    <a:p>
                      <a:pPr lvl="0">
                        <a:buFont typeface="Arial" pitchFamily="34" charset="0"/>
                        <a:buChar char="•"/>
                      </a:pPr>
                      <a:endParaRPr lang="en-GB" sz="1000" b="0" kern="1200" dirty="0" smtClean="0">
                        <a:solidFill>
                          <a:schemeClr val="dk1"/>
                        </a:solidFill>
                        <a:latin typeface="+mn-lt"/>
                        <a:ea typeface="+mn-ea"/>
                        <a:cs typeface="+mn-cs"/>
                      </a:endParaRPr>
                    </a:p>
                  </a:txBody>
                  <a:tcPr>
                    <a:solidFill>
                      <a:schemeClr val="accent4">
                        <a:lumMod val="40000"/>
                        <a:lumOff val="60000"/>
                      </a:schemeClr>
                    </a:solidFill>
                  </a:tcPr>
                </a:tc>
              </a:tr>
            </a:tbl>
          </a:graphicData>
        </a:graphic>
      </p:graphicFrame>
      <p:graphicFrame>
        <p:nvGraphicFramePr>
          <p:cNvPr id="17" name="Table 16"/>
          <p:cNvGraphicFramePr>
            <a:graphicFrameLocks noGrp="1"/>
          </p:cNvGraphicFramePr>
          <p:nvPr>
            <p:extLst>
              <p:ext uri="{D42A27DB-BD31-4B8C-83A1-F6EECF244321}">
                <p14:modId xmlns:p14="http://schemas.microsoft.com/office/powerpoint/2010/main" xmlns="" val="348103374"/>
              </p:ext>
            </p:extLst>
          </p:nvPr>
        </p:nvGraphicFramePr>
        <p:xfrm>
          <a:off x="4648200" y="3505200"/>
          <a:ext cx="2252405" cy="2866795"/>
        </p:xfrm>
        <a:graphic>
          <a:graphicData uri="http://schemas.openxmlformats.org/drawingml/2006/table">
            <a:tbl>
              <a:tblPr firstRow="1" bandRow="1">
                <a:tableStyleId>{5C22544A-7EE6-4342-B048-85BDC9FD1C3A}</a:tableStyleId>
              </a:tblPr>
              <a:tblGrid>
                <a:gridCol w="2252405"/>
              </a:tblGrid>
              <a:tr h="489355">
                <a:tc>
                  <a:txBody>
                    <a:bodyPr/>
                    <a:lstStyle/>
                    <a:p>
                      <a:pPr marL="0" marR="0" lvl="0" indent="0" algn="ctr" defTabSz="914400" rtl="0" eaLnBrk="1" fontAlgn="auto" latinLnBrk="0" hangingPunct="1">
                        <a:lnSpc>
                          <a:spcPct val="100000"/>
                        </a:lnSpc>
                        <a:spcBef>
                          <a:spcPts val="0"/>
                        </a:spcBef>
                        <a:spcAft>
                          <a:spcPts val="0"/>
                        </a:spcAft>
                        <a:buClrTx/>
                        <a:buSzTx/>
                        <a:buFont typeface="Arial" pitchFamily="34" charset="0"/>
                        <a:buNone/>
                        <a:tabLst/>
                        <a:defRPr/>
                      </a:pPr>
                      <a:r>
                        <a:rPr lang="en-GB" sz="1600" b="1" u="sng" kern="1200" dirty="0" smtClean="0">
                          <a:solidFill>
                            <a:schemeClr val="lt1"/>
                          </a:solidFill>
                          <a:latin typeface="+mn-lt"/>
                          <a:ea typeface="+mn-ea"/>
                          <a:cs typeface="+mn-cs"/>
                        </a:rPr>
                        <a:t>Twinkl</a:t>
                      </a:r>
                      <a:endParaRPr lang="en-GB" sz="1600" b="1" kern="1200" dirty="0" smtClean="0">
                        <a:solidFill>
                          <a:schemeClr val="lt1"/>
                        </a:solidFill>
                        <a:latin typeface="+mn-lt"/>
                        <a:ea typeface="+mn-ea"/>
                        <a:cs typeface="+mn-cs"/>
                      </a:endParaRPr>
                    </a:p>
                  </a:txBody>
                  <a:tcPr>
                    <a:solidFill>
                      <a:schemeClr val="accent6">
                        <a:lumMod val="75000"/>
                      </a:schemeClr>
                    </a:solidFill>
                  </a:tcPr>
                </a:tc>
              </a:tr>
              <a:tr h="1964285">
                <a:tc>
                  <a:txBody>
                    <a:bodyPr/>
                    <a:lstStyle/>
                    <a:p>
                      <a:pPr lvl="0">
                        <a:buFont typeface="Arial" pitchFamily="34" charset="0"/>
                        <a:buChar char="•"/>
                      </a:pPr>
                      <a:r>
                        <a:rPr lang="en-GB" sz="1000" b="0" kern="1200" dirty="0" smtClean="0">
                          <a:solidFill>
                            <a:schemeClr val="dk1"/>
                          </a:solidFill>
                          <a:latin typeface="+mn-lt"/>
                          <a:ea typeface="+mn-ea"/>
                          <a:cs typeface="+mn-cs"/>
                        </a:rPr>
                        <a:t>The Twinkl phonics App supports the teaching of the Letters and sounds framework</a:t>
                      </a:r>
                      <a:r>
                        <a:rPr lang="en-GB" sz="1000" b="0" kern="1200" baseline="0" dirty="0" smtClean="0">
                          <a:solidFill>
                            <a:schemeClr val="dk1"/>
                          </a:solidFill>
                          <a:latin typeface="+mn-lt"/>
                          <a:ea typeface="+mn-ea"/>
                          <a:cs typeface="+mn-cs"/>
                        </a:rPr>
                        <a:t> </a:t>
                      </a:r>
                      <a:r>
                        <a:rPr lang="en-GB" sz="1000" b="0" kern="1200" dirty="0" smtClean="0">
                          <a:solidFill>
                            <a:schemeClr val="dk1"/>
                          </a:solidFill>
                          <a:latin typeface="+mn-lt"/>
                          <a:ea typeface="+mn-ea"/>
                          <a:cs typeface="+mn-cs"/>
                        </a:rPr>
                        <a:t>Phases 1-5 .</a:t>
                      </a:r>
                    </a:p>
                    <a:p>
                      <a:pPr lvl="0">
                        <a:buFont typeface="Arial" pitchFamily="34" charset="0"/>
                        <a:buChar char="•"/>
                      </a:pPr>
                      <a:r>
                        <a:rPr lang="en-GB" sz="1000" b="0" kern="1200" dirty="0" smtClean="0">
                          <a:solidFill>
                            <a:schemeClr val="dk1"/>
                          </a:solidFill>
                          <a:latin typeface="+mn-lt"/>
                          <a:ea typeface="+mn-ea"/>
                          <a:cs typeface="+mn-cs"/>
                        </a:rPr>
                        <a:t>Fun and child friendly.</a:t>
                      </a:r>
                    </a:p>
                    <a:p>
                      <a:pPr lvl="0">
                        <a:buFont typeface="Arial" pitchFamily="34" charset="0"/>
                        <a:buChar char="•"/>
                      </a:pPr>
                      <a:r>
                        <a:rPr lang="en-GB" sz="1000" b="0" kern="1200" dirty="0" smtClean="0">
                          <a:solidFill>
                            <a:schemeClr val="dk1"/>
                          </a:solidFill>
                          <a:latin typeface="+mn-lt"/>
                          <a:ea typeface="+mn-ea"/>
                          <a:cs typeface="+mn-cs"/>
                        </a:rPr>
                        <a:t>Teaches the sounds and names of each letter of the alphabet.</a:t>
                      </a:r>
                    </a:p>
                    <a:p>
                      <a:pPr lvl="0">
                        <a:buFont typeface="Arial" pitchFamily="34" charset="0"/>
                        <a:buChar char="•"/>
                      </a:pPr>
                      <a:r>
                        <a:rPr lang="en-GB" sz="1000" b="0" kern="1200" dirty="0" smtClean="0">
                          <a:solidFill>
                            <a:schemeClr val="dk1"/>
                          </a:solidFill>
                          <a:latin typeface="+mn-lt"/>
                          <a:ea typeface="+mn-ea"/>
                          <a:cs typeface="+mn-cs"/>
                        </a:rPr>
                        <a:t>Supports letter formation.</a:t>
                      </a:r>
                    </a:p>
                    <a:p>
                      <a:pPr lvl="0">
                        <a:buFont typeface="Arial" pitchFamily="34" charset="0"/>
                        <a:buChar char="•"/>
                      </a:pPr>
                      <a:r>
                        <a:rPr lang="en-GB" sz="1000" b="0" kern="1200" dirty="0" smtClean="0">
                          <a:solidFill>
                            <a:schemeClr val="dk1"/>
                          </a:solidFill>
                          <a:latin typeface="+mn-lt"/>
                          <a:ea typeface="+mn-ea"/>
                          <a:cs typeface="+mn-cs"/>
                        </a:rPr>
                        <a:t>Encourages blending sounds in CVC words.</a:t>
                      </a:r>
                    </a:p>
                    <a:p>
                      <a:pPr>
                        <a:buFont typeface="Arial" pitchFamily="34" charset="0"/>
                        <a:buChar char="•"/>
                      </a:pPr>
                      <a:r>
                        <a:rPr lang="en-GB" sz="1000" b="0" kern="1200" dirty="0" smtClean="0">
                          <a:solidFill>
                            <a:schemeClr val="dk1"/>
                          </a:solidFill>
                          <a:latin typeface="+mn-lt"/>
                          <a:ea typeface="+mn-ea"/>
                          <a:cs typeface="+mn-cs"/>
                        </a:rPr>
                        <a:t>Introduces the graphemes taught in phases 2-3.</a:t>
                      </a:r>
                    </a:p>
                    <a:p>
                      <a:pPr lvl="0">
                        <a:buFont typeface="Arial" pitchFamily="34" charset="0"/>
                        <a:buChar char="•"/>
                      </a:pPr>
                      <a:r>
                        <a:rPr lang="en-GB" sz="1000" b="0" kern="1200" dirty="0" smtClean="0">
                          <a:solidFill>
                            <a:schemeClr val="dk1"/>
                          </a:solidFill>
                          <a:latin typeface="+mn-lt"/>
                          <a:ea typeface="+mn-ea"/>
                          <a:cs typeface="+mn-cs"/>
                        </a:rPr>
                        <a:t>Reinforces initial and final blends.</a:t>
                      </a:r>
                    </a:p>
                    <a:p>
                      <a:pPr lvl="0">
                        <a:buFont typeface="Arial" pitchFamily="34" charset="0"/>
                        <a:buChar char="•"/>
                      </a:pPr>
                      <a:r>
                        <a:rPr lang="en-GB" sz="1000" b="0" kern="1200" dirty="0" smtClean="0">
                          <a:solidFill>
                            <a:schemeClr val="dk1"/>
                          </a:solidFill>
                          <a:latin typeface="+mn-lt"/>
                          <a:ea typeface="+mn-ea"/>
                          <a:cs typeface="+mn-cs"/>
                        </a:rPr>
                        <a:t>Supports high frequency and tricky words development</a:t>
                      </a:r>
                      <a:r>
                        <a:rPr lang="en-GB" sz="1000" b="0" kern="1200" dirty="0" smtClean="0">
                          <a:solidFill>
                            <a:schemeClr val="dk1"/>
                          </a:solidFill>
                          <a:latin typeface="+mn-lt"/>
                          <a:ea typeface="+mn-ea"/>
                          <a:cs typeface="+mn-cs"/>
                        </a:rPr>
                        <a:t>.</a:t>
                      </a:r>
                    </a:p>
                    <a:p>
                      <a:pPr lvl="0">
                        <a:buFont typeface="Arial" pitchFamily="34" charset="0"/>
                        <a:buChar char="•"/>
                      </a:pPr>
                      <a:r>
                        <a:rPr lang="en-GB" sz="1000" b="1" u="sng" kern="1200" dirty="0" smtClean="0">
                          <a:solidFill>
                            <a:schemeClr val="tx1">
                              <a:lumMod val="95000"/>
                              <a:lumOff val="5000"/>
                            </a:schemeClr>
                          </a:solidFill>
                          <a:latin typeface="+mn-lt"/>
                          <a:ea typeface="+mn-ea"/>
                          <a:cs typeface="+mn-cs"/>
                          <a:hlinkClick r:id="rId2" action="ppaction://hlinksldjump"/>
                        </a:rPr>
                        <a:t>Click here for</a:t>
                      </a:r>
                      <a:r>
                        <a:rPr lang="en-GB" sz="1000" b="1" u="sng" kern="1200" baseline="0" dirty="0" smtClean="0">
                          <a:solidFill>
                            <a:schemeClr val="tx1">
                              <a:lumMod val="95000"/>
                              <a:lumOff val="5000"/>
                            </a:schemeClr>
                          </a:solidFill>
                          <a:latin typeface="+mn-lt"/>
                          <a:ea typeface="+mn-ea"/>
                          <a:cs typeface="+mn-cs"/>
                          <a:hlinkClick r:id="rId2" action="ppaction://hlinksldjump"/>
                        </a:rPr>
                        <a:t> progressive activities</a:t>
                      </a:r>
                      <a:endParaRPr lang="en-GB" sz="1000" b="1" u="sng" kern="1200" dirty="0" smtClean="0">
                        <a:solidFill>
                          <a:schemeClr val="tx1">
                            <a:lumMod val="95000"/>
                            <a:lumOff val="5000"/>
                          </a:schemeClr>
                        </a:solidFill>
                        <a:latin typeface="+mn-lt"/>
                        <a:ea typeface="+mn-ea"/>
                        <a:cs typeface="+mn-cs"/>
                      </a:endParaRPr>
                    </a:p>
                  </a:txBody>
                  <a:tcPr>
                    <a:solidFill>
                      <a:schemeClr val="accent6">
                        <a:lumMod val="75000"/>
                      </a:schemeClr>
                    </a:solidFill>
                  </a:tcPr>
                </a:tc>
              </a:tr>
            </a:tbl>
          </a:graphicData>
        </a:graphic>
      </p:graphicFrame>
      <p:pic>
        <p:nvPicPr>
          <p:cNvPr id="19" name="irc_mi" descr="Image result for bug club">
            <a:hlinkClick r:id="rId3"/>
          </p:cNvPr>
          <p:cNvPicPr/>
          <p:nvPr/>
        </p:nvPicPr>
        <p:blipFill>
          <a:blip r:embed="rId4" cstate="print"/>
          <a:srcRect/>
          <a:stretch>
            <a:fillRect/>
          </a:stretch>
        </p:blipFill>
        <p:spPr bwMode="auto">
          <a:xfrm>
            <a:off x="2362200" y="2743200"/>
            <a:ext cx="2209800" cy="609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2" name="Picture 21" descr="Image result for twinkl app"/>
          <p:cNvPicPr/>
          <p:nvPr/>
        </p:nvPicPr>
        <p:blipFill>
          <a:blip r:embed="rId5" cstate="print"/>
          <a:srcRect/>
          <a:stretch>
            <a:fillRect/>
          </a:stretch>
        </p:blipFill>
        <p:spPr bwMode="auto">
          <a:xfrm>
            <a:off x="4876800" y="2743200"/>
            <a:ext cx="685800" cy="609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3" name="Picture 22" descr="Image result for twinkl app"/>
          <p:cNvPicPr/>
          <p:nvPr/>
        </p:nvPicPr>
        <p:blipFill>
          <a:blip r:embed="rId6" cstate="print"/>
          <a:srcRect/>
          <a:stretch>
            <a:fillRect/>
          </a:stretch>
        </p:blipFill>
        <p:spPr bwMode="auto">
          <a:xfrm>
            <a:off x="7086600" y="4038600"/>
            <a:ext cx="1798955" cy="10668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4" name="Picture 23" descr="Image result for twinkl app"/>
          <p:cNvPicPr/>
          <p:nvPr/>
        </p:nvPicPr>
        <p:blipFill>
          <a:blip r:embed="rId7" cstate="print"/>
          <a:srcRect/>
          <a:stretch>
            <a:fillRect/>
          </a:stretch>
        </p:blipFill>
        <p:spPr bwMode="auto">
          <a:xfrm>
            <a:off x="7086600" y="5257800"/>
            <a:ext cx="1828800" cy="914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 name="Picture 2" descr="Image result for bug club"/>
          <p:cNvPicPr>
            <a:picLocks noChangeAspect="1" noChangeArrowheads="1"/>
          </p:cNvPicPr>
          <p:nvPr/>
        </p:nvPicPr>
        <p:blipFill>
          <a:blip r:embed="rId8" cstate="print"/>
          <a:srcRect t="7692" r="3911" b="7692"/>
          <a:stretch>
            <a:fillRect/>
          </a:stretch>
        </p:blipFill>
        <p:spPr bwMode="auto">
          <a:xfrm>
            <a:off x="228600" y="3886200"/>
            <a:ext cx="1905000" cy="6858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graphicFrame>
        <p:nvGraphicFramePr>
          <p:cNvPr id="18" name="Table 17"/>
          <p:cNvGraphicFramePr>
            <a:graphicFrameLocks noGrp="1"/>
          </p:cNvGraphicFramePr>
          <p:nvPr>
            <p:extLst>
              <p:ext uri="{D42A27DB-BD31-4B8C-83A1-F6EECF244321}">
                <p14:modId xmlns:p14="http://schemas.microsoft.com/office/powerpoint/2010/main" xmlns="" val="348103374"/>
              </p:ext>
            </p:extLst>
          </p:nvPr>
        </p:nvGraphicFramePr>
        <p:xfrm>
          <a:off x="2362200" y="838200"/>
          <a:ext cx="4495800" cy="1818409"/>
        </p:xfrm>
        <a:graphic>
          <a:graphicData uri="http://schemas.openxmlformats.org/drawingml/2006/table">
            <a:tbl>
              <a:tblPr firstRow="1" bandRow="1">
                <a:tableStyleId>{5C22544A-7EE6-4342-B048-85BDC9FD1C3A}</a:tableStyleId>
              </a:tblPr>
              <a:tblGrid>
                <a:gridCol w="4495800"/>
              </a:tblGrid>
              <a:tr h="355369">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600" b="1" u="sng" kern="1200" dirty="0" smtClean="0">
                          <a:solidFill>
                            <a:schemeClr val="lt1"/>
                          </a:solidFill>
                          <a:latin typeface="+mn-lt"/>
                          <a:ea typeface="+mn-ea"/>
                          <a:cs typeface="+mn-cs"/>
                        </a:rPr>
                        <a:t>Hwb Digital </a:t>
                      </a:r>
                      <a:r>
                        <a:rPr lang="en-GB" sz="1600" b="1" u="sng" kern="1200" baseline="0" dirty="0" smtClean="0">
                          <a:solidFill>
                            <a:schemeClr val="lt1"/>
                          </a:solidFill>
                          <a:latin typeface="+mn-lt"/>
                          <a:ea typeface="+mn-ea"/>
                          <a:cs typeface="+mn-cs"/>
                        </a:rPr>
                        <a:t>Learning for Wales</a:t>
                      </a:r>
                      <a:endParaRPr lang="en-GB" sz="1600" b="1" u="sng" kern="1200" dirty="0" smtClean="0">
                        <a:solidFill>
                          <a:schemeClr val="lt1"/>
                        </a:solidFill>
                        <a:latin typeface="+mn-lt"/>
                        <a:ea typeface="+mn-ea"/>
                        <a:cs typeface="+mn-cs"/>
                      </a:endParaRPr>
                    </a:p>
                  </a:txBody>
                  <a:tcPr>
                    <a:solidFill>
                      <a:srgbClr val="FD67E8"/>
                    </a:solidFill>
                  </a:tcPr>
                </a:tc>
              </a:tr>
              <a:tr h="1092431">
                <a:tc>
                  <a:txBody>
                    <a:bodyPr/>
                    <a:lstStyle/>
                    <a:p>
                      <a:pPr lvl="0" algn="l" fontAlgn="base">
                        <a:buFont typeface="Arial" pitchFamily="34" charset="0"/>
                        <a:buChar char="•"/>
                      </a:pPr>
                      <a:r>
                        <a:rPr lang="en-GB" sz="1000" kern="1200" dirty="0" smtClean="0">
                          <a:solidFill>
                            <a:schemeClr val="dk1"/>
                          </a:solidFill>
                          <a:latin typeface="+mn-lt"/>
                          <a:ea typeface="+mn-ea"/>
                          <a:cs typeface="+mn-cs"/>
                        </a:rPr>
                        <a:t>The Hwb platform, hosts a collection of digital tools and resources to support education in Wales. </a:t>
                      </a:r>
                    </a:p>
                    <a:p>
                      <a:pPr lvl="0" algn="l" fontAlgn="base">
                        <a:buFont typeface="Arial" pitchFamily="34" charset="0"/>
                        <a:buChar char="•"/>
                      </a:pPr>
                      <a:r>
                        <a:rPr lang="en-GB" sz="1000" kern="1200" dirty="0" smtClean="0">
                          <a:solidFill>
                            <a:schemeClr val="dk1"/>
                          </a:solidFill>
                          <a:latin typeface="+mn-lt"/>
                          <a:ea typeface="+mn-ea"/>
                          <a:cs typeface="+mn-cs"/>
                        </a:rPr>
                        <a:t>Hwb enables its users to access online resources and web-enabled devices anywhere, at any time.</a:t>
                      </a:r>
                    </a:p>
                    <a:p>
                      <a:pPr lvl="0" algn="l" fontAlgn="base">
                        <a:buFont typeface="Arial" pitchFamily="34" charset="0"/>
                        <a:buChar char="•"/>
                      </a:pPr>
                      <a:r>
                        <a:rPr lang="en-GB" sz="1000" kern="1200" dirty="0" smtClean="0">
                          <a:solidFill>
                            <a:schemeClr val="dk1"/>
                          </a:solidFill>
                          <a:latin typeface="+mn-lt"/>
                          <a:ea typeface="+mn-ea"/>
                          <a:cs typeface="+mn-cs"/>
                        </a:rPr>
                        <a:t>It provides tools to help teachers create and share their own resources and assignments.</a:t>
                      </a:r>
                    </a:p>
                    <a:p>
                      <a:pPr lvl="0" algn="l" fontAlgn="base">
                        <a:buFont typeface="Arial" pitchFamily="34" charset="0"/>
                        <a:buChar char="•"/>
                      </a:pPr>
                      <a:r>
                        <a:rPr lang="en-GB" sz="1000" kern="1200" dirty="0" smtClean="0">
                          <a:solidFill>
                            <a:schemeClr val="dk1"/>
                          </a:solidFill>
                          <a:latin typeface="+mn-lt"/>
                          <a:ea typeface="+mn-ea"/>
                          <a:cs typeface="+mn-cs"/>
                        </a:rPr>
                        <a:t>Aids the transformation of digital classroom practice using:</a:t>
                      </a:r>
                      <a:r>
                        <a:rPr lang="en-GB" sz="1000" kern="1200" baseline="0" dirty="0" smtClean="0">
                          <a:solidFill>
                            <a:schemeClr val="dk1"/>
                          </a:solidFill>
                          <a:latin typeface="+mn-lt"/>
                          <a:ea typeface="+mn-ea"/>
                          <a:cs typeface="+mn-cs"/>
                        </a:rPr>
                        <a:t> </a:t>
                      </a:r>
                      <a:r>
                        <a:rPr lang="en-GB" sz="1000" b="0" i="0" kern="1200" dirty="0" smtClean="0">
                          <a:solidFill>
                            <a:schemeClr val="dk1"/>
                          </a:solidFill>
                          <a:latin typeface="+mn-lt"/>
                          <a:ea typeface="+mn-ea"/>
                          <a:cs typeface="+mn-cs"/>
                        </a:rPr>
                        <a:t>Office 365, </a:t>
                      </a:r>
                      <a:r>
                        <a:rPr lang="en-GB" sz="1000" b="0" i="0" kern="1200" dirty="0" smtClean="0">
                          <a:solidFill>
                            <a:schemeClr val="dk1"/>
                          </a:solidFill>
                          <a:latin typeface="+mn-lt"/>
                          <a:ea typeface="+mn-ea"/>
                          <a:cs typeface="+mn-cs"/>
                        </a:rPr>
                        <a:t>Hwb</a:t>
                      </a:r>
                      <a:r>
                        <a:rPr lang="en-GB" sz="1000" b="0" i="0" kern="1200" baseline="0" dirty="0" smtClean="0">
                          <a:solidFill>
                            <a:schemeClr val="dk1"/>
                          </a:solidFill>
                          <a:latin typeface="+mn-lt"/>
                          <a:ea typeface="+mn-ea"/>
                          <a:cs typeface="+mn-cs"/>
                        </a:rPr>
                        <a:t> tools</a:t>
                      </a:r>
                      <a:r>
                        <a:rPr lang="en-GB" sz="1000" b="0" i="0" kern="1200" dirty="0" smtClean="0">
                          <a:solidFill>
                            <a:schemeClr val="dk1"/>
                          </a:solidFill>
                          <a:latin typeface="+mn-lt"/>
                          <a:ea typeface="+mn-ea"/>
                          <a:cs typeface="+mn-cs"/>
                        </a:rPr>
                        <a:t>,   </a:t>
                      </a:r>
                      <a:endParaRPr lang="en-GB" sz="1000" b="0" i="0" kern="1200" dirty="0" smtClean="0">
                        <a:solidFill>
                          <a:schemeClr val="dk1"/>
                        </a:solidFill>
                        <a:latin typeface="+mn-lt"/>
                        <a:ea typeface="+mn-ea"/>
                        <a:cs typeface="+mn-cs"/>
                      </a:endParaRPr>
                    </a:p>
                    <a:p>
                      <a:pPr lvl="0" algn="l" fontAlgn="base">
                        <a:buFont typeface="Arial" pitchFamily="34" charset="0"/>
                        <a:buNone/>
                      </a:pPr>
                      <a:r>
                        <a:rPr lang="en-GB" sz="1000" b="0" i="0" kern="1200" dirty="0" smtClean="0">
                          <a:solidFill>
                            <a:schemeClr val="dk1"/>
                          </a:solidFill>
                          <a:latin typeface="+mn-lt"/>
                          <a:ea typeface="+mn-ea"/>
                          <a:cs typeface="+mn-cs"/>
                        </a:rPr>
                        <a:t>Online Safety in Education</a:t>
                      </a:r>
                    </a:p>
                    <a:p>
                      <a:pPr marL="0" marR="0" lvl="0" indent="0" algn="l" defTabSz="914400" rtl="0" eaLnBrk="1" fontAlgn="base" latinLnBrk="0" hangingPunct="1">
                        <a:lnSpc>
                          <a:spcPct val="100000"/>
                        </a:lnSpc>
                        <a:spcBef>
                          <a:spcPts val="0"/>
                        </a:spcBef>
                        <a:spcAft>
                          <a:spcPts val="0"/>
                        </a:spcAft>
                        <a:buClrTx/>
                        <a:buSzTx/>
                        <a:buFont typeface="Arial" pitchFamily="34" charset="0"/>
                        <a:buNone/>
                        <a:tabLst/>
                        <a:defRPr/>
                      </a:pPr>
                      <a:r>
                        <a:rPr lang="en-GB" sz="1000" b="1" u="sng" kern="1200" dirty="0" smtClean="0">
                          <a:solidFill>
                            <a:schemeClr val="dk1"/>
                          </a:solidFill>
                          <a:latin typeface="+mn-lt"/>
                          <a:ea typeface="+mn-ea"/>
                          <a:cs typeface="+mn-cs"/>
                          <a:hlinkClick r:id="rId9" action="ppaction://hlinksldjump"/>
                        </a:rPr>
                        <a:t>Click here for: DCF Implementation and mapping of classroom ideas in </a:t>
                      </a:r>
                      <a:r>
                        <a:rPr lang="en-GB" sz="1000" b="1" u="sng" kern="1200" dirty="0" smtClean="0">
                          <a:solidFill>
                            <a:schemeClr val="dk1"/>
                          </a:solidFill>
                          <a:latin typeface="+mn-lt"/>
                          <a:ea typeface="+mn-ea"/>
                          <a:cs typeface="+mn-cs"/>
                          <a:hlinkClick r:id="rId9" action="ppaction://hlinksldjump"/>
                        </a:rPr>
                        <a:t>Early Years</a:t>
                      </a:r>
                      <a:endParaRPr lang="en-GB" sz="1000" kern="1200" dirty="0" smtClean="0">
                        <a:solidFill>
                          <a:schemeClr val="dk1"/>
                        </a:solidFill>
                        <a:latin typeface="+mn-lt"/>
                        <a:ea typeface="+mn-ea"/>
                        <a:cs typeface="+mn-cs"/>
                      </a:endParaRPr>
                    </a:p>
                  </a:txBody>
                  <a:tcPr>
                    <a:solidFill>
                      <a:srgbClr val="FEB0F3"/>
                    </a:solidFill>
                  </a:tcPr>
                </a:tc>
              </a:tr>
            </a:tbl>
          </a:graphicData>
        </a:graphic>
      </p:graphicFrame>
      <p:sp>
        <p:nvSpPr>
          <p:cNvPr id="1026" name="AutoShape 2" descr="Image result for hwb"/>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pic>
        <p:nvPicPr>
          <p:cNvPr id="1032" name="Picture 8" descr="Image result for twinkl app"/>
          <p:cNvPicPr>
            <a:picLocks noChangeAspect="1" noChangeArrowheads="1"/>
          </p:cNvPicPr>
          <p:nvPr/>
        </p:nvPicPr>
        <p:blipFill>
          <a:blip r:embed="rId10" cstate="print"/>
          <a:srcRect/>
          <a:stretch>
            <a:fillRect/>
          </a:stretch>
        </p:blipFill>
        <p:spPr bwMode="auto">
          <a:xfrm>
            <a:off x="6019800" y="2743200"/>
            <a:ext cx="609600" cy="609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33" name="Picture 9" descr="C:\Users\Karen Bennett\Documents\Troubleshooting Bug Club.png"/>
          <p:cNvPicPr>
            <a:picLocks noChangeAspect="1" noChangeArrowheads="1"/>
          </p:cNvPicPr>
          <p:nvPr/>
        </p:nvPicPr>
        <p:blipFill>
          <a:blip r:embed="rId11" cstate="print"/>
          <a:srcRect/>
          <a:stretch>
            <a:fillRect/>
          </a:stretch>
        </p:blipFill>
        <p:spPr bwMode="auto">
          <a:xfrm>
            <a:off x="3962400" y="6172200"/>
            <a:ext cx="609600" cy="609600"/>
          </a:xfrm>
          <a:prstGeom prst="rect">
            <a:avLst/>
          </a:prstGeom>
          <a:noFill/>
        </p:spPr>
      </p:pic>
      <p:pic>
        <p:nvPicPr>
          <p:cNvPr id="25" name="Picture 24"/>
          <p:cNvPicPr/>
          <p:nvPr/>
        </p:nvPicPr>
        <p:blipFill>
          <a:blip r:embed="rId12" cstate="print"/>
          <a:srcRect l="36926" t="26000" r="11510" b="17600"/>
          <a:stretch>
            <a:fillRect/>
          </a:stretch>
        </p:blipFill>
        <p:spPr bwMode="auto">
          <a:xfrm>
            <a:off x="7162800" y="3429000"/>
            <a:ext cx="1676400" cy="533400"/>
          </a:xfrm>
          <a:prstGeom prst="rect">
            <a:avLst/>
          </a:prstGeom>
          <a:noFill/>
          <a:ln w="9525">
            <a:noFill/>
            <a:miter lim="800000"/>
            <a:headEnd/>
            <a:tailEnd/>
          </a:ln>
        </p:spPr>
      </p:pic>
      <p:pic>
        <p:nvPicPr>
          <p:cNvPr id="1035" name="Picture 11" descr="Image result for hwb"/>
          <p:cNvPicPr>
            <a:picLocks noChangeAspect="1" noChangeArrowheads="1"/>
          </p:cNvPicPr>
          <p:nvPr/>
        </p:nvPicPr>
        <p:blipFill>
          <a:blip r:embed="rId13" cstate="print"/>
          <a:srcRect l="18667" t="32000" r="25333" b="38667"/>
          <a:stretch>
            <a:fillRect/>
          </a:stretch>
        </p:blipFill>
        <p:spPr bwMode="auto">
          <a:xfrm>
            <a:off x="6096000" y="609600"/>
            <a:ext cx="872837" cy="457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xmlns="" val="122736636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0"/>
            <a:ext cx="7772400" cy="4495800"/>
          </a:xfrm>
        </p:spPr>
        <p:txBody>
          <a:bodyPr>
            <a:noAutofit/>
          </a:bodyPr>
          <a:lstStyle/>
          <a:p>
            <a:pPr algn="l"/>
            <a:r>
              <a:rPr lang="en-GB" sz="1600" b="1" u="sng" dirty="0" smtClean="0"/>
              <a:t/>
            </a:r>
            <a:br>
              <a:rPr lang="en-GB" sz="1600" b="1" u="sng" dirty="0" smtClean="0"/>
            </a:br>
            <a:r>
              <a:rPr lang="en-GB" sz="1600" b="1" u="sng" dirty="0" smtClean="0"/>
              <a:t/>
            </a:r>
            <a:br>
              <a:rPr lang="en-GB" sz="1600" b="1" u="sng" dirty="0" smtClean="0"/>
            </a:br>
            <a:r>
              <a:rPr lang="en-GB" sz="1600" b="1" u="sng" dirty="0" smtClean="0"/>
              <a:t/>
            </a:r>
            <a:br>
              <a:rPr lang="en-GB" sz="1600" b="1" u="sng" dirty="0" smtClean="0"/>
            </a:br>
            <a:r>
              <a:rPr lang="en-GB" sz="1600" b="1" u="sng" dirty="0" smtClean="0"/>
              <a:t/>
            </a:r>
            <a:br>
              <a:rPr lang="en-GB" sz="1600" b="1" u="sng" dirty="0" smtClean="0"/>
            </a:br>
            <a:r>
              <a:rPr lang="en-GB" sz="1600" b="1" u="sng" dirty="0" smtClean="0"/>
              <a:t/>
            </a:r>
            <a:br>
              <a:rPr lang="en-GB" sz="1600" b="1" u="sng" dirty="0" smtClean="0"/>
            </a:br>
            <a:r>
              <a:rPr lang="en-GB" sz="1600" b="1" u="sng" dirty="0" smtClean="0"/>
              <a:t/>
            </a:r>
            <a:br>
              <a:rPr lang="en-GB" sz="1600" b="1" u="sng" dirty="0" smtClean="0"/>
            </a:br>
            <a:r>
              <a:rPr lang="en-GB" sz="1600" b="1" u="sng" dirty="0" smtClean="0"/>
              <a:t/>
            </a:r>
            <a:br>
              <a:rPr lang="en-GB" sz="1600" b="1" u="sng" dirty="0" smtClean="0"/>
            </a:br>
            <a:r>
              <a:rPr lang="en-GB" sz="1600" b="1" u="sng" dirty="0" smtClean="0"/>
              <a:t/>
            </a:r>
            <a:br>
              <a:rPr lang="en-GB" sz="1600" b="1" u="sng" dirty="0" smtClean="0"/>
            </a:br>
            <a:r>
              <a:rPr lang="en-GB" sz="1600" b="1" u="sng" dirty="0" smtClean="0"/>
              <a:t>Key Recommendations from Professor Donaldson that link to the DCF</a:t>
            </a:r>
            <a:r>
              <a:rPr lang="en-GB" sz="1200" b="1" u="sng" dirty="0" smtClean="0"/>
              <a:t/>
            </a:r>
            <a:br>
              <a:rPr lang="en-GB" sz="1200" b="1" u="sng" dirty="0" smtClean="0"/>
            </a:br>
            <a:r>
              <a:rPr lang="en-GB" sz="1200" b="1" u="sng" dirty="0" smtClean="0"/>
              <a:t/>
            </a:r>
            <a:br>
              <a:rPr lang="en-GB" sz="1200" b="1" u="sng" dirty="0" smtClean="0"/>
            </a:br>
            <a:r>
              <a:rPr lang="en-GB" sz="1200" dirty="0" smtClean="0"/>
              <a:t/>
            </a:r>
            <a:br>
              <a:rPr lang="en-GB" sz="1200" dirty="0" smtClean="0"/>
            </a:br>
            <a:r>
              <a:rPr lang="en-GB" sz="1200" dirty="0" smtClean="0"/>
              <a:t>The school curriculum should be designed to help all children and young people to develop in relation to clear and agreed purposes. </a:t>
            </a:r>
            <a:br>
              <a:rPr lang="en-GB" sz="1200" dirty="0" smtClean="0"/>
            </a:br>
            <a:r>
              <a:rPr lang="en-GB" sz="1200" dirty="0" smtClean="0"/>
              <a:t/>
            </a:r>
            <a:br>
              <a:rPr lang="en-GB" sz="1200" dirty="0" smtClean="0"/>
            </a:br>
            <a:r>
              <a:rPr lang="en-GB" sz="1200" dirty="0" smtClean="0"/>
              <a:t>The curriculum should be organised into Areas of Learning and Experience that establish the breadth of the curriculum. These areas should provide rich contexts for developing the four curriculum purposes, be internally coherent, employ distinctive ways of thinking, and have an identifiable core of disciplinary or instrumental knowledge. </a:t>
            </a:r>
            <a:br>
              <a:rPr lang="en-GB" sz="1200" dirty="0" smtClean="0"/>
            </a:br>
            <a:r>
              <a:rPr lang="en-GB" sz="1200" dirty="0" smtClean="0"/>
              <a:t/>
            </a:r>
            <a:br>
              <a:rPr lang="en-GB" sz="1200" dirty="0" smtClean="0"/>
            </a:br>
            <a:r>
              <a:rPr lang="en-GB" sz="1200" dirty="0" smtClean="0"/>
              <a:t>Children and young people should have their learning developed across the curriculum through three Cross-curriculum Responsibilities: literacy; numeracy; and digital competence. </a:t>
            </a:r>
            <a:br>
              <a:rPr lang="en-GB" sz="1200" dirty="0" smtClean="0"/>
            </a:br>
            <a:r>
              <a:rPr lang="en-GB" sz="1200" dirty="0" smtClean="0"/>
              <a:t/>
            </a:r>
            <a:br>
              <a:rPr lang="en-GB" sz="1200" dirty="0" smtClean="0"/>
            </a:br>
            <a:r>
              <a:rPr lang="en-GB" sz="1200" dirty="0" smtClean="0"/>
              <a:t>A digital competence framework and an accompanying ‘Routes to Learning Digital Competence’ should be developed and be included as a Cross-curriculum Responsibility.</a:t>
            </a:r>
            <a:br>
              <a:rPr lang="en-GB" sz="1200" dirty="0" smtClean="0"/>
            </a:br>
            <a:r>
              <a:rPr lang="en-GB" sz="1200" dirty="0" smtClean="0"/>
              <a:t/>
            </a:r>
            <a:br>
              <a:rPr lang="en-GB" sz="1200" dirty="0" smtClean="0"/>
            </a:br>
            <a:r>
              <a:rPr lang="en-GB" sz="1200" dirty="0" smtClean="0"/>
              <a:t>The expectations for the three Cross-curriculum Responsibilities and wider skills should be embedded within the Areas of Learning and Experience.</a:t>
            </a:r>
            <a:br>
              <a:rPr lang="en-GB" sz="1200" dirty="0" smtClean="0"/>
            </a:br>
            <a:r>
              <a:rPr lang="en-GB" sz="1200" dirty="0" smtClean="0"/>
              <a:t/>
            </a:r>
            <a:br>
              <a:rPr lang="en-GB" sz="1200" dirty="0" smtClean="0"/>
            </a:br>
            <a:r>
              <a:rPr lang="en-GB" sz="1200" dirty="0" smtClean="0"/>
              <a:t>The new national curriculum should be organised as a continuum of learning from 3 to 16 </a:t>
            </a:r>
            <a:br>
              <a:rPr lang="en-GB" sz="1200" dirty="0" smtClean="0"/>
            </a:br>
            <a:r>
              <a:rPr lang="en-GB" sz="1200" dirty="0" smtClean="0"/>
              <a:t>without phases and key stages. </a:t>
            </a:r>
            <a:endParaRPr lang="en-GB" sz="1200" dirty="0"/>
          </a:p>
        </p:txBody>
      </p:sp>
      <p:pic>
        <p:nvPicPr>
          <p:cNvPr id="14338" name="Picture 2"/>
          <p:cNvPicPr>
            <a:picLocks noChangeAspect="1" noChangeArrowheads="1"/>
          </p:cNvPicPr>
          <p:nvPr/>
        </p:nvPicPr>
        <p:blipFill>
          <a:blip r:embed="rId2" cstate="print"/>
          <a:srcRect/>
          <a:stretch>
            <a:fillRect/>
          </a:stretch>
        </p:blipFill>
        <p:spPr bwMode="auto">
          <a:xfrm>
            <a:off x="6858000" y="457200"/>
            <a:ext cx="1752600" cy="1981200"/>
          </a:xfrm>
          <a:prstGeom prst="rect">
            <a:avLst/>
          </a:prstGeom>
          <a:ln>
            <a:noFill/>
          </a:ln>
          <a:effectLst>
            <a:softEdge rad="112500"/>
          </a:effectLst>
        </p:spPr>
      </p:pic>
      <p:pic>
        <p:nvPicPr>
          <p:cNvPr id="5" name="Picture 4" descr="Image result for donaldson successful futures"/>
          <p:cNvPicPr/>
          <p:nvPr/>
        </p:nvPicPr>
        <p:blipFill>
          <a:blip r:embed="rId3" cstate="print"/>
          <a:srcRect r="3520" b="45000"/>
          <a:stretch>
            <a:fillRect/>
          </a:stretch>
        </p:blipFill>
        <p:spPr bwMode="auto">
          <a:xfrm>
            <a:off x="152400" y="381001"/>
            <a:ext cx="3200400" cy="1219200"/>
          </a:xfrm>
          <a:prstGeom prst="rect">
            <a:avLst/>
          </a:prstGeom>
          <a:noFill/>
          <a:ln w="9525">
            <a:noFill/>
            <a:miter lim="800000"/>
            <a:headEnd/>
            <a:tailEnd/>
          </a:ln>
        </p:spPr>
      </p:pic>
      <p:pic>
        <p:nvPicPr>
          <p:cNvPr id="6" name="Picture 5" descr="Image result for donaldson successful futures"/>
          <p:cNvPicPr/>
          <p:nvPr/>
        </p:nvPicPr>
        <p:blipFill>
          <a:blip r:embed="rId4" cstate="print"/>
          <a:srcRect l="1661" t="63415" r="63948" b="2661"/>
          <a:stretch>
            <a:fillRect/>
          </a:stretch>
        </p:blipFill>
        <p:spPr bwMode="auto">
          <a:xfrm>
            <a:off x="6781800" y="5257800"/>
            <a:ext cx="1590675" cy="1076325"/>
          </a:xfrm>
          <a:prstGeom prst="rect">
            <a:avLst/>
          </a:prstGeom>
          <a:noFill/>
          <a:ln w="9525">
            <a:noFill/>
            <a:miter lim="800000"/>
            <a:headEnd/>
            <a:tailEnd/>
          </a:ln>
        </p:spPr>
      </p:pic>
      <p:pic>
        <p:nvPicPr>
          <p:cNvPr id="7" name="Picture 6" descr="Image result for home button image">
            <a:hlinkClick r:id="" action="ppaction://hlinkshowjump?jump=firstslide"/>
          </p:cNvPr>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a:off x="8534400" y="6248400"/>
            <a:ext cx="419263" cy="419263"/>
          </a:xfrm>
          <a:prstGeom prst="rect">
            <a:avLst/>
          </a:prstGeom>
          <a:noFill/>
          <a:extLst>
            <a:ext uri="{909E8E84-426E-40DD-AFC4-6F175D3DCCD1}">
              <a14:hiddenFill xmlns=""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533400" y="533400"/>
          <a:ext cx="8229600" cy="3581400"/>
        </p:xfrm>
        <a:graphic>
          <a:graphicData uri="http://schemas.openxmlformats.org/drawingml/2006/table">
            <a:tbl>
              <a:tblPr firstRow="1" bandRow="1">
                <a:tableStyleId>{5C22544A-7EE6-4342-B048-85BDC9FD1C3A}</a:tableStyleId>
              </a:tblPr>
              <a:tblGrid>
                <a:gridCol w="8229600"/>
              </a:tblGrid>
              <a:tr h="716280">
                <a:tc>
                  <a:txBody>
                    <a:bodyPr/>
                    <a:lstStyle/>
                    <a:p>
                      <a:pPr algn="ctr"/>
                      <a:r>
                        <a:rPr lang="en-GB" u="sng" dirty="0" smtClean="0"/>
                        <a:t>The</a:t>
                      </a:r>
                      <a:r>
                        <a:rPr lang="en-GB" u="sng" baseline="0" dirty="0" smtClean="0"/>
                        <a:t> Digital Competency Framework in the Early Years</a:t>
                      </a:r>
                      <a:endParaRPr lang="en-GB" u="sng" dirty="0"/>
                    </a:p>
                  </a:txBody>
                  <a:tcPr/>
                </a:tc>
              </a:tr>
              <a:tr h="716280">
                <a:tc>
                  <a:txBody>
                    <a:bodyPr/>
                    <a:lstStyle/>
                    <a:p>
                      <a:r>
                        <a:rPr lang="en-GB" dirty="0" smtClean="0"/>
                        <a:t>Strand 1: Citizenship</a:t>
                      </a:r>
                      <a:endParaRPr lang="en-GB" dirty="0"/>
                    </a:p>
                  </a:txBody>
                  <a:tcPr/>
                </a:tc>
              </a:tr>
              <a:tr h="716280">
                <a:tc>
                  <a:txBody>
                    <a:bodyPr/>
                    <a:lstStyle/>
                    <a:p>
                      <a:r>
                        <a:rPr lang="en-GB" dirty="0" smtClean="0"/>
                        <a:t>Strand 2: Producing</a:t>
                      </a:r>
                      <a:endParaRPr lang="en-GB" dirty="0"/>
                    </a:p>
                  </a:txBody>
                  <a:tcPr/>
                </a:tc>
              </a:tr>
              <a:tr h="716280">
                <a:tc>
                  <a:txBody>
                    <a:bodyPr/>
                    <a:lstStyle/>
                    <a:p>
                      <a:r>
                        <a:rPr lang="en-GB" dirty="0" smtClean="0"/>
                        <a:t>Strand</a:t>
                      </a:r>
                      <a:r>
                        <a:rPr lang="en-GB" baseline="0" dirty="0" smtClean="0"/>
                        <a:t> 3: Interacting and Collaborating </a:t>
                      </a:r>
                      <a:endParaRPr lang="en-GB" dirty="0"/>
                    </a:p>
                  </a:txBody>
                  <a:tcPr/>
                </a:tc>
              </a:tr>
              <a:tr h="716280">
                <a:tc>
                  <a:txBody>
                    <a:bodyPr/>
                    <a:lstStyle/>
                    <a:p>
                      <a:r>
                        <a:rPr lang="en-GB" dirty="0" smtClean="0"/>
                        <a:t>Strand</a:t>
                      </a:r>
                      <a:r>
                        <a:rPr lang="en-GB" baseline="0" dirty="0" smtClean="0"/>
                        <a:t> 4: Data and Computational Thinking</a:t>
                      </a:r>
                      <a:endParaRPr lang="en-GB" dirty="0"/>
                    </a:p>
                  </a:txBody>
                  <a:tcPr/>
                </a:tc>
              </a:tr>
            </a:tbl>
          </a:graphicData>
        </a:graphic>
      </p:graphicFrame>
      <p:sp>
        <p:nvSpPr>
          <p:cNvPr id="5" name="Rounded Rectangle 4"/>
          <p:cNvSpPr/>
          <p:nvPr/>
        </p:nvSpPr>
        <p:spPr>
          <a:xfrm>
            <a:off x="6248400" y="1371600"/>
            <a:ext cx="1371600" cy="457200"/>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smtClean="0">
                <a:hlinkClick r:id="rId2" action="ppaction://hlinksldjump"/>
              </a:rPr>
              <a:t>Click here</a:t>
            </a:r>
            <a:endParaRPr lang="en-GB" i="1" dirty="0"/>
          </a:p>
        </p:txBody>
      </p:sp>
      <p:sp>
        <p:nvSpPr>
          <p:cNvPr id="6" name="Rounded Rectangle 5"/>
          <p:cNvSpPr/>
          <p:nvPr/>
        </p:nvSpPr>
        <p:spPr>
          <a:xfrm>
            <a:off x="6248400" y="2057400"/>
            <a:ext cx="1371600" cy="457200"/>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smtClean="0">
                <a:hlinkClick r:id="rId3" action="ppaction://hlinksldjump"/>
              </a:rPr>
              <a:t>Click here</a:t>
            </a:r>
            <a:endParaRPr lang="en-GB" i="1" dirty="0"/>
          </a:p>
        </p:txBody>
      </p:sp>
      <p:sp>
        <p:nvSpPr>
          <p:cNvPr id="7" name="Rounded Rectangle 6"/>
          <p:cNvSpPr/>
          <p:nvPr/>
        </p:nvSpPr>
        <p:spPr>
          <a:xfrm>
            <a:off x="6248400" y="2819400"/>
            <a:ext cx="1371600" cy="457200"/>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smtClean="0">
                <a:hlinkClick r:id="rId4" action="ppaction://hlinksldjump"/>
              </a:rPr>
              <a:t>Click here</a:t>
            </a:r>
            <a:endParaRPr lang="en-GB" i="1" dirty="0"/>
          </a:p>
        </p:txBody>
      </p:sp>
      <p:sp>
        <p:nvSpPr>
          <p:cNvPr id="8" name="Rounded Rectangle 7"/>
          <p:cNvSpPr/>
          <p:nvPr/>
        </p:nvSpPr>
        <p:spPr>
          <a:xfrm>
            <a:off x="6248400" y="3505200"/>
            <a:ext cx="1371600" cy="457200"/>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smtClean="0">
                <a:hlinkClick r:id="rId5" action="ppaction://hlinksldjump"/>
              </a:rPr>
              <a:t>Click here</a:t>
            </a:r>
            <a:endParaRPr lang="en-GB" i="1" dirty="0"/>
          </a:p>
        </p:txBody>
      </p:sp>
      <p:pic>
        <p:nvPicPr>
          <p:cNvPr id="9" name="Picture 6" descr="Image result for home button image">
            <a:hlinkClick r:id="" action="ppaction://hlinkshowjump?jump=firstslide"/>
          </p:cNvPr>
          <p:cNvPicPr>
            <a:picLocks noChangeAspect="1" noChangeArrowheads="1"/>
          </p:cNvPicPr>
          <p:nvPr/>
        </p:nvPicPr>
        <p:blipFill>
          <a:blip r:embed="rId6" cstate="print">
            <a:extLst>
              <a:ext uri="{28A0092B-C50C-407E-A947-70E740481C1C}">
                <a14:useLocalDpi xmlns="" xmlns:a14="http://schemas.microsoft.com/office/drawing/2010/main" val="0"/>
              </a:ext>
            </a:extLst>
          </a:blip>
          <a:srcRect/>
          <a:stretch>
            <a:fillRect/>
          </a:stretch>
        </p:blipFill>
        <p:spPr bwMode="auto">
          <a:xfrm>
            <a:off x="8534400" y="6248400"/>
            <a:ext cx="419263" cy="419263"/>
          </a:xfrm>
          <a:prstGeom prst="rect">
            <a:avLst/>
          </a:prstGeom>
          <a:noFill/>
          <a:extLst>
            <a:ext uri="{909E8E84-426E-40DD-AFC4-6F175D3DCCD1}">
              <a14:hiddenFill xmlns=""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 y="152400"/>
            <a:ext cx="8839200" cy="838200"/>
          </a:xfrm>
          <a:solidFill>
            <a:schemeClr val="accent1">
              <a:lumMod val="60000"/>
              <a:lumOff val="40000"/>
            </a:schemeClr>
          </a:solidFill>
          <a:ln>
            <a:solidFill>
              <a:schemeClr val="tx2">
                <a:lumMod val="75000"/>
              </a:schemeClr>
            </a:solidFill>
          </a:ln>
        </p:spPr>
        <p:txBody>
          <a:bodyPr>
            <a:normAutofit/>
          </a:bodyPr>
          <a:lstStyle/>
          <a:p>
            <a:r>
              <a:rPr lang="en-GB" sz="2800" dirty="0" smtClean="0"/>
              <a:t>Strand 1 – Citizenship in the Early Years </a:t>
            </a:r>
            <a:endParaRPr lang="en-GB" sz="2800" dirty="0"/>
          </a:p>
        </p:txBody>
      </p:sp>
      <p:graphicFrame>
        <p:nvGraphicFramePr>
          <p:cNvPr id="8" name="Table 7"/>
          <p:cNvGraphicFramePr>
            <a:graphicFrameLocks noGrp="1"/>
          </p:cNvGraphicFramePr>
          <p:nvPr>
            <p:extLst>
              <p:ext uri="{D42A27DB-BD31-4B8C-83A1-F6EECF244321}">
                <p14:modId xmlns="" xmlns:p14="http://schemas.microsoft.com/office/powerpoint/2010/main" val="3076969699"/>
              </p:ext>
            </p:extLst>
          </p:nvPr>
        </p:nvGraphicFramePr>
        <p:xfrm>
          <a:off x="228600" y="1219200"/>
          <a:ext cx="5410200" cy="5257799"/>
        </p:xfrm>
        <a:graphic>
          <a:graphicData uri="http://schemas.openxmlformats.org/drawingml/2006/table">
            <a:tbl>
              <a:tblPr firstRow="1" bandRow="1">
                <a:tableStyleId>{5C22544A-7EE6-4342-B048-85BDC9FD1C3A}</a:tableStyleId>
              </a:tblPr>
              <a:tblGrid>
                <a:gridCol w="1735348"/>
                <a:gridCol w="3674852"/>
              </a:tblGrid>
              <a:tr h="425520">
                <a:tc gridSpan="2">
                  <a:txBody>
                    <a:bodyPr/>
                    <a:lstStyle/>
                    <a:p>
                      <a:pPr algn="ctr"/>
                      <a:r>
                        <a:rPr lang="en-GB" sz="1600" dirty="0" smtClean="0"/>
                        <a:t>Reception</a:t>
                      </a:r>
                      <a:endParaRPr lang="en-GB" sz="1600" dirty="0"/>
                    </a:p>
                  </a:txBody>
                  <a:tcPr>
                    <a:solidFill>
                      <a:schemeClr val="accent1">
                        <a:lumMod val="75000"/>
                      </a:schemeClr>
                    </a:solidFill>
                  </a:tcPr>
                </a:tc>
                <a:tc hMerge="1">
                  <a:txBody>
                    <a:bodyPr/>
                    <a:lstStyle/>
                    <a:p>
                      <a:pPr algn="ctr"/>
                      <a:endParaRPr lang="en-GB" sz="1600" dirty="0"/>
                    </a:p>
                  </a:txBody>
                  <a:tcPr>
                    <a:solidFill>
                      <a:schemeClr val="accent1">
                        <a:lumMod val="75000"/>
                      </a:schemeClr>
                    </a:solidFill>
                  </a:tcPr>
                </a:tc>
              </a:tr>
              <a:tr h="425520">
                <a:tc>
                  <a:txBody>
                    <a:bodyPr/>
                    <a:lstStyle/>
                    <a:p>
                      <a:pPr algn="l"/>
                      <a:r>
                        <a:rPr lang="en-GB" sz="1200" b="1" dirty="0" smtClean="0">
                          <a:solidFill>
                            <a:schemeClr val="bg1"/>
                          </a:solidFill>
                        </a:rPr>
                        <a:t>Element</a:t>
                      </a:r>
                      <a:r>
                        <a:rPr lang="en-GB" sz="1200" b="1" baseline="0" dirty="0" smtClean="0">
                          <a:solidFill>
                            <a:schemeClr val="bg1"/>
                          </a:solidFill>
                        </a:rPr>
                        <a:t> </a:t>
                      </a:r>
                      <a:endParaRPr lang="en-GB" sz="1200" b="1" dirty="0">
                        <a:solidFill>
                          <a:schemeClr val="bg1"/>
                        </a:solidFill>
                      </a:endParaRPr>
                    </a:p>
                  </a:txBody>
                  <a:tcPr>
                    <a:solidFill>
                      <a:schemeClr val="tx2">
                        <a:lumMod val="60000"/>
                        <a:lumOff val="40000"/>
                      </a:schemeClr>
                    </a:solidFill>
                  </a:tcPr>
                </a:tc>
                <a:tc>
                  <a:txBody>
                    <a:bodyPr/>
                    <a:lstStyle/>
                    <a:p>
                      <a:pPr algn="l"/>
                      <a:r>
                        <a:rPr lang="en-GB" sz="1200" b="1" dirty="0" smtClean="0">
                          <a:solidFill>
                            <a:schemeClr val="bg1"/>
                          </a:solidFill>
                        </a:rPr>
                        <a:t>Description</a:t>
                      </a:r>
                      <a:r>
                        <a:rPr lang="en-GB" sz="1200" b="1" baseline="0" dirty="0" smtClean="0">
                          <a:solidFill>
                            <a:schemeClr val="bg1"/>
                          </a:solidFill>
                        </a:rPr>
                        <a:t> </a:t>
                      </a:r>
                      <a:endParaRPr lang="en-GB" sz="1200" b="1" dirty="0">
                        <a:solidFill>
                          <a:schemeClr val="bg1"/>
                        </a:solidFill>
                      </a:endParaRPr>
                    </a:p>
                  </a:txBody>
                  <a:tcPr>
                    <a:solidFill>
                      <a:schemeClr val="tx2">
                        <a:lumMod val="60000"/>
                        <a:lumOff val="40000"/>
                      </a:schemeClr>
                    </a:solidFill>
                  </a:tcPr>
                </a:tc>
              </a:tr>
              <a:tr h="1154151">
                <a:tc>
                  <a:txBody>
                    <a:bodyPr/>
                    <a:lstStyle/>
                    <a:p>
                      <a:pPr marL="0" indent="0" algn="l">
                        <a:buFont typeface="Arial" panose="020B0604020202020204" pitchFamily="34" charset="0"/>
                        <a:buNone/>
                      </a:pPr>
                      <a:r>
                        <a:rPr lang="en-GB" sz="1200" dirty="0" smtClean="0"/>
                        <a:t>1.1- Identity Image</a:t>
                      </a:r>
                      <a:r>
                        <a:rPr lang="en-GB" sz="1200" baseline="0" dirty="0" smtClean="0"/>
                        <a:t> and Reputation </a:t>
                      </a:r>
                      <a:endParaRPr lang="en-GB" sz="1200" dirty="0" smtClean="0"/>
                    </a:p>
                  </a:txBody>
                  <a:tcPr>
                    <a:solidFill>
                      <a:schemeClr val="accent1">
                        <a:lumMod val="60000"/>
                        <a:lumOff val="40000"/>
                      </a:schemeClr>
                    </a:solidFill>
                  </a:tcPr>
                </a:tc>
                <a:tc>
                  <a:txBody>
                    <a:bodyPr/>
                    <a:lstStyle/>
                    <a:p>
                      <a:pPr marL="171450" indent="-171450" algn="l">
                        <a:buFont typeface="Arial" panose="020B0604020202020204" pitchFamily="34" charset="0"/>
                        <a:buChar char="•"/>
                      </a:pPr>
                      <a:r>
                        <a:rPr lang="en-GB" sz="1200" dirty="0" smtClean="0"/>
                        <a:t>Recognise that actions have consequences  and identify simple rules</a:t>
                      </a:r>
                      <a:r>
                        <a:rPr lang="en-GB" sz="1200" baseline="0" dirty="0" smtClean="0"/>
                        <a:t> to keep them safe (offline and online) , e.g. classroom rules / charters  should incorporate digital  and non-digital rules.</a:t>
                      </a:r>
                    </a:p>
                    <a:p>
                      <a:pPr marL="171450" indent="-171450" algn="l">
                        <a:buFont typeface="Arial" panose="020B0604020202020204" pitchFamily="34" charset="0"/>
                        <a:buChar char="•"/>
                      </a:pPr>
                      <a:r>
                        <a:rPr lang="en-GB" sz="1200" baseline="0" dirty="0" smtClean="0"/>
                        <a:t>Recognise that data can be shared online.</a:t>
                      </a:r>
                      <a:endParaRPr lang="en-GB" sz="1200" dirty="0" smtClean="0"/>
                    </a:p>
                  </a:txBody>
                  <a:tcPr>
                    <a:solidFill>
                      <a:schemeClr val="accent1">
                        <a:lumMod val="60000"/>
                        <a:lumOff val="40000"/>
                      </a:schemeClr>
                    </a:solidFill>
                  </a:tcPr>
                </a:tc>
              </a:tr>
              <a:tr h="1363997">
                <a:tc>
                  <a:txBody>
                    <a:bodyPr/>
                    <a:lstStyle/>
                    <a:p>
                      <a:pPr marL="0" indent="0" algn="l">
                        <a:buFont typeface="Arial" panose="020B0604020202020204" pitchFamily="34" charset="0"/>
                        <a:buNone/>
                      </a:pPr>
                      <a:r>
                        <a:rPr lang="en-GB" sz="1200" dirty="0" smtClean="0"/>
                        <a:t>1.2- Health and Well-being </a:t>
                      </a:r>
                    </a:p>
                  </a:txBody>
                  <a:tcPr>
                    <a:solidFill>
                      <a:schemeClr val="accent1">
                        <a:lumMod val="60000"/>
                        <a:lumOff val="40000"/>
                      </a:schemeClr>
                    </a:solidFill>
                  </a:tcPr>
                </a:tc>
                <a:tc>
                  <a:txBody>
                    <a:bodyPr/>
                    <a:lstStyle/>
                    <a:p>
                      <a:pPr marL="171450" indent="-171450" algn="l">
                        <a:buFont typeface="Arial" panose="020B0604020202020204" pitchFamily="34" charset="0"/>
                        <a:buChar char="•"/>
                      </a:pPr>
                      <a:r>
                        <a:rPr lang="en-GB" sz="1200" dirty="0" smtClean="0"/>
                        <a:t>Recognise that actions have consequences  and identify simple rules</a:t>
                      </a:r>
                      <a:r>
                        <a:rPr lang="en-GB" sz="1200" baseline="0" dirty="0" smtClean="0"/>
                        <a:t> to keep them safe (offline and online) , e.g. classroom rules / charters  should incorporate digital  and non-digital rules.</a:t>
                      </a:r>
                    </a:p>
                    <a:p>
                      <a:pPr marL="171450" indent="-171450" algn="l">
                        <a:buFont typeface="Arial" panose="020B0604020202020204" pitchFamily="34" charset="0"/>
                        <a:buChar char="•"/>
                      </a:pPr>
                      <a:r>
                        <a:rPr lang="en-GB" sz="1200" baseline="0" dirty="0" smtClean="0"/>
                        <a:t>Recognise that data can be shared online.</a:t>
                      </a:r>
                      <a:endParaRPr lang="en-GB" sz="1200" dirty="0" smtClean="0"/>
                    </a:p>
                    <a:p>
                      <a:pPr algn="l"/>
                      <a:endParaRPr lang="en-GB" sz="1200" dirty="0" smtClean="0"/>
                    </a:p>
                  </a:txBody>
                  <a:tcPr>
                    <a:solidFill>
                      <a:schemeClr val="accent1">
                        <a:lumMod val="60000"/>
                        <a:lumOff val="40000"/>
                      </a:schemeClr>
                    </a:solidFill>
                  </a:tcPr>
                </a:tc>
              </a:tr>
              <a:tr h="734460">
                <a:tc>
                  <a:txBody>
                    <a:bodyPr/>
                    <a:lstStyle/>
                    <a:p>
                      <a:pPr marL="0" indent="0" algn="l">
                        <a:buFont typeface="Arial" panose="020B0604020202020204" pitchFamily="34" charset="0"/>
                        <a:buNone/>
                      </a:pPr>
                      <a:r>
                        <a:rPr lang="en-GB" sz="1200" dirty="0" smtClean="0"/>
                        <a:t>1.3- Digital rights, licensing and</a:t>
                      </a:r>
                      <a:r>
                        <a:rPr lang="en-GB" sz="1200" baseline="0" dirty="0" smtClean="0"/>
                        <a:t> ownership</a:t>
                      </a:r>
                      <a:endParaRPr lang="en-GB" sz="1200" dirty="0" smtClean="0"/>
                    </a:p>
                  </a:txBody>
                  <a:tcPr>
                    <a:solidFill>
                      <a:schemeClr val="accent1">
                        <a:lumMod val="60000"/>
                        <a:lumOff val="40000"/>
                      </a:schemeClr>
                    </a:solidFill>
                  </a:tcPr>
                </a:tc>
                <a:tc>
                  <a:txBody>
                    <a:bodyPr/>
                    <a:lstStyle/>
                    <a:p>
                      <a:pPr marL="171450" indent="-171450" algn="l">
                        <a:buFont typeface="Arial" panose="020B0604020202020204" pitchFamily="34" charset="0"/>
                        <a:buChar char="•"/>
                      </a:pPr>
                      <a:r>
                        <a:rPr lang="en-GB" sz="1200" dirty="0" smtClean="0"/>
                        <a:t>Add their name to digital work</a:t>
                      </a:r>
                    </a:p>
                    <a:p>
                      <a:pPr marL="171450" indent="-171450" algn="l">
                        <a:buFont typeface="Arial" panose="020B0604020202020204" pitchFamily="34" charset="0"/>
                        <a:buChar char="•"/>
                      </a:pPr>
                      <a:r>
                        <a:rPr lang="en-GB" sz="1200" dirty="0" smtClean="0"/>
                        <a:t>Find the name of the author on digital work</a:t>
                      </a:r>
                    </a:p>
                  </a:txBody>
                  <a:tcPr>
                    <a:solidFill>
                      <a:schemeClr val="accent1">
                        <a:lumMod val="60000"/>
                        <a:lumOff val="40000"/>
                      </a:schemeClr>
                    </a:solidFill>
                  </a:tcPr>
                </a:tc>
              </a:tr>
              <a:tr h="1154151">
                <a:tc>
                  <a:txBody>
                    <a:bodyPr/>
                    <a:lstStyle/>
                    <a:p>
                      <a:pPr marL="0" indent="0" algn="l">
                        <a:buFont typeface="Arial" panose="020B0604020202020204" pitchFamily="34" charset="0"/>
                        <a:buNone/>
                      </a:pPr>
                      <a:r>
                        <a:rPr lang="en-GB" sz="1200" dirty="0" smtClean="0"/>
                        <a:t>1.4- online behaviour and cyberbullying</a:t>
                      </a:r>
                      <a:r>
                        <a:rPr lang="en-GB" sz="1200" baseline="0" dirty="0" smtClean="0"/>
                        <a:t> </a:t>
                      </a:r>
                      <a:endParaRPr lang="en-GB" sz="1200" dirty="0" smtClean="0"/>
                    </a:p>
                  </a:txBody>
                  <a:tcPr>
                    <a:solidFill>
                      <a:schemeClr val="accent1">
                        <a:lumMod val="60000"/>
                        <a:lumOff val="40000"/>
                      </a:schemeClr>
                    </a:solidFill>
                  </a:tcPr>
                </a:tc>
                <a:tc>
                  <a:txBody>
                    <a:bodyPr/>
                    <a:lstStyle/>
                    <a:p>
                      <a:pPr marL="171450" indent="-171450" algn="l">
                        <a:buFont typeface="Arial" panose="020B0604020202020204" pitchFamily="34" charset="0"/>
                        <a:buChar char="•"/>
                      </a:pPr>
                      <a:r>
                        <a:rPr lang="en-GB" sz="1200" dirty="0" smtClean="0"/>
                        <a:t>Explain how people</a:t>
                      </a:r>
                      <a:r>
                        <a:rPr lang="en-GB" sz="1200" baseline="0" dirty="0" smtClean="0"/>
                        <a:t> can connect with others online .</a:t>
                      </a:r>
                    </a:p>
                    <a:p>
                      <a:pPr marL="171450" indent="-171450" algn="l">
                        <a:buFont typeface="Arial" panose="020B0604020202020204" pitchFamily="34" charset="0"/>
                        <a:buChar char="•"/>
                      </a:pPr>
                      <a:r>
                        <a:rPr lang="en-GB" sz="1200" baseline="0" dirty="0" smtClean="0"/>
                        <a:t>Use appropriate words and feelings e.g. discuss words and feelings that could upset people – link to offline PSE and well-being work.</a:t>
                      </a:r>
                    </a:p>
                  </a:txBody>
                  <a:tcPr>
                    <a:solidFill>
                      <a:schemeClr val="accent1">
                        <a:lumMod val="60000"/>
                        <a:lumOff val="40000"/>
                      </a:schemeClr>
                    </a:solidFill>
                  </a:tcPr>
                </a:tc>
              </a:tr>
            </a:tbl>
          </a:graphicData>
        </a:graphic>
      </p:graphicFrame>
      <p:pic>
        <p:nvPicPr>
          <p:cNvPr id="3" name="Picture 2" descr="Image result for google forms logo"/>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5791200" y="1219200"/>
            <a:ext cx="3209925" cy="1428750"/>
          </a:xfrm>
          <a:prstGeom prst="rect">
            <a:avLst/>
          </a:prstGeom>
          <a:noFill/>
          <a:extLst>
            <a:ext uri="{909E8E84-426E-40DD-AFC4-6F175D3DCCD1}">
              <a14:hiddenFill xmlns="" xmlns:a14="http://schemas.microsoft.com/office/drawing/2010/main">
                <a:solidFill>
                  <a:srgbClr val="FFFFFF"/>
                </a:solidFill>
              </a14:hiddenFill>
            </a:ext>
          </a:extLst>
        </p:spPr>
      </p:pic>
      <p:sp>
        <p:nvSpPr>
          <p:cNvPr id="5" name="TextBox 4"/>
          <p:cNvSpPr txBox="1"/>
          <p:nvPr/>
        </p:nvSpPr>
        <p:spPr>
          <a:xfrm>
            <a:off x="5777346" y="2743200"/>
            <a:ext cx="3209924" cy="830997"/>
          </a:xfrm>
          <a:prstGeom prst="rect">
            <a:avLst/>
          </a:prstGeom>
          <a:noFill/>
          <a:ln>
            <a:solidFill>
              <a:schemeClr val="tx2">
                <a:lumMod val="75000"/>
              </a:schemeClr>
            </a:solidFill>
          </a:ln>
        </p:spPr>
        <p:txBody>
          <a:bodyPr wrap="square" rtlCol="0">
            <a:spAutoFit/>
          </a:bodyPr>
          <a:lstStyle/>
          <a:p>
            <a:r>
              <a:rPr lang="en-GB" sz="1200" i="1" dirty="0" smtClean="0"/>
              <a:t>After PSE, circle time, or well-being work – get pupils to complete a google form with adult support to evidence citizenship work that is carried out in the classroom.</a:t>
            </a:r>
            <a:endParaRPr lang="en-GB" sz="1200" i="1" dirty="0"/>
          </a:p>
        </p:txBody>
      </p:sp>
      <p:pic>
        <p:nvPicPr>
          <p:cNvPr id="6" name="Picture 4" descr="Image result for swgfl logo">
            <a:hlinkClick r:id="rId3" action="ppaction://hlinkfile"/>
          </p:cNvPr>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l="11383" t="19811" r="12869" b="22134"/>
          <a:stretch/>
        </p:blipFill>
        <p:spPr bwMode="auto">
          <a:xfrm>
            <a:off x="5791200" y="3664251"/>
            <a:ext cx="3196070" cy="1469727"/>
          </a:xfrm>
          <a:prstGeom prst="rect">
            <a:avLst/>
          </a:prstGeom>
          <a:noFill/>
          <a:extLst>
            <a:ext uri="{909E8E84-426E-40DD-AFC4-6F175D3DCCD1}">
              <a14:hiddenFill xmlns="" xmlns:a14="http://schemas.microsoft.com/office/drawing/2010/main">
                <a:solidFill>
                  <a:srgbClr val="FFFFFF"/>
                </a:solidFill>
              </a14:hiddenFill>
            </a:ext>
          </a:extLst>
        </p:spPr>
      </p:pic>
      <p:sp>
        <p:nvSpPr>
          <p:cNvPr id="15" name="TextBox 14"/>
          <p:cNvSpPr txBox="1"/>
          <p:nvPr/>
        </p:nvSpPr>
        <p:spPr>
          <a:xfrm>
            <a:off x="5777346" y="5257800"/>
            <a:ext cx="3209924" cy="830997"/>
          </a:xfrm>
          <a:prstGeom prst="rect">
            <a:avLst/>
          </a:prstGeom>
          <a:noFill/>
          <a:ln>
            <a:solidFill>
              <a:schemeClr val="tx2">
                <a:lumMod val="75000"/>
              </a:schemeClr>
            </a:solidFill>
          </a:ln>
        </p:spPr>
        <p:txBody>
          <a:bodyPr wrap="square" rtlCol="0">
            <a:spAutoFit/>
          </a:bodyPr>
          <a:lstStyle/>
          <a:p>
            <a:r>
              <a:rPr lang="en-GB" sz="1200" i="1" dirty="0" smtClean="0"/>
              <a:t>The South Wales Grid for Learning is an online safety scheme of work that educates pupils on how to treat others both online and offline </a:t>
            </a:r>
          </a:p>
          <a:p>
            <a:r>
              <a:rPr lang="en-GB" sz="1200" i="1" dirty="0" smtClean="0">
                <a:hlinkClick r:id="rId3" action="ppaction://hlinkfile"/>
              </a:rPr>
              <a:t>click here </a:t>
            </a:r>
            <a:endParaRPr lang="en-GB" sz="1200" i="1" dirty="0"/>
          </a:p>
        </p:txBody>
      </p:sp>
      <p:pic>
        <p:nvPicPr>
          <p:cNvPr id="16" name="Picture 6" descr="Image result for home button image">
            <a:hlinkClick r:id="rId5" action="ppaction://hlinksldjump"/>
          </p:cNvPr>
          <p:cNvPicPr>
            <a:picLocks noChangeAspect="1" noChangeArrowheads="1"/>
          </p:cNvPicPr>
          <p:nvPr/>
        </p:nvPicPr>
        <p:blipFill>
          <a:blip r:embed="rId6" cstate="print">
            <a:extLst>
              <a:ext uri="{28A0092B-C50C-407E-A947-70E740481C1C}">
                <a14:useLocalDpi xmlns="" xmlns:a14="http://schemas.microsoft.com/office/drawing/2010/main" val="0"/>
              </a:ext>
            </a:extLst>
          </a:blip>
          <a:srcRect/>
          <a:stretch>
            <a:fillRect/>
          </a:stretch>
        </p:blipFill>
        <p:spPr bwMode="auto">
          <a:xfrm>
            <a:off x="8724737" y="6430210"/>
            <a:ext cx="419263" cy="419263"/>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309156151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 y="152400"/>
            <a:ext cx="8839200" cy="838200"/>
          </a:xfrm>
          <a:solidFill>
            <a:schemeClr val="accent3">
              <a:lumMod val="60000"/>
              <a:lumOff val="40000"/>
            </a:schemeClr>
          </a:solidFill>
          <a:ln>
            <a:solidFill>
              <a:schemeClr val="accent3">
                <a:lumMod val="75000"/>
              </a:schemeClr>
            </a:solidFill>
          </a:ln>
        </p:spPr>
        <p:txBody>
          <a:bodyPr>
            <a:normAutofit/>
          </a:bodyPr>
          <a:lstStyle/>
          <a:p>
            <a:r>
              <a:rPr lang="en-GB" sz="2800" dirty="0" smtClean="0"/>
              <a:t>Strand 2 – Producing  in the Early Years </a:t>
            </a:r>
            <a:endParaRPr lang="en-GB" sz="2800" dirty="0"/>
          </a:p>
        </p:txBody>
      </p:sp>
      <p:graphicFrame>
        <p:nvGraphicFramePr>
          <p:cNvPr id="8" name="Table 7"/>
          <p:cNvGraphicFramePr>
            <a:graphicFrameLocks noGrp="1"/>
          </p:cNvGraphicFramePr>
          <p:nvPr>
            <p:extLst>
              <p:ext uri="{D42A27DB-BD31-4B8C-83A1-F6EECF244321}">
                <p14:modId xmlns="" xmlns:p14="http://schemas.microsoft.com/office/powerpoint/2010/main" val="2351233139"/>
              </p:ext>
            </p:extLst>
          </p:nvPr>
        </p:nvGraphicFramePr>
        <p:xfrm>
          <a:off x="228600" y="1219200"/>
          <a:ext cx="5715001" cy="5323997"/>
        </p:xfrm>
        <a:graphic>
          <a:graphicData uri="http://schemas.openxmlformats.org/drawingml/2006/table">
            <a:tbl>
              <a:tblPr firstRow="1" bandRow="1">
                <a:tableStyleId>{5C22544A-7EE6-4342-B048-85BDC9FD1C3A}</a:tableStyleId>
              </a:tblPr>
              <a:tblGrid>
                <a:gridCol w="885423"/>
                <a:gridCol w="2334296"/>
                <a:gridCol w="2495282"/>
              </a:tblGrid>
              <a:tr h="425520">
                <a:tc gridSpan="3">
                  <a:txBody>
                    <a:bodyPr/>
                    <a:lstStyle/>
                    <a:p>
                      <a:pPr algn="ctr"/>
                      <a:r>
                        <a:rPr lang="en-GB" sz="1600" dirty="0" smtClean="0"/>
                        <a:t>Producing</a:t>
                      </a:r>
                      <a:r>
                        <a:rPr lang="en-GB" sz="1600" baseline="0" dirty="0" smtClean="0"/>
                        <a:t> </a:t>
                      </a:r>
                      <a:endParaRPr lang="en-GB" sz="1600" dirty="0"/>
                    </a:p>
                  </a:txBody>
                  <a:tcPr>
                    <a:solidFill>
                      <a:schemeClr val="accent3">
                        <a:lumMod val="50000"/>
                      </a:schemeClr>
                    </a:solidFill>
                  </a:tcPr>
                </a:tc>
                <a:tc hMerge="1">
                  <a:txBody>
                    <a:bodyPr/>
                    <a:lstStyle/>
                    <a:p>
                      <a:pPr algn="ctr"/>
                      <a:endParaRPr lang="en-GB" sz="1600" dirty="0"/>
                    </a:p>
                  </a:txBody>
                  <a:tcPr>
                    <a:solidFill>
                      <a:schemeClr val="accent1">
                        <a:lumMod val="75000"/>
                      </a:schemeClr>
                    </a:solidFill>
                  </a:tcPr>
                </a:tc>
                <a:tc hMerge="1">
                  <a:txBody>
                    <a:bodyPr/>
                    <a:lstStyle/>
                    <a:p>
                      <a:pPr algn="ctr"/>
                      <a:endParaRPr lang="en-GB" sz="1600" dirty="0"/>
                    </a:p>
                  </a:txBody>
                  <a:tcPr>
                    <a:solidFill>
                      <a:schemeClr val="accent3">
                        <a:lumMod val="50000"/>
                      </a:schemeClr>
                    </a:solidFill>
                  </a:tcPr>
                </a:tc>
              </a:tr>
              <a:tr h="425520">
                <a:tc>
                  <a:txBody>
                    <a:bodyPr/>
                    <a:lstStyle/>
                    <a:p>
                      <a:pPr algn="l"/>
                      <a:r>
                        <a:rPr lang="en-GB" sz="1200" b="1" dirty="0" smtClean="0">
                          <a:solidFill>
                            <a:schemeClr val="bg1"/>
                          </a:solidFill>
                        </a:rPr>
                        <a:t>Element</a:t>
                      </a:r>
                      <a:r>
                        <a:rPr lang="en-GB" sz="1200" b="1" baseline="0" dirty="0" smtClean="0">
                          <a:solidFill>
                            <a:schemeClr val="bg1"/>
                          </a:solidFill>
                        </a:rPr>
                        <a:t> </a:t>
                      </a:r>
                      <a:endParaRPr lang="en-GB" sz="1200" b="1" dirty="0">
                        <a:solidFill>
                          <a:schemeClr val="bg1"/>
                        </a:solidFill>
                      </a:endParaRPr>
                    </a:p>
                  </a:txBody>
                  <a:tcPr>
                    <a:solidFill>
                      <a:schemeClr val="accent3">
                        <a:lumMod val="75000"/>
                      </a:schemeClr>
                    </a:solidFill>
                  </a:tcPr>
                </a:tc>
                <a:tc>
                  <a:txBody>
                    <a:bodyPr/>
                    <a:lstStyle/>
                    <a:p>
                      <a:pPr algn="l"/>
                      <a:r>
                        <a:rPr lang="en-GB" sz="1200" b="1" dirty="0" smtClean="0">
                          <a:solidFill>
                            <a:schemeClr val="bg1"/>
                          </a:solidFill>
                        </a:rPr>
                        <a:t>Nursery</a:t>
                      </a:r>
                      <a:endParaRPr lang="en-GB" sz="1200" b="1" dirty="0">
                        <a:solidFill>
                          <a:schemeClr val="bg1"/>
                        </a:solidFill>
                      </a:endParaRPr>
                    </a:p>
                  </a:txBody>
                  <a:tcPr>
                    <a:solidFill>
                      <a:schemeClr val="accent3">
                        <a:lumMod val="75000"/>
                      </a:schemeClr>
                    </a:solidFill>
                  </a:tcPr>
                </a:tc>
                <a:tc>
                  <a:txBody>
                    <a:bodyPr/>
                    <a:lstStyle/>
                    <a:p>
                      <a:pPr algn="l"/>
                      <a:r>
                        <a:rPr lang="en-GB" sz="1200" b="1" dirty="0" smtClean="0">
                          <a:solidFill>
                            <a:schemeClr val="bg1"/>
                          </a:solidFill>
                        </a:rPr>
                        <a:t>Reception</a:t>
                      </a:r>
                      <a:endParaRPr lang="en-GB" sz="1200" b="1" dirty="0">
                        <a:solidFill>
                          <a:schemeClr val="bg1"/>
                        </a:solidFill>
                      </a:endParaRPr>
                    </a:p>
                  </a:txBody>
                  <a:tcPr>
                    <a:solidFill>
                      <a:schemeClr val="accent3">
                        <a:lumMod val="75000"/>
                      </a:schemeClr>
                    </a:solidFill>
                  </a:tcPr>
                </a:tc>
              </a:tr>
              <a:tr h="1154151">
                <a:tc>
                  <a:txBody>
                    <a:bodyPr/>
                    <a:lstStyle/>
                    <a:p>
                      <a:pPr marL="0" indent="0" algn="l">
                        <a:buFont typeface="Arial" panose="020B0604020202020204" pitchFamily="34" charset="0"/>
                        <a:buNone/>
                      </a:pPr>
                      <a:r>
                        <a:rPr lang="en-GB" sz="1200" dirty="0" smtClean="0"/>
                        <a:t>3.1 Planning, sourcing and searching</a:t>
                      </a:r>
                    </a:p>
                  </a:txBody>
                  <a:tcPr>
                    <a:solidFill>
                      <a:schemeClr val="accent3">
                        <a:lumMod val="60000"/>
                        <a:lumOff val="40000"/>
                      </a:schemeClr>
                    </a:solidFill>
                  </a:tcPr>
                </a:tc>
                <a:tc>
                  <a:txBody>
                    <a:bodyPr/>
                    <a:lstStyle/>
                    <a:p>
                      <a:pPr marL="171450" indent="-171450" algn="l">
                        <a:buFont typeface="Arial" panose="020B0604020202020204" pitchFamily="34" charset="0"/>
                        <a:buChar char="•"/>
                      </a:pPr>
                      <a:r>
                        <a:rPr lang="en-GB" sz="1200" dirty="0" smtClean="0"/>
                        <a:t>Respond to and ask some questions such as why, what, how and where in relation to the task, e.g. in response to questions decide what digital equipment to use </a:t>
                      </a:r>
                    </a:p>
                    <a:p>
                      <a:pPr marL="171450" indent="-171450" algn="l">
                        <a:buFont typeface="Arial" panose="020B0604020202020204" pitchFamily="34" charset="0"/>
                        <a:buChar char="•"/>
                      </a:pPr>
                      <a:r>
                        <a:rPr lang="en-GB" sz="1200" dirty="0" smtClean="0"/>
                        <a:t>Navigate through a piece of software using internal menu to find desired item.</a:t>
                      </a:r>
                    </a:p>
                  </a:txBody>
                  <a:tcPr>
                    <a:solidFill>
                      <a:schemeClr val="accent3">
                        <a:lumMod val="60000"/>
                        <a:lumOff val="40000"/>
                      </a:schemeClr>
                    </a:solidFill>
                  </a:tcPr>
                </a:tc>
                <a:tc>
                  <a:txBody>
                    <a:bodyPr/>
                    <a:lstStyle/>
                    <a:p>
                      <a:pPr marL="171450" indent="-171450" algn="l">
                        <a:buFont typeface="Arial" panose="020B0604020202020204" pitchFamily="34" charset="0"/>
                        <a:buChar char="•"/>
                      </a:pPr>
                      <a:r>
                        <a:rPr lang="en-GB" sz="1200" dirty="0" smtClean="0"/>
                        <a:t>Identify a success criterion in response to questions, e.g. success criteria may include ensuring the subject is in the middle of the image when taking a photograph </a:t>
                      </a:r>
                    </a:p>
                    <a:p>
                      <a:pPr marL="171450" indent="-171450" algn="l">
                        <a:buFont typeface="Arial" panose="020B0604020202020204" pitchFamily="34" charset="0"/>
                        <a:buChar char="•"/>
                      </a:pPr>
                      <a:r>
                        <a:rPr lang="en-GB" sz="1200" dirty="0" smtClean="0"/>
                        <a:t>Find information with a variety of sources, e.g. suggest technology as a source of information and explore familiar image/symbol-based websites or apps.</a:t>
                      </a:r>
                    </a:p>
                  </a:txBody>
                  <a:tcPr>
                    <a:solidFill>
                      <a:schemeClr val="accent3">
                        <a:lumMod val="60000"/>
                        <a:lumOff val="40000"/>
                      </a:schemeClr>
                    </a:solidFill>
                  </a:tcPr>
                </a:tc>
              </a:tr>
              <a:tr h="1363997">
                <a:tc>
                  <a:txBody>
                    <a:bodyPr/>
                    <a:lstStyle/>
                    <a:p>
                      <a:pPr marL="0" indent="0" algn="l">
                        <a:buFont typeface="Arial" panose="020B0604020202020204" pitchFamily="34" charset="0"/>
                        <a:buNone/>
                      </a:pPr>
                      <a:r>
                        <a:rPr lang="en-GB" sz="1200" dirty="0" smtClean="0"/>
                        <a:t>3.2 Creating</a:t>
                      </a:r>
                    </a:p>
                  </a:txBody>
                  <a:tcPr>
                    <a:solidFill>
                      <a:schemeClr val="accent3">
                        <a:lumMod val="60000"/>
                        <a:lumOff val="40000"/>
                      </a:schemeClr>
                    </a:solidFill>
                  </a:tcPr>
                </a:tc>
                <a:tc>
                  <a:txBody>
                    <a:bodyPr/>
                    <a:lstStyle/>
                    <a:p>
                      <a:pPr marL="171450" indent="-171450" algn="l">
                        <a:buFont typeface="Arial" panose="020B0604020202020204" pitchFamily="34" charset="0"/>
                        <a:buChar char="•"/>
                      </a:pPr>
                      <a:r>
                        <a:rPr lang="en-GB" sz="1200" dirty="0" smtClean="0"/>
                        <a:t>Explore and use different multimedia components in order to capture and use text, image, sound, animation and video. </a:t>
                      </a:r>
                    </a:p>
                  </a:txBody>
                  <a:tcPr>
                    <a:solidFill>
                      <a:schemeClr val="accent3">
                        <a:lumMod val="60000"/>
                        <a:lumOff val="40000"/>
                      </a:schemeClr>
                    </a:solidFill>
                  </a:tcPr>
                </a:tc>
                <a:tc>
                  <a:txBody>
                    <a:bodyPr/>
                    <a:lstStyle/>
                    <a:p>
                      <a:pPr marL="171450" indent="-171450" algn="l">
                        <a:buFont typeface="Arial" panose="020B0604020202020204" pitchFamily="34" charset="0"/>
                        <a:buChar char="•"/>
                      </a:pPr>
                      <a:r>
                        <a:rPr lang="en-GB" sz="1200" dirty="0" smtClean="0"/>
                        <a:t>Select appropriate software from a limited range to create multimedia components; create and explore the use of text, image, sound, animation and video. </a:t>
                      </a:r>
                    </a:p>
                  </a:txBody>
                  <a:tcPr>
                    <a:solidFill>
                      <a:schemeClr val="accent3">
                        <a:lumMod val="60000"/>
                        <a:lumOff val="40000"/>
                      </a:schemeClr>
                    </a:solidFill>
                  </a:tcPr>
                </a:tc>
              </a:tr>
              <a:tr h="734460">
                <a:tc>
                  <a:txBody>
                    <a:bodyPr/>
                    <a:lstStyle/>
                    <a:p>
                      <a:pPr marL="0" indent="0" algn="l">
                        <a:buFont typeface="Arial" panose="020B0604020202020204" pitchFamily="34" charset="0"/>
                        <a:buNone/>
                      </a:pPr>
                      <a:r>
                        <a:rPr lang="en-GB" sz="1200" dirty="0" smtClean="0"/>
                        <a:t>3.3 Evaluating and improving</a:t>
                      </a:r>
                    </a:p>
                  </a:txBody>
                  <a:tcPr>
                    <a:solidFill>
                      <a:schemeClr val="accent3">
                        <a:lumMod val="60000"/>
                        <a:lumOff val="40000"/>
                      </a:schemeClr>
                    </a:solidFill>
                  </a:tcPr>
                </a:tc>
                <a:tc>
                  <a:txBody>
                    <a:bodyPr/>
                    <a:lstStyle/>
                    <a:p>
                      <a:pPr marL="171450" indent="-171450" algn="l">
                        <a:buFont typeface="Arial" panose="020B0604020202020204" pitchFamily="34" charset="0"/>
                        <a:buChar char="•"/>
                      </a:pPr>
                      <a:r>
                        <a:rPr lang="en-GB" sz="1200" dirty="0" smtClean="0"/>
                        <a:t>Describe in response to questions some of what has been done in the task, e.g. add comments using recording feature in software. </a:t>
                      </a:r>
                    </a:p>
                  </a:txBody>
                  <a:tcPr>
                    <a:solidFill>
                      <a:schemeClr val="accent3">
                        <a:lumMod val="60000"/>
                        <a:lumOff val="40000"/>
                      </a:schemeClr>
                    </a:solidFill>
                  </a:tcPr>
                </a:tc>
                <a:tc>
                  <a:txBody>
                    <a:bodyPr/>
                    <a:lstStyle/>
                    <a:p>
                      <a:pPr marL="171450" indent="-171450" algn="l">
                        <a:buFont typeface="Arial" panose="020B0604020202020204" pitchFamily="34" charset="0"/>
                        <a:buChar char="•"/>
                      </a:pPr>
                      <a:r>
                        <a:rPr lang="en-GB" sz="1200" dirty="0" smtClean="0"/>
                        <a:t>Comment on work in relation to a single success criterion, e.g. add comments using recording feature in software.</a:t>
                      </a:r>
                    </a:p>
                  </a:txBody>
                  <a:tcPr>
                    <a:solidFill>
                      <a:schemeClr val="accent3">
                        <a:lumMod val="60000"/>
                        <a:lumOff val="40000"/>
                      </a:schemeClr>
                    </a:solidFill>
                  </a:tcPr>
                </a:tc>
              </a:tr>
            </a:tbl>
          </a:graphicData>
        </a:graphic>
      </p:graphicFrame>
      <p:pic>
        <p:nvPicPr>
          <p:cNvPr id="16" name="Picture 6" descr="Image result for home button image">
            <a:hlinkClick r:id="rId2" action="ppaction://hlinksldjump"/>
          </p:cNvPr>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8724737" y="6430210"/>
            <a:ext cx="419263" cy="419263"/>
          </a:xfrm>
          <a:prstGeom prst="rect">
            <a:avLst/>
          </a:prstGeom>
          <a:noFill/>
          <a:extLst>
            <a:ext uri="{909E8E84-426E-40DD-AFC4-6F175D3DCCD1}">
              <a14:hiddenFill xmlns="" xmlns:a14="http://schemas.microsoft.com/office/drawing/2010/main">
                <a:solidFill>
                  <a:srgbClr val="FFFFFF"/>
                </a:solidFill>
              </a14:hiddenFill>
            </a:ext>
          </a:extLst>
        </p:spPr>
      </p:pic>
      <p:sp>
        <p:nvSpPr>
          <p:cNvPr id="4" name="AutoShape 2" descr="Image result for jit5"/>
          <p:cNvSpPr>
            <a:spLocks noChangeAspect="1" noChangeArrowheads="1"/>
          </p:cNvSpPr>
          <p:nvPr/>
        </p:nvSpPr>
        <p:spPr bwMode="auto">
          <a:xfrm>
            <a:off x="155575" y="-144463"/>
            <a:ext cx="304800" cy="304801"/>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7" name="AutoShape 4" descr="Image result for jit5"/>
          <p:cNvSpPr>
            <a:spLocks noChangeAspect="1" noChangeArrowheads="1"/>
          </p:cNvSpPr>
          <p:nvPr/>
        </p:nvSpPr>
        <p:spPr bwMode="auto">
          <a:xfrm>
            <a:off x="307975" y="7937"/>
            <a:ext cx="304800" cy="304801"/>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9" name="AutoShape 6" descr="Image result for jit5"/>
          <p:cNvSpPr>
            <a:spLocks noChangeAspect="1" noChangeArrowheads="1"/>
          </p:cNvSpPr>
          <p:nvPr/>
        </p:nvSpPr>
        <p:spPr bwMode="auto">
          <a:xfrm>
            <a:off x="460375" y="160337"/>
            <a:ext cx="304800" cy="304801"/>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4105" name="Picture 9"/>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t="12304" r="1391" b="6250"/>
          <a:stretch/>
        </p:blipFill>
        <p:spPr bwMode="auto">
          <a:xfrm>
            <a:off x="6010022" y="2057400"/>
            <a:ext cx="2789615" cy="129540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4104" name="Picture 8" descr="Image result for jit5"/>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a:off x="6019798" y="1219200"/>
            <a:ext cx="762825" cy="664748"/>
          </a:xfrm>
          <a:prstGeom prst="rect">
            <a:avLst/>
          </a:prstGeom>
          <a:noFill/>
          <a:extLst>
            <a:ext uri="{909E8E84-426E-40DD-AFC4-6F175D3DCCD1}">
              <a14:hiddenFill xmlns="" xmlns:a14="http://schemas.microsoft.com/office/drawing/2010/main">
                <a:solidFill>
                  <a:srgbClr val="FFFFFF"/>
                </a:solidFill>
              </a14:hiddenFill>
            </a:ext>
          </a:extLst>
        </p:spPr>
      </p:pic>
      <p:sp>
        <p:nvSpPr>
          <p:cNvPr id="10" name="TextBox 9"/>
          <p:cNvSpPr txBox="1"/>
          <p:nvPr/>
        </p:nvSpPr>
        <p:spPr>
          <a:xfrm>
            <a:off x="6705600" y="1225749"/>
            <a:ext cx="2503762" cy="523220"/>
          </a:xfrm>
          <a:prstGeom prst="rect">
            <a:avLst/>
          </a:prstGeom>
          <a:noFill/>
        </p:spPr>
        <p:txBody>
          <a:bodyPr wrap="none" rtlCol="0">
            <a:spAutoFit/>
          </a:bodyPr>
          <a:lstStyle/>
          <a:p>
            <a:r>
              <a:rPr lang="en-GB" sz="1400" i="1" dirty="0" smtClean="0"/>
              <a:t>JIT5 caters for all aspects of the </a:t>
            </a:r>
          </a:p>
          <a:p>
            <a:r>
              <a:rPr lang="en-GB" sz="1400" i="1" dirty="0" smtClean="0"/>
              <a:t>Producing elements of the DCF</a:t>
            </a:r>
            <a:endParaRPr lang="en-GB" sz="1400" i="1" dirty="0"/>
          </a:p>
        </p:txBody>
      </p:sp>
      <p:sp>
        <p:nvSpPr>
          <p:cNvPr id="11" name="Rectangle 10"/>
          <p:cNvSpPr/>
          <p:nvPr/>
        </p:nvSpPr>
        <p:spPr>
          <a:xfrm>
            <a:off x="6019800" y="1219200"/>
            <a:ext cx="3124200" cy="664748"/>
          </a:xfrm>
          <a:prstGeom prst="rect">
            <a:avLst/>
          </a:prstGeom>
          <a:noFill/>
          <a:ln>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4106" name="Picture 10"/>
          <p:cNvPicPr>
            <a:picLocks noChangeAspect="1" noChangeArrowheads="1"/>
          </p:cNvPicPr>
          <p:nvPr/>
        </p:nvPicPr>
        <p:blipFill rotWithShape="1">
          <a:blip r:embed="rId6" cstate="print">
            <a:extLst>
              <a:ext uri="{28A0092B-C50C-407E-A947-70E740481C1C}">
                <a14:useLocalDpi xmlns="" xmlns:a14="http://schemas.microsoft.com/office/drawing/2010/main" val="0"/>
              </a:ext>
            </a:extLst>
          </a:blip>
          <a:srcRect t="11369" b="8102"/>
          <a:stretch/>
        </p:blipFill>
        <p:spPr bwMode="auto">
          <a:xfrm>
            <a:off x="6010022" y="3505200"/>
            <a:ext cx="2789615" cy="1306773"/>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4107" name="Picture 11"/>
          <p:cNvPicPr>
            <a:picLocks noChangeAspect="1" noChangeArrowheads="1"/>
          </p:cNvPicPr>
          <p:nvPr/>
        </p:nvPicPr>
        <p:blipFill rotWithShape="1">
          <a:blip r:embed="rId7" cstate="print">
            <a:extLst>
              <a:ext uri="{28A0092B-C50C-407E-A947-70E740481C1C}">
                <a14:useLocalDpi xmlns="" xmlns:a14="http://schemas.microsoft.com/office/drawing/2010/main" val="0"/>
              </a:ext>
            </a:extLst>
          </a:blip>
          <a:srcRect t="11515" b="6251"/>
          <a:stretch/>
        </p:blipFill>
        <p:spPr bwMode="auto">
          <a:xfrm>
            <a:off x="5999785" y="4953000"/>
            <a:ext cx="2810087" cy="1306773"/>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
        <p:nvSpPr>
          <p:cNvPr id="12" name="TextBox 11"/>
          <p:cNvSpPr txBox="1"/>
          <p:nvPr/>
        </p:nvSpPr>
        <p:spPr>
          <a:xfrm>
            <a:off x="6005722" y="3040794"/>
            <a:ext cx="762000" cy="307777"/>
          </a:xfrm>
          <a:prstGeom prst="rect">
            <a:avLst/>
          </a:prstGeom>
          <a:solidFill>
            <a:srgbClr val="FFC000"/>
          </a:solidFill>
          <a:ln>
            <a:solidFill>
              <a:schemeClr val="accent3">
                <a:lumMod val="50000"/>
              </a:schemeClr>
            </a:solidFill>
          </a:ln>
        </p:spPr>
        <p:txBody>
          <a:bodyPr wrap="square" rtlCol="0">
            <a:spAutoFit/>
          </a:bodyPr>
          <a:lstStyle/>
          <a:p>
            <a:r>
              <a:rPr lang="en-GB" sz="1400" dirty="0" smtClean="0"/>
              <a:t>Chart</a:t>
            </a:r>
            <a:endParaRPr lang="en-GB" sz="1400" dirty="0"/>
          </a:p>
        </p:txBody>
      </p:sp>
      <p:sp>
        <p:nvSpPr>
          <p:cNvPr id="19" name="TextBox 18"/>
          <p:cNvSpPr txBox="1"/>
          <p:nvPr/>
        </p:nvSpPr>
        <p:spPr>
          <a:xfrm>
            <a:off x="6016949" y="4504196"/>
            <a:ext cx="762000" cy="307777"/>
          </a:xfrm>
          <a:prstGeom prst="rect">
            <a:avLst/>
          </a:prstGeom>
          <a:solidFill>
            <a:schemeClr val="tx2">
              <a:lumMod val="40000"/>
              <a:lumOff val="60000"/>
            </a:schemeClr>
          </a:solidFill>
          <a:ln>
            <a:solidFill>
              <a:schemeClr val="accent3">
                <a:lumMod val="50000"/>
              </a:schemeClr>
            </a:solidFill>
          </a:ln>
        </p:spPr>
        <p:txBody>
          <a:bodyPr wrap="square" rtlCol="0">
            <a:spAutoFit/>
          </a:bodyPr>
          <a:lstStyle/>
          <a:p>
            <a:r>
              <a:rPr lang="en-GB" sz="1400" dirty="0" smtClean="0"/>
              <a:t>Paint</a:t>
            </a:r>
            <a:endParaRPr lang="en-GB" sz="1400" dirty="0"/>
          </a:p>
        </p:txBody>
      </p:sp>
      <p:sp>
        <p:nvSpPr>
          <p:cNvPr id="20" name="TextBox 19"/>
          <p:cNvSpPr txBox="1"/>
          <p:nvPr/>
        </p:nvSpPr>
        <p:spPr>
          <a:xfrm>
            <a:off x="6005722" y="5951996"/>
            <a:ext cx="928478" cy="307777"/>
          </a:xfrm>
          <a:prstGeom prst="rect">
            <a:avLst/>
          </a:prstGeom>
          <a:solidFill>
            <a:srgbClr val="FF0000"/>
          </a:solidFill>
          <a:ln>
            <a:solidFill>
              <a:schemeClr val="accent3">
                <a:lumMod val="50000"/>
              </a:schemeClr>
            </a:solidFill>
          </a:ln>
        </p:spPr>
        <p:txBody>
          <a:bodyPr wrap="square" rtlCol="0">
            <a:spAutoFit/>
          </a:bodyPr>
          <a:lstStyle/>
          <a:p>
            <a:r>
              <a:rPr lang="en-GB" sz="1400" dirty="0" smtClean="0"/>
              <a:t>Pictogram</a:t>
            </a:r>
            <a:endParaRPr lang="en-GB" sz="1400" dirty="0"/>
          </a:p>
        </p:txBody>
      </p:sp>
    </p:spTree>
    <p:extLst>
      <p:ext uri="{BB962C8B-B14F-4D97-AF65-F5344CB8AC3E}">
        <p14:creationId xmlns="" xmlns:p14="http://schemas.microsoft.com/office/powerpoint/2010/main" val="78094308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 y="152400"/>
            <a:ext cx="8839200" cy="838200"/>
          </a:xfrm>
          <a:solidFill>
            <a:schemeClr val="accent2">
              <a:lumMod val="60000"/>
              <a:lumOff val="40000"/>
            </a:schemeClr>
          </a:solidFill>
          <a:ln>
            <a:solidFill>
              <a:schemeClr val="accent2">
                <a:lumMod val="75000"/>
              </a:schemeClr>
            </a:solidFill>
          </a:ln>
        </p:spPr>
        <p:txBody>
          <a:bodyPr>
            <a:normAutofit/>
          </a:bodyPr>
          <a:lstStyle/>
          <a:p>
            <a:r>
              <a:rPr lang="en-GB" sz="2800" dirty="0" smtClean="0"/>
              <a:t>Strand 3 – Interacting and Collaborating in the Early Years </a:t>
            </a:r>
            <a:endParaRPr lang="en-GB" sz="2800" dirty="0"/>
          </a:p>
        </p:txBody>
      </p:sp>
      <p:graphicFrame>
        <p:nvGraphicFramePr>
          <p:cNvPr id="8" name="Table 7"/>
          <p:cNvGraphicFramePr>
            <a:graphicFrameLocks noGrp="1"/>
          </p:cNvGraphicFramePr>
          <p:nvPr>
            <p:extLst>
              <p:ext uri="{D42A27DB-BD31-4B8C-83A1-F6EECF244321}">
                <p14:modId xmlns="" xmlns:p14="http://schemas.microsoft.com/office/powerpoint/2010/main" val="2818352398"/>
              </p:ext>
            </p:extLst>
          </p:nvPr>
        </p:nvGraphicFramePr>
        <p:xfrm>
          <a:off x="228600" y="1162258"/>
          <a:ext cx="8705767" cy="3839280"/>
        </p:xfrm>
        <a:graphic>
          <a:graphicData uri="http://schemas.openxmlformats.org/drawingml/2006/table">
            <a:tbl>
              <a:tblPr firstRow="1" bandRow="1">
                <a:tableStyleId>{5C22544A-7EE6-4342-B048-85BDC9FD1C3A}</a:tableStyleId>
              </a:tblPr>
              <a:tblGrid>
                <a:gridCol w="1450961"/>
                <a:gridCol w="3627403"/>
                <a:gridCol w="3627403"/>
              </a:tblGrid>
              <a:tr h="425520">
                <a:tc gridSpan="2">
                  <a:txBody>
                    <a:bodyPr/>
                    <a:lstStyle/>
                    <a:p>
                      <a:pPr algn="ctr"/>
                      <a:r>
                        <a:rPr lang="en-GB" sz="1600" dirty="0" smtClean="0"/>
                        <a:t>Reception</a:t>
                      </a:r>
                      <a:endParaRPr lang="en-GB" sz="1600" dirty="0"/>
                    </a:p>
                  </a:txBody>
                  <a:tcPr>
                    <a:solidFill>
                      <a:schemeClr val="accent2">
                        <a:lumMod val="75000"/>
                      </a:schemeClr>
                    </a:solidFill>
                  </a:tcPr>
                </a:tc>
                <a:tc hMerge="1">
                  <a:txBody>
                    <a:bodyPr/>
                    <a:lstStyle/>
                    <a:p>
                      <a:pPr algn="ctr"/>
                      <a:endParaRPr lang="en-GB" sz="1600" dirty="0"/>
                    </a:p>
                  </a:txBody>
                  <a:tcPr>
                    <a:solidFill>
                      <a:schemeClr val="accent1">
                        <a:lumMod val="75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600" dirty="0" smtClean="0"/>
                        <a:t>Classroom</a:t>
                      </a:r>
                      <a:r>
                        <a:rPr lang="en-GB" sz="1600" baseline="0" dirty="0" smtClean="0"/>
                        <a:t> Ideas / Opportunities </a:t>
                      </a:r>
                      <a:endParaRPr lang="en-GB" sz="1600" dirty="0" smtClean="0"/>
                    </a:p>
                    <a:p>
                      <a:pPr algn="ctr"/>
                      <a:endParaRPr lang="en-GB" sz="1600" dirty="0"/>
                    </a:p>
                  </a:txBody>
                  <a:tcPr>
                    <a:solidFill>
                      <a:schemeClr val="accent2">
                        <a:lumMod val="75000"/>
                      </a:schemeClr>
                    </a:solidFill>
                  </a:tcPr>
                </a:tc>
              </a:tr>
              <a:tr h="425520">
                <a:tc>
                  <a:txBody>
                    <a:bodyPr/>
                    <a:lstStyle/>
                    <a:p>
                      <a:pPr algn="l"/>
                      <a:r>
                        <a:rPr lang="en-GB" sz="1200" b="1" dirty="0" smtClean="0">
                          <a:solidFill>
                            <a:schemeClr val="bg1"/>
                          </a:solidFill>
                        </a:rPr>
                        <a:t>Element</a:t>
                      </a:r>
                      <a:r>
                        <a:rPr lang="en-GB" sz="1200" b="1" baseline="0" dirty="0" smtClean="0">
                          <a:solidFill>
                            <a:schemeClr val="bg1"/>
                          </a:solidFill>
                        </a:rPr>
                        <a:t> </a:t>
                      </a:r>
                      <a:endParaRPr lang="en-GB" sz="1200" b="1" dirty="0">
                        <a:solidFill>
                          <a:schemeClr val="bg1"/>
                        </a:solidFill>
                      </a:endParaRPr>
                    </a:p>
                  </a:txBody>
                  <a:tcPr>
                    <a:solidFill>
                      <a:schemeClr val="accent2">
                        <a:lumMod val="60000"/>
                        <a:lumOff val="40000"/>
                      </a:schemeClr>
                    </a:solidFill>
                  </a:tcPr>
                </a:tc>
                <a:tc>
                  <a:txBody>
                    <a:bodyPr/>
                    <a:lstStyle/>
                    <a:p>
                      <a:pPr algn="l"/>
                      <a:r>
                        <a:rPr lang="en-GB" sz="1200" b="1" dirty="0" smtClean="0">
                          <a:solidFill>
                            <a:schemeClr val="bg1"/>
                          </a:solidFill>
                        </a:rPr>
                        <a:t>Description</a:t>
                      </a:r>
                      <a:r>
                        <a:rPr lang="en-GB" sz="1200" b="1" baseline="0" dirty="0" smtClean="0">
                          <a:solidFill>
                            <a:schemeClr val="bg1"/>
                          </a:solidFill>
                        </a:rPr>
                        <a:t> </a:t>
                      </a:r>
                      <a:endParaRPr lang="en-GB" sz="1200" b="1" dirty="0">
                        <a:solidFill>
                          <a:schemeClr val="bg1"/>
                        </a:solidFill>
                      </a:endParaRPr>
                    </a:p>
                  </a:txBody>
                  <a:tcPr>
                    <a:solidFill>
                      <a:schemeClr val="accent2">
                        <a:lumMod val="60000"/>
                        <a:lumOff val="40000"/>
                      </a:schemeClr>
                    </a:solidFill>
                  </a:tcPr>
                </a:tc>
                <a:tc>
                  <a:txBody>
                    <a:bodyPr/>
                    <a:lstStyle/>
                    <a:p>
                      <a:pPr algn="l"/>
                      <a:endParaRPr lang="en-GB" sz="1200" b="1" dirty="0">
                        <a:solidFill>
                          <a:schemeClr val="bg1"/>
                        </a:solidFill>
                      </a:endParaRPr>
                    </a:p>
                  </a:txBody>
                  <a:tcPr>
                    <a:solidFill>
                      <a:schemeClr val="accent2">
                        <a:lumMod val="60000"/>
                        <a:lumOff val="40000"/>
                      </a:schemeClr>
                    </a:solidFill>
                  </a:tcPr>
                </a:tc>
              </a:tr>
              <a:tr h="1034702">
                <a:tc>
                  <a:txBody>
                    <a:bodyPr/>
                    <a:lstStyle/>
                    <a:p>
                      <a:pPr marL="0" indent="0" algn="l">
                        <a:buFont typeface="Arial" panose="020B0604020202020204" pitchFamily="34" charset="0"/>
                        <a:buNone/>
                      </a:pPr>
                      <a:r>
                        <a:rPr lang="en-GB" sz="1200" dirty="0" smtClean="0"/>
                        <a:t>2.1 Communication</a:t>
                      </a:r>
                      <a:r>
                        <a:rPr lang="en-GB" sz="1200" baseline="0" dirty="0" smtClean="0"/>
                        <a:t> </a:t>
                      </a:r>
                      <a:endParaRPr lang="en-GB" sz="1200" dirty="0" smtClean="0"/>
                    </a:p>
                  </a:txBody>
                  <a:tcPr>
                    <a:solidFill>
                      <a:schemeClr val="accent2">
                        <a:lumMod val="40000"/>
                        <a:lumOff val="60000"/>
                      </a:schemeClr>
                    </a:solidFill>
                  </a:tcPr>
                </a:tc>
                <a:tc>
                  <a:txBody>
                    <a:bodyPr/>
                    <a:lstStyle/>
                    <a:p>
                      <a:pPr marL="0" indent="0" algn="l">
                        <a:buFont typeface="Arial" panose="020B0604020202020204" pitchFamily="34" charset="0"/>
                        <a:buNone/>
                      </a:pPr>
                      <a:r>
                        <a:rPr lang="en-GB" sz="1200" dirty="0" smtClean="0"/>
                        <a:t>With increasing independence learners are able to:</a:t>
                      </a:r>
                    </a:p>
                    <a:p>
                      <a:pPr marL="171450" indent="-171450" algn="l">
                        <a:buFont typeface="Arial" panose="020B0604020202020204" pitchFamily="34" charset="0"/>
                        <a:buChar char="•"/>
                      </a:pPr>
                      <a:r>
                        <a:rPr lang="en-GB" sz="1200" dirty="0" smtClean="0"/>
                        <a:t>Talk about different forms</a:t>
                      </a:r>
                      <a:r>
                        <a:rPr lang="en-GB" sz="1200" baseline="0" dirty="0" smtClean="0"/>
                        <a:t> of communication, e.g. e-mail, messaging, video call and their uses. </a:t>
                      </a:r>
                    </a:p>
                  </a:txBody>
                  <a:tcPr>
                    <a:solidFill>
                      <a:schemeClr val="accent2">
                        <a:lumMod val="40000"/>
                        <a:lumOff val="60000"/>
                      </a:schemeClr>
                    </a:solidFill>
                  </a:tcPr>
                </a:tc>
                <a:tc rowSpan="3">
                  <a:txBody>
                    <a:bodyPr/>
                    <a:lstStyle/>
                    <a:p>
                      <a:pPr marL="171450" indent="-171450" algn="l">
                        <a:buFont typeface="Arial" panose="020B0604020202020204" pitchFamily="34" charset="0"/>
                        <a:buChar char="•"/>
                      </a:pPr>
                      <a:r>
                        <a:rPr lang="en-GB" sz="1200" dirty="0" smtClean="0"/>
                        <a:t>Create</a:t>
                      </a:r>
                      <a:r>
                        <a:rPr lang="en-GB" sz="1200" baseline="0" dirty="0" smtClean="0"/>
                        <a:t> simple and divide into digital photo with another person or another location </a:t>
                      </a:r>
                    </a:p>
                    <a:p>
                      <a:pPr marL="171450" indent="-171450" algn="l">
                        <a:buFont typeface="Arial" panose="020B0604020202020204" pitchFamily="34" charset="0"/>
                        <a:buChar char="•"/>
                      </a:pPr>
                      <a:r>
                        <a:rPr lang="en-GB" sz="1200" baseline="0" dirty="0" smtClean="0"/>
                        <a:t>Create paint documents using ‘JIT5’/ drawing on the iPad / attach an audio clip to a ‘J2E5’ document.</a:t>
                      </a:r>
                    </a:p>
                    <a:p>
                      <a:pPr marL="171450" indent="-171450" algn="l">
                        <a:buFont typeface="Arial" panose="020B0604020202020204" pitchFamily="34" charset="0"/>
                        <a:buChar char="•"/>
                      </a:pPr>
                      <a:r>
                        <a:rPr lang="en-GB" sz="1200" baseline="0" dirty="0" smtClean="0"/>
                        <a:t>Teacher to share a file to the class / email the file to another person e.g. Pictures could be tweeted or sent to the Headteacher.</a:t>
                      </a:r>
                    </a:p>
                    <a:p>
                      <a:pPr marL="171450" indent="-171450" algn="l">
                        <a:buFont typeface="Arial" panose="020B0604020202020204" pitchFamily="34" charset="0"/>
                        <a:buChar char="•"/>
                      </a:pPr>
                      <a:r>
                        <a:rPr lang="en-GB" sz="1200" baseline="0" dirty="0" smtClean="0"/>
                        <a:t>Using Skype as a whole class communication tool e.g. such as working with another school on a project.</a:t>
                      </a:r>
                    </a:p>
                    <a:p>
                      <a:pPr marL="171450" indent="-171450" algn="l">
                        <a:buFont typeface="Arial" panose="020B0604020202020204" pitchFamily="34" charset="0"/>
                        <a:buChar char="•"/>
                      </a:pPr>
                      <a:r>
                        <a:rPr lang="en-GB" sz="1200" baseline="0" dirty="0" smtClean="0"/>
                        <a:t>Continuous provision: pretend iPads / phones  to be used in role play area.</a:t>
                      </a:r>
                    </a:p>
                    <a:p>
                      <a:pPr marL="171450" indent="-171450" algn="l">
                        <a:buFont typeface="Arial" panose="020B0604020202020204" pitchFamily="34" charset="0"/>
                        <a:buChar char="•"/>
                      </a:pPr>
                      <a:r>
                        <a:rPr lang="en-GB" sz="1200" dirty="0" smtClean="0"/>
                        <a:t>Pupils work together</a:t>
                      </a:r>
                      <a:r>
                        <a:rPr lang="en-GB" sz="1200" baseline="0" dirty="0" smtClean="0"/>
                        <a:t> on the same piece of work that has been shared e.g. A mix document in JIT.</a:t>
                      </a:r>
                    </a:p>
                    <a:p>
                      <a:pPr marL="171450" indent="-171450" algn="l">
                        <a:buFont typeface="Arial" panose="020B0604020202020204" pitchFamily="34" charset="0"/>
                        <a:buChar char="•"/>
                      </a:pPr>
                      <a:r>
                        <a:rPr lang="en-GB" sz="1200" baseline="0" dirty="0" smtClean="0"/>
                        <a:t>Select Save button when using JIT</a:t>
                      </a:r>
                    </a:p>
                  </a:txBody>
                  <a:tcPr>
                    <a:solidFill>
                      <a:schemeClr val="accent2">
                        <a:lumMod val="40000"/>
                        <a:lumOff val="60000"/>
                      </a:schemeClr>
                    </a:solidFill>
                  </a:tcPr>
                </a:tc>
              </a:tr>
              <a:tr h="152400">
                <a:tc>
                  <a:txBody>
                    <a:bodyPr/>
                    <a:lstStyle/>
                    <a:p>
                      <a:pPr marL="0" indent="0" algn="l">
                        <a:buFont typeface="Arial" panose="020B0604020202020204" pitchFamily="34" charset="0"/>
                        <a:buNone/>
                      </a:pPr>
                      <a:r>
                        <a:rPr lang="en-GB" sz="1200" dirty="0" smtClean="0"/>
                        <a:t>2.2 Collaboration</a:t>
                      </a:r>
                    </a:p>
                  </a:txBody>
                  <a:tcPr>
                    <a:solidFill>
                      <a:schemeClr val="accent2">
                        <a:lumMod val="40000"/>
                        <a:lumOff val="60000"/>
                      </a:schemeClr>
                    </a:solidFill>
                  </a:tcPr>
                </a:tc>
                <a:tc>
                  <a:txBody>
                    <a:bodyPr/>
                    <a:lstStyle/>
                    <a:p>
                      <a:pPr algn="l"/>
                      <a:r>
                        <a:rPr lang="en-GB" sz="1200" dirty="0" smtClean="0"/>
                        <a:t>Work together with a partner / partners on a </a:t>
                      </a:r>
                      <a:r>
                        <a:rPr lang="en-GB" sz="1200" dirty="0" smtClean="0"/>
                        <a:t>piece </a:t>
                      </a:r>
                      <a:r>
                        <a:rPr lang="en-GB" sz="1200" dirty="0" smtClean="0"/>
                        <a:t>of digital work.</a:t>
                      </a:r>
                    </a:p>
                  </a:txBody>
                  <a:tcPr>
                    <a:solidFill>
                      <a:schemeClr val="accent2">
                        <a:lumMod val="40000"/>
                        <a:lumOff val="60000"/>
                      </a:schemeClr>
                    </a:solidFill>
                  </a:tcPr>
                </a:tc>
                <a:tc vMerge="1">
                  <a:txBody>
                    <a:bodyPr/>
                    <a:lstStyle/>
                    <a:p>
                      <a:pPr algn="l"/>
                      <a:endParaRPr lang="en-GB" sz="1200" dirty="0" smtClean="0"/>
                    </a:p>
                  </a:txBody>
                  <a:tcPr>
                    <a:solidFill>
                      <a:schemeClr val="accent2">
                        <a:lumMod val="40000"/>
                        <a:lumOff val="60000"/>
                      </a:schemeClr>
                    </a:solidFill>
                  </a:tcPr>
                </a:tc>
              </a:tr>
              <a:tr h="182880">
                <a:tc>
                  <a:txBody>
                    <a:bodyPr/>
                    <a:lstStyle/>
                    <a:p>
                      <a:pPr marL="0" indent="0" algn="l">
                        <a:buFont typeface="Arial" panose="020B0604020202020204" pitchFamily="34" charset="0"/>
                        <a:buNone/>
                      </a:pPr>
                      <a:r>
                        <a:rPr lang="en-GB" sz="1200" dirty="0" smtClean="0"/>
                        <a:t>2.3 Storing and Sharing </a:t>
                      </a:r>
                    </a:p>
                  </a:txBody>
                  <a:tcPr>
                    <a:solidFill>
                      <a:schemeClr val="accent2">
                        <a:lumMod val="40000"/>
                        <a:lumOff val="60000"/>
                      </a:schemeClr>
                    </a:solidFill>
                  </a:tcPr>
                </a:tc>
                <a:tc>
                  <a:txBody>
                    <a:bodyPr/>
                    <a:lstStyle/>
                    <a:p>
                      <a:pPr marL="171450" indent="-171450" algn="l">
                        <a:buFont typeface="Arial" panose="020B0604020202020204" pitchFamily="34" charset="0"/>
                        <a:buChar char="•"/>
                      </a:pPr>
                      <a:r>
                        <a:rPr lang="en-GB" sz="1200" dirty="0" smtClean="0"/>
                        <a:t>Save work by clicking an icon and understand</a:t>
                      </a:r>
                      <a:r>
                        <a:rPr lang="en-GB" sz="1200" baseline="0" dirty="0" smtClean="0"/>
                        <a:t> that work can be retrieved.</a:t>
                      </a:r>
                      <a:endParaRPr lang="en-GB" sz="1200" dirty="0" smtClean="0"/>
                    </a:p>
                  </a:txBody>
                  <a:tcPr>
                    <a:solidFill>
                      <a:schemeClr val="accent2">
                        <a:lumMod val="40000"/>
                        <a:lumOff val="60000"/>
                      </a:schemeClr>
                    </a:solidFill>
                  </a:tcPr>
                </a:tc>
                <a:tc vMerge="1">
                  <a:txBody>
                    <a:bodyPr/>
                    <a:lstStyle/>
                    <a:p>
                      <a:pPr marL="171450" indent="-171450" algn="l">
                        <a:buFont typeface="Arial" panose="020B0604020202020204" pitchFamily="34" charset="0"/>
                        <a:buChar char="•"/>
                      </a:pPr>
                      <a:endParaRPr lang="en-GB" sz="1200" dirty="0" smtClean="0"/>
                    </a:p>
                  </a:txBody>
                  <a:tcPr>
                    <a:solidFill>
                      <a:schemeClr val="accent2">
                        <a:lumMod val="40000"/>
                        <a:lumOff val="60000"/>
                      </a:schemeClr>
                    </a:solidFill>
                  </a:tcPr>
                </a:tc>
              </a:tr>
            </a:tbl>
          </a:graphicData>
        </a:graphic>
      </p:graphicFrame>
      <p:pic>
        <p:nvPicPr>
          <p:cNvPr id="16" name="Picture 6" descr="Image result for home button image">
            <a:hlinkClick r:id="rId2" action="ppaction://hlinksldjump"/>
          </p:cNvPr>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8724737" y="6430210"/>
            <a:ext cx="419263" cy="419263"/>
          </a:xfrm>
          <a:prstGeom prst="rect">
            <a:avLst/>
          </a:prstGeom>
          <a:noFill/>
          <a:extLst>
            <a:ext uri="{909E8E84-426E-40DD-AFC4-6F175D3DCCD1}">
              <a14:hiddenFill xmlns="" xmlns:a14="http://schemas.microsoft.com/office/drawing/2010/main">
                <a:solidFill>
                  <a:srgbClr val="FFFFFF"/>
                </a:solidFill>
              </a14:hiddenFill>
            </a:ext>
          </a:extLst>
        </p:spPr>
      </p:pic>
      <p:sp>
        <p:nvSpPr>
          <p:cNvPr id="4" name="AutoShape 2" descr="Image result for skype logo"/>
          <p:cNvSpPr>
            <a:spLocks noChangeAspect="1" noChangeArrowheads="1"/>
          </p:cNvSpPr>
          <p:nvPr/>
        </p:nvSpPr>
        <p:spPr bwMode="auto">
          <a:xfrm>
            <a:off x="155575" y="-144463"/>
            <a:ext cx="304800" cy="304801"/>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7" name="AutoShape 4" descr="Image result for skype logo"/>
          <p:cNvSpPr>
            <a:spLocks noChangeAspect="1" noChangeArrowheads="1"/>
          </p:cNvSpPr>
          <p:nvPr/>
        </p:nvSpPr>
        <p:spPr bwMode="auto">
          <a:xfrm>
            <a:off x="307975" y="7937"/>
            <a:ext cx="304800" cy="304801"/>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3078" name="Picture 6" descr="Image result for skype logo"/>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460375" y="5334000"/>
            <a:ext cx="1905000" cy="838200"/>
          </a:xfrm>
          <a:prstGeom prst="rect">
            <a:avLst/>
          </a:prstGeom>
          <a:noFill/>
          <a:extLst>
            <a:ext uri="{909E8E84-426E-40DD-AFC4-6F175D3DCCD1}">
              <a14:hiddenFill xmlns="" xmlns:a14="http://schemas.microsoft.com/office/drawing/2010/main">
                <a:solidFill>
                  <a:srgbClr val="FFFFFF"/>
                </a:solidFill>
              </a14:hiddenFill>
            </a:ext>
          </a:extLst>
        </p:spPr>
      </p:pic>
      <p:pic>
        <p:nvPicPr>
          <p:cNvPr id="13" name="Picture 4" descr="Image result for jit5"/>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a:off x="3810000" y="5235994"/>
            <a:ext cx="1186799" cy="1034211"/>
          </a:xfrm>
          <a:prstGeom prst="rect">
            <a:avLst/>
          </a:prstGeom>
          <a:noFill/>
          <a:extLst>
            <a:ext uri="{909E8E84-426E-40DD-AFC4-6F175D3DCCD1}">
              <a14:hiddenFill xmlns="" xmlns:a14="http://schemas.microsoft.com/office/drawing/2010/main">
                <a:solidFill>
                  <a:srgbClr val="FFFFFF"/>
                </a:solidFill>
              </a14:hiddenFill>
            </a:ext>
          </a:extLst>
        </p:spPr>
      </p:pic>
      <p:pic>
        <p:nvPicPr>
          <p:cNvPr id="3080" name="Picture 8" descr="Image result for ipads in infant  role play"/>
          <p:cNvPicPr>
            <a:picLocks noChangeAspect="1" noChangeArrowheads="1"/>
          </p:cNvPicPr>
          <p:nvPr/>
        </p:nvPicPr>
        <p:blipFill>
          <a:blip r:embed="rId6" cstate="print">
            <a:extLst>
              <a:ext uri="{28A0092B-C50C-407E-A947-70E740481C1C}">
                <a14:useLocalDpi xmlns="" xmlns:a14="http://schemas.microsoft.com/office/drawing/2010/main" val="0"/>
              </a:ext>
            </a:extLst>
          </a:blip>
          <a:srcRect/>
          <a:stretch>
            <a:fillRect/>
          </a:stretch>
        </p:blipFill>
        <p:spPr bwMode="auto">
          <a:xfrm>
            <a:off x="6858000" y="5334000"/>
            <a:ext cx="1356080" cy="904875"/>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364084987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 y="152400"/>
            <a:ext cx="8839200" cy="838200"/>
          </a:xfrm>
          <a:solidFill>
            <a:schemeClr val="accent6">
              <a:lumMod val="60000"/>
              <a:lumOff val="40000"/>
            </a:schemeClr>
          </a:solidFill>
          <a:ln>
            <a:solidFill>
              <a:schemeClr val="accent6">
                <a:lumMod val="75000"/>
              </a:schemeClr>
            </a:solidFill>
          </a:ln>
        </p:spPr>
        <p:txBody>
          <a:bodyPr>
            <a:normAutofit fontScale="90000"/>
          </a:bodyPr>
          <a:lstStyle/>
          <a:p>
            <a:r>
              <a:rPr lang="en-GB" sz="2800" dirty="0" smtClean="0"/>
              <a:t>Strand 4- Data and Computational Thinking in the Early Years </a:t>
            </a:r>
            <a:endParaRPr lang="en-GB" sz="2800" dirty="0"/>
          </a:p>
        </p:txBody>
      </p:sp>
      <p:graphicFrame>
        <p:nvGraphicFramePr>
          <p:cNvPr id="7" name="Table 6"/>
          <p:cNvGraphicFramePr>
            <a:graphicFrameLocks noGrp="1"/>
          </p:cNvGraphicFramePr>
          <p:nvPr>
            <p:extLst>
              <p:ext uri="{D42A27DB-BD31-4B8C-83A1-F6EECF244321}">
                <p14:modId xmlns="" xmlns:p14="http://schemas.microsoft.com/office/powerpoint/2010/main" val="4277195911"/>
              </p:ext>
            </p:extLst>
          </p:nvPr>
        </p:nvGraphicFramePr>
        <p:xfrm>
          <a:off x="152400" y="1191491"/>
          <a:ext cx="4038600" cy="1833880"/>
        </p:xfrm>
        <a:graphic>
          <a:graphicData uri="http://schemas.openxmlformats.org/drawingml/2006/table">
            <a:tbl>
              <a:tblPr firstRow="1" bandRow="1">
                <a:tableStyleId>{5C22544A-7EE6-4342-B048-85BDC9FD1C3A}</a:tableStyleId>
              </a:tblPr>
              <a:tblGrid>
                <a:gridCol w="4038600"/>
              </a:tblGrid>
              <a:tr h="370840">
                <a:tc>
                  <a:txBody>
                    <a:bodyPr/>
                    <a:lstStyle/>
                    <a:p>
                      <a:pPr algn="ctr"/>
                      <a:r>
                        <a:rPr lang="en-GB" sz="1600" dirty="0" smtClean="0"/>
                        <a:t>Nursery</a:t>
                      </a:r>
                      <a:endParaRPr lang="en-GB" sz="1600" dirty="0"/>
                    </a:p>
                  </a:txBody>
                  <a:tcPr>
                    <a:solidFill>
                      <a:schemeClr val="accent6">
                        <a:lumMod val="75000"/>
                      </a:schemeClr>
                    </a:solidFill>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4.1: Problem Solving and Modelling</a:t>
                      </a:r>
                    </a:p>
                    <a:p>
                      <a:pPr algn="l"/>
                      <a:endParaRPr lang="en-GB" sz="1200" dirty="0"/>
                    </a:p>
                  </a:txBody>
                  <a:tcPr>
                    <a:solidFill>
                      <a:schemeClr val="accent6">
                        <a:lumMod val="60000"/>
                        <a:lumOff val="40000"/>
                      </a:schemeClr>
                    </a:solidFill>
                  </a:tcPr>
                </a:tc>
              </a:tr>
              <a:tr h="370840">
                <a:tc>
                  <a:txBody>
                    <a:bodyPr/>
                    <a:lstStyle/>
                    <a:p>
                      <a:pPr algn="l"/>
                      <a:r>
                        <a:rPr lang="en-GB" sz="1200" dirty="0" smtClean="0"/>
                        <a:t>With increasing independence pupils are able to: </a:t>
                      </a:r>
                    </a:p>
                    <a:p>
                      <a:pPr marL="285750" indent="-285750" algn="l">
                        <a:buFont typeface="Arial" panose="020B0604020202020204" pitchFamily="34" charset="0"/>
                        <a:buChar char="•"/>
                      </a:pPr>
                      <a:r>
                        <a:rPr lang="en-GB" sz="1200" dirty="0" smtClean="0"/>
                        <a:t>Complete patterns and sequences </a:t>
                      </a:r>
                    </a:p>
                    <a:p>
                      <a:pPr marL="285750" indent="-285750" algn="l">
                        <a:buFont typeface="Arial" panose="020B0604020202020204" pitchFamily="34" charset="0"/>
                        <a:buChar char="•"/>
                      </a:pPr>
                      <a:r>
                        <a:rPr lang="en-GB" sz="1200" dirty="0" smtClean="0"/>
                        <a:t>Follow a simple sequence of instructions </a:t>
                      </a:r>
                    </a:p>
                    <a:p>
                      <a:pPr marL="285750" indent="-285750" algn="l">
                        <a:buFont typeface="Arial" panose="020B0604020202020204" pitchFamily="34" charset="0"/>
                        <a:buChar char="•"/>
                      </a:pPr>
                      <a:r>
                        <a:rPr lang="en-GB" sz="1200" dirty="0" smtClean="0"/>
                        <a:t>Create one-step instructions  and identify the next steps  </a:t>
                      </a:r>
                    </a:p>
                    <a:p>
                      <a:pPr algn="l"/>
                      <a:endParaRPr lang="en-GB" sz="1200" dirty="0"/>
                    </a:p>
                  </a:txBody>
                  <a:tcPr>
                    <a:solidFill>
                      <a:schemeClr val="accent6">
                        <a:lumMod val="40000"/>
                        <a:lumOff val="60000"/>
                      </a:schemeClr>
                    </a:solidFill>
                  </a:tcPr>
                </a:tc>
              </a:tr>
            </a:tbl>
          </a:graphicData>
        </a:graphic>
      </p:graphicFrame>
      <p:graphicFrame>
        <p:nvGraphicFramePr>
          <p:cNvPr id="8" name="Table 7"/>
          <p:cNvGraphicFramePr>
            <a:graphicFrameLocks noGrp="1"/>
          </p:cNvGraphicFramePr>
          <p:nvPr>
            <p:extLst>
              <p:ext uri="{D42A27DB-BD31-4B8C-83A1-F6EECF244321}">
                <p14:modId xmlns="" xmlns:p14="http://schemas.microsoft.com/office/powerpoint/2010/main" val="2333826288"/>
              </p:ext>
            </p:extLst>
          </p:nvPr>
        </p:nvGraphicFramePr>
        <p:xfrm>
          <a:off x="152400" y="3200400"/>
          <a:ext cx="4038600" cy="1833880"/>
        </p:xfrm>
        <a:graphic>
          <a:graphicData uri="http://schemas.openxmlformats.org/drawingml/2006/table">
            <a:tbl>
              <a:tblPr firstRow="1" bandRow="1">
                <a:tableStyleId>{5C22544A-7EE6-4342-B048-85BDC9FD1C3A}</a:tableStyleId>
              </a:tblPr>
              <a:tblGrid>
                <a:gridCol w="4038600"/>
              </a:tblGrid>
              <a:tr h="370840">
                <a:tc>
                  <a:txBody>
                    <a:bodyPr/>
                    <a:lstStyle/>
                    <a:p>
                      <a:pPr algn="ctr"/>
                      <a:r>
                        <a:rPr lang="en-GB" sz="1600" dirty="0" smtClean="0"/>
                        <a:t>Reception</a:t>
                      </a:r>
                      <a:endParaRPr lang="en-GB" sz="1600" dirty="0"/>
                    </a:p>
                  </a:txBody>
                  <a:tcPr>
                    <a:solidFill>
                      <a:schemeClr val="accent6">
                        <a:lumMod val="75000"/>
                      </a:schemeClr>
                    </a:solidFill>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4.1: Problem Solving and Modelling</a:t>
                      </a:r>
                    </a:p>
                    <a:p>
                      <a:pPr algn="l"/>
                      <a:endParaRPr lang="en-GB" sz="1200" dirty="0"/>
                    </a:p>
                  </a:txBody>
                  <a:tcPr>
                    <a:solidFill>
                      <a:schemeClr val="accent6">
                        <a:lumMod val="60000"/>
                        <a:lumOff val="40000"/>
                      </a:schemeClr>
                    </a:solidFill>
                  </a:tcPr>
                </a:tc>
              </a:tr>
              <a:tr h="370840">
                <a:tc>
                  <a:txBody>
                    <a:bodyPr/>
                    <a:lstStyle/>
                    <a:p>
                      <a:pPr algn="l"/>
                      <a:r>
                        <a:rPr lang="en-GB" sz="1200" dirty="0" smtClean="0"/>
                        <a:t>With increasing independence pupils are able to: </a:t>
                      </a:r>
                    </a:p>
                    <a:p>
                      <a:pPr marL="171450" indent="-171450" algn="l">
                        <a:buFont typeface="Arial" panose="020B0604020202020204" pitchFamily="34" charset="0"/>
                        <a:buChar char="•"/>
                      </a:pPr>
                      <a:r>
                        <a:rPr lang="en-GB" sz="1200" dirty="0" smtClean="0"/>
                        <a:t>Control</a:t>
                      </a:r>
                      <a:r>
                        <a:rPr lang="en-GB" sz="1200" baseline="0" dirty="0" smtClean="0"/>
                        <a:t> devices by giving them instructions </a:t>
                      </a:r>
                    </a:p>
                    <a:p>
                      <a:pPr marL="171450" indent="-171450" algn="l">
                        <a:buFont typeface="Arial" panose="020B0604020202020204" pitchFamily="34" charset="0"/>
                        <a:buChar char="•"/>
                      </a:pPr>
                      <a:r>
                        <a:rPr lang="en-GB" sz="1200" baseline="0" dirty="0" smtClean="0"/>
                        <a:t>Listen to and follow a series of instructions  from others </a:t>
                      </a:r>
                    </a:p>
                    <a:p>
                      <a:pPr marL="171450" indent="-171450" algn="l">
                        <a:buFont typeface="Arial" panose="020B0604020202020204" pitchFamily="34" charset="0"/>
                        <a:buChar char="•"/>
                      </a:pPr>
                      <a:r>
                        <a:rPr lang="en-GB" sz="1200" baseline="0" dirty="0" smtClean="0"/>
                        <a:t>Create verbal instructions </a:t>
                      </a:r>
                    </a:p>
                    <a:p>
                      <a:pPr marL="171450" indent="-171450" algn="l">
                        <a:buFont typeface="Arial" panose="020B0604020202020204" pitchFamily="34" charset="0"/>
                        <a:buChar char="•"/>
                      </a:pPr>
                      <a:r>
                        <a:rPr lang="en-GB" sz="1200" baseline="0" dirty="0" smtClean="0"/>
                        <a:t>Attempt alternative approaches to achieve a goal </a:t>
                      </a:r>
                      <a:endParaRPr lang="en-GB" sz="1200" dirty="0" smtClean="0"/>
                    </a:p>
                  </a:txBody>
                  <a:tcPr>
                    <a:solidFill>
                      <a:schemeClr val="accent6">
                        <a:lumMod val="40000"/>
                        <a:lumOff val="60000"/>
                      </a:schemeClr>
                    </a:solidFill>
                  </a:tcPr>
                </a:tc>
              </a:tr>
            </a:tbl>
          </a:graphicData>
        </a:graphic>
      </p:graphicFrame>
      <p:pic>
        <p:nvPicPr>
          <p:cNvPr id="1026" name="Picture 2"/>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4876800" y="1219200"/>
            <a:ext cx="2057400" cy="1684082"/>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graphicFrame>
        <p:nvGraphicFramePr>
          <p:cNvPr id="10" name="Table 9"/>
          <p:cNvGraphicFramePr>
            <a:graphicFrameLocks noGrp="1"/>
          </p:cNvGraphicFramePr>
          <p:nvPr>
            <p:extLst>
              <p:ext uri="{D42A27DB-BD31-4B8C-83A1-F6EECF244321}">
                <p14:modId xmlns="" xmlns:p14="http://schemas.microsoft.com/office/powerpoint/2010/main" val="3379050985"/>
              </p:ext>
            </p:extLst>
          </p:nvPr>
        </p:nvGraphicFramePr>
        <p:xfrm>
          <a:off x="4584292" y="3505200"/>
          <a:ext cx="4233605" cy="2808707"/>
        </p:xfrm>
        <a:graphic>
          <a:graphicData uri="http://schemas.openxmlformats.org/drawingml/2006/table">
            <a:tbl>
              <a:tblPr firstRow="1" bandRow="1">
                <a:tableStyleId>{5C22544A-7EE6-4342-B048-85BDC9FD1C3A}</a:tableStyleId>
              </a:tblPr>
              <a:tblGrid>
                <a:gridCol w="4233605"/>
              </a:tblGrid>
              <a:tr h="312732">
                <a:tc>
                  <a:txBody>
                    <a:bodyPr/>
                    <a:lstStyle/>
                    <a:p>
                      <a:pPr algn="ctr"/>
                      <a:r>
                        <a:rPr lang="en-GB" sz="1600" dirty="0" smtClean="0"/>
                        <a:t>Classroom</a:t>
                      </a:r>
                      <a:r>
                        <a:rPr lang="en-GB" sz="1600" baseline="0" dirty="0" smtClean="0"/>
                        <a:t> Ideas / Opportunities </a:t>
                      </a:r>
                      <a:endParaRPr lang="en-GB" sz="1600" dirty="0"/>
                    </a:p>
                  </a:txBody>
                  <a:tcPr>
                    <a:solidFill>
                      <a:schemeClr val="accent6">
                        <a:lumMod val="75000"/>
                      </a:schemeClr>
                    </a:solidFill>
                  </a:tcPr>
                </a:tc>
              </a:tr>
              <a:tr h="2473427">
                <a:tc>
                  <a:txBody>
                    <a:bodyPr/>
                    <a:lstStyle/>
                    <a:p>
                      <a:pPr marL="171450" indent="-171450" algn="l">
                        <a:buFont typeface="Arial" panose="020B0604020202020204" pitchFamily="34" charset="0"/>
                        <a:buChar char="•"/>
                      </a:pPr>
                      <a:endParaRPr lang="en-GB" sz="1200" dirty="0" smtClean="0"/>
                    </a:p>
                    <a:p>
                      <a:pPr marL="171450" indent="-171450" algn="l">
                        <a:buFont typeface="Arial" panose="020B0604020202020204" pitchFamily="34" charset="0"/>
                        <a:buChar char="•"/>
                      </a:pPr>
                      <a:r>
                        <a:rPr lang="en-GB" sz="1200" dirty="0" smtClean="0"/>
                        <a:t>Control</a:t>
                      </a:r>
                      <a:r>
                        <a:rPr lang="en-GB" sz="1200" baseline="0" dirty="0" smtClean="0"/>
                        <a:t> a floor robot, programmable toy, or a microwave when cooking </a:t>
                      </a:r>
                      <a:endParaRPr lang="en-GB" sz="1200" dirty="0" smtClean="0"/>
                    </a:p>
                    <a:p>
                      <a:pPr marL="171450" indent="-171450" algn="l">
                        <a:buFont typeface="Arial" panose="020B0604020202020204" pitchFamily="34" charset="0"/>
                        <a:buChar char="•"/>
                      </a:pPr>
                      <a:r>
                        <a:rPr lang="en-GB" sz="1200" dirty="0" smtClean="0"/>
                        <a:t>Pupils</a:t>
                      </a:r>
                      <a:r>
                        <a:rPr lang="en-GB" sz="1200" baseline="0" dirty="0" smtClean="0"/>
                        <a:t> create a short series of instructions  to begin to control a floor robot e.g. To challenge children and for transition to Year 1 </a:t>
                      </a:r>
                      <a:r>
                        <a:rPr lang="en-GB" sz="1200" baseline="0" dirty="0" smtClean="0">
                          <a:hlinkClick r:id="rId3"/>
                        </a:rPr>
                        <a:t>Bee-Bot basic activities </a:t>
                      </a:r>
                      <a:r>
                        <a:rPr lang="en-GB" sz="1200" baseline="0" dirty="0" smtClean="0"/>
                        <a:t> [click here]</a:t>
                      </a:r>
                    </a:p>
                    <a:p>
                      <a:pPr marL="171450" indent="-171450" algn="l">
                        <a:buFont typeface="Arial" panose="020B0604020202020204" pitchFamily="34" charset="0"/>
                        <a:buChar char="•"/>
                      </a:pPr>
                      <a:r>
                        <a:rPr lang="en-GB" sz="1200" baseline="0" dirty="0" smtClean="0"/>
                        <a:t>Follow verbal instructions from others to get to hidden treasure  in a pirates game.</a:t>
                      </a:r>
                    </a:p>
                    <a:p>
                      <a:pPr marL="171450" indent="-171450" algn="l">
                        <a:buFont typeface="Arial" panose="020B0604020202020204" pitchFamily="34" charset="0"/>
                        <a:buChar char="•"/>
                      </a:pPr>
                      <a:r>
                        <a:rPr lang="en-GB" sz="1200" baseline="0" dirty="0" smtClean="0"/>
                        <a:t>Follow instructions from others to recreate a constructed model</a:t>
                      </a:r>
                    </a:p>
                    <a:p>
                      <a:pPr marL="171450" indent="-171450" algn="l">
                        <a:buFont typeface="Arial" panose="020B0604020202020204" pitchFamily="34" charset="0"/>
                        <a:buChar char="•"/>
                      </a:pPr>
                      <a:r>
                        <a:rPr lang="en-GB" sz="1200" baseline="0" dirty="0" smtClean="0"/>
                        <a:t>Create and record instructions  for others to follow in a mini beast hunt </a:t>
                      </a:r>
                    </a:p>
                    <a:p>
                      <a:pPr marL="171450" indent="-171450" algn="l">
                        <a:buFont typeface="Arial" panose="020B0604020202020204" pitchFamily="34" charset="0"/>
                        <a:buChar char="•"/>
                      </a:pPr>
                      <a:r>
                        <a:rPr lang="en-GB" sz="1200" baseline="0" dirty="0" smtClean="0"/>
                        <a:t>Pupils solve a problem to develop their logical reasoning skills </a:t>
                      </a:r>
                    </a:p>
                  </a:txBody>
                  <a:tcPr>
                    <a:solidFill>
                      <a:schemeClr val="accent6">
                        <a:lumMod val="40000"/>
                        <a:lumOff val="60000"/>
                      </a:schemeClr>
                    </a:solidFill>
                  </a:tcPr>
                </a:tc>
              </a:tr>
            </a:tbl>
          </a:graphicData>
        </a:graphic>
      </p:graphicFrame>
      <p:graphicFrame>
        <p:nvGraphicFramePr>
          <p:cNvPr id="12" name="Table 11"/>
          <p:cNvGraphicFramePr>
            <a:graphicFrameLocks noGrp="1"/>
          </p:cNvGraphicFramePr>
          <p:nvPr>
            <p:extLst>
              <p:ext uri="{D42A27DB-BD31-4B8C-83A1-F6EECF244321}">
                <p14:modId xmlns="" xmlns:p14="http://schemas.microsoft.com/office/powerpoint/2010/main" val="3364975165"/>
              </p:ext>
            </p:extLst>
          </p:nvPr>
        </p:nvGraphicFramePr>
        <p:xfrm>
          <a:off x="7315200" y="1246909"/>
          <a:ext cx="1600200" cy="1538577"/>
        </p:xfrm>
        <a:graphic>
          <a:graphicData uri="http://schemas.openxmlformats.org/drawingml/2006/table">
            <a:tbl>
              <a:tblPr firstRow="1" bandRow="1">
                <a:tableStyleId>{5C22544A-7EE6-4342-B048-85BDC9FD1C3A}</a:tableStyleId>
              </a:tblPr>
              <a:tblGrid>
                <a:gridCol w="1600200"/>
              </a:tblGrid>
              <a:tr h="503583">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600" dirty="0" smtClean="0"/>
                        <a:t>Useful Beebot Resources </a:t>
                      </a:r>
                    </a:p>
                    <a:p>
                      <a:pPr algn="ctr"/>
                      <a:endParaRPr lang="en-GB" sz="1600" dirty="0"/>
                    </a:p>
                  </a:txBody>
                  <a:tcPr>
                    <a:solidFill>
                      <a:schemeClr val="accent6">
                        <a:lumMod val="75000"/>
                      </a:schemeClr>
                    </a:solidFill>
                  </a:tcPr>
                </a:tc>
              </a:tr>
              <a:tr h="715617">
                <a:tc>
                  <a:txBody>
                    <a:bodyPr/>
                    <a:lstStyle/>
                    <a:p>
                      <a:pPr algn="l"/>
                      <a:r>
                        <a:rPr lang="en-GB" sz="1200" dirty="0" smtClean="0">
                          <a:hlinkClick r:id="rId4"/>
                        </a:rPr>
                        <a:t>CCC-Computing </a:t>
                      </a:r>
                      <a:endParaRPr lang="en-GB" sz="1200" dirty="0" smtClean="0"/>
                    </a:p>
                    <a:p>
                      <a:pPr algn="l"/>
                      <a:r>
                        <a:rPr lang="en-GB" sz="1200" dirty="0" smtClean="0">
                          <a:hlinkClick r:id="rId5"/>
                        </a:rPr>
                        <a:t>Code-IT</a:t>
                      </a:r>
                      <a:endParaRPr lang="en-GB" sz="1200" dirty="0" smtClean="0"/>
                    </a:p>
                    <a:p>
                      <a:pPr algn="l"/>
                      <a:r>
                        <a:rPr lang="en-GB" sz="1200" dirty="0" smtClean="0">
                          <a:hlinkClick r:id="rId6"/>
                        </a:rPr>
                        <a:t>Code-IT Planning </a:t>
                      </a:r>
                      <a:endParaRPr lang="en-GB" sz="1200" dirty="0" smtClean="0"/>
                    </a:p>
                  </a:txBody>
                  <a:tcPr>
                    <a:solidFill>
                      <a:schemeClr val="accent6">
                        <a:lumMod val="40000"/>
                        <a:lumOff val="60000"/>
                      </a:schemeClr>
                    </a:solidFill>
                  </a:tcPr>
                </a:tc>
              </a:tr>
            </a:tbl>
          </a:graphicData>
        </a:graphic>
      </p:graphicFrame>
      <p:pic>
        <p:nvPicPr>
          <p:cNvPr id="1029" name="Picture 5"/>
          <p:cNvPicPr>
            <a:picLocks noChangeAspect="1" noChangeArrowheads="1"/>
          </p:cNvPicPr>
          <p:nvPr/>
        </p:nvPicPr>
        <p:blipFill rotWithShape="1">
          <a:blip r:embed="rId7" cstate="print">
            <a:extLst>
              <a:ext uri="{28A0092B-C50C-407E-A947-70E740481C1C}">
                <a14:useLocalDpi xmlns="" xmlns:a14="http://schemas.microsoft.com/office/drawing/2010/main" val="0"/>
              </a:ext>
            </a:extLst>
          </a:blip>
          <a:srcRect t="12816" b="5216"/>
          <a:stretch/>
        </p:blipFill>
        <p:spPr bwMode="auto">
          <a:xfrm>
            <a:off x="117764" y="5091545"/>
            <a:ext cx="3276935" cy="1510145"/>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028" name="Picture 4" descr="Image result for jit5"/>
          <p:cNvPicPr>
            <a:picLocks noChangeAspect="1" noChangeArrowheads="1"/>
          </p:cNvPicPr>
          <p:nvPr/>
        </p:nvPicPr>
        <p:blipFill>
          <a:blip r:embed="rId8" cstate="print">
            <a:extLst>
              <a:ext uri="{28A0092B-C50C-407E-A947-70E740481C1C}">
                <a14:useLocalDpi xmlns="" xmlns:a14="http://schemas.microsoft.com/office/drawing/2010/main" val="0"/>
              </a:ext>
            </a:extLst>
          </a:blip>
          <a:srcRect/>
          <a:stretch>
            <a:fillRect/>
          </a:stretch>
        </p:blipFill>
        <p:spPr bwMode="auto">
          <a:xfrm>
            <a:off x="3130848" y="5320144"/>
            <a:ext cx="986801" cy="859927"/>
          </a:xfrm>
          <a:prstGeom prst="rect">
            <a:avLst/>
          </a:prstGeom>
          <a:noFill/>
          <a:extLst>
            <a:ext uri="{909E8E84-426E-40DD-AFC4-6F175D3DCCD1}">
              <a14:hiddenFill xmlns="" xmlns:a14="http://schemas.microsoft.com/office/drawing/2010/main">
                <a:solidFill>
                  <a:srgbClr val="FFFFFF"/>
                </a:solidFill>
              </a14:hiddenFill>
            </a:ext>
          </a:extLst>
        </p:spPr>
      </p:pic>
      <p:sp>
        <p:nvSpPr>
          <p:cNvPr id="11" name="TextBox 10"/>
          <p:cNvSpPr txBox="1"/>
          <p:nvPr/>
        </p:nvSpPr>
        <p:spPr>
          <a:xfrm>
            <a:off x="2901298" y="6291359"/>
            <a:ext cx="2432702" cy="430887"/>
          </a:xfrm>
          <a:prstGeom prst="rect">
            <a:avLst/>
          </a:prstGeom>
          <a:solidFill>
            <a:schemeClr val="bg1"/>
          </a:solidFill>
          <a:ln w="19050">
            <a:solidFill>
              <a:schemeClr val="accent6">
                <a:lumMod val="50000"/>
              </a:schemeClr>
            </a:solidFill>
          </a:ln>
        </p:spPr>
        <p:txBody>
          <a:bodyPr wrap="square" rtlCol="0">
            <a:spAutoFit/>
          </a:bodyPr>
          <a:lstStyle/>
          <a:p>
            <a:r>
              <a:rPr lang="en-GB" sz="1100" i="1" dirty="0" smtClean="0"/>
              <a:t>The JIT 5 Turtle tool allows pupils </a:t>
            </a:r>
          </a:p>
          <a:p>
            <a:r>
              <a:rPr lang="en-GB" sz="1100" i="1" dirty="0" smtClean="0"/>
              <a:t>to follow and create simple instructions </a:t>
            </a:r>
            <a:endParaRPr lang="en-GB" sz="1100" i="1" dirty="0"/>
          </a:p>
        </p:txBody>
      </p:sp>
      <p:sp>
        <p:nvSpPr>
          <p:cNvPr id="3" name="AutoShape 2" descr="Image result for home button image"/>
          <p:cNvSpPr>
            <a:spLocks noChangeAspect="1" noChangeArrowheads="1"/>
          </p:cNvSpPr>
          <p:nvPr/>
        </p:nvSpPr>
        <p:spPr bwMode="auto">
          <a:xfrm>
            <a:off x="155575" y="-144463"/>
            <a:ext cx="304800" cy="304801"/>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4" name="AutoShape 4" descr="Image result for home button image"/>
          <p:cNvSpPr>
            <a:spLocks noChangeAspect="1" noChangeArrowheads="1"/>
          </p:cNvSpPr>
          <p:nvPr/>
        </p:nvSpPr>
        <p:spPr bwMode="auto">
          <a:xfrm>
            <a:off x="307975" y="7937"/>
            <a:ext cx="304800" cy="304801"/>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2054" name="Picture 6" descr="Image result for home button image">
            <a:hlinkClick r:id="rId9" action="ppaction://hlinksldjump"/>
          </p:cNvPr>
          <p:cNvPicPr>
            <a:picLocks noChangeAspect="1" noChangeArrowheads="1"/>
          </p:cNvPicPr>
          <p:nvPr/>
        </p:nvPicPr>
        <p:blipFill>
          <a:blip r:embed="rId10" cstate="print">
            <a:extLst>
              <a:ext uri="{28A0092B-C50C-407E-A947-70E740481C1C}">
                <a14:useLocalDpi xmlns="" xmlns:a14="http://schemas.microsoft.com/office/drawing/2010/main" val="0"/>
              </a:ext>
            </a:extLst>
          </a:blip>
          <a:srcRect/>
          <a:stretch>
            <a:fillRect/>
          </a:stretch>
        </p:blipFill>
        <p:spPr bwMode="auto">
          <a:xfrm>
            <a:off x="8724737" y="6430210"/>
            <a:ext cx="419263" cy="419263"/>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122736636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52600" y="152400"/>
            <a:ext cx="5562600" cy="838200"/>
          </a:xfrm>
          <a:solidFill>
            <a:srgbClr val="00B0F0"/>
          </a:solidFill>
          <a:ln>
            <a:solidFill>
              <a:schemeClr val="accent2">
                <a:lumMod val="75000"/>
              </a:schemeClr>
            </a:solidFill>
          </a:ln>
        </p:spPr>
        <p:txBody>
          <a:bodyPr>
            <a:normAutofit/>
          </a:bodyPr>
          <a:lstStyle/>
          <a:p>
            <a:r>
              <a:rPr lang="en-GB" sz="2800" dirty="0" smtClean="0"/>
              <a:t>Twinkl</a:t>
            </a:r>
            <a:r>
              <a:rPr lang="en-GB" sz="2800" dirty="0" smtClean="0"/>
              <a:t> Phonics App </a:t>
            </a:r>
            <a:endParaRPr lang="en-GB" sz="2800" dirty="0"/>
          </a:p>
        </p:txBody>
      </p:sp>
      <p:graphicFrame>
        <p:nvGraphicFramePr>
          <p:cNvPr id="8" name="Table 7"/>
          <p:cNvGraphicFramePr>
            <a:graphicFrameLocks noGrp="1"/>
          </p:cNvGraphicFramePr>
          <p:nvPr>
            <p:extLst>
              <p:ext uri="{D42A27DB-BD31-4B8C-83A1-F6EECF244321}">
                <p14:modId xmlns="" xmlns:p14="http://schemas.microsoft.com/office/powerpoint/2010/main" val="2818352398"/>
              </p:ext>
            </p:extLst>
          </p:nvPr>
        </p:nvGraphicFramePr>
        <p:xfrm>
          <a:off x="228600" y="1066800"/>
          <a:ext cx="8686800" cy="4991758"/>
        </p:xfrm>
        <a:graphic>
          <a:graphicData uri="http://schemas.openxmlformats.org/drawingml/2006/table">
            <a:tbl>
              <a:tblPr firstRow="1" bandRow="1">
                <a:tableStyleId>{5C22544A-7EE6-4342-B048-85BDC9FD1C3A}</a:tableStyleId>
              </a:tblPr>
              <a:tblGrid>
                <a:gridCol w="1447801"/>
                <a:gridCol w="3505199"/>
                <a:gridCol w="3733800"/>
              </a:tblGrid>
              <a:tr h="539268">
                <a:tc gridSpan="3">
                  <a:txBody>
                    <a:bodyPr/>
                    <a:lstStyle/>
                    <a:p>
                      <a:pPr algn="ctr"/>
                      <a:endParaRPr lang="en-GB" sz="1600" dirty="0" smtClean="0"/>
                    </a:p>
                    <a:p>
                      <a:pPr algn="ctr"/>
                      <a:endParaRPr lang="en-GB" sz="1600" dirty="0"/>
                    </a:p>
                  </a:txBody>
                  <a:tcPr>
                    <a:solidFill>
                      <a:schemeClr val="accent1">
                        <a:lumMod val="75000"/>
                      </a:schemeClr>
                    </a:solidFill>
                  </a:tcPr>
                </a:tc>
                <a:tc hMerge="1">
                  <a:txBody>
                    <a:bodyPr/>
                    <a:lstStyle/>
                    <a:p>
                      <a:pPr algn="ctr"/>
                      <a:endParaRPr lang="en-GB" sz="1600" dirty="0"/>
                    </a:p>
                  </a:txBody>
                  <a:tcPr>
                    <a:solidFill>
                      <a:schemeClr val="accent1">
                        <a:lumMod val="75000"/>
                      </a:schemeClr>
                    </a:solidFill>
                  </a:tcPr>
                </a:tc>
                <a:tc hMerge="1">
                  <a:txBody>
                    <a:bodyPr/>
                    <a:lstStyle/>
                    <a:p>
                      <a:pPr algn="ctr"/>
                      <a:endParaRPr lang="en-GB" sz="1600" dirty="0"/>
                    </a:p>
                  </a:txBody>
                  <a:tcPr>
                    <a:solidFill>
                      <a:schemeClr val="accent1">
                        <a:lumMod val="75000"/>
                      </a:schemeClr>
                    </a:solidFill>
                  </a:tcPr>
                </a:tc>
              </a:tr>
              <a:tr h="596034">
                <a:tc>
                  <a:txBody>
                    <a:bodyPr/>
                    <a:lstStyle/>
                    <a:p>
                      <a:pPr algn="ctr"/>
                      <a:r>
                        <a:rPr lang="en-GB" sz="1200" b="1" i="0" u="sng" kern="1200" dirty="0" smtClean="0">
                          <a:solidFill>
                            <a:schemeClr val="bg1"/>
                          </a:solidFill>
                          <a:latin typeface="+mn-lt"/>
                          <a:ea typeface="+mn-ea"/>
                          <a:cs typeface="+mn-cs"/>
                        </a:rPr>
                        <a:t>Letters and Sounds Phase</a:t>
                      </a:r>
                    </a:p>
                    <a:p>
                      <a:pPr algn="ctr"/>
                      <a:endParaRPr lang="en-GB" sz="1200" b="1" u="sng" dirty="0">
                        <a:solidFill>
                          <a:schemeClr val="bg1"/>
                        </a:solidFill>
                      </a:endParaRPr>
                    </a:p>
                  </a:txBody>
                  <a:tcPr>
                    <a:solidFill>
                      <a:schemeClr val="accent1">
                        <a:lumMod val="60000"/>
                        <a:lumOff val="40000"/>
                      </a:schemeClr>
                    </a:solidFill>
                  </a:tcPr>
                </a:tc>
                <a:tc>
                  <a:txBody>
                    <a:bodyPr/>
                    <a:lstStyle/>
                    <a:p>
                      <a:pPr algn="ctr"/>
                      <a:r>
                        <a:rPr lang="en-GB" sz="1200" b="1" dirty="0" smtClean="0">
                          <a:solidFill>
                            <a:schemeClr val="bg1"/>
                          </a:solidFill>
                        </a:rPr>
                        <a:t>Description</a:t>
                      </a:r>
                      <a:r>
                        <a:rPr lang="en-GB" sz="1200" b="1" baseline="0" dirty="0" smtClean="0">
                          <a:solidFill>
                            <a:schemeClr val="bg1"/>
                          </a:solidFill>
                        </a:rPr>
                        <a:t> </a:t>
                      </a:r>
                      <a:endParaRPr lang="en-GB" sz="1200" b="1" dirty="0">
                        <a:solidFill>
                          <a:schemeClr val="bg1"/>
                        </a:solidFill>
                      </a:endParaRPr>
                    </a:p>
                  </a:txBody>
                  <a:tcPr>
                    <a:solidFill>
                      <a:schemeClr val="accent1">
                        <a:lumMod val="60000"/>
                        <a:lumOff val="4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200" b="1" dirty="0" smtClean="0">
                          <a:solidFill>
                            <a:schemeClr val="bg1"/>
                          </a:solidFill>
                        </a:rPr>
                        <a:t>Activities </a:t>
                      </a:r>
                    </a:p>
                    <a:p>
                      <a:pPr algn="ctr"/>
                      <a:endParaRPr lang="en-GB" sz="1000" b="1" dirty="0">
                        <a:solidFill>
                          <a:schemeClr val="bg1"/>
                        </a:solidFill>
                      </a:endParaRPr>
                    </a:p>
                  </a:txBody>
                  <a:tcPr>
                    <a:solidFill>
                      <a:schemeClr val="accent1">
                        <a:lumMod val="60000"/>
                        <a:lumOff val="40000"/>
                      </a:schemeClr>
                    </a:solidFill>
                  </a:tcPr>
                </a:tc>
              </a:tr>
              <a:tr h="1066800">
                <a:tc>
                  <a:txBody>
                    <a:bodyPr/>
                    <a:lstStyle/>
                    <a:p>
                      <a:pPr marL="0" indent="0" algn="l">
                        <a:buFont typeface="Arial" panose="020B0604020202020204" pitchFamily="34" charset="0"/>
                        <a:buNone/>
                      </a:pPr>
                      <a:r>
                        <a:rPr lang="en-GB" sz="1200" dirty="0" smtClean="0"/>
                        <a:t>Phase 1</a:t>
                      </a:r>
                      <a:endParaRPr lang="en-GB" sz="1200" dirty="0" smtClean="0"/>
                    </a:p>
                  </a:txBody>
                  <a:tcPr>
                    <a:solidFill>
                      <a:schemeClr val="accent1">
                        <a:lumMod val="60000"/>
                        <a:lumOff val="40000"/>
                      </a:schemeClr>
                    </a:solidFill>
                  </a:tcPr>
                </a:tc>
                <a:tc>
                  <a:txBody>
                    <a:bodyPr/>
                    <a:lstStyle/>
                    <a:p>
                      <a:pPr>
                        <a:buFont typeface="Arial" pitchFamily="34" charset="0"/>
                        <a:buChar char="•"/>
                      </a:pPr>
                      <a:r>
                        <a:rPr lang="en-GB" sz="1200" b="0" i="0" kern="1200" dirty="0" smtClean="0">
                          <a:solidFill>
                            <a:schemeClr val="dk1"/>
                          </a:solidFill>
                          <a:latin typeface="+mn-lt"/>
                          <a:ea typeface="+mn-ea"/>
                          <a:cs typeface="+mn-cs"/>
                        </a:rPr>
                        <a:t>The sounds and names of each letter of the alphabet.</a:t>
                      </a:r>
                    </a:p>
                    <a:p>
                      <a:pPr>
                        <a:buFont typeface="Arial" pitchFamily="34" charset="0"/>
                        <a:buChar char="•"/>
                      </a:pPr>
                      <a:r>
                        <a:rPr lang="en-GB" sz="1200" b="0" i="0" kern="1200" dirty="0" smtClean="0">
                          <a:solidFill>
                            <a:schemeClr val="dk1"/>
                          </a:solidFill>
                          <a:latin typeface="+mn-lt"/>
                          <a:ea typeface="+mn-ea"/>
                          <a:cs typeface="+mn-cs"/>
                        </a:rPr>
                        <a:t>Letter formation.</a:t>
                      </a:r>
                    </a:p>
                    <a:p>
                      <a:pPr>
                        <a:buFont typeface="Arial" pitchFamily="34" charset="0"/>
                        <a:buChar char="•"/>
                      </a:pPr>
                      <a:r>
                        <a:rPr lang="en-GB" sz="1200" b="0" i="0" kern="1200" dirty="0" smtClean="0">
                          <a:solidFill>
                            <a:schemeClr val="dk1"/>
                          </a:solidFill>
                          <a:latin typeface="+mn-lt"/>
                          <a:ea typeface="+mn-ea"/>
                          <a:cs typeface="+mn-cs"/>
                        </a:rPr>
                        <a:t>Alphabet pop</a:t>
                      </a:r>
                    </a:p>
                    <a:p>
                      <a:pPr>
                        <a:buFont typeface="Arial" pitchFamily="34" charset="0"/>
                        <a:buNone/>
                      </a:pPr>
                      <a:endParaRPr lang="en-GB" sz="1200" b="0" i="0" kern="1200" dirty="0" smtClean="0">
                        <a:solidFill>
                          <a:schemeClr val="dk1"/>
                        </a:solidFill>
                        <a:latin typeface="+mn-lt"/>
                        <a:ea typeface="+mn-ea"/>
                        <a:cs typeface="+mn-cs"/>
                      </a:endParaRPr>
                    </a:p>
                  </a:txBody>
                  <a:tcPr>
                    <a:solidFill>
                      <a:schemeClr val="accent1">
                        <a:lumMod val="60000"/>
                        <a:lumOff val="40000"/>
                      </a:schemeClr>
                    </a:solidFill>
                  </a:tcPr>
                </a:tc>
                <a:tc>
                  <a:txBody>
                    <a:bodyPr/>
                    <a:lstStyle/>
                    <a:p>
                      <a:endParaRPr lang="en-GB" sz="1000" b="0" i="0" kern="1200" dirty="0" smtClean="0">
                        <a:solidFill>
                          <a:schemeClr val="dk1"/>
                        </a:solidFill>
                        <a:latin typeface="+mn-lt"/>
                        <a:ea typeface="+mn-ea"/>
                        <a:cs typeface="+mn-cs"/>
                      </a:endParaRPr>
                    </a:p>
                  </a:txBody>
                  <a:tcPr>
                    <a:solidFill>
                      <a:schemeClr val="accent1">
                        <a:lumMod val="60000"/>
                        <a:lumOff val="40000"/>
                      </a:schemeClr>
                    </a:solidFill>
                  </a:tcPr>
                </a:tc>
              </a:tr>
              <a:tr h="1447510">
                <a:tc>
                  <a:txBody>
                    <a:bodyPr/>
                    <a:lstStyle/>
                    <a:p>
                      <a:pPr marL="0" indent="0" algn="l">
                        <a:buFont typeface="Arial" panose="020B0604020202020204" pitchFamily="34" charset="0"/>
                        <a:buNone/>
                      </a:pPr>
                      <a:r>
                        <a:rPr lang="en-GB" sz="1200" dirty="0" smtClean="0"/>
                        <a:t>Phase 2,</a:t>
                      </a:r>
                      <a:r>
                        <a:rPr lang="en-GB" sz="1200" baseline="0" dirty="0" smtClean="0"/>
                        <a:t> 3 and 4</a:t>
                      </a:r>
                      <a:endParaRPr lang="en-GB" sz="1200" dirty="0" smtClean="0"/>
                    </a:p>
                  </a:txBody>
                  <a:tcPr>
                    <a:solidFill>
                      <a:schemeClr val="accent1">
                        <a:lumMod val="60000"/>
                        <a:lumOff val="40000"/>
                      </a:schemeClr>
                    </a:solidFill>
                  </a:tcPr>
                </a:tc>
                <a:tc>
                  <a:txBody>
                    <a:bodyPr/>
                    <a:lstStyle/>
                    <a:p>
                      <a:pPr>
                        <a:buFont typeface="Arial" pitchFamily="34" charset="0"/>
                        <a:buChar char="•"/>
                      </a:pPr>
                      <a:r>
                        <a:rPr lang="en-GB" sz="1200" b="0" i="0" kern="1200" dirty="0" smtClean="0">
                          <a:solidFill>
                            <a:schemeClr val="dk1"/>
                          </a:solidFill>
                          <a:latin typeface="+mn-lt"/>
                          <a:ea typeface="+mn-ea"/>
                          <a:cs typeface="+mn-cs"/>
                        </a:rPr>
                        <a:t>Letter formation.</a:t>
                      </a:r>
                    </a:p>
                    <a:p>
                      <a:pPr>
                        <a:buFont typeface="Arial" pitchFamily="34" charset="0"/>
                        <a:buChar char="•"/>
                      </a:pPr>
                      <a:r>
                        <a:rPr lang="en-GB" sz="1200" b="0" i="0" kern="1200" dirty="0" smtClean="0">
                          <a:solidFill>
                            <a:schemeClr val="dk1"/>
                          </a:solidFill>
                          <a:latin typeface="+mn-lt"/>
                          <a:ea typeface="+mn-ea"/>
                          <a:cs typeface="+mn-cs"/>
                        </a:rPr>
                        <a:t>Blending sounds in CVC words.</a:t>
                      </a:r>
                    </a:p>
                    <a:p>
                      <a:pPr>
                        <a:buFont typeface="Arial" pitchFamily="34" charset="0"/>
                        <a:buChar char="•"/>
                      </a:pPr>
                      <a:r>
                        <a:rPr lang="en-GB" sz="1200" b="0" i="0" kern="1200" dirty="0" smtClean="0">
                          <a:solidFill>
                            <a:schemeClr val="dk1"/>
                          </a:solidFill>
                          <a:latin typeface="+mn-lt"/>
                          <a:ea typeface="+mn-ea"/>
                          <a:cs typeface="+mn-cs"/>
                        </a:rPr>
                        <a:t>The graphemes taught in Phase 2, 3 and 4 (including digraphs and </a:t>
                      </a:r>
                      <a:r>
                        <a:rPr lang="en-GB" sz="1200" b="0" i="0" kern="1200" dirty="0" err="1" smtClean="0">
                          <a:solidFill>
                            <a:schemeClr val="dk1"/>
                          </a:solidFill>
                          <a:latin typeface="+mn-lt"/>
                          <a:ea typeface="+mn-ea"/>
                          <a:cs typeface="+mn-cs"/>
                        </a:rPr>
                        <a:t>trigraphs</a:t>
                      </a:r>
                      <a:r>
                        <a:rPr lang="en-GB" sz="1200" b="0" i="0" kern="1200" dirty="0" smtClean="0">
                          <a:solidFill>
                            <a:schemeClr val="dk1"/>
                          </a:solidFill>
                          <a:latin typeface="+mn-lt"/>
                          <a:ea typeface="+mn-ea"/>
                          <a:cs typeface="+mn-cs"/>
                        </a:rPr>
                        <a:t>).</a:t>
                      </a:r>
                    </a:p>
                    <a:p>
                      <a:pPr>
                        <a:buFont typeface="Arial" pitchFamily="34" charset="0"/>
                        <a:buChar char="•"/>
                      </a:pPr>
                      <a:r>
                        <a:rPr lang="en-GB" sz="1200" b="0" i="0" kern="1200" dirty="0" smtClean="0">
                          <a:solidFill>
                            <a:schemeClr val="dk1"/>
                          </a:solidFill>
                          <a:latin typeface="+mn-lt"/>
                          <a:ea typeface="+mn-ea"/>
                          <a:cs typeface="+mn-cs"/>
                        </a:rPr>
                        <a:t>High frequency and tricky words</a:t>
                      </a:r>
                    </a:p>
                    <a:p>
                      <a:pPr>
                        <a:buFont typeface="Arial" pitchFamily="34" charset="0"/>
                        <a:buChar char="•"/>
                      </a:pPr>
                      <a:r>
                        <a:rPr lang="en-GB" sz="1200" b="0" i="0" kern="1200" dirty="0" smtClean="0">
                          <a:solidFill>
                            <a:schemeClr val="dk1"/>
                          </a:solidFill>
                          <a:latin typeface="+mn-lt"/>
                          <a:ea typeface="+mn-ea"/>
                          <a:cs typeface="+mn-cs"/>
                        </a:rPr>
                        <a:t>Initial and final blends</a:t>
                      </a:r>
                    </a:p>
                    <a:p>
                      <a:pPr>
                        <a:buFont typeface="Arial" pitchFamily="34" charset="0"/>
                        <a:buChar char="•"/>
                      </a:pPr>
                      <a:r>
                        <a:rPr lang="en-GB" sz="1200" b="0" i="0" kern="1200" dirty="0" smtClean="0">
                          <a:solidFill>
                            <a:schemeClr val="dk1"/>
                          </a:solidFill>
                          <a:latin typeface="+mn-lt"/>
                          <a:ea typeface="+mn-ea"/>
                          <a:cs typeface="+mn-cs"/>
                        </a:rPr>
                        <a:t>Phoneme pop</a:t>
                      </a:r>
                    </a:p>
                    <a:p>
                      <a:pPr>
                        <a:buFont typeface="Arial" pitchFamily="34" charset="0"/>
                        <a:buChar char="•"/>
                      </a:pPr>
                      <a:r>
                        <a:rPr lang="en-GB" sz="1200" b="0" i="0" kern="1200" dirty="0" smtClean="0">
                          <a:solidFill>
                            <a:schemeClr val="dk1"/>
                          </a:solidFill>
                          <a:latin typeface="+mn-lt"/>
                          <a:ea typeface="+mn-ea"/>
                          <a:cs typeface="+mn-cs"/>
                        </a:rPr>
                        <a:t>Phoneme boards</a:t>
                      </a:r>
                    </a:p>
                  </a:txBody>
                  <a:tcPr>
                    <a:solidFill>
                      <a:schemeClr val="accent1">
                        <a:lumMod val="60000"/>
                        <a:lumOff val="40000"/>
                      </a:schemeClr>
                    </a:solidFill>
                  </a:tcPr>
                </a:tc>
                <a:tc>
                  <a:txBody>
                    <a:bodyPr/>
                    <a:lstStyle/>
                    <a:p>
                      <a:endParaRPr lang="en-GB" sz="1000" b="0" i="0" kern="1200" dirty="0" smtClean="0">
                        <a:solidFill>
                          <a:schemeClr val="dk1"/>
                        </a:solidFill>
                        <a:latin typeface="+mn-lt"/>
                        <a:ea typeface="+mn-ea"/>
                        <a:cs typeface="+mn-cs"/>
                      </a:endParaRPr>
                    </a:p>
                  </a:txBody>
                  <a:tcPr>
                    <a:solidFill>
                      <a:schemeClr val="accent1">
                        <a:lumMod val="60000"/>
                        <a:lumOff val="40000"/>
                      </a:schemeClr>
                    </a:solidFill>
                  </a:tcPr>
                </a:tc>
              </a:tr>
              <a:tr h="1151278">
                <a:tc>
                  <a:txBody>
                    <a:bodyPr/>
                    <a:lstStyle/>
                    <a:p>
                      <a:pPr marL="0" indent="0" algn="l">
                        <a:buFont typeface="Arial" panose="020B0604020202020204" pitchFamily="34" charset="0"/>
                        <a:buNone/>
                      </a:pPr>
                      <a:r>
                        <a:rPr lang="en-GB" sz="1200" dirty="0" smtClean="0"/>
                        <a:t>Phase 5</a:t>
                      </a:r>
                      <a:endParaRPr lang="en-GB" sz="1200" dirty="0" smtClean="0"/>
                    </a:p>
                  </a:txBody>
                  <a:tcPr>
                    <a:solidFill>
                      <a:schemeClr val="accent1">
                        <a:lumMod val="60000"/>
                        <a:lumOff val="40000"/>
                      </a:schemeClr>
                    </a:solidFill>
                  </a:tcPr>
                </a:tc>
                <a:tc>
                  <a:txBody>
                    <a:bodyPr/>
                    <a:lstStyle/>
                    <a:p>
                      <a:pPr>
                        <a:buFont typeface="Arial" pitchFamily="34" charset="0"/>
                        <a:buChar char="•"/>
                      </a:pPr>
                      <a:r>
                        <a:rPr lang="en-GB" sz="1200" b="0" i="0" kern="1200" dirty="0" smtClean="0">
                          <a:solidFill>
                            <a:schemeClr val="dk1"/>
                          </a:solidFill>
                          <a:latin typeface="+mn-lt"/>
                          <a:ea typeface="+mn-ea"/>
                          <a:cs typeface="+mn-cs"/>
                        </a:rPr>
                        <a:t>Alternative spellings for phonemes.</a:t>
                      </a:r>
                    </a:p>
                    <a:p>
                      <a:pPr>
                        <a:buFont typeface="Arial" pitchFamily="34" charset="0"/>
                        <a:buChar char="•"/>
                      </a:pPr>
                      <a:r>
                        <a:rPr lang="en-GB" sz="1200" b="0" i="0" kern="1200" dirty="0" smtClean="0">
                          <a:solidFill>
                            <a:schemeClr val="dk1"/>
                          </a:solidFill>
                          <a:latin typeface="+mn-lt"/>
                          <a:ea typeface="+mn-ea"/>
                          <a:cs typeface="+mn-cs"/>
                        </a:rPr>
                        <a:t>High frequency and tricky words for Phase 5.</a:t>
                      </a:r>
                    </a:p>
                    <a:p>
                      <a:pPr>
                        <a:buFont typeface="Arial" pitchFamily="34" charset="0"/>
                        <a:buChar char="•"/>
                      </a:pPr>
                      <a:r>
                        <a:rPr lang="en-GB" sz="1200" b="0" i="0" kern="1200" dirty="0" smtClean="0">
                          <a:solidFill>
                            <a:schemeClr val="dk1"/>
                          </a:solidFill>
                          <a:latin typeface="+mn-lt"/>
                          <a:ea typeface="+mn-ea"/>
                          <a:cs typeface="+mn-cs"/>
                        </a:rPr>
                        <a:t>Spell</a:t>
                      </a:r>
                      <a:r>
                        <a:rPr lang="en-GB" sz="1200" b="0" i="0" kern="1200" baseline="0" dirty="0" smtClean="0">
                          <a:solidFill>
                            <a:schemeClr val="dk1"/>
                          </a:solidFill>
                          <a:latin typeface="+mn-lt"/>
                          <a:ea typeface="+mn-ea"/>
                          <a:cs typeface="+mn-cs"/>
                        </a:rPr>
                        <a:t> and pop</a:t>
                      </a:r>
                    </a:p>
                  </a:txBody>
                  <a:tcPr>
                    <a:solidFill>
                      <a:schemeClr val="accent1">
                        <a:lumMod val="60000"/>
                        <a:lumOff val="40000"/>
                      </a:schemeClr>
                    </a:solidFill>
                  </a:tcPr>
                </a:tc>
                <a:tc>
                  <a:txBody>
                    <a:bodyPr/>
                    <a:lstStyle/>
                    <a:p>
                      <a:endParaRPr lang="en-GB" sz="1000" b="0" i="0" kern="1200" dirty="0" smtClean="0">
                        <a:solidFill>
                          <a:schemeClr val="dk1"/>
                        </a:solidFill>
                        <a:latin typeface="+mn-lt"/>
                        <a:ea typeface="+mn-ea"/>
                        <a:cs typeface="+mn-cs"/>
                      </a:endParaRPr>
                    </a:p>
                  </a:txBody>
                  <a:tcPr>
                    <a:solidFill>
                      <a:schemeClr val="accent1">
                        <a:lumMod val="60000"/>
                        <a:lumOff val="40000"/>
                      </a:schemeClr>
                    </a:solidFill>
                  </a:tcPr>
                </a:tc>
              </a:tr>
            </a:tbl>
          </a:graphicData>
        </a:graphic>
      </p:graphicFrame>
      <p:pic>
        <p:nvPicPr>
          <p:cNvPr id="16" name="Picture 6" descr="Image result for home button image">
            <a:hlinkClick r:id="" action="ppaction://hlinkshowjump?jump=firstslide"/>
          </p:cNvPr>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8724737" y="6430210"/>
            <a:ext cx="419263" cy="419263"/>
          </a:xfrm>
          <a:prstGeom prst="rect">
            <a:avLst/>
          </a:prstGeom>
          <a:noFill/>
          <a:extLst>
            <a:ext uri="{909E8E84-426E-40DD-AFC4-6F175D3DCCD1}">
              <a14:hiddenFill xmlns="" xmlns:a14="http://schemas.microsoft.com/office/drawing/2010/main">
                <a:solidFill>
                  <a:srgbClr val="FFFFFF"/>
                </a:solidFill>
              </a14:hiddenFill>
            </a:ext>
          </a:extLst>
        </p:spPr>
      </p:pic>
      <p:sp>
        <p:nvSpPr>
          <p:cNvPr id="4" name="AutoShape 2" descr="Image result for skype logo"/>
          <p:cNvSpPr>
            <a:spLocks noChangeAspect="1" noChangeArrowheads="1"/>
          </p:cNvSpPr>
          <p:nvPr/>
        </p:nvSpPr>
        <p:spPr bwMode="auto">
          <a:xfrm>
            <a:off x="155575" y="-144463"/>
            <a:ext cx="304800" cy="304801"/>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7" name="AutoShape 4" descr="Image result for skype logo"/>
          <p:cNvSpPr>
            <a:spLocks noChangeAspect="1" noChangeArrowheads="1"/>
          </p:cNvSpPr>
          <p:nvPr/>
        </p:nvSpPr>
        <p:spPr bwMode="auto">
          <a:xfrm>
            <a:off x="307975" y="7937"/>
            <a:ext cx="304800" cy="304801"/>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0" name="Picture 9" descr="Twinkl Phonics Suite App Phase 1"/>
          <p:cNvPicPr/>
          <p:nvPr/>
        </p:nvPicPr>
        <p:blipFill>
          <a:blip r:embed="rId3" cstate="print"/>
          <a:srcRect/>
          <a:stretch>
            <a:fillRect/>
          </a:stretch>
        </p:blipFill>
        <p:spPr bwMode="auto">
          <a:xfrm>
            <a:off x="5334000" y="2438400"/>
            <a:ext cx="990600" cy="838200"/>
          </a:xfrm>
          <a:prstGeom prst="rect">
            <a:avLst/>
          </a:prstGeom>
          <a:noFill/>
          <a:ln w="9525">
            <a:noFill/>
            <a:miter lim="800000"/>
            <a:headEnd/>
            <a:tailEnd/>
          </a:ln>
        </p:spPr>
      </p:pic>
      <p:pic>
        <p:nvPicPr>
          <p:cNvPr id="11" name="Picture 10" descr="Twinkl Phonics Suite App Phase 1"/>
          <p:cNvPicPr/>
          <p:nvPr/>
        </p:nvPicPr>
        <p:blipFill>
          <a:blip r:embed="rId4" cstate="print"/>
          <a:srcRect/>
          <a:stretch>
            <a:fillRect/>
          </a:stretch>
        </p:blipFill>
        <p:spPr bwMode="auto">
          <a:xfrm>
            <a:off x="6477000" y="2438400"/>
            <a:ext cx="1071562" cy="762000"/>
          </a:xfrm>
          <a:prstGeom prst="rect">
            <a:avLst/>
          </a:prstGeom>
          <a:noFill/>
          <a:ln w="9525">
            <a:noFill/>
            <a:miter lim="800000"/>
            <a:headEnd/>
            <a:tailEnd/>
          </a:ln>
        </p:spPr>
      </p:pic>
      <p:pic>
        <p:nvPicPr>
          <p:cNvPr id="12" name="Picture 11" descr="https://images.twinkl.co.uk/tr/raw/upload/t/images/app_images/phase_1_big_3.png"/>
          <p:cNvPicPr/>
          <p:nvPr/>
        </p:nvPicPr>
        <p:blipFill>
          <a:blip r:embed="rId5" cstate="print"/>
          <a:srcRect/>
          <a:stretch>
            <a:fillRect/>
          </a:stretch>
        </p:blipFill>
        <p:spPr bwMode="auto">
          <a:xfrm>
            <a:off x="7696200" y="2438400"/>
            <a:ext cx="1073150" cy="838200"/>
          </a:xfrm>
          <a:prstGeom prst="rect">
            <a:avLst/>
          </a:prstGeom>
          <a:noFill/>
          <a:ln w="9525">
            <a:noFill/>
            <a:miter lim="800000"/>
            <a:headEnd/>
            <a:tailEnd/>
          </a:ln>
        </p:spPr>
      </p:pic>
      <p:pic>
        <p:nvPicPr>
          <p:cNvPr id="14" name="Picture 13" descr="Twinkl Phonics Suite App Phase 2"/>
          <p:cNvPicPr/>
          <p:nvPr/>
        </p:nvPicPr>
        <p:blipFill>
          <a:blip r:embed="rId6" cstate="print"/>
          <a:srcRect/>
          <a:stretch>
            <a:fillRect/>
          </a:stretch>
        </p:blipFill>
        <p:spPr bwMode="auto">
          <a:xfrm>
            <a:off x="5334000" y="3657600"/>
            <a:ext cx="1066800" cy="838200"/>
          </a:xfrm>
          <a:prstGeom prst="rect">
            <a:avLst/>
          </a:prstGeom>
          <a:noFill/>
          <a:ln w="9525">
            <a:noFill/>
            <a:miter lim="800000"/>
            <a:headEnd/>
            <a:tailEnd/>
          </a:ln>
        </p:spPr>
      </p:pic>
      <p:pic>
        <p:nvPicPr>
          <p:cNvPr id="15" name="Picture 14" descr="Twinkl Phonics Suite App Phase 3"/>
          <p:cNvPicPr/>
          <p:nvPr/>
        </p:nvPicPr>
        <p:blipFill>
          <a:blip r:embed="rId7" cstate="print"/>
          <a:srcRect/>
          <a:stretch>
            <a:fillRect/>
          </a:stretch>
        </p:blipFill>
        <p:spPr bwMode="auto">
          <a:xfrm>
            <a:off x="6553200" y="3657600"/>
            <a:ext cx="995362" cy="838200"/>
          </a:xfrm>
          <a:prstGeom prst="rect">
            <a:avLst/>
          </a:prstGeom>
          <a:noFill/>
          <a:ln w="9525">
            <a:noFill/>
            <a:miter lim="800000"/>
            <a:headEnd/>
            <a:tailEnd/>
          </a:ln>
        </p:spPr>
      </p:pic>
      <p:pic>
        <p:nvPicPr>
          <p:cNvPr id="17" name="Picture 16" descr="Twinkl Phonics Suite App Phase 4"/>
          <p:cNvPicPr/>
          <p:nvPr/>
        </p:nvPicPr>
        <p:blipFill>
          <a:blip r:embed="rId8" cstate="print"/>
          <a:srcRect/>
          <a:stretch>
            <a:fillRect/>
          </a:stretch>
        </p:blipFill>
        <p:spPr bwMode="auto">
          <a:xfrm>
            <a:off x="7696200" y="3657600"/>
            <a:ext cx="1143000" cy="838200"/>
          </a:xfrm>
          <a:prstGeom prst="rect">
            <a:avLst/>
          </a:prstGeom>
          <a:noFill/>
          <a:ln w="9525">
            <a:noFill/>
            <a:miter lim="800000"/>
            <a:headEnd/>
            <a:tailEnd/>
          </a:ln>
        </p:spPr>
      </p:pic>
      <p:pic>
        <p:nvPicPr>
          <p:cNvPr id="18" name="Picture 17" descr="Twinkl Phonics Suite App Phase 5"/>
          <p:cNvPicPr/>
          <p:nvPr/>
        </p:nvPicPr>
        <p:blipFill>
          <a:blip r:embed="rId9" cstate="print"/>
          <a:srcRect/>
          <a:stretch>
            <a:fillRect/>
          </a:stretch>
        </p:blipFill>
        <p:spPr bwMode="auto">
          <a:xfrm>
            <a:off x="5334000" y="5029200"/>
            <a:ext cx="995363" cy="914399"/>
          </a:xfrm>
          <a:prstGeom prst="rect">
            <a:avLst/>
          </a:prstGeom>
          <a:noFill/>
          <a:ln w="9525">
            <a:noFill/>
            <a:miter lim="800000"/>
            <a:headEnd/>
            <a:tailEnd/>
          </a:ln>
        </p:spPr>
      </p:pic>
      <p:pic>
        <p:nvPicPr>
          <p:cNvPr id="19" name="Picture 18" descr="https://images.twinkl.co.uk/tr/raw/upload/t/images/app_images/hfw-3.jpg"/>
          <p:cNvPicPr/>
          <p:nvPr/>
        </p:nvPicPr>
        <p:blipFill>
          <a:blip r:embed="rId10" cstate="print"/>
          <a:srcRect/>
          <a:stretch>
            <a:fillRect/>
          </a:stretch>
        </p:blipFill>
        <p:spPr bwMode="auto">
          <a:xfrm>
            <a:off x="6477000" y="5029200"/>
            <a:ext cx="1014413" cy="894160"/>
          </a:xfrm>
          <a:prstGeom prst="rect">
            <a:avLst/>
          </a:prstGeom>
          <a:noFill/>
          <a:ln w="9525">
            <a:noFill/>
            <a:miter lim="800000"/>
            <a:headEnd/>
            <a:tailEnd/>
          </a:ln>
        </p:spPr>
      </p:pic>
      <p:pic>
        <p:nvPicPr>
          <p:cNvPr id="20" name="Picture 19" descr="Twinkl App 1"/>
          <p:cNvPicPr/>
          <p:nvPr/>
        </p:nvPicPr>
        <p:blipFill>
          <a:blip r:embed="rId11" cstate="print"/>
          <a:srcRect/>
          <a:stretch>
            <a:fillRect/>
          </a:stretch>
        </p:blipFill>
        <p:spPr bwMode="auto">
          <a:xfrm>
            <a:off x="7696200" y="5029200"/>
            <a:ext cx="1071563" cy="914400"/>
          </a:xfrm>
          <a:prstGeom prst="rect">
            <a:avLst/>
          </a:prstGeom>
          <a:noFill/>
          <a:ln w="9525">
            <a:noFill/>
            <a:miter lim="800000"/>
            <a:headEnd/>
            <a:tailEnd/>
          </a:ln>
        </p:spPr>
      </p:pic>
      <p:pic>
        <p:nvPicPr>
          <p:cNvPr id="1026" name="Picture 2" descr="Twinkl Phonics Suite - Twinkl Limited"/>
          <p:cNvPicPr>
            <a:picLocks noChangeAspect="1" noChangeArrowheads="1"/>
          </p:cNvPicPr>
          <p:nvPr/>
        </p:nvPicPr>
        <p:blipFill>
          <a:blip r:embed="rId12" cstate="print"/>
          <a:srcRect/>
          <a:stretch>
            <a:fillRect/>
          </a:stretch>
        </p:blipFill>
        <p:spPr bwMode="auto">
          <a:xfrm>
            <a:off x="228600" y="6172200"/>
            <a:ext cx="1600200" cy="551795"/>
          </a:xfrm>
          <a:prstGeom prst="rect">
            <a:avLst/>
          </a:prstGeom>
          <a:noFill/>
        </p:spPr>
      </p:pic>
      <p:sp>
        <p:nvSpPr>
          <p:cNvPr id="1028" name="AutoShape 4" descr="Image result for twinkl app"/>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pic>
        <p:nvPicPr>
          <p:cNvPr id="21" name="Picture 20" descr="Image result for twinkl app"/>
          <p:cNvPicPr/>
          <p:nvPr/>
        </p:nvPicPr>
        <p:blipFill>
          <a:blip r:embed="rId13" cstate="print"/>
          <a:srcRect/>
          <a:stretch>
            <a:fillRect/>
          </a:stretch>
        </p:blipFill>
        <p:spPr bwMode="auto">
          <a:xfrm>
            <a:off x="228600" y="152400"/>
            <a:ext cx="1238250" cy="875443"/>
          </a:xfrm>
          <a:prstGeom prst="rect">
            <a:avLst/>
          </a:prstGeom>
          <a:noFill/>
          <a:ln w="9525">
            <a:noFill/>
            <a:miter lim="800000"/>
            <a:headEnd/>
            <a:tailEnd/>
          </a:ln>
        </p:spPr>
      </p:pic>
      <p:pic>
        <p:nvPicPr>
          <p:cNvPr id="22" name="Picture 21" descr="Image result for twinkl app"/>
          <p:cNvPicPr/>
          <p:nvPr/>
        </p:nvPicPr>
        <p:blipFill>
          <a:blip r:embed="rId13" cstate="print"/>
          <a:srcRect/>
          <a:stretch>
            <a:fillRect/>
          </a:stretch>
        </p:blipFill>
        <p:spPr bwMode="auto">
          <a:xfrm>
            <a:off x="7620000" y="152400"/>
            <a:ext cx="1238250" cy="875443"/>
          </a:xfrm>
          <a:prstGeom prst="rect">
            <a:avLst/>
          </a:prstGeom>
          <a:noFill/>
          <a:ln w="9525">
            <a:noFill/>
            <a:miter lim="800000"/>
            <a:headEnd/>
            <a:tailEnd/>
          </a:ln>
        </p:spPr>
      </p:pic>
    </p:spTree>
    <p:extLst>
      <p:ext uri="{BB962C8B-B14F-4D97-AF65-F5344CB8AC3E}">
        <p14:creationId xmlns="" xmlns:p14="http://schemas.microsoft.com/office/powerpoint/2010/main" val="364084987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416</TotalTime>
  <Words>1466</Words>
  <Application>Microsoft Office PowerPoint</Application>
  <PresentationFormat>On-screen Show (4:3)</PresentationFormat>
  <Paragraphs>182</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 Opportunities for developing Digital Competence  in Early Years Education </vt:lpstr>
      <vt:lpstr>        Key Recommendations from Professor Donaldson that link to the DCF   The school curriculum should be designed to help all children and young people to develop in relation to clear and agreed purposes.   The curriculum should be organised into Areas of Learning and Experience that establish the breadth of the curriculum. These areas should provide rich contexts for developing the four curriculum purposes, be internally coherent, employ distinctive ways of thinking, and have an identifiable core of disciplinary or instrumental knowledge.   Children and young people should have their learning developed across the curriculum through three Cross-curriculum Responsibilities: literacy; numeracy; and digital competence.   A digital competence framework and an accompanying ‘Routes to Learning Digital Competence’ should be developed and be included as a Cross-curriculum Responsibility.  The expectations for the three Cross-curriculum Responsibilities and wider skills should be embedded within the Areas of Learning and Experience.  The new national curriculum should be organised as a continuum of learning from 3 to 16  without phases and key stages. </vt:lpstr>
      <vt:lpstr>Slide 3</vt:lpstr>
      <vt:lpstr>Strand 1 – Citizenship in the Early Years </vt:lpstr>
      <vt:lpstr>Strand 2 – Producing  in the Early Years </vt:lpstr>
      <vt:lpstr>Strand 3 – Interacting and Collaborating in the Early Years </vt:lpstr>
      <vt:lpstr>Strand 4- Data and Computational Thinking in the Early Years </vt:lpstr>
      <vt:lpstr>Twinkl Phonics App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Strand 4- Data and Computational Thinking in the Early Years</dc:title>
  <dc:creator>Christopher Bennett</dc:creator>
  <cp:lastModifiedBy>Karen Bennett</cp:lastModifiedBy>
  <cp:revision>54</cp:revision>
  <dcterms:created xsi:type="dcterms:W3CDTF">2006-08-16T00:00:00Z</dcterms:created>
  <dcterms:modified xsi:type="dcterms:W3CDTF">2018-04-12T21:31:48Z</dcterms:modified>
</cp:coreProperties>
</file>