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3" r:id="rId18"/>
    <p:sldId id="274" r:id="rId19"/>
    <p:sldId id="275" r:id="rId20"/>
    <p:sldId id="276" r:id="rId21"/>
    <p:sldId id="277" r:id="rId22"/>
    <p:sldId id="278" r:id="rId23"/>
    <p:sldId id="27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DC36699-57A9-4D13-87B0-94025368E602}" type="datetimeFigureOut">
              <a:rPr lang="en-GB" smtClean="0"/>
              <a:t>30/04/2013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DC36699-57A9-4D13-87B0-94025368E602}" type="datetimeFigureOut">
              <a:rPr lang="en-GB" smtClean="0"/>
              <a:t>30/04/2013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DC36699-57A9-4D13-87B0-94025368E602}" type="datetimeFigureOut">
              <a:rPr lang="en-GB" smtClean="0"/>
              <a:t>30/04/2013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DC36699-57A9-4D13-87B0-94025368E602}" type="datetimeFigureOut">
              <a:rPr lang="en-GB" smtClean="0"/>
              <a:t>30/04/2013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BDC36699-57A9-4D13-87B0-94025368E602}" type="datetimeFigureOut">
              <a:rPr lang="en-GB" smtClean="0"/>
              <a:t>30/04/2013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BDC36699-57A9-4D13-87B0-94025368E602}" type="datetimeFigureOut">
              <a:rPr lang="en-GB" smtClean="0"/>
              <a:t>30/04/2013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C36699-57A9-4D13-87B0-94025368E602}" type="datetimeFigureOut">
              <a:rPr lang="en-GB" smtClean="0"/>
              <a:t>30/04/2013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DC36699-57A9-4D13-87B0-94025368E602}" type="datetimeFigureOut">
              <a:rPr lang="en-GB" smtClean="0"/>
              <a:t>30/04/2013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48C180-5DBA-463A-828B-2BE0F0855CE7}"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BDC36699-57A9-4D13-87B0-94025368E602}" type="datetimeFigureOut">
              <a:rPr lang="en-GB" smtClean="0"/>
              <a:t>30/04/2013</a:t>
            </a:fld>
            <a:endParaRPr lang="en-GB"/>
          </a:p>
        </p:txBody>
      </p:sp>
      <p:sp>
        <p:nvSpPr>
          <p:cNvPr id="9" name="Slide Number Placeholder 8"/>
          <p:cNvSpPr>
            <a:spLocks noGrp="1"/>
          </p:cNvSpPr>
          <p:nvPr>
            <p:ph type="sldNum" sz="quarter" idx="11"/>
          </p:nvPr>
        </p:nvSpPr>
        <p:spPr/>
        <p:txBody>
          <a:bodyPr/>
          <a:lstStyle/>
          <a:p>
            <a:fld id="{A948C180-5DBA-463A-828B-2BE0F0855CE7}"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DC36699-57A9-4D13-87B0-94025368E602}" type="datetimeFigureOut">
              <a:rPr lang="en-GB" smtClean="0"/>
              <a:t>30/04/2013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BDC36699-57A9-4D13-87B0-94025368E602}" type="datetimeFigureOut">
              <a:rPr lang="en-GB" smtClean="0"/>
              <a:t>30/04/2013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8C180-5DBA-463A-828B-2BE0F0855CE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A948C180-5DBA-463A-828B-2BE0F0855CE7}"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BDC36699-57A9-4D13-87B0-94025368E602}" type="datetimeFigureOut">
              <a:rPr lang="en-GB" smtClean="0"/>
              <a:t>30/04/2013</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uni-marburg.de/religionswissenschaft/journal/disku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Sects, Self and Society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999674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marL="114300" indent="0">
              <a:buNone/>
            </a:pPr>
            <a:r>
              <a:rPr lang="en-GB" dirty="0"/>
              <a:t>Partridge </a:t>
            </a:r>
            <a:r>
              <a:rPr lang="en-GB" dirty="0" smtClean="0"/>
              <a:t>(2004, 83) gives </a:t>
            </a:r>
            <a:r>
              <a:rPr lang="en-GB" dirty="0"/>
              <a:t>a number of reasons for the current interest in Paganism stating that it is compatible with </a:t>
            </a:r>
            <a:r>
              <a:rPr lang="en-GB" dirty="0" err="1"/>
              <a:t>occulture</a:t>
            </a:r>
            <a:r>
              <a:rPr lang="en-GB" dirty="0"/>
              <a:t> in general:</a:t>
            </a:r>
          </a:p>
          <a:p>
            <a:pPr marL="114300" indent="0">
              <a:buNone/>
            </a:pPr>
            <a:endParaRPr lang="en-GB" dirty="0"/>
          </a:p>
          <a:p>
            <a:pPr lvl="0"/>
            <a:r>
              <a:rPr lang="en-GB" dirty="0"/>
              <a:t>It eschews masculine images of power and authority</a:t>
            </a:r>
          </a:p>
          <a:p>
            <a:pPr lvl="0"/>
            <a:r>
              <a:rPr lang="en-GB" dirty="0"/>
              <a:t>It is feminist.  Eco-feminism.  </a:t>
            </a:r>
          </a:p>
          <a:p>
            <a:pPr lvl="0"/>
            <a:r>
              <a:rPr lang="en-GB" dirty="0"/>
              <a:t>It is non-dogmatic.</a:t>
            </a:r>
          </a:p>
          <a:p>
            <a:pPr lvl="0"/>
            <a:r>
              <a:rPr lang="en-GB" dirty="0" smtClean="0"/>
              <a:t>Influenced </a:t>
            </a:r>
            <a:r>
              <a:rPr lang="en-GB" dirty="0"/>
              <a:t>by and itself influences music, literature, films and even computer games. </a:t>
            </a:r>
            <a:endParaRPr lang="en-GB" dirty="0" smtClean="0"/>
          </a:p>
          <a:p>
            <a:pPr lvl="0"/>
            <a:r>
              <a:rPr lang="en-GB" dirty="0" smtClean="0"/>
              <a:t>Ancient ideas are perennial.</a:t>
            </a:r>
          </a:p>
          <a:p>
            <a:pPr lvl="0"/>
            <a:r>
              <a:rPr lang="en-GB" dirty="0" smtClean="0"/>
              <a:t>Individualism</a:t>
            </a:r>
            <a:r>
              <a:rPr lang="en-GB" dirty="0"/>
              <a:t>, powerlessness and insignificance is attracted to small closely knit groups that have answers and see humanity as part of a bigger picture; a whole.  </a:t>
            </a:r>
          </a:p>
        </p:txBody>
      </p:sp>
    </p:spTree>
    <p:extLst>
      <p:ext uri="{BB962C8B-B14F-4D97-AF65-F5344CB8AC3E}">
        <p14:creationId xmlns:p14="http://schemas.microsoft.com/office/powerpoint/2010/main" val="1542900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Stephen Hunt </a:t>
            </a:r>
            <a:r>
              <a:rPr lang="en-GB" dirty="0" smtClean="0"/>
              <a:t> (2002) puts </a:t>
            </a:r>
            <a:r>
              <a:rPr lang="en-GB" dirty="0"/>
              <a:t>Paganism, or neo-Paganism, as a strand of New Age.  He says</a:t>
            </a:r>
          </a:p>
          <a:p>
            <a:pPr marL="114300" indent="0">
              <a:buNone/>
            </a:pPr>
            <a:r>
              <a:rPr lang="en-GB" dirty="0" smtClean="0"/>
              <a:t>‘…neo-Paganism </a:t>
            </a:r>
            <a:r>
              <a:rPr lang="en-GB" dirty="0"/>
              <a:t>denotes a revival and reconstruction of ancient Nature religions adapted for the contemporary world.  Although as a movement, neo-Paganism can be traced back to the nineteenth century, it was the counter-culture of the mid-twentieth century which increased its popularity, particularly in the USA where a rediscovery of the ancient cultural traditions of the native American Indians became popular.  Beyond that, neo-Paganism displays a remarkable </a:t>
            </a:r>
            <a:r>
              <a:rPr lang="en-GB" dirty="0" smtClean="0"/>
              <a:t>diversity’.</a:t>
            </a:r>
            <a:endParaRPr lang="en-GB" dirty="0"/>
          </a:p>
          <a:p>
            <a:endParaRPr lang="en-GB" dirty="0"/>
          </a:p>
        </p:txBody>
      </p:sp>
    </p:spTree>
    <p:extLst>
      <p:ext uri="{BB962C8B-B14F-4D97-AF65-F5344CB8AC3E}">
        <p14:creationId xmlns:p14="http://schemas.microsoft.com/office/powerpoint/2010/main" val="220629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Marion Bowman </a:t>
            </a:r>
            <a:r>
              <a:rPr lang="en-GB" dirty="0" smtClean="0"/>
              <a:t>(2000) says</a:t>
            </a:r>
            <a:endParaRPr lang="en-GB" dirty="0"/>
          </a:p>
          <a:p>
            <a:pPr marL="114300" indent="0">
              <a:buNone/>
            </a:pPr>
            <a:r>
              <a:rPr lang="en-GB" dirty="0" smtClean="0"/>
              <a:t>‘Paganism </a:t>
            </a:r>
            <a:r>
              <a:rPr lang="en-GB" dirty="0"/>
              <a:t>is not one religion or spiritual path but a family of traditions, with assorted and idiosyncratic members. Thus what pagans consider natural and how they interact with nature is, like paganism itself, immensely varied. There is, after all, no single 'identikit' pagan. Contemporary pagans might be anarchic, left wing, liberal, conservative, monarchist, right wing, apolitical; individualistic, communistic, tribal, egalitarian, authoritarian, hierarchical; gender-aware, sexist; pacifist, militaristic; universalist, fundamentalist; smoker, non-smoker, 'stimulant' user, drinker, abstainer; vegan, vegetarian, semi-vegetarian (meat is murder, fish is justifiable </a:t>
            </a:r>
            <a:r>
              <a:rPr lang="en-GB" dirty="0" err="1"/>
              <a:t>piscicide</a:t>
            </a:r>
            <a:r>
              <a:rPr lang="en-GB" dirty="0"/>
              <a:t>), organic/compassionate farming carnivorous, </a:t>
            </a:r>
            <a:r>
              <a:rPr lang="en-GB" dirty="0" smtClean="0"/>
              <a:t>omnivorous’.</a:t>
            </a:r>
            <a:endParaRPr lang="en-GB" dirty="0"/>
          </a:p>
        </p:txBody>
      </p:sp>
    </p:spTree>
    <p:extLst>
      <p:ext uri="{BB962C8B-B14F-4D97-AF65-F5344CB8AC3E}">
        <p14:creationId xmlns:p14="http://schemas.microsoft.com/office/powerpoint/2010/main" val="1022787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Barrett </a:t>
            </a:r>
            <a:r>
              <a:rPr lang="en-GB" dirty="0" smtClean="0"/>
              <a:t>(2001, 213) highlights </a:t>
            </a:r>
            <a:r>
              <a:rPr lang="en-GB" dirty="0"/>
              <a:t>a point made by Shan from House of Goddess.  She says</a:t>
            </a:r>
          </a:p>
          <a:p>
            <a:pPr marL="114300" indent="0">
              <a:buNone/>
            </a:pPr>
            <a:endParaRPr lang="en-GB" dirty="0"/>
          </a:p>
          <a:p>
            <a:r>
              <a:rPr lang="en-GB" dirty="0"/>
              <a:t>The ‘Old Religion’ is actually a bit inaccurate, but a very affectionate name for the Craft.  We often argue among ourselves about how much of the craft nowadays is a modern invention, how much ancient tradition.  Some of us say almost all of it is modern – but fine, it works.  Some think it’s a mix.  Some say most of it has been handed down to us.</a:t>
            </a:r>
          </a:p>
          <a:p>
            <a:endParaRPr lang="en-GB" dirty="0"/>
          </a:p>
        </p:txBody>
      </p:sp>
    </p:spTree>
    <p:extLst>
      <p:ext uri="{BB962C8B-B14F-4D97-AF65-F5344CB8AC3E}">
        <p14:creationId xmlns:p14="http://schemas.microsoft.com/office/powerpoint/2010/main" val="29522196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smtClean="0"/>
              <a:t>Kemp (2004, 8) </a:t>
            </a:r>
            <a:r>
              <a:rPr lang="en-GB" dirty="0"/>
              <a:t>highlights research undertaken by Amy </a:t>
            </a:r>
            <a:r>
              <a:rPr lang="en-GB" dirty="0" err="1"/>
              <a:t>Simes</a:t>
            </a:r>
            <a:r>
              <a:rPr lang="en-GB" dirty="0"/>
              <a:t>, where she distinguishes between Paganism and New </a:t>
            </a:r>
            <a:r>
              <a:rPr lang="en-GB" dirty="0" smtClean="0"/>
              <a:t>Age:</a:t>
            </a:r>
          </a:p>
          <a:p>
            <a:r>
              <a:rPr lang="en-GB" dirty="0" smtClean="0"/>
              <a:t>New </a:t>
            </a:r>
            <a:r>
              <a:rPr lang="en-GB" dirty="0"/>
              <a:t>Age shamanism is a ‘secular activity’ whereas Pagan Shamanism is a ‘religious act’, </a:t>
            </a:r>
            <a:endParaRPr lang="en-GB" dirty="0" smtClean="0"/>
          </a:p>
          <a:p>
            <a:r>
              <a:rPr lang="en-GB" dirty="0" smtClean="0"/>
              <a:t>Pagan </a:t>
            </a:r>
            <a:r>
              <a:rPr lang="en-GB" dirty="0"/>
              <a:t>spirituality is less ‘vague’ than New Age </a:t>
            </a:r>
            <a:r>
              <a:rPr lang="en-GB" dirty="0" smtClean="0"/>
              <a:t>spirituality</a:t>
            </a:r>
          </a:p>
          <a:p>
            <a:r>
              <a:rPr lang="en-GB" dirty="0" smtClean="0"/>
              <a:t>Paganism </a:t>
            </a:r>
            <a:r>
              <a:rPr lang="en-GB" dirty="0"/>
              <a:t>is more democratic than New </a:t>
            </a:r>
            <a:r>
              <a:rPr lang="en-GB" dirty="0" smtClean="0"/>
              <a:t>Age</a:t>
            </a:r>
          </a:p>
          <a:p>
            <a:r>
              <a:rPr lang="en-GB" dirty="0" smtClean="0"/>
              <a:t>Paganism </a:t>
            </a:r>
            <a:r>
              <a:rPr lang="en-GB" dirty="0"/>
              <a:t>has more ritual than New </a:t>
            </a:r>
            <a:r>
              <a:rPr lang="en-GB" dirty="0" smtClean="0"/>
              <a:t>Age</a:t>
            </a:r>
          </a:p>
          <a:p>
            <a:r>
              <a:rPr lang="en-GB" dirty="0" smtClean="0"/>
              <a:t>Paganism </a:t>
            </a:r>
            <a:r>
              <a:rPr lang="en-GB" dirty="0"/>
              <a:t>has a greater emphasis on commitment and community than New Age.  </a:t>
            </a:r>
            <a:endParaRPr lang="en-GB" dirty="0" smtClean="0"/>
          </a:p>
          <a:p>
            <a:endParaRPr lang="en-GB" dirty="0"/>
          </a:p>
        </p:txBody>
      </p:sp>
    </p:spTree>
    <p:extLst>
      <p:ext uri="{BB962C8B-B14F-4D97-AF65-F5344CB8AC3E}">
        <p14:creationId xmlns:p14="http://schemas.microsoft.com/office/powerpoint/2010/main" val="359022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a:t>Partridge </a:t>
            </a:r>
            <a:r>
              <a:rPr lang="en-GB" dirty="0" smtClean="0"/>
              <a:t>(2002, 321-2) distinguishes </a:t>
            </a:r>
            <a:r>
              <a:rPr lang="en-GB" dirty="0"/>
              <a:t>between New Age and </a:t>
            </a:r>
            <a:r>
              <a:rPr lang="en-GB" dirty="0" smtClean="0"/>
              <a:t>Paganism: </a:t>
            </a:r>
          </a:p>
          <a:p>
            <a:r>
              <a:rPr lang="en-GB" dirty="0" smtClean="0"/>
              <a:t>‘Paganism </a:t>
            </a:r>
            <a:r>
              <a:rPr lang="en-GB" dirty="0"/>
              <a:t>is critical of “New Age’s overly sanguine, </a:t>
            </a:r>
            <a:r>
              <a:rPr lang="en-GB" dirty="0" err="1"/>
              <a:t>saccarine</a:t>
            </a:r>
            <a:r>
              <a:rPr lang="en-GB" dirty="0"/>
              <a:t>, light-emphasizing view of reality”.  </a:t>
            </a:r>
            <a:endParaRPr lang="en-GB" dirty="0" smtClean="0"/>
          </a:p>
          <a:p>
            <a:r>
              <a:rPr lang="en-GB" dirty="0" smtClean="0"/>
              <a:t>Paganism </a:t>
            </a:r>
            <a:r>
              <a:rPr lang="en-GB" dirty="0"/>
              <a:t>is more ritualistic than New </a:t>
            </a:r>
            <a:r>
              <a:rPr lang="en-GB" dirty="0" smtClean="0"/>
              <a:t>Age.</a:t>
            </a:r>
          </a:p>
          <a:p>
            <a:r>
              <a:rPr lang="en-GB" dirty="0" smtClean="0"/>
              <a:t>New </a:t>
            </a:r>
            <a:r>
              <a:rPr lang="en-GB" dirty="0"/>
              <a:t>Age is more about ‘going within’, whereas Paganism emphasises the other, that which is external to the self, with more emphasis on non-humans as well as humans, and the environment.  </a:t>
            </a:r>
            <a:endParaRPr lang="en-GB" dirty="0" smtClean="0"/>
          </a:p>
          <a:p>
            <a:r>
              <a:rPr lang="en-GB" dirty="0" smtClean="0"/>
              <a:t>That </a:t>
            </a:r>
            <a:r>
              <a:rPr lang="en-GB" dirty="0"/>
              <a:t>there is usually initiation and commitment in Paganism but not to New Age.  </a:t>
            </a:r>
          </a:p>
          <a:p>
            <a:endParaRPr lang="en-GB" dirty="0"/>
          </a:p>
        </p:txBody>
      </p:sp>
    </p:spTree>
    <p:extLst>
      <p:ext uri="{BB962C8B-B14F-4D97-AF65-F5344CB8AC3E}">
        <p14:creationId xmlns:p14="http://schemas.microsoft.com/office/powerpoint/2010/main" val="2539100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err="1"/>
              <a:t>Vivianne</a:t>
            </a:r>
            <a:r>
              <a:rPr lang="en-GB" dirty="0"/>
              <a:t> Crowley </a:t>
            </a:r>
            <a:r>
              <a:rPr lang="en-GB" dirty="0" smtClean="0"/>
              <a:t>(1994, 51): </a:t>
            </a:r>
            <a:r>
              <a:rPr lang="en-GB" dirty="0"/>
              <a:t>‘In recent years, Paganism has been undergoing a revival in the Western world.  This has been part of a wide spiritual movement which has sought to find religious and spiritual answers outside and beyond the established religions’. Although because the term “pagan” was equivalent to ‘country bumpkin’ many still see it as derogatory, and as a label cast by Christianity.  Some people therefore prefer the term ‘traditional religion’, or ‘Elder Faith’ or ‘Old Religion’. Further, </a:t>
            </a:r>
          </a:p>
          <a:p>
            <a:pPr marL="114300" indent="0">
              <a:buNone/>
            </a:pPr>
            <a:r>
              <a:rPr lang="en-GB" dirty="0" smtClean="0"/>
              <a:t>And</a:t>
            </a:r>
            <a:endParaRPr lang="en-GB" dirty="0"/>
          </a:p>
          <a:p>
            <a:r>
              <a:rPr lang="en-GB" dirty="0" smtClean="0"/>
              <a:t>‘The </a:t>
            </a:r>
            <a:r>
              <a:rPr lang="en-GB" dirty="0"/>
              <a:t>Pagan religions are undergoing an unprecedented revival as we enter the Aquarian Age…[it] roots us to the past…we must seek not only the knowledge of the future, but also the wisdom of our ancestors, those treasures of the intellect and spirit which have been preserved from the past.  These will light our way through the darkness of the </a:t>
            </a:r>
            <a:r>
              <a:rPr lang="en-GB" dirty="0" smtClean="0"/>
              <a:t>future</a:t>
            </a:r>
            <a:r>
              <a:rPr lang="en-GB" dirty="0"/>
              <a:t> </a:t>
            </a:r>
            <a:r>
              <a:rPr lang="en-GB" dirty="0" smtClean="0"/>
              <a:t>(Crowley, 1994, 17-18).</a:t>
            </a:r>
            <a:endParaRPr lang="en-GB" dirty="0"/>
          </a:p>
        </p:txBody>
      </p:sp>
    </p:spTree>
    <p:extLst>
      <p:ext uri="{BB962C8B-B14F-4D97-AF65-F5344CB8AC3E}">
        <p14:creationId xmlns:p14="http://schemas.microsoft.com/office/powerpoint/2010/main" val="23785665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Barrett </a:t>
            </a:r>
            <a:r>
              <a:rPr lang="en-GB" dirty="0" smtClean="0"/>
              <a:t>(2001, 230) says </a:t>
            </a:r>
            <a:r>
              <a:rPr lang="en-GB" dirty="0"/>
              <a:t>that there is “…a tremendous overlap within what is usually called the ‘New Age’ between Esoteric and Neo-pagan beliefs”. </a:t>
            </a:r>
            <a:endParaRPr lang="en-GB" dirty="0" smtClean="0"/>
          </a:p>
          <a:p>
            <a:r>
              <a:rPr lang="en-GB" dirty="0" smtClean="0"/>
              <a:t>Hunt (2002, 157) says </a:t>
            </a:r>
            <a:r>
              <a:rPr lang="en-GB" dirty="0"/>
              <a:t>that Neo-Paganism is a branch of New Age, although Neo-Paganism will probably object to their placing due to what they perceive as the New Age emphasis on the self above all else.  </a:t>
            </a:r>
            <a:endParaRPr lang="en-GB" dirty="0" smtClean="0"/>
          </a:p>
          <a:p>
            <a:r>
              <a:rPr lang="en-GB" dirty="0" smtClean="0"/>
              <a:t>Heelas (1996) argues </a:t>
            </a:r>
            <a:r>
              <a:rPr lang="en-GB" dirty="0"/>
              <a:t>that New Agers, including Pagans, are averse to traditions - with their dogmas, doctrines and moralities.  Yet they constantly draw on traditions</a:t>
            </a:r>
            <a:r>
              <a:rPr lang="en-GB" dirty="0" smtClean="0"/>
              <a:t>. </a:t>
            </a:r>
            <a:r>
              <a:rPr lang="en-GB" dirty="0" err="1" smtClean="0"/>
              <a:t>Perennialists</a:t>
            </a:r>
            <a:r>
              <a:rPr lang="en-GB" dirty="0" smtClean="0"/>
              <a:t>.  </a:t>
            </a:r>
            <a:endParaRPr lang="en-GB" dirty="0"/>
          </a:p>
        </p:txBody>
      </p:sp>
    </p:spTree>
    <p:extLst>
      <p:ext uri="{BB962C8B-B14F-4D97-AF65-F5344CB8AC3E}">
        <p14:creationId xmlns:p14="http://schemas.microsoft.com/office/powerpoint/2010/main" val="9417730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Joanne Pearson </a:t>
            </a:r>
            <a:r>
              <a:rPr lang="en-GB" dirty="0" smtClean="0"/>
              <a:t>(1998) : Paganism is not under </a:t>
            </a:r>
            <a:r>
              <a:rPr lang="en-GB" dirty="0"/>
              <a:t>the New Age umbrella </a:t>
            </a:r>
            <a:r>
              <a:rPr lang="en-GB" dirty="0" smtClean="0"/>
              <a:t>.</a:t>
            </a:r>
          </a:p>
          <a:p>
            <a:r>
              <a:rPr lang="en-GB" dirty="0" smtClean="0"/>
              <a:t>Michael York (1996) agrees.</a:t>
            </a:r>
          </a:p>
          <a:p>
            <a:r>
              <a:rPr lang="en-GB" dirty="0" smtClean="0"/>
              <a:t>Sutcliffe (2003) includes </a:t>
            </a:r>
            <a:r>
              <a:rPr lang="en-GB" dirty="0"/>
              <a:t>Paganism under the New Age umbrella and so do Prince and </a:t>
            </a:r>
            <a:r>
              <a:rPr lang="en-GB" dirty="0" smtClean="0"/>
              <a:t>Riches (2000) , </a:t>
            </a:r>
            <a:r>
              <a:rPr lang="en-GB" dirty="0"/>
              <a:t>although they write of Neo-paganism.  </a:t>
            </a:r>
            <a:endParaRPr lang="en-GB" dirty="0" smtClean="0"/>
          </a:p>
          <a:p>
            <a:r>
              <a:rPr lang="en-GB" dirty="0" smtClean="0"/>
              <a:t>Belinda </a:t>
            </a:r>
            <a:r>
              <a:rPr lang="en-GB" dirty="0"/>
              <a:t>Whitworth </a:t>
            </a:r>
            <a:r>
              <a:rPr lang="en-GB" dirty="0" smtClean="0"/>
              <a:t>(2004, 172ff) includes </a:t>
            </a:r>
            <a:r>
              <a:rPr lang="en-GB" dirty="0"/>
              <a:t>Paganism in her </a:t>
            </a:r>
            <a:r>
              <a:rPr lang="en-GB" i="1" dirty="0"/>
              <a:t>New Age </a:t>
            </a:r>
            <a:r>
              <a:rPr lang="en-GB" i="1" dirty="0" err="1"/>
              <a:t>Encyclopedia</a:t>
            </a:r>
            <a:r>
              <a:rPr lang="en-GB" dirty="0"/>
              <a:t>.  She says that there are common factors within an intrinsically diverse paganism.  First, a love and reverence for nature.  Second, honouring the Goddess, or female divine principle, as well as the male.  Third, an individual morality summed up as “if it harms none, do what you wilt”.  Fourth, a belief that we can each approach the Divine directly without the need for an intermediary.  Fifth, democratic groups often meeting outdoors and in a Circle, with rituals adapted to meet the needs of the moment.  </a:t>
            </a:r>
          </a:p>
          <a:p>
            <a:endParaRPr lang="en-GB" dirty="0"/>
          </a:p>
        </p:txBody>
      </p:sp>
    </p:spTree>
    <p:extLst>
      <p:ext uri="{BB962C8B-B14F-4D97-AF65-F5344CB8AC3E}">
        <p14:creationId xmlns:p14="http://schemas.microsoft.com/office/powerpoint/2010/main" val="1508706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Pearson </a:t>
            </a:r>
            <a:r>
              <a:rPr lang="en-GB" dirty="0" smtClean="0"/>
              <a:t>(1998, 45) writes</a:t>
            </a:r>
            <a:r>
              <a:rPr lang="en-GB" dirty="0"/>
              <a:t>: ‘academic study is sometimes inclined to assume that Wicca is part of the New Age, although many Wiccans disagree.  The response, “we are not New Age” comes a close second to the assertion “we are not Satanists” ’.  She notes the results of a questionnaire where 86% of Wiccans surveyed did not see Wicca as part of New Age.  </a:t>
            </a:r>
          </a:p>
          <a:p>
            <a:pPr marL="114300" indent="0">
              <a:buNone/>
            </a:pPr>
            <a:r>
              <a:rPr lang="en-GB" dirty="0" smtClean="0"/>
              <a:t>And</a:t>
            </a:r>
            <a:endParaRPr lang="en-GB" dirty="0"/>
          </a:p>
          <a:p>
            <a:r>
              <a:rPr lang="en-GB" dirty="0" smtClean="0"/>
              <a:t>‘Reactions </a:t>
            </a:r>
            <a:r>
              <a:rPr lang="en-GB" dirty="0"/>
              <a:t>ranged from horror at the prospect of such an association to an acceptance that, although there may be some similarities, there was no evidence to support an overall categorisation of Wicca and New Age.  Some respondents even crossed out the option in the questionnaire and added exclamation marks, as if to show their surprise that the researcher had even considered the </a:t>
            </a:r>
            <a:r>
              <a:rPr lang="en-GB" dirty="0" smtClean="0"/>
              <a:t>possibility…’</a:t>
            </a:r>
            <a:endParaRPr lang="en-GB" dirty="0"/>
          </a:p>
        </p:txBody>
      </p:sp>
    </p:spTree>
    <p:extLst>
      <p:ext uri="{BB962C8B-B14F-4D97-AF65-F5344CB8AC3E}">
        <p14:creationId xmlns:p14="http://schemas.microsoft.com/office/powerpoint/2010/main" val="40664505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Crowley </a:t>
            </a:r>
            <a:r>
              <a:rPr lang="en-GB" dirty="0" smtClean="0"/>
              <a:t>(1994, 54-5): </a:t>
            </a:r>
            <a:r>
              <a:rPr lang="en-GB" dirty="0"/>
              <a:t> </a:t>
            </a:r>
          </a:p>
          <a:p>
            <a:pPr marL="114300" indent="0">
              <a:buNone/>
            </a:pPr>
            <a:r>
              <a:rPr lang="en-GB" dirty="0" smtClean="0"/>
              <a:t>‘Many </a:t>
            </a:r>
            <a:r>
              <a:rPr lang="en-GB" dirty="0"/>
              <a:t>Pagans are wary of the term New Age, viewing New Agers as eccentric white-Lighters in turquoise track suits, waving crystals and proclaiming the arrival of new messiahs who will solve all our problems.  This is the </a:t>
            </a:r>
            <a:r>
              <a:rPr lang="en-GB" dirty="0" err="1"/>
              <a:t>popilarized</a:t>
            </a:r>
            <a:r>
              <a:rPr lang="en-GB" dirty="0"/>
              <a:t> downside of the New Age, but New-Age spirituality represents a much deeper and more significant transformation than these frivolous manifestations...the Age of Aquarius [is] a turning point in the development of consciousness.  All changes of Age are important, but the change to the age of Aquarius may be doubly so...it is the sign of humanity and also of intellectual challenge.  With all changes of Age, old ideas are overthrown, but under Aquarius we shall see this happening to a much faster and greater </a:t>
            </a:r>
            <a:r>
              <a:rPr lang="en-GB" dirty="0" smtClean="0"/>
              <a:t>degree’.  </a:t>
            </a:r>
            <a:endParaRPr lang="en-GB" dirty="0"/>
          </a:p>
          <a:p>
            <a:pPr marL="114300" indent="0">
              <a:buNone/>
            </a:pPr>
            <a:endParaRPr lang="en-GB" dirty="0"/>
          </a:p>
        </p:txBody>
      </p:sp>
    </p:spTree>
    <p:extLst>
      <p:ext uri="{BB962C8B-B14F-4D97-AF65-F5344CB8AC3E}">
        <p14:creationId xmlns:p14="http://schemas.microsoft.com/office/powerpoint/2010/main" val="4144484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Partridge </a:t>
            </a:r>
            <a:r>
              <a:rPr lang="en-GB" dirty="0" smtClean="0"/>
              <a:t>(2004, 78ff) writes </a:t>
            </a:r>
            <a:r>
              <a:rPr lang="en-GB" dirty="0"/>
              <a:t>about Pagan </a:t>
            </a:r>
            <a:r>
              <a:rPr lang="en-GB" dirty="0" err="1"/>
              <a:t>occulture</a:t>
            </a:r>
            <a:r>
              <a:rPr lang="en-GB" dirty="0"/>
              <a:t>.  “…because of the eclectic and inclusive </a:t>
            </a:r>
            <a:r>
              <a:rPr lang="en-GB" dirty="0" smtClean="0"/>
              <a:t>nature </a:t>
            </a:r>
            <a:r>
              <a:rPr lang="en-GB" dirty="0"/>
              <a:t>of </a:t>
            </a:r>
            <a:r>
              <a:rPr lang="en-GB" dirty="0" err="1"/>
              <a:t>occulture</a:t>
            </a:r>
            <a:r>
              <a:rPr lang="en-GB" dirty="0"/>
              <a:t>, the </a:t>
            </a:r>
            <a:r>
              <a:rPr lang="en-GB" dirty="0" err="1"/>
              <a:t>occultural</a:t>
            </a:r>
            <a:r>
              <a:rPr lang="en-GB" dirty="0"/>
              <a:t> stream which might be described as broadly ‘New Age’ merges with another significant stream, namely </a:t>
            </a:r>
            <a:r>
              <a:rPr lang="en-GB" dirty="0" smtClean="0"/>
              <a:t>contemporary </a:t>
            </a:r>
            <a:r>
              <a:rPr lang="en-GB" dirty="0"/>
              <a:t>Pagan </a:t>
            </a:r>
            <a:r>
              <a:rPr lang="en-GB" dirty="0" err="1"/>
              <a:t>occulture</a:t>
            </a:r>
            <a:r>
              <a:rPr lang="en-GB" dirty="0"/>
              <a:t>”.   Yet he notes distinctions, quoting Harvey </a:t>
            </a:r>
            <a:r>
              <a:rPr lang="en-GB" dirty="0" smtClean="0"/>
              <a:t>(1997)</a:t>
            </a:r>
            <a:endParaRPr lang="en-GB" dirty="0"/>
          </a:p>
          <a:p>
            <a:pPr marL="114300" indent="0">
              <a:buNone/>
            </a:pPr>
            <a:r>
              <a:rPr lang="en-GB" dirty="0" smtClean="0"/>
              <a:t>And</a:t>
            </a:r>
            <a:endParaRPr lang="en-GB" dirty="0"/>
          </a:p>
          <a:p>
            <a:r>
              <a:rPr lang="en-GB" dirty="0" smtClean="0"/>
              <a:t>‘There </a:t>
            </a:r>
            <a:r>
              <a:rPr lang="en-GB" dirty="0"/>
              <a:t>are similarities between Paganism and New Age – but no more than there are (different ones) between Christianity and New Age…Pagans frequently associate New Age with a ‘fluffy bunnies’ vision of the world: their cosmos is a generous, self sacrificing and loving place, ‘all sweetness and light, the lions don’t bite and the thorns don’t scratch.’…Ability to meet the exorbitant and prohibitive cost of New Age events enables its beneficiaries the degree of leisure necessary to indulge in continual </a:t>
            </a:r>
            <a:r>
              <a:rPr lang="en-GB" dirty="0" smtClean="0"/>
              <a:t>self-absorption’.  </a:t>
            </a:r>
            <a:endParaRPr lang="en-GB" dirty="0"/>
          </a:p>
          <a:p>
            <a:endParaRPr lang="en-GB" dirty="0"/>
          </a:p>
        </p:txBody>
      </p:sp>
    </p:spTree>
    <p:extLst>
      <p:ext uri="{BB962C8B-B14F-4D97-AF65-F5344CB8AC3E}">
        <p14:creationId xmlns:p14="http://schemas.microsoft.com/office/powerpoint/2010/main" val="1800883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pPr marL="114300" indent="0">
              <a:buNone/>
            </a:pPr>
            <a:r>
              <a:rPr lang="en-GB" dirty="0"/>
              <a:t>Partridge goes on to highlight why Pagans might be justified in distinguishing between Paganism and New Age</a:t>
            </a:r>
            <a:r>
              <a:rPr lang="en-GB" dirty="0" smtClean="0"/>
              <a:t>:</a:t>
            </a:r>
            <a:endParaRPr lang="en-GB" dirty="0"/>
          </a:p>
          <a:p>
            <a:pPr lvl="0"/>
            <a:r>
              <a:rPr lang="en-GB" dirty="0"/>
              <a:t>Paganism recognises light and darkness, life and death.  </a:t>
            </a:r>
          </a:p>
          <a:p>
            <a:pPr lvl="0"/>
            <a:r>
              <a:rPr lang="en-GB" dirty="0"/>
              <a:t>Paganism is more esoteric.</a:t>
            </a:r>
          </a:p>
          <a:p>
            <a:pPr lvl="0"/>
            <a:r>
              <a:rPr lang="en-GB" dirty="0"/>
              <a:t>Paganism is more </a:t>
            </a:r>
            <a:r>
              <a:rPr lang="en-GB" dirty="0" smtClean="0"/>
              <a:t>ritualistic.</a:t>
            </a:r>
          </a:p>
          <a:p>
            <a:pPr lvl="0"/>
            <a:r>
              <a:rPr lang="en-GB" dirty="0" smtClean="0"/>
              <a:t>Commitment.</a:t>
            </a:r>
          </a:p>
          <a:p>
            <a:pPr lvl="0"/>
            <a:r>
              <a:rPr lang="en-GB" dirty="0" smtClean="0"/>
              <a:t>In </a:t>
            </a:r>
            <a:r>
              <a:rPr lang="en-GB" dirty="0"/>
              <a:t>Paganism there is more emphasis on the Other – that which is external to the self.  New Age is more about “going within”; the Higher Self. </a:t>
            </a:r>
            <a:endParaRPr lang="en-GB" dirty="0" smtClean="0"/>
          </a:p>
          <a:p>
            <a:pPr lvl="0"/>
            <a:r>
              <a:rPr lang="en-GB" dirty="0" smtClean="0"/>
              <a:t>Paganism </a:t>
            </a:r>
            <a:r>
              <a:rPr lang="en-GB" dirty="0"/>
              <a:t>emphasises humanity’s responsibility to other creatures and to the earth.  </a:t>
            </a:r>
          </a:p>
          <a:p>
            <a:pPr lvl="0"/>
            <a:r>
              <a:rPr lang="en-GB" dirty="0"/>
              <a:t>It is cheaper financially to be a Pagan than a New Ager.  </a:t>
            </a:r>
          </a:p>
          <a:p>
            <a:endParaRPr lang="en-GB" dirty="0"/>
          </a:p>
        </p:txBody>
      </p:sp>
    </p:spTree>
    <p:extLst>
      <p:ext uri="{BB962C8B-B14F-4D97-AF65-F5344CB8AC3E}">
        <p14:creationId xmlns:p14="http://schemas.microsoft.com/office/powerpoint/2010/main" val="1285937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William Bloom </a:t>
            </a:r>
            <a:r>
              <a:rPr lang="en-GB" dirty="0" smtClean="0"/>
              <a:t>(2005, 78ff) appears </a:t>
            </a:r>
            <a:r>
              <a:rPr lang="en-GB" dirty="0"/>
              <a:t>to suggest that humanity is inherently pagan. That humans have </a:t>
            </a:r>
          </a:p>
          <a:p>
            <a:pPr marL="114300" indent="0">
              <a:buNone/>
            </a:pPr>
            <a:r>
              <a:rPr lang="en-GB" dirty="0" smtClean="0"/>
              <a:t>‘…</a:t>
            </a:r>
            <a:r>
              <a:rPr lang="en-GB" dirty="0"/>
              <a:t>an </a:t>
            </a:r>
            <a:r>
              <a:rPr lang="en-GB" dirty="0" err="1"/>
              <a:t>ongoing</a:t>
            </a:r>
            <a:r>
              <a:rPr lang="en-GB" dirty="0"/>
              <a:t> awareness and sensation that all nature is fantastically alive and awesome.  This is an </a:t>
            </a:r>
            <a:r>
              <a:rPr lang="en-GB" dirty="0" err="1"/>
              <a:t>ongoing</a:t>
            </a:r>
            <a:r>
              <a:rPr lang="en-GB" dirty="0"/>
              <a:t> consciousness of holistic reality.  Everything that exists – every rock, wave, cloud, petal, flame, breeze, animal, mountain, tree, planet, star, galaxy – is a vibrant entity, sacred by virtue of its inherent beauty and life force…The natural world and our being in it </a:t>
            </a:r>
            <a:r>
              <a:rPr lang="en-GB" i="1" dirty="0"/>
              <a:t>is</a:t>
            </a:r>
            <a:r>
              <a:rPr lang="en-GB" dirty="0"/>
              <a:t> the spiritual experience.  There is no need for any man-made organization or theology to guide us or explain </a:t>
            </a:r>
            <a:r>
              <a:rPr lang="en-GB" dirty="0" err="1"/>
              <a:t>anyting</a:t>
            </a:r>
            <a:r>
              <a:rPr lang="en-GB" dirty="0"/>
              <a:t>.  Just connecting with nature and </a:t>
            </a:r>
            <a:r>
              <a:rPr lang="en-GB" dirty="0" err="1"/>
              <a:t>beign</a:t>
            </a:r>
            <a:r>
              <a:rPr lang="en-GB" dirty="0"/>
              <a:t> in relationship with it is sublime.  To be truly alive is to recognize that we ourselves are part of nature and to allow ourselves to pulse with the same rhythms.  Every aspect of nature is part of our own family…This pulse and this affectionate  connection is…the foundation of pagan[ism].  But a love of nature is by no means restricted to those who acknowledge themselves as pagan.  It belongs to every one of us</a:t>
            </a:r>
            <a:r>
              <a:rPr lang="en-GB" dirty="0" smtClean="0"/>
              <a:t>…’</a:t>
            </a:r>
            <a:endParaRPr lang="en-GB" dirty="0"/>
          </a:p>
          <a:p>
            <a:endParaRPr lang="en-GB" dirty="0"/>
          </a:p>
        </p:txBody>
      </p:sp>
    </p:spTree>
    <p:extLst>
      <p:ext uri="{BB962C8B-B14F-4D97-AF65-F5344CB8AC3E}">
        <p14:creationId xmlns:p14="http://schemas.microsoft.com/office/powerpoint/2010/main" val="24234887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Harvey (1997, 107): </a:t>
            </a:r>
            <a:r>
              <a:rPr lang="en-GB" dirty="0"/>
              <a:t>'shamanism ' is now a 'hardworking word'.  </a:t>
            </a:r>
            <a:endParaRPr lang="en-GB" dirty="0" smtClean="0"/>
          </a:p>
          <a:p>
            <a:pPr marL="114300" indent="0">
              <a:buNone/>
            </a:pPr>
            <a:r>
              <a:rPr lang="en-GB" dirty="0" smtClean="0"/>
              <a:t>And</a:t>
            </a:r>
            <a:r>
              <a:rPr lang="en-GB" dirty="0"/>
              <a:t> </a:t>
            </a:r>
          </a:p>
          <a:p>
            <a:r>
              <a:rPr lang="en-GB" dirty="0" smtClean="0"/>
              <a:t>‘a </a:t>
            </a:r>
            <a:r>
              <a:rPr lang="en-GB" dirty="0"/>
              <a:t>pedant might insist that the word can only mean whatever it meant to its original users...Anthropologists might argue about its applicability to similar ...techniques, beliefs, traditional knowledge and authority in other cultures.  They [the pedant] might also question its applicability of the activities of New Agers, Pagans or therapists in America, Britain and elsewhere.  Meanwhile, however, there are people who consider themselves to be shamans or to be doing shamanic </a:t>
            </a:r>
            <a:r>
              <a:rPr lang="en-GB" dirty="0" smtClean="0"/>
              <a:t>things’.  </a:t>
            </a:r>
            <a:endParaRPr lang="en-GB" dirty="0"/>
          </a:p>
          <a:p>
            <a:pPr marL="114300" indent="0">
              <a:buNone/>
            </a:pPr>
            <a:endParaRPr lang="en-GB" dirty="0"/>
          </a:p>
        </p:txBody>
      </p:sp>
    </p:spTree>
    <p:extLst>
      <p:ext uri="{BB962C8B-B14F-4D97-AF65-F5344CB8AC3E}">
        <p14:creationId xmlns:p14="http://schemas.microsoft.com/office/powerpoint/2010/main" val="14420246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5400" dirty="0" err="1" smtClean="0"/>
              <a:t>Technoshamans</a:t>
            </a:r>
            <a:endParaRPr lang="en-GB" sz="5400" dirty="0" smtClean="0"/>
          </a:p>
          <a:p>
            <a:r>
              <a:rPr lang="en-GB" sz="5400" dirty="0" err="1" smtClean="0"/>
              <a:t>Cyberia</a:t>
            </a:r>
            <a:endParaRPr lang="en-GB" sz="5400" dirty="0"/>
          </a:p>
        </p:txBody>
      </p:sp>
    </p:spTree>
    <p:extLst>
      <p:ext uri="{BB962C8B-B14F-4D97-AF65-F5344CB8AC3E}">
        <p14:creationId xmlns:p14="http://schemas.microsoft.com/office/powerpoint/2010/main" val="957664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Bloom (2005, 82-3) says </a:t>
            </a:r>
            <a:r>
              <a:rPr lang="en-GB" dirty="0"/>
              <a:t>that “Urbanized humanity throbs in its own way to the vibrancy of being alive”.  </a:t>
            </a:r>
            <a:endParaRPr lang="en-GB" dirty="0" smtClean="0"/>
          </a:p>
          <a:p>
            <a:pPr marL="114300" indent="0">
              <a:buNone/>
            </a:pPr>
            <a:r>
              <a:rPr lang="en-GB" dirty="0" smtClean="0"/>
              <a:t>And</a:t>
            </a:r>
            <a:endParaRPr lang="en-GB" dirty="0"/>
          </a:p>
          <a:p>
            <a:r>
              <a:rPr lang="en-GB" dirty="0" smtClean="0"/>
              <a:t>‘High </a:t>
            </a:r>
            <a:r>
              <a:rPr lang="en-GB" dirty="0"/>
              <a:t>on natural endorphins and ecstasy, the deejays led the rave into a peak of blissful rhythm which exploded at dawn.  The whole eastern side of the </a:t>
            </a:r>
            <a:r>
              <a:rPr lang="en-GB" dirty="0" err="1"/>
              <a:t>warehousse</a:t>
            </a:r>
            <a:r>
              <a:rPr lang="en-GB" dirty="0"/>
              <a:t>…slowly began to rise, revealing the rising sun.  The dancers, </a:t>
            </a:r>
            <a:r>
              <a:rPr lang="en-GB" dirty="0" err="1"/>
              <a:t>puolsing</a:t>
            </a:r>
            <a:r>
              <a:rPr lang="en-GB" dirty="0"/>
              <a:t> with the music, merged with the landscape and the light of the new day..[the] great cities of our world are no more separate from nature than </a:t>
            </a:r>
            <a:r>
              <a:rPr lang="en-GB" dirty="0" smtClean="0"/>
              <a:t>beehives, </a:t>
            </a:r>
            <a:r>
              <a:rPr lang="en-GB" dirty="0"/>
              <a:t>anthills and bat </a:t>
            </a:r>
            <a:r>
              <a:rPr lang="en-GB" dirty="0" smtClean="0"/>
              <a:t>colonies’.</a:t>
            </a:r>
          </a:p>
        </p:txBody>
      </p:sp>
    </p:spTree>
    <p:extLst>
      <p:ext uri="{BB962C8B-B14F-4D97-AF65-F5344CB8AC3E}">
        <p14:creationId xmlns:p14="http://schemas.microsoft.com/office/powerpoint/2010/main" val="10550116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Michael </a:t>
            </a:r>
            <a:r>
              <a:rPr lang="en-GB" dirty="0" err="1"/>
              <a:t>Harner</a:t>
            </a:r>
            <a:r>
              <a:rPr lang="en-GB" dirty="0"/>
              <a:t>, </a:t>
            </a:r>
            <a:r>
              <a:rPr lang="en-GB" dirty="0" smtClean="0"/>
              <a:t>The </a:t>
            </a:r>
            <a:r>
              <a:rPr lang="en-GB" dirty="0"/>
              <a:t>Foundation for Shamanic Studies (FSS). </a:t>
            </a:r>
            <a:endParaRPr lang="en-GB" dirty="0" smtClean="0"/>
          </a:p>
          <a:p>
            <a:r>
              <a:rPr lang="en-GB" dirty="0" smtClean="0"/>
              <a:t>“</a:t>
            </a:r>
            <a:r>
              <a:rPr lang="en-GB" b="1" dirty="0"/>
              <a:t>To Preserve and Revive Indigenous Shamanism”. </a:t>
            </a:r>
            <a:endParaRPr lang="en-GB" b="1" dirty="0" smtClean="0"/>
          </a:p>
          <a:p>
            <a:r>
              <a:rPr lang="en-GB" b="1" dirty="0" smtClean="0"/>
              <a:t>“</a:t>
            </a:r>
            <a:r>
              <a:rPr lang="en-GB" dirty="0"/>
              <a:t>The FSS has a network of specialists in shamanism throughout the world to help save indigenous shamanic knowledge in imminent danger of being lost. The FSS also responds to requests from native peoples to help revive and maintain their own shamanic traditions”.</a:t>
            </a:r>
            <a:r>
              <a:rPr lang="en-GB" baseline="30000" dirty="0"/>
              <a:t> </a:t>
            </a:r>
            <a:endParaRPr lang="en-GB" dirty="0"/>
          </a:p>
          <a:p>
            <a:r>
              <a:rPr lang="en-GB" dirty="0" smtClean="0"/>
              <a:t>www.shamanism.org/fssinfo/fsswork.html</a:t>
            </a:r>
            <a:endParaRPr lang="en-GB" dirty="0"/>
          </a:p>
        </p:txBody>
      </p:sp>
    </p:spTree>
    <p:extLst>
      <p:ext uri="{BB962C8B-B14F-4D97-AF65-F5344CB8AC3E}">
        <p14:creationId xmlns:p14="http://schemas.microsoft.com/office/powerpoint/2010/main" val="982669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pPr lvl="0"/>
            <a:r>
              <a:rPr lang="en-GB" b="1" dirty="0"/>
              <a:t>Seth</a:t>
            </a:r>
          </a:p>
          <a:p>
            <a:pPr marL="114300" indent="0">
              <a:buNone/>
            </a:pPr>
            <a:r>
              <a:rPr lang="en-GB" dirty="0" smtClean="0"/>
              <a:t>Jane </a:t>
            </a:r>
            <a:r>
              <a:rPr lang="en-GB" dirty="0"/>
              <a:t>Roberts.  Several books of material from Seth were published, including The Seth Material (Prentice-Hall, 1970), Seth Speaks (Prentice-Hall, 1988), and The Nature of Personal Reality (Prentice-Hall, 1988).  The main message of Seth is that each individual creates her or his own reality through our beliefs and desires.</a:t>
            </a:r>
          </a:p>
          <a:p>
            <a:endParaRPr lang="en-GB" dirty="0"/>
          </a:p>
          <a:p>
            <a:pPr lvl="0"/>
            <a:r>
              <a:rPr lang="en-GB" b="1" dirty="0" err="1"/>
              <a:t>Lazaris</a:t>
            </a:r>
            <a:endParaRPr lang="en-GB" b="1" dirty="0"/>
          </a:p>
          <a:p>
            <a:pPr marL="114300" indent="0">
              <a:buNone/>
            </a:pPr>
            <a:r>
              <a:rPr lang="en-GB" dirty="0"/>
              <a:t>Channels through </a:t>
            </a:r>
            <a:r>
              <a:rPr lang="en-GB" dirty="0" err="1"/>
              <a:t>Jach</a:t>
            </a:r>
            <a:r>
              <a:rPr lang="en-GB" dirty="0"/>
              <a:t> </a:t>
            </a:r>
            <a:r>
              <a:rPr lang="en-GB" dirty="0" err="1"/>
              <a:t>Pursel</a:t>
            </a:r>
            <a:r>
              <a:rPr lang="en-GB" dirty="0"/>
              <a:t>.  Concerned with techniques for psychological and spiritual growth.</a:t>
            </a:r>
          </a:p>
          <a:p>
            <a:endParaRPr lang="en-GB" dirty="0"/>
          </a:p>
          <a:p>
            <a:pPr lvl="0"/>
            <a:r>
              <a:rPr lang="en-GB" b="1" dirty="0" err="1"/>
              <a:t>Ramtha</a:t>
            </a:r>
            <a:endParaRPr lang="en-GB" b="1" dirty="0"/>
          </a:p>
          <a:p>
            <a:pPr marL="114300" indent="0">
              <a:buNone/>
            </a:pPr>
            <a:r>
              <a:rPr lang="en-GB" dirty="0"/>
              <a:t>Through JZ Knight, a 35,000 year-old warrior from Atlantis.  </a:t>
            </a:r>
            <a:r>
              <a:rPr lang="en-GB" dirty="0" smtClean="0"/>
              <a:t>‘</a:t>
            </a:r>
            <a:r>
              <a:rPr lang="en-GB" dirty="0"/>
              <a:t> </a:t>
            </a:r>
          </a:p>
          <a:p>
            <a:endParaRPr lang="en-GB" dirty="0"/>
          </a:p>
        </p:txBody>
      </p:sp>
    </p:spTree>
    <p:extLst>
      <p:ext uri="{BB962C8B-B14F-4D97-AF65-F5344CB8AC3E}">
        <p14:creationId xmlns:p14="http://schemas.microsoft.com/office/powerpoint/2010/main" val="1374073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Bowman </a:t>
            </a:r>
            <a:r>
              <a:rPr lang="en-GB" dirty="0" smtClean="0"/>
              <a:t>(2000, 90-91) notes </a:t>
            </a:r>
            <a:r>
              <a:rPr lang="en-GB" dirty="0"/>
              <a:t>the “growing hunger for ‘hidden knowledge’ of various sorts”, noting that channelled wisdom “…both imparts knowledge about the past, and advice for the present and future from diverse disembodied sources including historical figures, religious teachers, </a:t>
            </a:r>
            <a:r>
              <a:rPr lang="en-GB" dirty="0" err="1"/>
              <a:t>eliens</a:t>
            </a:r>
            <a:r>
              <a:rPr lang="en-GB" dirty="0"/>
              <a:t>, angels and ascended masters”</a:t>
            </a:r>
            <a:r>
              <a:rPr lang="en-GB" baseline="30000" dirty="0"/>
              <a:t> </a:t>
            </a:r>
            <a:r>
              <a:rPr lang="en-GB" dirty="0"/>
              <a:t>.  Channelling also, she argues, links with the “importance in contemporary spirituality…[of]…the idea of interconnectedness between all life-forms, between </a:t>
            </a:r>
            <a:r>
              <a:rPr lang="en-GB" dirty="0" err="1"/>
              <a:t>huanity</a:t>
            </a:r>
            <a:r>
              <a:rPr lang="en-GB" dirty="0"/>
              <a:t> and nature, between the empirical world and unseen realms, between past, present and future”.</a:t>
            </a:r>
          </a:p>
          <a:p>
            <a:pPr marL="114300" indent="0">
              <a:buNone/>
            </a:pPr>
            <a:endParaRPr lang="en-GB" dirty="0"/>
          </a:p>
        </p:txBody>
      </p:sp>
    </p:spTree>
    <p:extLst>
      <p:ext uri="{BB962C8B-B14F-4D97-AF65-F5344CB8AC3E}">
        <p14:creationId xmlns:p14="http://schemas.microsoft.com/office/powerpoint/2010/main" val="678995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Paul Heelas </a:t>
            </a:r>
            <a:r>
              <a:rPr lang="en-GB" dirty="0" smtClean="0"/>
              <a:t>(2000, 238) notes </a:t>
            </a:r>
            <a:r>
              <a:rPr lang="en-GB" dirty="0"/>
              <a:t>“Today, there is a much greater awareness of what lies beyond church and chapel: namely, those beliefs which are religious, spiritual, supernatural, paranormal or supra-empirical in that they transgress what the secular form of reference takes to be ‘obviously’ factual, rational, reasonable, sensible, and convincing, and which are not readily demonstrable to the public in general”.</a:t>
            </a:r>
          </a:p>
          <a:p>
            <a:pPr marL="114300" indent="0">
              <a:buNone/>
            </a:pPr>
            <a:endParaRPr lang="en-GB" dirty="0"/>
          </a:p>
          <a:p>
            <a:r>
              <a:rPr lang="en-GB" dirty="0"/>
              <a:t>The idea that there ‘must be something more’ reflected in interest in magic or the occult, such as astrology, palmistry, clairvoyance, </a:t>
            </a:r>
            <a:r>
              <a:rPr lang="en-GB" dirty="0" err="1"/>
              <a:t>mediumship</a:t>
            </a:r>
            <a:r>
              <a:rPr lang="en-GB" dirty="0"/>
              <a:t>, ley lines, crop circles, the ‘X-file’ culture, tarot cards, and generally ‘uncanny’ stuff.</a:t>
            </a:r>
          </a:p>
          <a:p>
            <a:endParaRPr lang="en-GB" dirty="0"/>
          </a:p>
        </p:txBody>
      </p:sp>
    </p:spTree>
    <p:extLst>
      <p:ext uri="{BB962C8B-B14F-4D97-AF65-F5344CB8AC3E}">
        <p14:creationId xmlns:p14="http://schemas.microsoft.com/office/powerpoint/2010/main" val="1396502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lnSpcReduction="10000"/>
          </a:bodyPr>
          <a:lstStyle/>
          <a:p>
            <a:r>
              <a:rPr lang="en-GB" sz="1200" dirty="0"/>
              <a:t>Partridge, Chris (2004) </a:t>
            </a:r>
            <a:r>
              <a:rPr lang="en-GB" sz="1200" i="1" dirty="0"/>
              <a:t>The Re-Enchantment of the </a:t>
            </a:r>
            <a:r>
              <a:rPr lang="en-GB" sz="1200" dirty="0"/>
              <a:t>West, </a:t>
            </a:r>
            <a:r>
              <a:rPr lang="en-GB" sz="1200" dirty="0" err="1"/>
              <a:t>vol</a:t>
            </a:r>
            <a:r>
              <a:rPr lang="en-GB" sz="1200" dirty="0"/>
              <a:t> 1, London, T&amp;T Clark</a:t>
            </a:r>
            <a:r>
              <a:rPr lang="en-GB" sz="1200" dirty="0" smtClean="0"/>
              <a:t>.</a:t>
            </a:r>
          </a:p>
          <a:p>
            <a:r>
              <a:rPr lang="en-GB" sz="1200" dirty="0"/>
              <a:t>Hunt, Stephen, (2002) </a:t>
            </a:r>
            <a:r>
              <a:rPr lang="en-GB" sz="1200" i="1" dirty="0"/>
              <a:t>Religion in Western Society</a:t>
            </a:r>
            <a:r>
              <a:rPr lang="en-GB" sz="1200" dirty="0"/>
              <a:t>, Basingstoke, Palgrave.   </a:t>
            </a:r>
            <a:endParaRPr lang="en-GB" sz="1200" dirty="0" smtClean="0"/>
          </a:p>
          <a:p>
            <a:r>
              <a:rPr lang="en-GB" sz="1200" dirty="0" smtClean="0"/>
              <a:t>Bowman, Marion </a:t>
            </a:r>
            <a:r>
              <a:rPr lang="en-US" sz="1200" dirty="0"/>
              <a:t>“Nature, the Natural and Pagan Identity”, DISKUS </a:t>
            </a:r>
            <a:r>
              <a:rPr lang="en-US" sz="1200" dirty="0" err="1"/>
              <a:t>Vol</a:t>
            </a:r>
            <a:r>
              <a:rPr lang="en-US" sz="1200" dirty="0"/>
              <a:t> 6 (2000) </a:t>
            </a:r>
            <a:r>
              <a:rPr lang="en-US" sz="1200" u="sng" dirty="0">
                <a:hlinkClick r:id="rId2"/>
              </a:rPr>
              <a:t>http://</a:t>
            </a:r>
            <a:r>
              <a:rPr lang="en-US" sz="1200" u="sng" dirty="0" smtClean="0">
                <a:hlinkClick r:id="rId2"/>
              </a:rPr>
              <a:t>www.uni-marburg.de/religionswissenschaft/journal/diskus</a:t>
            </a:r>
            <a:endParaRPr lang="en-US" sz="1200" u="sng" dirty="0" smtClean="0"/>
          </a:p>
          <a:p>
            <a:r>
              <a:rPr lang="en-GB" sz="1200" dirty="0"/>
              <a:t>Shan, ‘House of the Goddess leaflet’, quoted in Barrett, D  (2001) </a:t>
            </a:r>
            <a:r>
              <a:rPr lang="en-GB" sz="1200" i="1" dirty="0"/>
              <a:t>Sects, ‘Cults’ and Alternative Religions</a:t>
            </a:r>
            <a:r>
              <a:rPr lang="en-GB" sz="1200" dirty="0"/>
              <a:t>, London, </a:t>
            </a:r>
            <a:r>
              <a:rPr lang="en-GB" sz="1200" dirty="0" err="1" smtClean="0"/>
              <a:t>Cassell</a:t>
            </a:r>
            <a:r>
              <a:rPr lang="en-GB" sz="1200" dirty="0" smtClean="0"/>
              <a:t>.</a:t>
            </a:r>
          </a:p>
          <a:p>
            <a:r>
              <a:rPr lang="en-GB" sz="1200" dirty="0" err="1"/>
              <a:t>Simes</a:t>
            </a:r>
            <a:r>
              <a:rPr lang="en-GB" sz="1200" dirty="0"/>
              <a:t>, AC (1995) </a:t>
            </a:r>
            <a:r>
              <a:rPr lang="en-GB" sz="1200" i="1" dirty="0"/>
              <a:t>Contemporary Paganism in the East Midlands</a:t>
            </a:r>
            <a:r>
              <a:rPr lang="en-GB" sz="1200" dirty="0"/>
              <a:t>, PhD thesis, Nottingham University, in Kemp, D (2004) </a:t>
            </a:r>
            <a:r>
              <a:rPr lang="en-GB" sz="1200" i="1" dirty="0"/>
              <a:t>New Age, A Guide</a:t>
            </a:r>
            <a:r>
              <a:rPr lang="en-GB" sz="1200" dirty="0"/>
              <a:t>, Edinburgh, Edinburgh University Press</a:t>
            </a:r>
            <a:r>
              <a:rPr lang="en-GB" sz="1200" dirty="0" smtClean="0"/>
              <a:t>.</a:t>
            </a:r>
          </a:p>
          <a:p>
            <a:r>
              <a:rPr lang="en-GB" sz="1200" dirty="0"/>
              <a:t>Partridge, C  “Paganism” in Partridge, C </a:t>
            </a:r>
            <a:r>
              <a:rPr lang="en-GB" sz="1200" dirty="0" err="1"/>
              <a:t>ed</a:t>
            </a:r>
            <a:r>
              <a:rPr lang="en-GB" sz="1200" dirty="0"/>
              <a:t>, (2002) </a:t>
            </a:r>
            <a:r>
              <a:rPr lang="en-GB" sz="1200" i="1" dirty="0"/>
              <a:t>Dictionary of Contemporary Religion in the Western World</a:t>
            </a:r>
            <a:r>
              <a:rPr lang="en-GB" sz="1200" dirty="0"/>
              <a:t>, Leicester, Intervarsity Press</a:t>
            </a:r>
            <a:r>
              <a:rPr lang="en-GB" sz="1200" dirty="0" smtClean="0"/>
              <a:t>.</a:t>
            </a:r>
          </a:p>
          <a:p>
            <a:pPr lvl="0"/>
            <a:r>
              <a:rPr lang="en-GB" sz="1200" dirty="0"/>
              <a:t>Crowley, V (1994) </a:t>
            </a:r>
            <a:r>
              <a:rPr lang="en-GB" sz="1200" i="1" dirty="0"/>
              <a:t>Phoenix from the Flame: Pagan Spirituality in the Western World</a:t>
            </a:r>
            <a:r>
              <a:rPr lang="en-GB" sz="1200" dirty="0"/>
              <a:t>, London: </a:t>
            </a:r>
            <a:r>
              <a:rPr lang="en-GB" sz="1200" dirty="0" err="1"/>
              <a:t>Thorsons</a:t>
            </a:r>
            <a:r>
              <a:rPr lang="en-GB" sz="1200" dirty="0" smtClean="0"/>
              <a:t>.</a:t>
            </a:r>
          </a:p>
          <a:p>
            <a:pPr lvl="0"/>
            <a:r>
              <a:rPr lang="en-GB" sz="1200" dirty="0"/>
              <a:t>Barrett, D  (2001) Sects, ‘Cults’ and Alternative Religions, London, </a:t>
            </a:r>
            <a:r>
              <a:rPr lang="en-GB" sz="1200" dirty="0" err="1" smtClean="0"/>
              <a:t>Cassell</a:t>
            </a:r>
            <a:r>
              <a:rPr lang="en-GB" sz="1200" dirty="0" smtClean="0"/>
              <a:t>.</a:t>
            </a:r>
          </a:p>
          <a:p>
            <a:r>
              <a:rPr lang="en-GB" sz="1200" dirty="0"/>
              <a:t>Heelas, P (1996) </a:t>
            </a:r>
            <a:r>
              <a:rPr lang="en-GB" sz="1200" i="1" dirty="0"/>
              <a:t>The New Age</a:t>
            </a:r>
            <a:r>
              <a:rPr lang="en-GB" sz="1200" dirty="0"/>
              <a:t>, Oxford: Blackwell</a:t>
            </a:r>
            <a:r>
              <a:rPr lang="en-GB" sz="1200" dirty="0" smtClean="0"/>
              <a:t>.</a:t>
            </a:r>
          </a:p>
          <a:p>
            <a:r>
              <a:rPr lang="en-GB" sz="1200" dirty="0"/>
              <a:t>Pearson, J (1998) “Assumed Affinity: Wicca and the New Age”, in </a:t>
            </a:r>
            <a:r>
              <a:rPr lang="en-GB" sz="1200" i="1" dirty="0"/>
              <a:t>Nature Religion Today</a:t>
            </a:r>
            <a:r>
              <a:rPr lang="en-GB" sz="1200" dirty="0"/>
              <a:t>, J Pearson et al, </a:t>
            </a:r>
            <a:r>
              <a:rPr lang="en-GB" sz="1200" dirty="0" err="1"/>
              <a:t>eds</a:t>
            </a:r>
            <a:r>
              <a:rPr lang="en-GB" sz="1200" dirty="0"/>
              <a:t>, Edinburgh, Edinburgh University Press.  </a:t>
            </a:r>
          </a:p>
          <a:p>
            <a:r>
              <a:rPr lang="en-GB" sz="1200" dirty="0" err="1"/>
              <a:t>Yorke</a:t>
            </a:r>
            <a:r>
              <a:rPr lang="en-GB" sz="1200" dirty="0"/>
              <a:t>, M (1996) “New Age and Paganism”, in </a:t>
            </a:r>
            <a:r>
              <a:rPr lang="en-GB" sz="1200" i="1" dirty="0"/>
              <a:t>Paganism Today</a:t>
            </a:r>
            <a:r>
              <a:rPr lang="en-GB" sz="1200" dirty="0"/>
              <a:t>, G Harvey and C Hardman </a:t>
            </a:r>
            <a:r>
              <a:rPr lang="en-GB" sz="1200" dirty="0" err="1"/>
              <a:t>eds</a:t>
            </a:r>
            <a:r>
              <a:rPr lang="en-GB" sz="1200" dirty="0"/>
              <a:t>, London, </a:t>
            </a:r>
            <a:r>
              <a:rPr lang="en-GB" sz="1200" dirty="0" err="1"/>
              <a:t>Thorsons</a:t>
            </a:r>
            <a:r>
              <a:rPr lang="en-GB" sz="1200" dirty="0"/>
              <a:t>. </a:t>
            </a:r>
          </a:p>
          <a:p>
            <a:r>
              <a:rPr lang="en-GB" sz="1200" dirty="0"/>
              <a:t>Sutcliffe, S (2003) </a:t>
            </a:r>
            <a:r>
              <a:rPr lang="en-GB" sz="1200" i="1" dirty="0"/>
              <a:t>Children of the New Age</a:t>
            </a:r>
            <a:r>
              <a:rPr lang="en-GB" sz="1200" dirty="0"/>
              <a:t>, London, Routledge.</a:t>
            </a:r>
          </a:p>
          <a:p>
            <a:r>
              <a:rPr lang="en-GB" sz="1200" dirty="0"/>
              <a:t>Prince, R and Riches, D (2000) </a:t>
            </a:r>
            <a:r>
              <a:rPr lang="en-GB" sz="1200" i="1" dirty="0"/>
              <a:t>The New Age in Glastonbury</a:t>
            </a:r>
            <a:r>
              <a:rPr lang="en-GB" sz="1200" dirty="0"/>
              <a:t>, Oxford, </a:t>
            </a:r>
            <a:r>
              <a:rPr lang="en-GB" sz="1200" dirty="0" err="1"/>
              <a:t>Berghahn</a:t>
            </a:r>
            <a:r>
              <a:rPr lang="en-GB" sz="1200" dirty="0"/>
              <a:t> Books.  </a:t>
            </a:r>
          </a:p>
          <a:p>
            <a:r>
              <a:rPr lang="en-GB" sz="1200" dirty="0"/>
              <a:t>Whitworth, B (2004) </a:t>
            </a:r>
            <a:r>
              <a:rPr lang="en-GB" sz="1200" i="1" dirty="0"/>
              <a:t>New Age </a:t>
            </a:r>
            <a:r>
              <a:rPr lang="en-GB" sz="1200" i="1" dirty="0" err="1"/>
              <a:t>Encyclopedia</a:t>
            </a:r>
            <a:r>
              <a:rPr lang="en-GB" sz="1200" i="1" dirty="0"/>
              <a:t>, A Mind, Body, Spirit Reference Guide</a:t>
            </a:r>
            <a:r>
              <a:rPr lang="en-GB" sz="1200" dirty="0"/>
              <a:t>, New Jersey, The Career </a:t>
            </a:r>
            <a:r>
              <a:rPr lang="en-GB" sz="1200" dirty="0" smtClean="0"/>
              <a:t>Press.</a:t>
            </a:r>
          </a:p>
          <a:p>
            <a:r>
              <a:rPr lang="en-GB" sz="1200" dirty="0"/>
              <a:t>Graham Harvey, </a:t>
            </a:r>
            <a:r>
              <a:rPr lang="en-GB" sz="1200" i="1" dirty="0"/>
              <a:t>Listening People, Speaking Earth</a:t>
            </a:r>
            <a:r>
              <a:rPr lang="en-GB" sz="1200" dirty="0"/>
              <a:t>, Hurst and Co Ltd, London, 1997, in Partridge, (2004) </a:t>
            </a:r>
            <a:r>
              <a:rPr lang="en-GB" sz="1200" i="1" dirty="0"/>
              <a:t>The Re-Enchantment of the </a:t>
            </a:r>
            <a:r>
              <a:rPr lang="en-GB" sz="1200" dirty="0"/>
              <a:t>West, </a:t>
            </a:r>
            <a:r>
              <a:rPr lang="en-GB" sz="1200" dirty="0" err="1"/>
              <a:t>vol</a:t>
            </a:r>
            <a:r>
              <a:rPr lang="en-GB" sz="1200" dirty="0"/>
              <a:t> 1, London, T&amp;T Clark, 78</a:t>
            </a:r>
            <a:r>
              <a:rPr lang="en-GB" sz="1200" dirty="0" smtClean="0"/>
              <a:t>.</a:t>
            </a:r>
          </a:p>
          <a:p>
            <a:r>
              <a:rPr lang="en-GB" sz="1200" i="1" dirty="0" err="1"/>
              <a:t>SOULution</a:t>
            </a:r>
            <a:r>
              <a:rPr lang="en-GB" sz="1200" i="1" dirty="0"/>
              <a:t>, The Holistic Manifesto</a:t>
            </a:r>
            <a:r>
              <a:rPr lang="en-GB" sz="1200" dirty="0"/>
              <a:t>, (2005) London, Hay House</a:t>
            </a:r>
            <a:r>
              <a:rPr lang="en-GB" sz="1200" dirty="0" smtClean="0"/>
              <a:t>.</a:t>
            </a:r>
          </a:p>
          <a:p>
            <a:r>
              <a:rPr lang="en-GB" sz="1200" dirty="0"/>
              <a:t>Harvey, Graham (1997) </a:t>
            </a:r>
            <a:r>
              <a:rPr lang="en-GB" sz="1200" i="1" dirty="0"/>
              <a:t>Listening People, Speaking Earth</a:t>
            </a:r>
            <a:r>
              <a:rPr lang="en-GB" sz="1200" dirty="0"/>
              <a:t>, London, Hurst and Co </a:t>
            </a:r>
            <a:r>
              <a:rPr lang="en-GB" sz="1200" dirty="0" smtClean="0"/>
              <a:t>Ltd.</a:t>
            </a:r>
          </a:p>
          <a:p>
            <a:r>
              <a:rPr lang="en-GB" sz="1200" dirty="0"/>
              <a:t>“Alternative spirituality in Glastonbury”, in </a:t>
            </a:r>
            <a:r>
              <a:rPr lang="en-GB" sz="1200" i="1" dirty="0"/>
              <a:t>Beyond the New Age</a:t>
            </a:r>
            <a:r>
              <a:rPr lang="en-GB" sz="1200" dirty="0"/>
              <a:t>, Bowman and Sutcliffe </a:t>
            </a:r>
            <a:r>
              <a:rPr lang="en-GB" sz="1200" dirty="0" err="1"/>
              <a:t>eds</a:t>
            </a:r>
            <a:r>
              <a:rPr lang="en-GB" sz="1200" dirty="0"/>
              <a:t>, (EUP, 2000</a:t>
            </a:r>
            <a:r>
              <a:rPr lang="en-GB" sz="1200" dirty="0" smtClean="0"/>
              <a:t>).</a:t>
            </a:r>
          </a:p>
          <a:p>
            <a:r>
              <a:rPr lang="en-GB" sz="1200" dirty="0"/>
              <a:t>“Sources of Significance Beyond Church and Chapel”, in </a:t>
            </a:r>
            <a:r>
              <a:rPr lang="en-GB" sz="1200" i="1" dirty="0"/>
              <a:t>Beyond the New Age</a:t>
            </a:r>
            <a:r>
              <a:rPr lang="en-GB" sz="1200" dirty="0"/>
              <a:t>, in </a:t>
            </a:r>
            <a:r>
              <a:rPr lang="en-GB" sz="1200" i="1" dirty="0"/>
              <a:t>Beyond the New Age</a:t>
            </a:r>
            <a:r>
              <a:rPr lang="en-GB" sz="1200" dirty="0"/>
              <a:t>, Bowman and Sutcliffe </a:t>
            </a:r>
            <a:r>
              <a:rPr lang="en-GB" sz="1200" dirty="0" err="1"/>
              <a:t>eds</a:t>
            </a:r>
            <a:r>
              <a:rPr lang="en-GB" sz="1200" dirty="0"/>
              <a:t>, (EUP, 2000).</a:t>
            </a:r>
          </a:p>
          <a:p>
            <a:endParaRPr lang="en-GB" sz="1200" dirty="0"/>
          </a:p>
          <a:p>
            <a:endParaRPr lang="en-GB" sz="1200" dirty="0"/>
          </a:p>
          <a:p>
            <a:endParaRPr lang="en-GB" sz="1200" dirty="0"/>
          </a:p>
          <a:p>
            <a:endParaRPr lang="en-GB" sz="1200" dirty="0"/>
          </a:p>
          <a:p>
            <a:pPr lvl="0"/>
            <a:endParaRPr lang="en-GB" sz="1200" dirty="0" smtClean="0"/>
          </a:p>
          <a:p>
            <a:pPr lvl="0"/>
            <a:endParaRPr lang="en-GB" sz="1200" dirty="0"/>
          </a:p>
          <a:p>
            <a:endParaRPr lang="en-GB" sz="1200" dirty="0"/>
          </a:p>
          <a:p>
            <a:endParaRPr lang="en-GB" sz="1200" dirty="0" smtClean="0"/>
          </a:p>
          <a:p>
            <a:endParaRPr lang="en-GB" sz="1200" dirty="0" smtClean="0"/>
          </a:p>
          <a:p>
            <a:endParaRPr lang="en-GB" dirty="0"/>
          </a:p>
          <a:p>
            <a:endParaRPr lang="en-GB" dirty="0" smtClean="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691146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36</TotalTime>
  <Words>2605</Words>
  <Application>Microsoft Office PowerPoint</Application>
  <PresentationFormat>On-screen Show (4:3)</PresentationFormat>
  <Paragraphs>112</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Adjacency</vt:lpstr>
      <vt:lpstr>Sects, Self and Society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Sects, Self and Society</dc:title>
  <dc:creator>Sarah</dc:creator>
  <cp:lastModifiedBy>Sarah</cp:lastModifiedBy>
  <cp:revision>5</cp:revision>
  <dcterms:created xsi:type="dcterms:W3CDTF">2013-04-30T22:22:31Z</dcterms:created>
  <dcterms:modified xsi:type="dcterms:W3CDTF">2013-04-30T22:59:23Z</dcterms:modified>
</cp:coreProperties>
</file>