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60" r:id="rId2"/>
    <p:sldId id="450" r:id="rId3"/>
    <p:sldId id="445" r:id="rId4"/>
    <p:sldId id="542" r:id="rId5"/>
    <p:sldId id="596" r:id="rId6"/>
    <p:sldId id="257" r:id="rId7"/>
    <p:sldId id="258" r:id="rId8"/>
    <p:sldId id="259" r:id="rId9"/>
    <p:sldId id="608" r:id="rId10"/>
    <p:sldId id="268" r:id="rId11"/>
    <p:sldId id="261" r:id="rId12"/>
    <p:sldId id="269" r:id="rId13"/>
    <p:sldId id="270" r:id="rId14"/>
    <p:sldId id="271" r:id="rId15"/>
    <p:sldId id="546" r:id="rId16"/>
    <p:sldId id="264" r:id="rId17"/>
    <p:sldId id="272" r:id="rId18"/>
    <p:sldId id="273" r:id="rId19"/>
    <p:sldId id="266" r:id="rId20"/>
    <p:sldId id="323" r:id="rId21"/>
    <p:sldId id="597" r:id="rId22"/>
    <p:sldId id="598" r:id="rId23"/>
    <p:sldId id="599" r:id="rId24"/>
    <p:sldId id="451" r:id="rId25"/>
    <p:sldId id="600" r:id="rId26"/>
    <p:sldId id="601" r:id="rId27"/>
    <p:sldId id="452" r:id="rId28"/>
    <p:sldId id="453" r:id="rId29"/>
    <p:sldId id="602" r:id="rId30"/>
    <p:sldId id="454" r:id="rId31"/>
    <p:sldId id="603" r:id="rId32"/>
    <p:sldId id="455" r:id="rId33"/>
    <p:sldId id="604" r:id="rId34"/>
    <p:sldId id="605" r:id="rId35"/>
    <p:sldId id="456" r:id="rId36"/>
    <p:sldId id="457" r:id="rId37"/>
    <p:sldId id="458" r:id="rId38"/>
    <p:sldId id="459" r:id="rId39"/>
    <p:sldId id="460" r:id="rId40"/>
    <p:sldId id="461" r:id="rId41"/>
    <p:sldId id="462" r:id="rId42"/>
    <p:sldId id="463" r:id="rId43"/>
    <p:sldId id="464" r:id="rId44"/>
    <p:sldId id="606" r:id="rId45"/>
    <p:sldId id="607" r:id="rId46"/>
    <p:sldId id="540" r:id="rId47"/>
    <p:sldId id="518" r:id="rId48"/>
    <p:sldId id="57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4707" autoAdjust="0"/>
  </p:normalViewPr>
  <p:slideViewPr>
    <p:cSldViewPr snapToGrid="0">
      <p:cViewPr varScale="1">
        <p:scale>
          <a:sx n="87" d="100"/>
          <a:sy n="87" d="100"/>
        </p:scale>
        <p:origin x="3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56E1E-5309-4081-B0D8-4647BD9FB26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D92AFBCC-024D-45BE-8FE8-ED187F9A7673}">
      <dgm:prSet/>
      <dgm:spPr/>
      <dgm:t>
        <a:bodyPr/>
        <a:lstStyle/>
        <a:p>
          <a:r>
            <a:rPr lang="en-GB" b="1"/>
            <a:t>Unfreezing</a:t>
          </a:r>
          <a:r>
            <a:rPr lang="en-GB"/>
            <a:t> - Involves finding a method of making it possible for people to let go of old patterns</a:t>
          </a:r>
          <a:endParaRPr lang="en-US"/>
        </a:p>
      </dgm:t>
    </dgm:pt>
    <dgm:pt modelId="{FFDD79F7-0D3F-441E-97EC-8AE59F91880F}" type="parTrans" cxnId="{70828D96-86D8-4ABF-A06F-76D1273BEE2F}">
      <dgm:prSet/>
      <dgm:spPr/>
      <dgm:t>
        <a:bodyPr/>
        <a:lstStyle/>
        <a:p>
          <a:endParaRPr lang="en-US"/>
        </a:p>
      </dgm:t>
    </dgm:pt>
    <dgm:pt modelId="{1EB611A9-81C4-46B6-8D96-7E7F84CBF783}" type="sibTrans" cxnId="{70828D96-86D8-4ABF-A06F-76D1273BEE2F}">
      <dgm:prSet/>
      <dgm:spPr/>
      <dgm:t>
        <a:bodyPr/>
        <a:lstStyle/>
        <a:p>
          <a:endParaRPr lang="en-US"/>
        </a:p>
      </dgm:t>
    </dgm:pt>
    <dgm:pt modelId="{D20214D9-5726-4F08-8CFA-88EF2C40CB2B}">
      <dgm:prSet/>
      <dgm:spPr/>
      <dgm:t>
        <a:bodyPr/>
        <a:lstStyle/>
        <a:p>
          <a:r>
            <a:rPr lang="en-GB" b="1"/>
            <a:t>Unfreezing - </a:t>
          </a:r>
          <a:r>
            <a:rPr lang="en-GB"/>
            <a:t>Involves the process of change in thoughts, feelings and behaviours or all three</a:t>
          </a:r>
          <a:endParaRPr lang="en-US"/>
        </a:p>
      </dgm:t>
    </dgm:pt>
    <dgm:pt modelId="{05C79581-922A-4D9D-A084-DF736A100661}" type="parTrans" cxnId="{C5EB2ED3-64AC-46B3-91D5-EA03AE9716FF}">
      <dgm:prSet/>
      <dgm:spPr/>
      <dgm:t>
        <a:bodyPr/>
        <a:lstStyle/>
        <a:p>
          <a:endParaRPr lang="en-US"/>
        </a:p>
      </dgm:t>
    </dgm:pt>
    <dgm:pt modelId="{A6EF470B-997D-4699-82D4-75EAE31E6881}" type="sibTrans" cxnId="{C5EB2ED3-64AC-46B3-91D5-EA03AE9716FF}">
      <dgm:prSet/>
      <dgm:spPr/>
      <dgm:t>
        <a:bodyPr/>
        <a:lstStyle/>
        <a:p>
          <a:endParaRPr lang="en-US"/>
        </a:p>
      </dgm:t>
    </dgm:pt>
    <dgm:pt modelId="{70306DE4-092C-4824-A609-25BC6723823A}">
      <dgm:prSet/>
      <dgm:spPr/>
      <dgm:t>
        <a:bodyPr/>
        <a:lstStyle/>
        <a:p>
          <a:r>
            <a:rPr lang="en-GB" b="1"/>
            <a:t>Re-freezing</a:t>
          </a:r>
          <a:r>
            <a:rPr lang="en-GB"/>
            <a:t> - Establishing the change as a new habit so it becomes the standard operating procedure (SOP).  It is easy to backslide into new habits at this stage</a:t>
          </a:r>
          <a:endParaRPr lang="en-US"/>
        </a:p>
      </dgm:t>
    </dgm:pt>
    <dgm:pt modelId="{4EB56C36-77C4-41D7-A299-8C54FF189584}" type="parTrans" cxnId="{7BA550AB-34C6-46B1-BFF6-4F085ECFE7DF}">
      <dgm:prSet/>
      <dgm:spPr/>
      <dgm:t>
        <a:bodyPr/>
        <a:lstStyle/>
        <a:p>
          <a:endParaRPr lang="en-US"/>
        </a:p>
      </dgm:t>
    </dgm:pt>
    <dgm:pt modelId="{694266A8-F828-48A1-8A34-4B5CE1B679AE}" type="sibTrans" cxnId="{7BA550AB-34C6-46B1-BFF6-4F085ECFE7DF}">
      <dgm:prSet/>
      <dgm:spPr/>
      <dgm:t>
        <a:bodyPr/>
        <a:lstStyle/>
        <a:p>
          <a:endParaRPr lang="en-US"/>
        </a:p>
      </dgm:t>
    </dgm:pt>
    <dgm:pt modelId="{58345FE6-393B-4A47-9A4F-1A20992C9960}">
      <dgm:prSet/>
      <dgm:spPr/>
      <dgm:t>
        <a:bodyPr/>
        <a:lstStyle/>
        <a:p>
          <a:r>
            <a:rPr lang="en-GB" b="1"/>
            <a:t>Look up Kurt Lewin and his relationship with change theory.  This will be of use to you for your assignment.</a:t>
          </a:r>
          <a:endParaRPr lang="en-US"/>
        </a:p>
      </dgm:t>
    </dgm:pt>
    <dgm:pt modelId="{751A8F28-3894-4C10-8F35-7C9A7B84B6B1}" type="parTrans" cxnId="{9AB92315-F7E7-487E-B9C4-6DB59FD733BE}">
      <dgm:prSet/>
      <dgm:spPr/>
      <dgm:t>
        <a:bodyPr/>
        <a:lstStyle/>
        <a:p>
          <a:endParaRPr lang="en-US"/>
        </a:p>
      </dgm:t>
    </dgm:pt>
    <dgm:pt modelId="{2EEB5850-996F-4D48-9173-EBE506B3BEA9}" type="sibTrans" cxnId="{9AB92315-F7E7-487E-B9C4-6DB59FD733BE}">
      <dgm:prSet/>
      <dgm:spPr/>
      <dgm:t>
        <a:bodyPr/>
        <a:lstStyle/>
        <a:p>
          <a:endParaRPr lang="en-US"/>
        </a:p>
      </dgm:t>
    </dgm:pt>
    <dgm:pt modelId="{6F895A14-FA01-44D9-80B5-B305B01F36B2}" type="pres">
      <dgm:prSet presAssocID="{B4156E1E-5309-4081-B0D8-4647BD9FB26F}" presName="Name0" presStyleCnt="0">
        <dgm:presLayoutVars>
          <dgm:dir/>
          <dgm:animLvl val="lvl"/>
          <dgm:resizeHandles val="exact"/>
        </dgm:presLayoutVars>
      </dgm:prSet>
      <dgm:spPr/>
    </dgm:pt>
    <dgm:pt modelId="{0FD8D397-220E-45F9-B7B0-4C8F4215349F}" type="pres">
      <dgm:prSet presAssocID="{58345FE6-393B-4A47-9A4F-1A20992C9960}" presName="boxAndChildren" presStyleCnt="0"/>
      <dgm:spPr/>
    </dgm:pt>
    <dgm:pt modelId="{2CA261D6-8378-47E0-8A8E-9A295DB05B70}" type="pres">
      <dgm:prSet presAssocID="{58345FE6-393B-4A47-9A4F-1A20992C9960}" presName="parentTextBox" presStyleLbl="node1" presStyleIdx="0" presStyleCnt="4"/>
      <dgm:spPr/>
    </dgm:pt>
    <dgm:pt modelId="{0E1D70CB-517D-460E-AB40-BC3851444862}" type="pres">
      <dgm:prSet presAssocID="{694266A8-F828-48A1-8A34-4B5CE1B679AE}" presName="sp" presStyleCnt="0"/>
      <dgm:spPr/>
    </dgm:pt>
    <dgm:pt modelId="{0EFA577C-4F2B-40C7-933B-8A24EA135DB7}" type="pres">
      <dgm:prSet presAssocID="{70306DE4-092C-4824-A609-25BC6723823A}" presName="arrowAndChildren" presStyleCnt="0"/>
      <dgm:spPr/>
    </dgm:pt>
    <dgm:pt modelId="{BEC77375-54A6-4BFD-BC6A-D76EE1647803}" type="pres">
      <dgm:prSet presAssocID="{70306DE4-092C-4824-A609-25BC6723823A}" presName="parentTextArrow" presStyleLbl="node1" presStyleIdx="1" presStyleCnt="4"/>
      <dgm:spPr/>
    </dgm:pt>
    <dgm:pt modelId="{0D3DD921-CB3F-41ED-9F8E-3E002BD8FE47}" type="pres">
      <dgm:prSet presAssocID="{A6EF470B-997D-4699-82D4-75EAE31E6881}" presName="sp" presStyleCnt="0"/>
      <dgm:spPr/>
    </dgm:pt>
    <dgm:pt modelId="{D88C104A-C8B7-4899-8E81-F0C5FBB2FB3B}" type="pres">
      <dgm:prSet presAssocID="{D20214D9-5726-4F08-8CFA-88EF2C40CB2B}" presName="arrowAndChildren" presStyleCnt="0"/>
      <dgm:spPr/>
    </dgm:pt>
    <dgm:pt modelId="{FEA8A0D5-6F9C-4182-8E85-DDCF918C6531}" type="pres">
      <dgm:prSet presAssocID="{D20214D9-5726-4F08-8CFA-88EF2C40CB2B}" presName="parentTextArrow" presStyleLbl="node1" presStyleIdx="2" presStyleCnt="4"/>
      <dgm:spPr/>
    </dgm:pt>
    <dgm:pt modelId="{5FCCC55A-1C22-41DF-A1E6-4D3828330AB0}" type="pres">
      <dgm:prSet presAssocID="{1EB611A9-81C4-46B6-8D96-7E7F84CBF783}" presName="sp" presStyleCnt="0"/>
      <dgm:spPr/>
    </dgm:pt>
    <dgm:pt modelId="{75176C1F-8B96-4F0A-9333-0FC87072F796}" type="pres">
      <dgm:prSet presAssocID="{D92AFBCC-024D-45BE-8FE8-ED187F9A7673}" presName="arrowAndChildren" presStyleCnt="0"/>
      <dgm:spPr/>
    </dgm:pt>
    <dgm:pt modelId="{17DC5AD3-04E9-4A2A-BC7A-73E75902DD7E}" type="pres">
      <dgm:prSet presAssocID="{D92AFBCC-024D-45BE-8FE8-ED187F9A7673}" presName="parentTextArrow" presStyleLbl="node1" presStyleIdx="3" presStyleCnt="4"/>
      <dgm:spPr/>
    </dgm:pt>
  </dgm:ptLst>
  <dgm:cxnLst>
    <dgm:cxn modelId="{9AB92315-F7E7-487E-B9C4-6DB59FD733BE}" srcId="{B4156E1E-5309-4081-B0D8-4647BD9FB26F}" destId="{58345FE6-393B-4A47-9A4F-1A20992C9960}" srcOrd="3" destOrd="0" parTransId="{751A8F28-3894-4C10-8F35-7C9A7B84B6B1}" sibTransId="{2EEB5850-996F-4D48-9173-EBE506B3BEA9}"/>
    <dgm:cxn modelId="{63229933-C383-4CFD-A3D3-4361CAF33FB2}" type="presOf" srcId="{D20214D9-5726-4F08-8CFA-88EF2C40CB2B}" destId="{FEA8A0D5-6F9C-4182-8E85-DDCF918C6531}" srcOrd="0" destOrd="0" presId="urn:microsoft.com/office/officeart/2005/8/layout/process4"/>
    <dgm:cxn modelId="{85439A47-81B7-46A2-977E-027E816473BB}" type="presOf" srcId="{D92AFBCC-024D-45BE-8FE8-ED187F9A7673}" destId="{17DC5AD3-04E9-4A2A-BC7A-73E75902DD7E}" srcOrd="0" destOrd="0" presId="urn:microsoft.com/office/officeart/2005/8/layout/process4"/>
    <dgm:cxn modelId="{70828D96-86D8-4ABF-A06F-76D1273BEE2F}" srcId="{B4156E1E-5309-4081-B0D8-4647BD9FB26F}" destId="{D92AFBCC-024D-45BE-8FE8-ED187F9A7673}" srcOrd="0" destOrd="0" parTransId="{FFDD79F7-0D3F-441E-97EC-8AE59F91880F}" sibTransId="{1EB611A9-81C4-46B6-8D96-7E7F84CBF783}"/>
    <dgm:cxn modelId="{322C2E9E-305D-4AC8-B9CA-B8C58C726AC3}" type="presOf" srcId="{58345FE6-393B-4A47-9A4F-1A20992C9960}" destId="{2CA261D6-8378-47E0-8A8E-9A295DB05B70}" srcOrd="0" destOrd="0" presId="urn:microsoft.com/office/officeart/2005/8/layout/process4"/>
    <dgm:cxn modelId="{7BA550AB-34C6-46B1-BFF6-4F085ECFE7DF}" srcId="{B4156E1E-5309-4081-B0D8-4647BD9FB26F}" destId="{70306DE4-092C-4824-A609-25BC6723823A}" srcOrd="2" destOrd="0" parTransId="{4EB56C36-77C4-41D7-A299-8C54FF189584}" sibTransId="{694266A8-F828-48A1-8A34-4B5CE1B679AE}"/>
    <dgm:cxn modelId="{C5EB2ED3-64AC-46B3-91D5-EA03AE9716FF}" srcId="{B4156E1E-5309-4081-B0D8-4647BD9FB26F}" destId="{D20214D9-5726-4F08-8CFA-88EF2C40CB2B}" srcOrd="1" destOrd="0" parTransId="{05C79581-922A-4D9D-A084-DF736A100661}" sibTransId="{A6EF470B-997D-4699-82D4-75EAE31E6881}"/>
    <dgm:cxn modelId="{9D29B2EC-E950-4086-A597-EA9ECF34832D}" type="presOf" srcId="{B4156E1E-5309-4081-B0D8-4647BD9FB26F}" destId="{6F895A14-FA01-44D9-80B5-B305B01F36B2}" srcOrd="0" destOrd="0" presId="urn:microsoft.com/office/officeart/2005/8/layout/process4"/>
    <dgm:cxn modelId="{E78967EE-CF20-4D4B-B5E6-7DABBE0435BB}" type="presOf" srcId="{70306DE4-092C-4824-A609-25BC6723823A}" destId="{BEC77375-54A6-4BFD-BC6A-D76EE1647803}" srcOrd="0" destOrd="0" presId="urn:microsoft.com/office/officeart/2005/8/layout/process4"/>
    <dgm:cxn modelId="{FB6841E2-BD07-478A-A339-BE8E07589BA2}" type="presParOf" srcId="{6F895A14-FA01-44D9-80B5-B305B01F36B2}" destId="{0FD8D397-220E-45F9-B7B0-4C8F4215349F}" srcOrd="0" destOrd="0" presId="urn:microsoft.com/office/officeart/2005/8/layout/process4"/>
    <dgm:cxn modelId="{6BDF359C-D28A-45B8-8046-829A54B07833}" type="presParOf" srcId="{0FD8D397-220E-45F9-B7B0-4C8F4215349F}" destId="{2CA261D6-8378-47E0-8A8E-9A295DB05B70}" srcOrd="0" destOrd="0" presId="urn:microsoft.com/office/officeart/2005/8/layout/process4"/>
    <dgm:cxn modelId="{CAF6E033-02C2-4D0C-A910-47340C155CF4}" type="presParOf" srcId="{6F895A14-FA01-44D9-80B5-B305B01F36B2}" destId="{0E1D70CB-517D-460E-AB40-BC3851444862}" srcOrd="1" destOrd="0" presId="urn:microsoft.com/office/officeart/2005/8/layout/process4"/>
    <dgm:cxn modelId="{DEBC8A21-76D7-4C41-A301-429F0D2D97BD}" type="presParOf" srcId="{6F895A14-FA01-44D9-80B5-B305B01F36B2}" destId="{0EFA577C-4F2B-40C7-933B-8A24EA135DB7}" srcOrd="2" destOrd="0" presId="urn:microsoft.com/office/officeart/2005/8/layout/process4"/>
    <dgm:cxn modelId="{9209FA9F-FD13-4D6A-AB20-D9EB0D637668}" type="presParOf" srcId="{0EFA577C-4F2B-40C7-933B-8A24EA135DB7}" destId="{BEC77375-54A6-4BFD-BC6A-D76EE1647803}" srcOrd="0" destOrd="0" presId="urn:microsoft.com/office/officeart/2005/8/layout/process4"/>
    <dgm:cxn modelId="{86D53880-BB64-442F-BFD1-57F2F8D84FF1}" type="presParOf" srcId="{6F895A14-FA01-44D9-80B5-B305B01F36B2}" destId="{0D3DD921-CB3F-41ED-9F8E-3E002BD8FE47}" srcOrd="3" destOrd="0" presId="urn:microsoft.com/office/officeart/2005/8/layout/process4"/>
    <dgm:cxn modelId="{C694F567-71EC-404A-B914-B273DB48AF6D}" type="presParOf" srcId="{6F895A14-FA01-44D9-80B5-B305B01F36B2}" destId="{D88C104A-C8B7-4899-8E81-F0C5FBB2FB3B}" srcOrd="4" destOrd="0" presId="urn:microsoft.com/office/officeart/2005/8/layout/process4"/>
    <dgm:cxn modelId="{8B69C910-D716-44FD-8DA9-67BF8C3C92C4}" type="presParOf" srcId="{D88C104A-C8B7-4899-8E81-F0C5FBB2FB3B}" destId="{FEA8A0D5-6F9C-4182-8E85-DDCF918C6531}" srcOrd="0" destOrd="0" presId="urn:microsoft.com/office/officeart/2005/8/layout/process4"/>
    <dgm:cxn modelId="{D71B3A8B-EA94-45C8-9C33-D156F28F7913}" type="presParOf" srcId="{6F895A14-FA01-44D9-80B5-B305B01F36B2}" destId="{5FCCC55A-1C22-41DF-A1E6-4D3828330AB0}" srcOrd="5" destOrd="0" presId="urn:microsoft.com/office/officeart/2005/8/layout/process4"/>
    <dgm:cxn modelId="{99EBC740-CEA4-415E-AE4D-B7BBE0F62862}" type="presParOf" srcId="{6F895A14-FA01-44D9-80B5-B305B01F36B2}" destId="{75176C1F-8B96-4F0A-9333-0FC87072F796}" srcOrd="6" destOrd="0" presId="urn:microsoft.com/office/officeart/2005/8/layout/process4"/>
    <dgm:cxn modelId="{48631F14-08ED-4C1E-BE89-07F5D7CFE44B}" type="presParOf" srcId="{75176C1F-8B96-4F0A-9333-0FC87072F796}" destId="{17DC5AD3-04E9-4A2A-BC7A-73E75902DD7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261D6-8378-47E0-8A8E-9A295DB05B70}">
      <dsp:nvSpPr>
        <dsp:cNvPr id="0" name=""/>
        <dsp:cNvSpPr/>
      </dsp:nvSpPr>
      <dsp:spPr>
        <a:xfrm>
          <a:off x="0" y="4827324"/>
          <a:ext cx="4885203" cy="105610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Look up Kurt Lewin and his relationship with change theory.  This will be of use to you for your assignment.</a:t>
          </a:r>
          <a:endParaRPr lang="en-US" sz="1500" kern="1200"/>
        </a:p>
      </dsp:txBody>
      <dsp:txXfrm>
        <a:off x="0" y="4827324"/>
        <a:ext cx="4885203" cy="1056100"/>
      </dsp:txXfrm>
    </dsp:sp>
    <dsp:sp modelId="{BEC77375-54A6-4BFD-BC6A-D76EE1647803}">
      <dsp:nvSpPr>
        <dsp:cNvPr id="0" name=""/>
        <dsp:cNvSpPr/>
      </dsp:nvSpPr>
      <dsp:spPr>
        <a:xfrm rot="10800000">
          <a:off x="0" y="3218883"/>
          <a:ext cx="4885203" cy="1624282"/>
        </a:xfrm>
        <a:prstGeom prst="upArrowCallou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Re-freezing</a:t>
          </a:r>
          <a:r>
            <a:rPr lang="en-GB" sz="1500" kern="1200"/>
            <a:t> - Establishing the change as a new habit so it becomes the standard operating procedure (SOP).  It is easy to backslide into new habits at this stage</a:t>
          </a:r>
          <a:endParaRPr lang="en-US" sz="1500" kern="1200"/>
        </a:p>
      </dsp:txBody>
      <dsp:txXfrm rot="10800000">
        <a:off x="0" y="3218883"/>
        <a:ext cx="4885203" cy="1055410"/>
      </dsp:txXfrm>
    </dsp:sp>
    <dsp:sp modelId="{FEA8A0D5-6F9C-4182-8E85-DDCF918C6531}">
      <dsp:nvSpPr>
        <dsp:cNvPr id="0" name=""/>
        <dsp:cNvSpPr/>
      </dsp:nvSpPr>
      <dsp:spPr>
        <a:xfrm rot="10800000">
          <a:off x="0" y="1610442"/>
          <a:ext cx="4885203" cy="1624282"/>
        </a:xfrm>
        <a:prstGeom prst="upArrowCallou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Unfreezing - </a:t>
          </a:r>
          <a:r>
            <a:rPr lang="en-GB" sz="1500" kern="1200"/>
            <a:t>Involves the process of change in thoughts, feelings and behaviours or all three</a:t>
          </a:r>
          <a:endParaRPr lang="en-US" sz="1500" kern="1200"/>
        </a:p>
      </dsp:txBody>
      <dsp:txXfrm rot="10800000">
        <a:off x="0" y="1610442"/>
        <a:ext cx="4885203" cy="1055410"/>
      </dsp:txXfrm>
    </dsp:sp>
    <dsp:sp modelId="{17DC5AD3-04E9-4A2A-BC7A-73E75902DD7E}">
      <dsp:nvSpPr>
        <dsp:cNvPr id="0" name=""/>
        <dsp:cNvSpPr/>
      </dsp:nvSpPr>
      <dsp:spPr>
        <a:xfrm rot="10800000">
          <a:off x="0" y="2000"/>
          <a:ext cx="4885203" cy="1624282"/>
        </a:xfrm>
        <a:prstGeom prst="upArrowCallou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Unfreezing</a:t>
          </a:r>
          <a:r>
            <a:rPr lang="en-GB" sz="1500" kern="1200"/>
            <a:t> - Involves finding a method of making it possible for people to let go of old patterns</a:t>
          </a:r>
          <a:endParaRPr lang="en-US" sz="1500" kern="1200"/>
        </a:p>
      </dsp:txBody>
      <dsp:txXfrm rot="10800000">
        <a:off x="0" y="2000"/>
        <a:ext cx="4885203" cy="10554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BC2A-9EEC-46FA-92D5-902A025C50D5}" type="datetimeFigureOut">
              <a:rPr lang="en-GB" smtClean="0"/>
              <a:t>06/06/2026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8533A-BA50-4244-8C68-87478E9037B9}" type="slidenum">
              <a:rPr lang="en-GB" smtClean="0"/>
              <a:t>‹#›</a:t>
            </a:fld>
            <a:endParaRPr lang="en-GB"/>
          </a:p>
        </p:txBody>
      </p:sp>
    </p:spTree>
    <p:extLst>
      <p:ext uri="{BB962C8B-B14F-4D97-AF65-F5344CB8AC3E}">
        <p14:creationId xmlns:p14="http://schemas.microsoft.com/office/powerpoint/2010/main" val="4125386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CECF5A-DED4-463E-AEFA-D2EF0B8A4B27}" type="slidenum">
              <a:rPr lang="en-GB" smtClean="0"/>
              <a:t>5</a:t>
            </a:fld>
            <a:endParaRPr lang="en-GB"/>
          </a:p>
        </p:txBody>
      </p:sp>
    </p:spTree>
    <p:extLst>
      <p:ext uri="{BB962C8B-B14F-4D97-AF65-F5344CB8AC3E}">
        <p14:creationId xmlns:p14="http://schemas.microsoft.com/office/powerpoint/2010/main" val="385608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F8533A-BA50-4244-8C68-87478E9037B9}" type="slidenum">
              <a:rPr lang="en-GB" smtClean="0"/>
              <a:t>42</a:t>
            </a:fld>
            <a:endParaRPr lang="en-GB"/>
          </a:p>
        </p:txBody>
      </p:sp>
    </p:spTree>
    <p:extLst>
      <p:ext uri="{BB962C8B-B14F-4D97-AF65-F5344CB8AC3E}">
        <p14:creationId xmlns:p14="http://schemas.microsoft.com/office/powerpoint/2010/main" val="3830785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ECF5A-DED4-463E-AEFA-D2EF0B8A4B27}" type="slidenum">
              <a:rPr lang="en-GB" smtClean="0"/>
              <a:t>48</a:t>
            </a:fld>
            <a:endParaRPr lang="en-GB"/>
          </a:p>
        </p:txBody>
      </p:sp>
    </p:spTree>
    <p:extLst>
      <p:ext uri="{BB962C8B-B14F-4D97-AF65-F5344CB8AC3E}">
        <p14:creationId xmlns:p14="http://schemas.microsoft.com/office/powerpoint/2010/main" val="2133344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4643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306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743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003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9617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8903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889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232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1924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6498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990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83597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theleanway.net/The-Five-Principles-of-Lea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youtu.be/_RqS2WCFZAo"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intqhc.oxfordjournals.org/content/15/2/111" TargetMode="External"/><Relationship Id="rId3" Type="http://schemas.openxmlformats.org/officeDocument/2006/relationships/hyperlink" Target="https://institutionalresearch.files.wordpress.com/2013/10/change_the_culture_change_the_game-online.pdf" TargetMode="External"/><Relationship Id="rId7" Type="http://schemas.openxmlformats.org/officeDocument/2006/relationships/hyperlink" Target="http://www.kotterinternational.com/the-8-step-process-for-leading-chang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youinachangingworld.wikispaces.com/Robert+Kegan" TargetMode="External"/><Relationship Id="rId5" Type="http://schemas.openxmlformats.org/officeDocument/2006/relationships/hyperlink" Target="http://govleaders.org/dynamic-followership.htm" TargetMode="External"/><Relationship Id="rId4" Type="http://schemas.openxmlformats.org/officeDocument/2006/relationships/hyperlink" Target="https://www.youtube.com/watch?v=vPhM8lxibS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3249" y="2241395"/>
            <a:ext cx="10571355" cy="1115597"/>
          </a:xfrm>
        </p:spPr>
        <p:txBody>
          <a:bodyPr>
            <a:noAutofit/>
          </a:bodyPr>
          <a:lstStyle/>
          <a:p>
            <a:br>
              <a:rPr lang="en-GB" sz="3600" b="1" i="1" dirty="0">
                <a:solidFill>
                  <a:schemeClr val="bg1"/>
                </a:solidFill>
              </a:rPr>
            </a:br>
            <a:r>
              <a:rPr lang="en-GB" sz="3200" b="1" dirty="0">
                <a:solidFill>
                  <a:schemeClr val="bg1"/>
                </a:solidFill>
                <a:latin typeface="Arial" panose="020B0604020202020204" pitchFamily="34" charset="0"/>
                <a:cs typeface="Arial" panose="020B0604020202020204" pitchFamily="34" charset="0"/>
              </a:rPr>
              <a:t>Quality Assurance and Service Improvements</a:t>
            </a:r>
            <a:br>
              <a:rPr lang="en-GB" sz="3200" b="1" dirty="0">
                <a:solidFill>
                  <a:schemeClr val="bg1"/>
                </a:solidFill>
                <a:latin typeface="Arial" panose="020B0604020202020204" pitchFamily="34" charset="0"/>
                <a:cs typeface="Arial" panose="020B0604020202020204" pitchFamily="34" charset="0"/>
              </a:rPr>
            </a:br>
            <a:r>
              <a:rPr lang="en-US" sz="3600" b="1" dirty="0">
                <a:solidFill>
                  <a:schemeClr val="bg1"/>
                </a:solidFill>
                <a:latin typeface="Arial" panose="020B0604020202020204" pitchFamily="34" charset="0"/>
                <a:cs typeface="Arial" panose="020B0604020202020204" pitchFamily="34" charset="0"/>
              </a:rPr>
              <a:t>(LCHS7006_LON)</a:t>
            </a:r>
            <a:br>
              <a:rPr lang="en-US" sz="3600" b="1" dirty="0">
                <a:solidFill>
                  <a:schemeClr val="bg1"/>
                </a:solidFill>
                <a:latin typeface="Arial" panose="020B0604020202020204" pitchFamily="34" charset="0"/>
                <a:cs typeface="Arial" panose="020B0604020202020204" pitchFamily="34" charset="0"/>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423447" y="3064605"/>
            <a:ext cx="9719035"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Leading </a:t>
            </a:r>
            <a:r>
              <a:rPr kumimoji="0" lang="en-US" sz="3200" b="1"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Organisational</a:t>
            </a:r>
            <a:r>
              <a:rPr kumimoji="0" lang="en-US"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Cultural Change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3200" b="1" i="1" dirty="0">
              <a:solidFill>
                <a:prstClr val="white"/>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8</a:t>
            </a:r>
            <a:endParaRPr kumimoji="0" lang="en-GB"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609599" y="1323976"/>
            <a:ext cx="10674285"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p>
          <a:p>
            <a:pPr marL="0" lvl="0" indent="0" algn="just" rtl="0">
              <a:lnSpc>
                <a:spcPct val="115000"/>
              </a:lnSpc>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p>
          <a:p>
            <a:pPr marL="0" lvl="0" indent="0" algn="just">
              <a:lnSpc>
                <a:spcPct val="115000"/>
              </a:lnSpc>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module aims overall to develop student to explore </a:t>
            </a:r>
            <a:r>
              <a:rPr lang="en-GB" sz="2400" b="1" dirty="0">
                <a:latin typeface="Arial" panose="020B0604020202020204" pitchFamily="34" charset="0"/>
                <a:cs typeface="Arial" panose="020B0604020202020204" pitchFamily="34" charset="0"/>
              </a:rPr>
              <a:t>quality assurance theories</a:t>
            </a:r>
            <a:r>
              <a:rPr lang="en-GB" sz="2400" dirty="0">
                <a:latin typeface="Arial" panose="020B0604020202020204" pitchFamily="34" charset="0"/>
                <a:cs typeface="Arial" panose="020B0604020202020204" pitchFamily="34" charset="0"/>
              </a:rPr>
              <a:t> and factors that influence the delivery of quality service user care and affect implementation of quality control measures.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fontScale="92500"/>
          </a:bodyPr>
          <a:lstStyle/>
          <a:p>
            <a:pPr marL="0" indent="0">
              <a:buNone/>
            </a:pPr>
            <a:r>
              <a:rPr lang="en-US" dirty="0"/>
              <a:t>To understand:</a:t>
            </a:r>
          </a:p>
          <a:p>
            <a:r>
              <a:rPr lang="en-US" dirty="0"/>
              <a:t>Culture of Improvement and Safety</a:t>
            </a:r>
          </a:p>
          <a:p>
            <a:r>
              <a:rPr lang="en-US" dirty="0"/>
              <a:t>Models for Creating More Effective Organizations, Leadership and Followership in a Culture of Quality</a:t>
            </a:r>
          </a:p>
          <a:p>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cultures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change theories.</a:t>
            </a:r>
          </a:p>
          <a:p>
            <a:r>
              <a:rPr lang="en-US" dirty="0">
                <a:latin typeface="Arial" panose="020B0604020202020204" pitchFamily="34" charset="0"/>
                <a:cs typeface="Arial" panose="020B0604020202020204" pitchFamily="34" charset="0"/>
              </a:rPr>
              <a:t>We will discuss assignment brief C2- </a:t>
            </a:r>
            <a:r>
              <a:rPr lang="en-US" i="1" dirty="0">
                <a:latin typeface="Arial" panose="020B0604020202020204" pitchFamily="34" charset="0"/>
                <a:cs typeface="Arial" panose="020B0604020202020204" pitchFamily="34" charset="0"/>
              </a:rPr>
              <a:t>Report </a:t>
            </a:r>
            <a:r>
              <a:rPr lang="en-US" dirty="0">
                <a:latin typeface="Arial" panose="020B0604020202020204" pitchFamily="34" charset="0"/>
                <a:cs typeface="Arial" panose="020B0604020202020204" pitchFamily="34" charset="0"/>
              </a:rPr>
              <a:t>and continue to work on your draft to receive feedback.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2919-298B-74A7-6D40-C22EB638D219}"/>
              </a:ext>
            </a:extLst>
          </p:cNvPr>
          <p:cNvSpPr>
            <a:spLocks noGrp="1"/>
          </p:cNvSpPr>
          <p:nvPr>
            <p:ph type="title"/>
          </p:nvPr>
        </p:nvSpPr>
        <p:spPr>
          <a:xfrm>
            <a:off x="609600" y="274638"/>
            <a:ext cx="10972800" cy="578117"/>
          </a:xfrm>
        </p:spPr>
        <p:txBody>
          <a:bodyPr>
            <a:normAutofit fontScale="90000"/>
          </a:bodyPr>
          <a:lstStyle/>
          <a:p>
            <a:r>
              <a:rPr lang="en-GB"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654F2B7E-A6A5-0880-1E47-DA4452623BFB}"/>
              </a:ext>
            </a:extLst>
          </p:cNvPr>
          <p:cNvSpPr>
            <a:spLocks noGrp="1"/>
          </p:cNvSpPr>
          <p:nvPr>
            <p:ph idx="1"/>
          </p:nvPr>
        </p:nvSpPr>
        <p:spPr>
          <a:xfrm>
            <a:off x="609600" y="976046"/>
            <a:ext cx="10972800" cy="4541188"/>
          </a:xfrm>
        </p:spPr>
        <p:txBody>
          <a:bodyPr>
            <a:normAutofit/>
          </a:bodyPr>
          <a:lstStyle/>
          <a:p>
            <a:pPr marL="0" indent="0">
              <a:spcBef>
                <a:spcPct val="0"/>
              </a:spcBef>
              <a:buNone/>
            </a:pPr>
            <a:r>
              <a:rPr lang="en-GB" sz="2400" b="1" dirty="0"/>
              <a:t>-</a:t>
            </a:r>
            <a:r>
              <a:rPr lang="en-GB" sz="2000" b="1" dirty="0">
                <a:latin typeface="Arial" panose="020B0604020202020204" pitchFamily="34" charset="0"/>
                <a:cs typeface="Arial" panose="020B0604020202020204" pitchFamily="34" charset="0"/>
              </a:rPr>
              <a:t>Quality Assurance vs  </a:t>
            </a:r>
            <a:r>
              <a:rPr lang="en-US" sz="2000" b="1" dirty="0">
                <a:latin typeface="Arial" panose="020B0604020202020204" pitchFamily="34" charset="0"/>
                <a:cs typeface="Arial" panose="020B0604020202020204" pitchFamily="34" charset="0"/>
              </a:rPr>
              <a:t>Quality improvement</a:t>
            </a:r>
          </a:p>
          <a:p>
            <a:pPr>
              <a:spcBef>
                <a:spcPct val="0"/>
              </a:spcBef>
              <a:buFontTx/>
              <a:buChar char="-"/>
            </a:pPr>
            <a:r>
              <a:rPr lang="en-GB" sz="2000" b="1" dirty="0">
                <a:latin typeface="Arial" panose="020B0604020202020204" pitchFamily="34" charset="0"/>
                <a:cs typeface="Arial" panose="020B0604020202020204" pitchFamily="34" charset="0"/>
              </a:rPr>
              <a:t>Quality</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Six dimensions</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Contributing factors to medical errors</a:t>
            </a:r>
          </a:p>
          <a:p>
            <a:pPr>
              <a:spcBef>
                <a:spcPct val="0"/>
              </a:spcBef>
              <a:buFontTx/>
              <a:buChar char="-"/>
            </a:pPr>
            <a:r>
              <a:rPr lang="en-GB" sz="2000" b="1" dirty="0">
                <a:latin typeface="Arial" panose="020B0604020202020204" pitchFamily="34" charset="0"/>
                <a:cs typeface="Arial" panose="020B0604020202020204" pitchFamily="34" charset="0"/>
              </a:rPr>
              <a:t>Systems Reengineering</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Swiss Cheese Model</a:t>
            </a:r>
          </a:p>
          <a:p>
            <a:pPr lvl="1">
              <a:spcBef>
                <a:spcPct val="0"/>
              </a:spcBef>
              <a:buFontTx/>
              <a:buChar char="-"/>
            </a:pPr>
            <a:r>
              <a:rPr lang="en-US" sz="2000" dirty="0">
                <a:solidFill>
                  <a:srgbClr val="1F1F1F"/>
                </a:solidFill>
                <a:latin typeface="Arial" panose="020B0604020202020204" pitchFamily="34" charset="0"/>
                <a:cs typeface="Arial" panose="020B0604020202020204" pitchFamily="34" charset="0"/>
              </a:rPr>
              <a:t>Root Cause Analysis (RCA): </a:t>
            </a:r>
            <a:r>
              <a:rPr lang="en-GB" sz="2000" dirty="0">
                <a:solidFill>
                  <a:srgbClr val="1F1F1F"/>
                </a:solidFill>
                <a:latin typeface="Arial" panose="020B0604020202020204" pitchFamily="34" charset="0"/>
                <a:cs typeface="Arial" panose="020B0604020202020204" pitchFamily="34" charset="0"/>
              </a:rPr>
              <a:t>Fishbone analysis, 5 whys, Human Factor Analysis, SWOT Analysis, PESTLE </a:t>
            </a:r>
          </a:p>
          <a:p>
            <a:pPr>
              <a:spcBef>
                <a:spcPct val="0"/>
              </a:spcBef>
              <a:buFontTx/>
              <a:buChar char="-"/>
            </a:pPr>
            <a:r>
              <a:rPr lang="en-US" sz="2000" b="1" dirty="0">
                <a:latin typeface="Arial" panose="020B0604020202020204" pitchFamily="34" charset="0"/>
                <a:cs typeface="Arial" panose="020B0604020202020204" pitchFamily="34" charset="0"/>
              </a:rPr>
              <a:t>Measures</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Scientific Soundness, Validity and reliability of measure, Understandable, Feasible</a:t>
            </a:r>
          </a:p>
          <a:p>
            <a:pPr>
              <a:spcBef>
                <a:spcPct val="0"/>
              </a:spcBef>
              <a:buFontTx/>
              <a:buChar char="-"/>
            </a:pPr>
            <a:r>
              <a:rPr lang="en-US" sz="2000" b="1" dirty="0">
                <a:latin typeface="Arial" panose="020B0604020202020204" pitchFamily="34" charset="0"/>
                <a:cs typeface="Arial" panose="020B0604020202020204" pitchFamily="34" charset="0"/>
              </a:rPr>
              <a:t>Benchmarking</a:t>
            </a:r>
          </a:p>
          <a:p>
            <a:pPr>
              <a:spcBef>
                <a:spcPct val="0"/>
              </a:spcBef>
              <a:buFontTx/>
              <a:buChar char="-"/>
            </a:pPr>
            <a:r>
              <a:rPr lang="en-US" sz="2000" b="1" dirty="0">
                <a:latin typeface="Arial" panose="020B0604020202020204" pitchFamily="34" charset="0"/>
                <a:cs typeface="Arial" panose="020B0604020202020204" pitchFamily="34" charset="0"/>
              </a:rPr>
              <a:t>Quality improvement models: </a:t>
            </a:r>
            <a:r>
              <a:rPr lang="en-US" sz="2000" dirty="0">
                <a:latin typeface="Arial" panose="020B0604020202020204" pitchFamily="34" charset="0"/>
                <a:cs typeface="Arial" panose="020B0604020202020204" pitchFamily="34" charset="0"/>
              </a:rPr>
              <a:t>PSDA, Six Sigma, Lean </a:t>
            </a:r>
          </a:p>
          <a:p>
            <a:pPr>
              <a:spcBef>
                <a:spcPct val="0"/>
              </a:spcBef>
              <a:buFontTx/>
              <a:buChar char="-"/>
            </a:pPr>
            <a:r>
              <a:rPr lang="en-US" sz="2000" b="1" dirty="0">
                <a:latin typeface="Arial" panose="020B0604020202020204" pitchFamily="34" charset="0"/>
                <a:cs typeface="Arial" panose="020B0604020202020204" pitchFamily="34" charset="0"/>
              </a:rPr>
              <a:t>Leadership and </a:t>
            </a:r>
            <a:r>
              <a:rPr lang="en-US" sz="2000" b="1" dirty="0" err="1">
                <a:latin typeface="Arial" panose="020B0604020202020204" pitchFamily="34" charset="0"/>
                <a:cs typeface="Arial" panose="020B0604020202020204" pitchFamily="34" charset="0"/>
              </a:rPr>
              <a:t>organisational</a:t>
            </a:r>
            <a:r>
              <a:rPr lang="en-US" sz="2000" b="1" dirty="0">
                <a:latin typeface="Arial" panose="020B0604020202020204" pitchFamily="34" charset="0"/>
                <a:cs typeface="Arial" panose="020B0604020202020204" pitchFamily="34" charset="0"/>
              </a:rPr>
              <a:t> change: </a:t>
            </a:r>
            <a:r>
              <a:rPr lang="en-US" sz="2000" dirty="0">
                <a:latin typeface="Arial" panose="020B0604020202020204" pitchFamily="34" charset="0"/>
                <a:cs typeface="Arial" panose="020B0604020202020204" pitchFamily="34" charset="0"/>
              </a:rPr>
              <a:t>Unfreeze – Change – Refreeze Model</a:t>
            </a:r>
          </a:p>
          <a:p>
            <a:pPr>
              <a:spcBef>
                <a:spcPct val="0"/>
              </a:spcBef>
              <a:buFontTx/>
              <a:buChar char="-"/>
            </a:pPr>
            <a:endParaRPr lang="en-US" sz="2000" b="1" dirty="0">
              <a:latin typeface="Arial" panose="020B0604020202020204" pitchFamily="34" charset="0"/>
              <a:cs typeface="Arial" panose="020B0604020202020204" pitchFamily="34" charset="0"/>
            </a:endParaRPr>
          </a:p>
          <a:p>
            <a:pPr>
              <a:spcBef>
                <a:spcPct val="0"/>
              </a:spcBef>
              <a:buFontTx/>
              <a:buChar char="-"/>
            </a:pPr>
            <a:endParaRPr lang="en-US" sz="2200" dirty="0">
              <a:latin typeface="Arial" panose="020B0604020202020204" pitchFamily="34" charset="0"/>
              <a:cs typeface="Arial" panose="020B0604020202020204" pitchFamily="34" charset="0"/>
            </a:endParaRPr>
          </a:p>
          <a:p>
            <a:pPr>
              <a:spcBef>
                <a:spcPct val="0"/>
              </a:spcBef>
              <a:buFontTx/>
              <a:buChar char="-"/>
            </a:pPr>
            <a:endParaRPr lang="en-GB" sz="2000" b="1" dirty="0">
              <a:solidFill>
                <a:srgbClr val="1F1F1F"/>
              </a:solidFill>
              <a:latin typeface="Arial" panose="020B0604020202020204" pitchFamily="34" charset="0"/>
              <a:cs typeface="Arial" panose="020B0604020202020204" pitchFamily="34" charset="0"/>
            </a:endParaRPr>
          </a:p>
          <a:p>
            <a:pPr lvl="1">
              <a:spcBef>
                <a:spcPct val="0"/>
              </a:spcBef>
              <a:buFontTx/>
              <a:buChar char="-"/>
            </a:pPr>
            <a:endParaRPr lang="en-GB" sz="2000" b="1" dirty="0">
              <a:latin typeface="Arial" panose="020B0604020202020204" pitchFamily="34" charset="0"/>
              <a:cs typeface="Arial" panose="020B0604020202020204" pitchFamily="34" charset="0"/>
            </a:endParaRPr>
          </a:p>
          <a:p>
            <a:pPr>
              <a:spcBef>
                <a:spcPct val="0"/>
              </a:spcBef>
              <a:buFontTx/>
              <a:buChar char="-"/>
            </a:pPr>
            <a:endParaRPr lang="en-US" sz="2400" b="1" dirty="0">
              <a:latin typeface="Arial" panose="020B0604020202020204" pitchFamily="34" charset="0"/>
              <a:cs typeface="Arial" panose="020B0604020202020204" pitchFamily="34" charset="0"/>
            </a:endParaRPr>
          </a:p>
          <a:p>
            <a:pPr marL="0" indent="0">
              <a:spcBef>
                <a:spcPct val="0"/>
              </a:spcBef>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435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4FCEE-6863-21E9-CA53-31325E21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A82BE5-8BB5-DBA9-A1D9-836A25B4A907}"/>
              </a:ext>
            </a:extLst>
          </p:cNvPr>
          <p:cNvSpPr>
            <a:spLocks noGrp="1"/>
          </p:cNvSpPr>
          <p:nvPr>
            <p:ph type="title"/>
          </p:nvPr>
        </p:nvSpPr>
        <p:spPr/>
        <p:txBody>
          <a:bodyPr>
            <a:normAutofit/>
          </a:bodyPr>
          <a:lstStyle/>
          <a:p>
            <a:r>
              <a:rPr dirty="0">
                <a:latin typeface="Calibri"/>
              </a:rPr>
              <a:t>Do People Resist Change?</a:t>
            </a:r>
          </a:p>
        </p:txBody>
      </p:sp>
      <p:sp>
        <p:nvSpPr>
          <p:cNvPr id="3" name="Content Placeholder 2">
            <a:extLst>
              <a:ext uri="{FF2B5EF4-FFF2-40B4-BE49-F238E27FC236}">
                <a16:creationId xmlns:a16="http://schemas.microsoft.com/office/drawing/2014/main" id="{5D57D91F-746F-A821-9D60-3348ABE3008D}"/>
              </a:ext>
            </a:extLst>
          </p:cNvPr>
          <p:cNvSpPr>
            <a:spLocks noGrp="1"/>
          </p:cNvSpPr>
          <p:nvPr>
            <p:ph idx="1"/>
          </p:nvPr>
        </p:nvSpPr>
        <p:spPr>
          <a:xfrm>
            <a:off x="1826607" y="2094008"/>
            <a:ext cx="7974058" cy="3917032"/>
          </a:xfrm>
        </p:spPr>
        <p:txBody>
          <a:bodyPr>
            <a:normAutofit/>
          </a:bodyPr>
          <a:lstStyle/>
          <a:p>
            <a:r>
              <a:rPr sz="2500" dirty="0">
                <a:latin typeface="Calibri"/>
              </a:rPr>
              <a:t>Many people resist change for a variety of reasons.</a:t>
            </a:r>
            <a:endParaRPr lang="en-GB" sz="2500" dirty="0">
              <a:latin typeface="Calibri"/>
            </a:endParaRPr>
          </a:p>
          <a:p>
            <a:endParaRPr lang="en-GB" sz="2500" dirty="0">
              <a:latin typeface="Calibri"/>
            </a:endParaRPr>
          </a:p>
          <a:p>
            <a:endParaRPr lang="en-GB" sz="2500" dirty="0">
              <a:latin typeface="Calibri"/>
            </a:endParaRPr>
          </a:p>
          <a:p>
            <a:r>
              <a:rPr lang="en-GB" sz="2500" dirty="0">
                <a:latin typeface="Calibri"/>
              </a:rPr>
              <a:t>Can you name 3 reasons?</a:t>
            </a:r>
            <a:endParaRPr sz="2500" dirty="0">
              <a:latin typeface="Calibri"/>
            </a:endParaRPr>
          </a:p>
        </p:txBody>
      </p:sp>
    </p:spTree>
    <p:extLst>
      <p:ext uri="{BB962C8B-B14F-4D97-AF65-F5344CB8AC3E}">
        <p14:creationId xmlns:p14="http://schemas.microsoft.com/office/powerpoint/2010/main" val="2702310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03CE1-C473-9D44-F012-B280528A31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3C8D19-A7F3-2C22-E898-00D45613FD62}"/>
              </a:ext>
            </a:extLst>
          </p:cNvPr>
          <p:cNvSpPr>
            <a:spLocks noGrp="1"/>
          </p:cNvSpPr>
          <p:nvPr>
            <p:ph type="title"/>
          </p:nvPr>
        </p:nvSpPr>
        <p:spPr/>
        <p:txBody>
          <a:bodyPr>
            <a:normAutofit/>
          </a:bodyPr>
          <a:lstStyle/>
          <a:p>
            <a:r>
              <a:rPr dirty="0">
                <a:latin typeface="Calibri"/>
              </a:rPr>
              <a:t>Why Do People Resist Change?</a:t>
            </a:r>
          </a:p>
        </p:txBody>
      </p:sp>
      <p:sp>
        <p:nvSpPr>
          <p:cNvPr id="3" name="Content Placeholder 2">
            <a:extLst>
              <a:ext uri="{FF2B5EF4-FFF2-40B4-BE49-F238E27FC236}">
                <a16:creationId xmlns:a16="http://schemas.microsoft.com/office/drawing/2014/main" id="{85C9A782-0AD5-2D52-1EE9-2EAC78CA72E0}"/>
              </a:ext>
            </a:extLst>
          </p:cNvPr>
          <p:cNvSpPr>
            <a:spLocks noGrp="1"/>
          </p:cNvSpPr>
          <p:nvPr>
            <p:ph idx="1"/>
          </p:nvPr>
        </p:nvSpPr>
        <p:spPr>
          <a:xfrm>
            <a:off x="1908838" y="1692298"/>
            <a:ext cx="8229600" cy="3917032"/>
          </a:xfrm>
        </p:spPr>
        <p:txBody>
          <a:bodyPr>
            <a:normAutofit/>
          </a:bodyPr>
          <a:lstStyle/>
          <a:p>
            <a:r>
              <a:rPr sz="2500" dirty="0">
                <a:latin typeface="Calibri"/>
              </a:rPr>
              <a:t>Feeling out of their depth</a:t>
            </a:r>
          </a:p>
          <a:p>
            <a:r>
              <a:rPr sz="2500" dirty="0">
                <a:latin typeface="Calibri"/>
              </a:rPr>
              <a:t>Leaving their comfort zone</a:t>
            </a:r>
          </a:p>
          <a:p>
            <a:r>
              <a:rPr sz="2500" dirty="0">
                <a:latin typeface="Calibri"/>
              </a:rPr>
              <a:t>Change feels like more work</a:t>
            </a:r>
          </a:p>
          <a:p>
            <a:r>
              <a:rPr sz="2500" dirty="0">
                <a:latin typeface="Calibri"/>
              </a:rPr>
              <a:t>Resisting is easier</a:t>
            </a:r>
          </a:p>
          <a:p>
            <a:r>
              <a:rPr sz="2500" dirty="0">
                <a:latin typeface="Calibri"/>
              </a:rPr>
              <a:t>Human nature</a:t>
            </a:r>
          </a:p>
          <a:p>
            <a:r>
              <a:rPr sz="2500" dirty="0">
                <a:latin typeface="Calibri"/>
              </a:rPr>
              <a:t>Negative past experiences</a:t>
            </a:r>
          </a:p>
          <a:p>
            <a:r>
              <a:rPr sz="2500" dirty="0">
                <a:latin typeface="Calibri"/>
              </a:rPr>
              <a:t>Dislike of the change leader</a:t>
            </a:r>
          </a:p>
          <a:p>
            <a:r>
              <a:rPr sz="2500" dirty="0">
                <a:latin typeface="Calibri"/>
              </a:rPr>
              <a:t>Belief that ‘we’ve always done it this way’</a:t>
            </a:r>
          </a:p>
        </p:txBody>
      </p:sp>
    </p:spTree>
    <p:extLst>
      <p:ext uri="{BB962C8B-B14F-4D97-AF65-F5344CB8AC3E}">
        <p14:creationId xmlns:p14="http://schemas.microsoft.com/office/powerpoint/2010/main" val="696429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D8E52-845A-5C4D-A44E-E4966E4ADB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50CC17-1F3D-1EB6-E3E9-297DFC498223}"/>
              </a:ext>
            </a:extLst>
          </p:cNvPr>
          <p:cNvSpPr>
            <a:spLocks noGrp="1"/>
          </p:cNvSpPr>
          <p:nvPr>
            <p:ph type="title"/>
          </p:nvPr>
        </p:nvSpPr>
        <p:spPr/>
        <p:txBody>
          <a:bodyPr>
            <a:normAutofit/>
          </a:bodyPr>
          <a:lstStyle/>
          <a:p>
            <a:r>
              <a:rPr dirty="0">
                <a:latin typeface="Calibri"/>
              </a:rPr>
              <a:t>Why Do We Need Change?</a:t>
            </a:r>
          </a:p>
        </p:txBody>
      </p:sp>
      <p:sp>
        <p:nvSpPr>
          <p:cNvPr id="3" name="Content Placeholder 2">
            <a:extLst>
              <a:ext uri="{FF2B5EF4-FFF2-40B4-BE49-F238E27FC236}">
                <a16:creationId xmlns:a16="http://schemas.microsoft.com/office/drawing/2014/main" id="{819AA8A2-52F8-7547-39C3-D8B336D81BD1}"/>
              </a:ext>
            </a:extLst>
          </p:cNvPr>
          <p:cNvSpPr>
            <a:spLocks noGrp="1"/>
          </p:cNvSpPr>
          <p:nvPr>
            <p:ph idx="1"/>
          </p:nvPr>
        </p:nvSpPr>
        <p:spPr>
          <a:xfrm>
            <a:off x="1921994" y="2027798"/>
            <a:ext cx="8229600" cy="3917032"/>
          </a:xfrm>
        </p:spPr>
        <p:txBody>
          <a:bodyPr>
            <a:normAutofit/>
          </a:bodyPr>
          <a:lstStyle/>
          <a:p>
            <a:r>
              <a:rPr sz="3000" dirty="0">
                <a:latin typeface="Calibri"/>
              </a:rPr>
              <a:t>Change is essential to improve care quality, safety, and efficiency.</a:t>
            </a:r>
            <a:endParaRPr lang="en-GB" sz="3000" dirty="0">
              <a:latin typeface="Calibri"/>
            </a:endParaRPr>
          </a:p>
          <a:p>
            <a:endParaRPr lang="en-GB" sz="3000" dirty="0">
              <a:latin typeface="Calibri"/>
            </a:endParaRPr>
          </a:p>
          <a:p>
            <a:endParaRPr lang="en-GB" sz="3000" dirty="0">
              <a:latin typeface="Calibri"/>
            </a:endParaRPr>
          </a:p>
          <a:p>
            <a:endParaRPr lang="en-GB" sz="3000" dirty="0">
              <a:latin typeface="Calibri"/>
            </a:endParaRPr>
          </a:p>
        </p:txBody>
      </p:sp>
      <p:pic>
        <p:nvPicPr>
          <p:cNvPr id="1030" name="Picture 6" descr="Poor Patient Care Cartoons and Comics - funny pictures from CartoonStock">
            <a:extLst>
              <a:ext uri="{FF2B5EF4-FFF2-40B4-BE49-F238E27FC236}">
                <a16:creationId xmlns:a16="http://schemas.microsoft.com/office/drawing/2014/main" id="{E41EDDA4-2F47-2393-2322-A9CE44A9EE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8598" y="3677334"/>
            <a:ext cx="2317240" cy="232187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ad Patient Cartoons and Comics - funny pictures from CartoonStock">
            <a:extLst>
              <a:ext uri="{FF2B5EF4-FFF2-40B4-BE49-F238E27FC236}">
                <a16:creationId xmlns:a16="http://schemas.microsoft.com/office/drawing/2014/main" id="{63A054DE-290E-51BB-02D4-D7EE9CD0F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2554" y="2572674"/>
            <a:ext cx="2245526" cy="232187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QC seeking feedback from people of ethnic minority backgrounds with  long-term physical health conditions - Healthwatch Central Bedfordshire">
            <a:extLst>
              <a:ext uri="{FF2B5EF4-FFF2-40B4-BE49-F238E27FC236}">
                <a16:creationId xmlns:a16="http://schemas.microsoft.com/office/drawing/2014/main" id="{350B436A-1F6F-AE6F-7738-BD0B6B7837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1104"/>
          <a:stretch>
            <a:fillRect/>
          </a:stretch>
        </p:blipFill>
        <p:spPr bwMode="auto">
          <a:xfrm>
            <a:off x="4415289" y="3519453"/>
            <a:ext cx="1800225" cy="149782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hare your views on our service with the CQC - NHS South East Coast  Ambulance Service">
            <a:extLst>
              <a:ext uri="{FF2B5EF4-FFF2-40B4-BE49-F238E27FC236}">
                <a16:creationId xmlns:a16="http://schemas.microsoft.com/office/drawing/2014/main" id="{FC958CD8-B1AD-01AD-61CF-312149861C8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2000" y="4673242"/>
            <a:ext cx="1845303" cy="1175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803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C31E7-8AAA-F169-4A52-6C1A5054CB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FF3098-65AC-277E-C7FF-6DC0DC8FACC0}"/>
              </a:ext>
            </a:extLst>
          </p:cNvPr>
          <p:cNvSpPr>
            <a:spLocks noGrp="1"/>
          </p:cNvSpPr>
          <p:nvPr>
            <p:ph type="title"/>
          </p:nvPr>
        </p:nvSpPr>
        <p:spPr/>
        <p:txBody>
          <a:bodyPr>
            <a:noAutofit/>
          </a:bodyPr>
          <a:lstStyle/>
          <a:p>
            <a:r>
              <a:rPr dirty="0">
                <a:latin typeface="Calibri"/>
              </a:rPr>
              <a:t>Examples of Change in Health &amp; Social Care</a:t>
            </a:r>
          </a:p>
        </p:txBody>
      </p:sp>
      <p:sp>
        <p:nvSpPr>
          <p:cNvPr id="3" name="Content Placeholder 2">
            <a:extLst>
              <a:ext uri="{FF2B5EF4-FFF2-40B4-BE49-F238E27FC236}">
                <a16:creationId xmlns:a16="http://schemas.microsoft.com/office/drawing/2014/main" id="{7C888280-0908-2339-67F7-065D9AB92DC1}"/>
              </a:ext>
            </a:extLst>
          </p:cNvPr>
          <p:cNvSpPr>
            <a:spLocks noGrp="1"/>
          </p:cNvSpPr>
          <p:nvPr>
            <p:ph idx="1"/>
          </p:nvPr>
        </p:nvSpPr>
        <p:spPr>
          <a:xfrm>
            <a:off x="2046985" y="2198837"/>
            <a:ext cx="8229600" cy="4525963"/>
          </a:xfrm>
        </p:spPr>
        <p:txBody>
          <a:bodyPr>
            <a:normAutofit/>
          </a:bodyPr>
          <a:lstStyle/>
          <a:p>
            <a:r>
              <a:rPr sz="2500" dirty="0">
                <a:latin typeface="Calibri"/>
              </a:rPr>
              <a:t>Staff changes</a:t>
            </a:r>
            <a:r>
              <a:rPr lang="en-GB" sz="2500" dirty="0">
                <a:latin typeface="Calibri"/>
              </a:rPr>
              <a:t> (e.g., new members of staff, new leaders)</a:t>
            </a:r>
          </a:p>
          <a:p>
            <a:r>
              <a:rPr sz="2500" dirty="0">
                <a:latin typeface="Calibri"/>
              </a:rPr>
              <a:t>Duty </a:t>
            </a:r>
            <a:r>
              <a:rPr sz="2500" dirty="0" err="1">
                <a:latin typeface="Calibri"/>
              </a:rPr>
              <a:t>rota</a:t>
            </a:r>
            <a:r>
              <a:rPr sz="2500" dirty="0">
                <a:latin typeface="Calibri"/>
              </a:rPr>
              <a:t> changes</a:t>
            </a:r>
          </a:p>
          <a:p>
            <a:r>
              <a:rPr sz="2500" dirty="0">
                <a:latin typeface="Calibri"/>
              </a:rPr>
              <a:t>Changes in practice</a:t>
            </a:r>
          </a:p>
          <a:p>
            <a:r>
              <a:rPr sz="2500" dirty="0" err="1">
                <a:latin typeface="Calibri"/>
              </a:rPr>
              <a:t>Behavioural</a:t>
            </a:r>
            <a:r>
              <a:rPr sz="2500" dirty="0">
                <a:latin typeface="Calibri"/>
              </a:rPr>
              <a:t> change</a:t>
            </a:r>
          </a:p>
          <a:p>
            <a:r>
              <a:rPr sz="2500" dirty="0">
                <a:latin typeface="Calibri"/>
              </a:rPr>
              <a:t>Policy changes</a:t>
            </a:r>
          </a:p>
          <a:p>
            <a:r>
              <a:rPr sz="2500" dirty="0">
                <a:latin typeface="Calibri"/>
              </a:rPr>
              <a:t>Environmental changes</a:t>
            </a:r>
          </a:p>
          <a:p>
            <a:r>
              <a:rPr sz="2500" dirty="0">
                <a:latin typeface="Calibri"/>
              </a:rPr>
              <a:t>Change is constant and inevitable</a:t>
            </a:r>
          </a:p>
        </p:txBody>
      </p:sp>
    </p:spTree>
    <p:extLst>
      <p:ext uri="{BB962C8B-B14F-4D97-AF65-F5344CB8AC3E}">
        <p14:creationId xmlns:p14="http://schemas.microsoft.com/office/powerpoint/2010/main" val="3552801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F910C-F4CF-E264-2B5B-CA91BACF7E64}"/>
            </a:ext>
          </a:extLst>
        </p:cNvPr>
        <p:cNvGrpSpPr/>
        <p:nvPr/>
      </p:nvGrpSpPr>
      <p:grpSpPr>
        <a:xfrm>
          <a:off x="0" y="0"/>
          <a:ext cx="0" cy="0"/>
          <a:chOff x="0" y="0"/>
          <a:chExt cx="0" cy="0"/>
        </a:xfrm>
      </p:grpSpPr>
      <p:pic>
        <p:nvPicPr>
          <p:cNvPr id="4" name="Content Placeholder 3" descr="posresponse.gif">
            <a:extLst>
              <a:ext uri="{FF2B5EF4-FFF2-40B4-BE49-F238E27FC236}">
                <a16:creationId xmlns:a16="http://schemas.microsoft.com/office/drawing/2014/main" id="{36DC55D0-E2F3-ACC5-FB3F-6C0DD5CCBCF8}"/>
              </a:ext>
            </a:extLst>
          </p:cNvPr>
          <p:cNvPicPr>
            <a:picLocks noGrp="1" noChangeAspect="1"/>
          </p:cNvPicPr>
          <p:nvPr>
            <p:ph idx="1"/>
          </p:nvPr>
        </p:nvPicPr>
        <p:blipFill>
          <a:blip r:embed="rId2" cstate="print"/>
          <a:stretch>
            <a:fillRect/>
          </a:stretch>
        </p:blipFill>
        <p:spPr>
          <a:xfrm>
            <a:off x="3406848" y="1675651"/>
            <a:ext cx="6247052" cy="4248000"/>
          </a:xfrm>
          <a:prstGeom prst="rect">
            <a:avLst/>
          </a:prstGeom>
        </p:spPr>
      </p:pic>
      <p:sp>
        <p:nvSpPr>
          <p:cNvPr id="7" name="Title 6">
            <a:extLst>
              <a:ext uri="{FF2B5EF4-FFF2-40B4-BE49-F238E27FC236}">
                <a16:creationId xmlns:a16="http://schemas.microsoft.com/office/drawing/2014/main" id="{11EE5B1C-1BC6-AF0C-978E-ABB117973A88}"/>
              </a:ext>
            </a:extLst>
          </p:cNvPr>
          <p:cNvSpPr>
            <a:spLocks noGrp="1"/>
          </p:cNvSpPr>
          <p:nvPr>
            <p:ph type="title"/>
          </p:nvPr>
        </p:nvSpPr>
        <p:spPr/>
        <p:txBody>
          <a:bodyPr>
            <a:normAutofit fontScale="90000"/>
          </a:bodyPr>
          <a:lstStyle/>
          <a:p>
            <a:r>
              <a:rPr lang="en-GB" dirty="0"/>
              <a:t>What happens when we try to adopt change ?</a:t>
            </a:r>
          </a:p>
        </p:txBody>
      </p:sp>
    </p:spTree>
    <p:extLst>
      <p:ext uri="{BB962C8B-B14F-4D97-AF65-F5344CB8AC3E}">
        <p14:creationId xmlns:p14="http://schemas.microsoft.com/office/powerpoint/2010/main" val="1829536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21CDC-D44D-C5AA-4500-4D5229728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8FC4D6-E3CE-9362-2E3B-B1C85E7F0F4F}"/>
              </a:ext>
            </a:extLst>
          </p:cNvPr>
          <p:cNvSpPr>
            <a:spLocks noGrp="1"/>
          </p:cNvSpPr>
          <p:nvPr>
            <p:ph type="title"/>
          </p:nvPr>
        </p:nvSpPr>
        <p:spPr>
          <a:xfrm>
            <a:off x="1981200" y="544353"/>
            <a:ext cx="8229600" cy="1143000"/>
          </a:xfrm>
        </p:spPr>
        <p:txBody>
          <a:bodyPr>
            <a:noAutofit/>
          </a:bodyPr>
          <a:lstStyle/>
          <a:p>
            <a:r>
              <a:rPr dirty="0">
                <a:latin typeface="Calibri"/>
              </a:rPr>
              <a:t>What Happens When We Try to Adopt Change?</a:t>
            </a:r>
          </a:p>
        </p:txBody>
      </p:sp>
      <p:sp>
        <p:nvSpPr>
          <p:cNvPr id="3" name="Content Placeholder 2">
            <a:extLst>
              <a:ext uri="{FF2B5EF4-FFF2-40B4-BE49-F238E27FC236}">
                <a16:creationId xmlns:a16="http://schemas.microsoft.com/office/drawing/2014/main" id="{5325568A-3BB5-EA49-63D2-BB3B542466B0}"/>
              </a:ext>
            </a:extLst>
          </p:cNvPr>
          <p:cNvSpPr>
            <a:spLocks noGrp="1"/>
          </p:cNvSpPr>
          <p:nvPr>
            <p:ph idx="1"/>
          </p:nvPr>
        </p:nvSpPr>
        <p:spPr>
          <a:xfrm>
            <a:off x="1981200" y="2705374"/>
            <a:ext cx="8229600" cy="2774448"/>
          </a:xfrm>
        </p:spPr>
        <p:txBody>
          <a:bodyPr>
            <a:normAutofit/>
          </a:bodyPr>
          <a:lstStyle/>
          <a:p>
            <a:r>
              <a:rPr sz="2500" dirty="0">
                <a:latin typeface="Calibri"/>
              </a:rPr>
              <a:t>Poor communication leads to resistance</a:t>
            </a:r>
          </a:p>
          <a:p>
            <a:r>
              <a:rPr sz="2500" dirty="0">
                <a:latin typeface="Calibri"/>
              </a:rPr>
              <a:t>Some may comply but remain </a:t>
            </a:r>
            <a:r>
              <a:rPr sz="2500" dirty="0" err="1">
                <a:latin typeface="Calibri"/>
              </a:rPr>
              <a:t>sceptical</a:t>
            </a:r>
            <a:endParaRPr sz="2500" dirty="0">
              <a:latin typeface="Calibri"/>
            </a:endParaRPr>
          </a:p>
          <a:p>
            <a:pPr>
              <a:lnSpc>
                <a:spcPct val="90000"/>
              </a:lnSpc>
            </a:pPr>
            <a:r>
              <a:rPr sz="2500" dirty="0">
                <a:latin typeface="Calibri"/>
              </a:rPr>
              <a:t>Benefits increase buy-in</a:t>
            </a:r>
            <a:r>
              <a:rPr lang="en-GB" sz="2500" dirty="0">
                <a:latin typeface="Calibri"/>
              </a:rPr>
              <a:t> a</a:t>
            </a:r>
            <a:r>
              <a:rPr lang="en-GB" sz="2500" dirty="0"/>
              <a:t>s people start to see potential</a:t>
            </a:r>
          </a:p>
          <a:p>
            <a:pPr>
              <a:lnSpc>
                <a:spcPct val="90000"/>
              </a:lnSpc>
            </a:pPr>
            <a:r>
              <a:rPr lang="en-GB" sz="2500" dirty="0"/>
              <a:t>However, w</a:t>
            </a:r>
            <a:r>
              <a:rPr sz="2500" dirty="0" err="1">
                <a:latin typeface="Calibri"/>
              </a:rPr>
              <a:t>ithout</a:t>
            </a:r>
            <a:r>
              <a:rPr sz="2500" dirty="0">
                <a:latin typeface="Calibri"/>
              </a:rPr>
              <a:t> sustained effort, enthusiasm declines</a:t>
            </a:r>
          </a:p>
        </p:txBody>
      </p:sp>
    </p:spTree>
    <p:extLst>
      <p:ext uri="{BB962C8B-B14F-4D97-AF65-F5344CB8AC3E}">
        <p14:creationId xmlns:p14="http://schemas.microsoft.com/office/powerpoint/2010/main" val="132359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08BF9-71BB-4B3C-D266-EA53EF7503B2}"/>
            </a:ext>
          </a:extLst>
        </p:cNvPr>
        <p:cNvGrpSpPr/>
        <p:nvPr/>
      </p:nvGrpSpPr>
      <p:grpSpPr>
        <a:xfrm>
          <a:off x="0" y="0"/>
          <a:ext cx="0" cy="0"/>
          <a:chOff x="0" y="0"/>
          <a:chExt cx="0" cy="0"/>
        </a:xfrm>
      </p:grpSpPr>
      <p:pic>
        <p:nvPicPr>
          <p:cNvPr id="4" name="Content Placeholder 3" descr="change1.jpg">
            <a:extLst>
              <a:ext uri="{FF2B5EF4-FFF2-40B4-BE49-F238E27FC236}">
                <a16:creationId xmlns:a16="http://schemas.microsoft.com/office/drawing/2014/main" id="{CBFC0363-42EB-D4D0-DE79-45ADE8AEEAEA}"/>
              </a:ext>
            </a:extLst>
          </p:cNvPr>
          <p:cNvPicPr>
            <a:picLocks noGrp="1" noChangeAspect="1"/>
          </p:cNvPicPr>
          <p:nvPr>
            <p:ph idx="1"/>
          </p:nvPr>
        </p:nvPicPr>
        <p:blipFill>
          <a:blip r:embed="rId2" cstate="print"/>
          <a:stretch>
            <a:fillRect/>
          </a:stretch>
        </p:blipFill>
        <p:spPr>
          <a:xfrm>
            <a:off x="5878913" y="1585816"/>
            <a:ext cx="4037486" cy="3686369"/>
          </a:xfrm>
          <a:prstGeom prst="rect">
            <a:avLst/>
          </a:prstGeom>
        </p:spPr>
      </p:pic>
      <p:sp>
        <p:nvSpPr>
          <p:cNvPr id="10" name="TextBox 9">
            <a:extLst>
              <a:ext uri="{FF2B5EF4-FFF2-40B4-BE49-F238E27FC236}">
                <a16:creationId xmlns:a16="http://schemas.microsoft.com/office/drawing/2014/main" id="{C07BFF3C-98F5-C21E-96F9-F8AB98F3EB05}"/>
              </a:ext>
            </a:extLst>
          </p:cNvPr>
          <p:cNvSpPr txBox="1"/>
          <p:nvPr/>
        </p:nvSpPr>
        <p:spPr>
          <a:xfrm>
            <a:off x="1795377" y="448270"/>
            <a:ext cx="4572000" cy="5093702"/>
          </a:xfrm>
          <a:prstGeom prst="rect">
            <a:avLst/>
          </a:prstGeom>
          <a:noFill/>
        </p:spPr>
        <p:txBody>
          <a:bodyPr wrap="square">
            <a:spAutoFit/>
          </a:bodyPr>
          <a:lstStyle/>
          <a:p>
            <a:r>
              <a:rPr lang="en-US" sz="2500" dirty="0">
                <a:latin typeface="+mj-lt"/>
                <a:ea typeface="+mj-ea"/>
                <a:cs typeface="+mj-cs"/>
              </a:rPr>
              <a:t>Think of examples where you </a:t>
            </a:r>
          </a:p>
          <a:p>
            <a:r>
              <a:rPr lang="en-US" sz="2500" dirty="0">
                <a:latin typeface="+mj-lt"/>
                <a:ea typeface="+mj-ea"/>
                <a:cs typeface="+mj-cs"/>
              </a:rPr>
              <a:t>have been involved in change......</a:t>
            </a:r>
          </a:p>
          <a:p>
            <a:r>
              <a:rPr lang="en-US" sz="2500" dirty="0">
                <a:latin typeface="+mj-lt"/>
                <a:ea typeface="+mj-ea"/>
                <a:cs typeface="+mj-cs"/>
              </a:rPr>
              <a:t>think about how you felt</a:t>
            </a:r>
            <a:br>
              <a:rPr lang="en-US" sz="2500" dirty="0">
                <a:latin typeface="+mj-lt"/>
                <a:ea typeface="+mj-ea"/>
                <a:cs typeface="+mj-cs"/>
              </a:rPr>
            </a:br>
            <a:r>
              <a:rPr lang="en-US" sz="2500" dirty="0">
                <a:latin typeface="+mj-lt"/>
                <a:ea typeface="+mj-ea"/>
                <a:cs typeface="+mj-cs"/>
              </a:rPr>
              <a:t>and how this was overcome </a:t>
            </a:r>
          </a:p>
          <a:p>
            <a:r>
              <a:rPr lang="en-US" sz="2500" dirty="0">
                <a:latin typeface="+mj-lt"/>
                <a:ea typeface="+mj-ea"/>
                <a:cs typeface="+mj-cs"/>
              </a:rPr>
              <a:t>(if appropriate)</a:t>
            </a:r>
          </a:p>
          <a:p>
            <a:endParaRPr lang="en-US" sz="2500" dirty="0">
              <a:latin typeface="+mj-lt"/>
              <a:ea typeface="+mj-ea"/>
              <a:cs typeface="+mj-cs"/>
            </a:endParaRPr>
          </a:p>
          <a:p>
            <a:endParaRPr lang="en-US" sz="2500" dirty="0">
              <a:latin typeface="+mj-lt"/>
              <a:ea typeface="+mj-ea"/>
              <a:cs typeface="+mj-cs"/>
            </a:endParaRPr>
          </a:p>
          <a:p>
            <a:endParaRPr lang="en-US" sz="2500" dirty="0">
              <a:latin typeface="+mj-lt"/>
              <a:ea typeface="+mj-ea"/>
              <a:cs typeface="+mj-cs"/>
            </a:endParaRPr>
          </a:p>
          <a:p>
            <a:endParaRPr lang="en-US" sz="2500" dirty="0">
              <a:latin typeface="+mj-lt"/>
              <a:ea typeface="+mj-ea"/>
              <a:cs typeface="+mj-cs"/>
            </a:endParaRPr>
          </a:p>
          <a:p>
            <a:endParaRPr lang="en-US" sz="2500" dirty="0">
              <a:latin typeface="+mj-lt"/>
              <a:ea typeface="+mj-ea"/>
              <a:cs typeface="+mj-cs"/>
            </a:endParaRPr>
          </a:p>
          <a:p>
            <a:endParaRPr lang="en-US" sz="2500" dirty="0">
              <a:latin typeface="+mj-lt"/>
              <a:ea typeface="+mj-ea"/>
              <a:cs typeface="+mj-cs"/>
            </a:endParaRPr>
          </a:p>
          <a:p>
            <a:endParaRPr lang="en-GB" sz="2500" dirty="0"/>
          </a:p>
        </p:txBody>
      </p:sp>
    </p:spTree>
    <p:extLst>
      <p:ext uri="{BB962C8B-B14F-4D97-AF65-F5344CB8AC3E}">
        <p14:creationId xmlns:p14="http://schemas.microsoft.com/office/powerpoint/2010/main" val="220005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01E6C-D977-27CF-187B-48B0025221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A73AEF-A942-67D1-1F2C-362B41FE0C94}"/>
              </a:ext>
            </a:extLst>
          </p:cNvPr>
          <p:cNvSpPr>
            <a:spLocks noGrp="1"/>
          </p:cNvSpPr>
          <p:nvPr>
            <p:ph type="title"/>
          </p:nvPr>
        </p:nvSpPr>
        <p:spPr>
          <a:xfrm>
            <a:off x="2171272" y="1012004"/>
            <a:ext cx="2562119" cy="4795408"/>
          </a:xfrm>
        </p:spPr>
        <p:txBody>
          <a:bodyPr>
            <a:normAutofit/>
          </a:bodyPr>
          <a:lstStyle/>
          <a:p>
            <a:pPr>
              <a:lnSpc>
                <a:spcPct val="90000"/>
              </a:lnSpc>
            </a:pPr>
            <a:r>
              <a:rPr lang="en-GB" sz="3400" b="1" dirty="0">
                <a:solidFill>
                  <a:srgbClr val="FFFFFF"/>
                </a:solidFill>
              </a:rPr>
              <a:t>Kurt Lewin – </a:t>
            </a:r>
            <a:r>
              <a:rPr lang="en-GB" sz="3400" b="1" dirty="0"/>
              <a:t>Kurt Lewin (1947)– the ‘father’ of change theory.  </a:t>
            </a:r>
            <a:br>
              <a:rPr lang="en-GB" sz="3400" b="1" dirty="0"/>
            </a:br>
            <a:r>
              <a:rPr lang="en-GB" sz="3400" b="1" dirty="0">
                <a:solidFill>
                  <a:srgbClr val="FFFFFF"/>
                </a:solidFill>
              </a:rPr>
              <a:t>.............................</a:t>
            </a:r>
            <a:endParaRPr lang="en-US" sz="3400" b="1" dirty="0">
              <a:solidFill>
                <a:srgbClr val="FFFFFF"/>
              </a:solidFill>
            </a:endParaRPr>
          </a:p>
        </p:txBody>
      </p:sp>
      <p:graphicFrame>
        <p:nvGraphicFramePr>
          <p:cNvPr id="5" name="Content Placeholder 2">
            <a:extLst>
              <a:ext uri="{FF2B5EF4-FFF2-40B4-BE49-F238E27FC236}">
                <a16:creationId xmlns:a16="http://schemas.microsoft.com/office/drawing/2014/main" id="{E0023152-615A-76C0-FEB7-EE8AE76C3CFE}"/>
              </a:ext>
            </a:extLst>
          </p:cNvPr>
          <p:cNvGraphicFramePr>
            <a:graphicFrameLocks noGrp="1"/>
          </p:cNvGraphicFramePr>
          <p:nvPr>
            <p:ph idx="1"/>
          </p:nvPr>
        </p:nvGraphicFramePr>
        <p:xfrm>
          <a:off x="5419726"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600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DB9E7-C0AE-E618-1B4F-74F5668363DA}"/>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3CA8368-79CA-F6E4-0B6B-DCE92B0142E6}"/>
              </a:ext>
            </a:extLst>
          </p:cNvPr>
          <p:cNvPicPr>
            <a:picLocks noGrp="1" noChangeAspect="1"/>
          </p:cNvPicPr>
          <p:nvPr>
            <p:ph idx="1"/>
          </p:nvPr>
        </p:nvPicPr>
        <p:blipFill>
          <a:blip r:embed="rId2"/>
          <a:stretch>
            <a:fillRect/>
          </a:stretch>
        </p:blipFill>
        <p:spPr>
          <a:xfrm>
            <a:off x="2016000" y="369000"/>
            <a:ext cx="8160000" cy="6120000"/>
          </a:xfrm>
          <a:prstGeom prst="rect">
            <a:avLst/>
          </a:prstGeom>
        </p:spPr>
      </p:pic>
    </p:spTree>
    <p:extLst>
      <p:ext uri="{BB962C8B-B14F-4D97-AF65-F5344CB8AC3E}">
        <p14:creationId xmlns:p14="http://schemas.microsoft.com/office/powerpoint/2010/main" val="2159759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BC556-1C82-494B-C03A-F3D717F56E18}"/>
              </a:ext>
            </a:extLst>
          </p:cNvPr>
          <p:cNvSpPr>
            <a:spLocks noGrp="1"/>
          </p:cNvSpPr>
          <p:nvPr>
            <p:ph type="title"/>
          </p:nvPr>
        </p:nvSpPr>
        <p:spPr/>
        <p:txBody>
          <a:bodyPr/>
          <a:lstStyle/>
          <a:p>
            <a:r>
              <a:rPr lang="en-GB" dirty="0"/>
              <a:t>Leading Change</a:t>
            </a:r>
          </a:p>
        </p:txBody>
      </p:sp>
      <p:sp>
        <p:nvSpPr>
          <p:cNvPr id="3" name="Content Placeholder 2">
            <a:extLst>
              <a:ext uri="{FF2B5EF4-FFF2-40B4-BE49-F238E27FC236}">
                <a16:creationId xmlns:a16="http://schemas.microsoft.com/office/drawing/2014/main" id="{30BAA325-501D-DA79-82DA-8502981915AE}"/>
              </a:ext>
            </a:extLst>
          </p:cNvPr>
          <p:cNvSpPr>
            <a:spLocks noGrp="1"/>
          </p:cNvSpPr>
          <p:nvPr>
            <p:ph idx="1"/>
          </p:nvPr>
        </p:nvSpPr>
        <p:spPr/>
        <p:txBody>
          <a:bodyPr>
            <a:normAutofit/>
          </a:bodyPr>
          <a:lstStyle/>
          <a:p>
            <a:endParaRPr lang="en-GB" dirty="0">
              <a:latin typeface="Calibri"/>
            </a:endParaRPr>
          </a:p>
          <a:p>
            <a:r>
              <a:rPr lang="en-GB" dirty="0">
                <a:latin typeface="Calibri"/>
              </a:rPr>
              <a:t>Effective change leadership requires communication, clarity, and demonstrating benefits.</a:t>
            </a:r>
          </a:p>
          <a:p>
            <a:endParaRPr lang="en-GB" dirty="0">
              <a:latin typeface="Calibri"/>
            </a:endParaRPr>
          </a:p>
          <a:p>
            <a:r>
              <a:rPr lang="en-GB" dirty="0">
                <a:latin typeface="Calibri"/>
              </a:rPr>
              <a:t>Remember that instinctively, people </a:t>
            </a:r>
            <a:r>
              <a:rPr lang="en-GB" b="1" dirty="0">
                <a:latin typeface="Calibri"/>
              </a:rPr>
              <a:t>DO </a:t>
            </a:r>
            <a:r>
              <a:rPr lang="en-GB" dirty="0">
                <a:latin typeface="Calibri"/>
              </a:rPr>
              <a:t>resist change, so how you handle this is very important.  People need to see the benefits to them!</a:t>
            </a:r>
          </a:p>
          <a:p>
            <a:endParaRPr lang="en-GB" dirty="0"/>
          </a:p>
        </p:txBody>
      </p:sp>
    </p:spTree>
    <p:extLst>
      <p:ext uri="{BB962C8B-B14F-4D97-AF65-F5344CB8AC3E}">
        <p14:creationId xmlns:p14="http://schemas.microsoft.com/office/powerpoint/2010/main" val="1900317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75F4F-48C5-9688-8BF5-456803D16B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329C20-1BAC-4E57-B395-570C5CB18937}"/>
              </a:ext>
            </a:extLst>
          </p:cNvPr>
          <p:cNvSpPr>
            <a:spLocks noGrp="1"/>
          </p:cNvSpPr>
          <p:nvPr>
            <p:ph type="title"/>
          </p:nvPr>
        </p:nvSpPr>
        <p:spPr>
          <a:xfrm>
            <a:off x="1981200" y="174732"/>
            <a:ext cx="8229600" cy="1143000"/>
          </a:xfrm>
        </p:spPr>
        <p:txBody>
          <a:bodyPr>
            <a:normAutofit/>
          </a:bodyPr>
          <a:lstStyle/>
          <a:p>
            <a:r>
              <a:rPr dirty="0">
                <a:latin typeface="Calibri"/>
              </a:rPr>
              <a:t>Model</a:t>
            </a:r>
            <a:r>
              <a:rPr lang="en-GB" dirty="0">
                <a:latin typeface="Calibri"/>
              </a:rPr>
              <a:t>s</a:t>
            </a:r>
            <a:r>
              <a:rPr dirty="0">
                <a:latin typeface="Calibri"/>
              </a:rPr>
              <a:t> for Improvement</a:t>
            </a:r>
          </a:p>
        </p:txBody>
      </p:sp>
      <p:sp>
        <p:nvSpPr>
          <p:cNvPr id="3" name="Content Placeholder 2">
            <a:extLst>
              <a:ext uri="{FF2B5EF4-FFF2-40B4-BE49-F238E27FC236}">
                <a16:creationId xmlns:a16="http://schemas.microsoft.com/office/drawing/2014/main" id="{1C907437-92FC-C659-CA6A-4FC8FA64CCF6}"/>
              </a:ext>
            </a:extLst>
          </p:cNvPr>
          <p:cNvSpPr>
            <a:spLocks noGrp="1"/>
          </p:cNvSpPr>
          <p:nvPr>
            <p:ph idx="1"/>
          </p:nvPr>
        </p:nvSpPr>
        <p:spPr/>
        <p:txBody>
          <a:bodyPr>
            <a:normAutofit/>
          </a:bodyPr>
          <a:lstStyle/>
          <a:p>
            <a:pPr marL="0" indent="0">
              <a:buNone/>
            </a:pPr>
            <a:r>
              <a:rPr lang="en-GB" sz="2600" dirty="0">
                <a:latin typeface="Calibri"/>
              </a:rPr>
              <a:t>Address these 3 questions:</a:t>
            </a:r>
          </a:p>
          <a:p>
            <a:pPr marL="0" indent="0">
              <a:buNone/>
            </a:pPr>
            <a:endParaRPr lang="en-GB" sz="2600" dirty="0">
              <a:latin typeface="Calibri"/>
            </a:endParaRPr>
          </a:p>
          <a:p>
            <a:pPr marL="0" indent="0">
              <a:buNone/>
            </a:pPr>
            <a:r>
              <a:rPr lang="en-GB" sz="2600" dirty="0">
                <a:latin typeface="Calibri"/>
              </a:rPr>
              <a:t>1. </a:t>
            </a:r>
            <a:r>
              <a:rPr sz="2600" dirty="0">
                <a:latin typeface="Calibri"/>
              </a:rPr>
              <a:t>What are we trying to accomplish?</a:t>
            </a:r>
          </a:p>
          <a:p>
            <a:pPr marL="0" indent="0">
              <a:buNone/>
            </a:pPr>
            <a:r>
              <a:rPr sz="2600" dirty="0">
                <a:latin typeface="Calibri"/>
              </a:rPr>
              <a:t>2. How will we know a change is an improvement?</a:t>
            </a:r>
          </a:p>
          <a:p>
            <a:pPr marL="0" indent="0">
              <a:buNone/>
            </a:pPr>
            <a:r>
              <a:rPr sz="2600" dirty="0">
                <a:latin typeface="Calibri"/>
              </a:rPr>
              <a:t>3. What change can we make that will result in improvement?</a:t>
            </a:r>
          </a:p>
        </p:txBody>
      </p:sp>
    </p:spTree>
    <p:extLst>
      <p:ext uri="{BB962C8B-B14F-4D97-AF65-F5344CB8AC3E}">
        <p14:creationId xmlns:p14="http://schemas.microsoft.com/office/powerpoint/2010/main" val="897426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F9FDD-A691-6B7B-D7CD-B166B1DE5F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D48F24-EE50-E3F3-B32C-76DE7AFD126E}"/>
              </a:ext>
            </a:extLst>
          </p:cNvPr>
          <p:cNvSpPr>
            <a:spLocks noGrp="1"/>
          </p:cNvSpPr>
          <p:nvPr>
            <p:ph type="title"/>
          </p:nvPr>
        </p:nvSpPr>
        <p:spPr>
          <a:xfrm>
            <a:off x="1856210" y="-106910"/>
            <a:ext cx="8229600" cy="1143000"/>
          </a:xfrm>
        </p:spPr>
        <p:txBody>
          <a:bodyPr/>
          <a:lstStyle/>
          <a:p>
            <a:r>
              <a:rPr lang="en-GB" dirty="0"/>
              <a:t>1. The PDSA Cycle</a:t>
            </a:r>
          </a:p>
        </p:txBody>
      </p:sp>
      <p:pic>
        <p:nvPicPr>
          <p:cNvPr id="4" name="Picture 3">
            <a:extLst>
              <a:ext uri="{FF2B5EF4-FFF2-40B4-BE49-F238E27FC236}">
                <a16:creationId xmlns:a16="http://schemas.microsoft.com/office/drawing/2014/main" id="{7147EC7B-7338-A39F-AED1-5BD05CAE7886}"/>
              </a:ext>
            </a:extLst>
          </p:cNvPr>
          <p:cNvPicPr>
            <a:picLocks noChangeAspect="1"/>
          </p:cNvPicPr>
          <p:nvPr/>
        </p:nvPicPr>
        <p:blipFill>
          <a:blip r:embed="rId2"/>
          <a:srcRect t="12205"/>
          <a:stretch>
            <a:fillRect/>
          </a:stretch>
        </p:blipFill>
        <p:spPr>
          <a:xfrm>
            <a:off x="2849352" y="1200760"/>
            <a:ext cx="6768000" cy="4456480"/>
          </a:xfrm>
          <a:prstGeom prst="rect">
            <a:avLst/>
          </a:prstGeom>
        </p:spPr>
      </p:pic>
    </p:spTree>
    <p:extLst>
      <p:ext uri="{BB962C8B-B14F-4D97-AF65-F5344CB8AC3E}">
        <p14:creationId xmlns:p14="http://schemas.microsoft.com/office/powerpoint/2010/main" val="3705609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430C7-6A76-C3D9-1A6F-6F0049FD4C59}"/>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59AC6C1-91C6-D054-E428-E4D5E3B86391}"/>
              </a:ext>
            </a:extLst>
          </p:cNvPr>
          <p:cNvPicPr>
            <a:picLocks noGrp="1" noChangeAspect="1"/>
          </p:cNvPicPr>
          <p:nvPr>
            <p:ph idx="1"/>
          </p:nvPr>
        </p:nvPicPr>
        <p:blipFill>
          <a:blip r:embed="rId2"/>
          <a:stretch>
            <a:fillRect/>
          </a:stretch>
        </p:blipFill>
        <p:spPr>
          <a:xfrm>
            <a:off x="2711207" y="957838"/>
            <a:ext cx="7728000" cy="5796000"/>
          </a:xfrm>
          <a:prstGeom prst="rect">
            <a:avLst/>
          </a:prstGeom>
        </p:spPr>
      </p:pic>
      <p:sp>
        <p:nvSpPr>
          <p:cNvPr id="5" name="TextBox 4">
            <a:extLst>
              <a:ext uri="{FF2B5EF4-FFF2-40B4-BE49-F238E27FC236}">
                <a16:creationId xmlns:a16="http://schemas.microsoft.com/office/drawing/2014/main" id="{7462EB70-BF5B-A7D1-B3AC-2670AE0233AA}"/>
              </a:ext>
            </a:extLst>
          </p:cNvPr>
          <p:cNvSpPr txBox="1"/>
          <p:nvPr/>
        </p:nvSpPr>
        <p:spPr>
          <a:xfrm>
            <a:off x="3132225" y="957838"/>
            <a:ext cx="7088443" cy="369332"/>
          </a:xfrm>
          <a:prstGeom prst="rect">
            <a:avLst/>
          </a:prstGeom>
          <a:noFill/>
        </p:spPr>
        <p:txBody>
          <a:bodyPr wrap="square">
            <a:spAutoFit/>
          </a:bodyPr>
          <a:lstStyle/>
          <a:p>
            <a:r>
              <a:rPr lang="en-GB" dirty="0">
                <a:latin typeface="Calibri"/>
              </a:rPr>
              <a:t>A method for testing ideas in small cycles using data</a:t>
            </a:r>
            <a:endParaRPr lang="en-GB" dirty="0"/>
          </a:p>
        </p:txBody>
      </p:sp>
    </p:spTree>
    <p:extLst>
      <p:ext uri="{BB962C8B-B14F-4D97-AF65-F5344CB8AC3E}">
        <p14:creationId xmlns:p14="http://schemas.microsoft.com/office/powerpoint/2010/main" val="4165484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6148-1F7E-0292-3251-809E83071A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9CD52E-9D51-B64A-4782-97226314A89A}"/>
              </a:ext>
            </a:extLst>
          </p:cNvPr>
          <p:cNvSpPr>
            <a:spLocks noGrp="1"/>
          </p:cNvSpPr>
          <p:nvPr>
            <p:ph type="title"/>
          </p:nvPr>
        </p:nvSpPr>
        <p:spPr>
          <a:xfrm>
            <a:off x="1981200" y="187888"/>
            <a:ext cx="8229600" cy="1143000"/>
          </a:xfrm>
        </p:spPr>
        <p:txBody>
          <a:bodyPr>
            <a:normAutofit/>
          </a:bodyPr>
          <a:lstStyle/>
          <a:p>
            <a:r>
              <a:rPr lang="en-GB" dirty="0">
                <a:latin typeface="Calibri"/>
              </a:rPr>
              <a:t>2. </a:t>
            </a:r>
            <a:r>
              <a:rPr dirty="0">
                <a:latin typeface="Calibri"/>
              </a:rPr>
              <a:t>Lean Framework</a:t>
            </a:r>
          </a:p>
        </p:txBody>
      </p:sp>
      <p:sp>
        <p:nvSpPr>
          <p:cNvPr id="3" name="Content Placeholder 2">
            <a:extLst>
              <a:ext uri="{FF2B5EF4-FFF2-40B4-BE49-F238E27FC236}">
                <a16:creationId xmlns:a16="http://schemas.microsoft.com/office/drawing/2014/main" id="{ACE7344F-1F2F-2699-B996-FADB4056F032}"/>
              </a:ext>
            </a:extLst>
          </p:cNvPr>
          <p:cNvSpPr>
            <a:spLocks noGrp="1"/>
          </p:cNvSpPr>
          <p:nvPr>
            <p:ph idx="1"/>
          </p:nvPr>
        </p:nvSpPr>
        <p:spPr>
          <a:xfrm>
            <a:off x="1524000" y="1330888"/>
            <a:ext cx="8686800" cy="3917032"/>
          </a:xfrm>
        </p:spPr>
        <p:txBody>
          <a:bodyPr>
            <a:normAutofit/>
          </a:bodyPr>
          <a:lstStyle/>
          <a:p>
            <a:r>
              <a:rPr lang="en-GB" sz="2500" dirty="0">
                <a:latin typeface="Calibri"/>
              </a:rPr>
              <a:t>“Lean thinking identifies the least wasteful way to provide better, safer healthcare to your patients – with no delays and the resources available” (NHS, 2007) .</a:t>
            </a:r>
            <a:endParaRPr sz="2500" dirty="0">
              <a:latin typeface="Calibri"/>
            </a:endParaRPr>
          </a:p>
        </p:txBody>
      </p:sp>
      <p:pic>
        <p:nvPicPr>
          <p:cNvPr id="4" name="Picture 3">
            <a:extLst>
              <a:ext uri="{FF2B5EF4-FFF2-40B4-BE49-F238E27FC236}">
                <a16:creationId xmlns:a16="http://schemas.microsoft.com/office/drawing/2014/main" id="{9CB6A9FC-488D-C97D-6A06-AF280325102D}"/>
              </a:ext>
            </a:extLst>
          </p:cNvPr>
          <p:cNvPicPr>
            <a:picLocks noChangeAspect="1"/>
          </p:cNvPicPr>
          <p:nvPr/>
        </p:nvPicPr>
        <p:blipFill>
          <a:blip r:embed="rId2"/>
          <a:srcRect t="22701" r="3497" b="9363"/>
          <a:stretch>
            <a:fillRect/>
          </a:stretch>
        </p:blipFill>
        <p:spPr>
          <a:xfrm>
            <a:off x="3345564" y="2473889"/>
            <a:ext cx="6865236" cy="3624709"/>
          </a:xfrm>
          <a:prstGeom prst="rect">
            <a:avLst/>
          </a:prstGeom>
        </p:spPr>
      </p:pic>
    </p:spTree>
    <p:extLst>
      <p:ext uri="{BB962C8B-B14F-4D97-AF65-F5344CB8AC3E}">
        <p14:creationId xmlns:p14="http://schemas.microsoft.com/office/powerpoint/2010/main" val="3918518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26883-F91B-A351-3788-E4131B7E9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4185DD-85F4-6F83-1705-E9B2BF51789D}"/>
              </a:ext>
            </a:extLst>
          </p:cNvPr>
          <p:cNvSpPr>
            <a:spLocks noGrp="1"/>
          </p:cNvSpPr>
          <p:nvPr>
            <p:ph type="title"/>
          </p:nvPr>
        </p:nvSpPr>
        <p:spPr/>
        <p:txBody>
          <a:bodyPr>
            <a:normAutofit fontScale="90000"/>
          </a:bodyPr>
          <a:lstStyle/>
          <a:p>
            <a:r>
              <a:rPr lang="en-US" dirty="0"/>
              <a:t>Summary Key Points for The LEAN Framework and Its Application</a:t>
            </a:r>
            <a:endParaRPr lang="en-GB" dirty="0"/>
          </a:p>
        </p:txBody>
      </p:sp>
      <p:sp>
        <p:nvSpPr>
          <p:cNvPr id="3" name="Content Placeholder 2">
            <a:extLst>
              <a:ext uri="{FF2B5EF4-FFF2-40B4-BE49-F238E27FC236}">
                <a16:creationId xmlns:a16="http://schemas.microsoft.com/office/drawing/2014/main" id="{27836CE1-31C4-E693-61B0-9AABAA38398F}"/>
              </a:ext>
            </a:extLst>
          </p:cNvPr>
          <p:cNvSpPr>
            <a:spLocks noGrp="1"/>
          </p:cNvSpPr>
          <p:nvPr>
            <p:ph idx="1"/>
          </p:nvPr>
        </p:nvSpPr>
        <p:spPr/>
        <p:txBody>
          <a:bodyPr/>
          <a:lstStyle/>
          <a:p>
            <a:endParaRPr lang="en-GB" dirty="0">
              <a:hlinkClick r:id="rId2"/>
            </a:endParaRPr>
          </a:p>
          <a:p>
            <a:r>
              <a:rPr lang="en-GB" dirty="0">
                <a:hlinkClick r:id="rId2"/>
              </a:rPr>
              <a:t>https://theleanway.net/The-Five-Principles-of-Lean</a:t>
            </a:r>
            <a:r>
              <a:rPr lang="en-GB" dirty="0"/>
              <a:t> </a:t>
            </a:r>
          </a:p>
        </p:txBody>
      </p:sp>
    </p:spTree>
    <p:extLst>
      <p:ext uri="{BB962C8B-B14F-4D97-AF65-F5344CB8AC3E}">
        <p14:creationId xmlns:p14="http://schemas.microsoft.com/office/powerpoint/2010/main" val="3600104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8511-1C4C-4EA5-AD4E-4E76D4D27B22}"/>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Introduction…</a:t>
            </a:r>
            <a:r>
              <a:rPr lang="en-US" sz="3200" b="1" dirty="0">
                <a:latin typeface="Arial" panose="020B0604020202020204" pitchFamily="34" charset="0"/>
                <a:cs typeface="Arial" panose="020B0604020202020204" pitchFamily="34" charset="0"/>
              </a:rPr>
              <a:t>1</a:t>
            </a:r>
            <a:endParaRPr lang="en-US" dirty="0"/>
          </a:p>
        </p:txBody>
      </p:sp>
      <p:sp>
        <p:nvSpPr>
          <p:cNvPr id="3" name="Content Placeholder 2">
            <a:extLst>
              <a:ext uri="{FF2B5EF4-FFF2-40B4-BE49-F238E27FC236}">
                <a16:creationId xmlns:a16="http://schemas.microsoft.com/office/drawing/2014/main" id="{525CBEAB-D4C6-495C-B1AA-320B7657681F}"/>
              </a:ext>
            </a:extLst>
          </p:cNvPr>
          <p:cNvSpPr>
            <a:spLocks noGrp="1"/>
          </p:cNvSpPr>
          <p:nvPr>
            <p:ph idx="1"/>
          </p:nvPr>
        </p:nvSpPr>
        <p:spPr>
          <a:xfrm>
            <a:off x="609600" y="1417638"/>
            <a:ext cx="10972800" cy="4099595"/>
          </a:xfrm>
        </p:spPr>
        <p:txBody>
          <a:bodyPr>
            <a:normAutofit/>
          </a:bodyPr>
          <a:lstStyle/>
          <a:p>
            <a:pPr marL="0" indent="0">
              <a:buNone/>
            </a:pPr>
            <a:r>
              <a:rPr lang="en-GB" sz="2800" b="1" dirty="0">
                <a:latin typeface="Arial" panose="020B0604020202020204" pitchFamily="34" charset="0"/>
                <a:cs typeface="Arial" panose="020B0604020202020204" pitchFamily="34" charset="0"/>
              </a:rPr>
              <a:t>What is organisational culture</a:t>
            </a:r>
            <a:endParaRPr lang="en-GB" sz="28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Organisational culture is the sum of values and rituals which serve as ‘glue’ to integrate the members of the organization. </a:t>
            </a:r>
          </a:p>
          <a:p>
            <a:r>
              <a:rPr lang="en-GB" sz="2600" dirty="0">
                <a:latin typeface="Arial" panose="020B0604020202020204" pitchFamily="34" charset="0"/>
                <a:cs typeface="Arial" panose="020B0604020202020204" pitchFamily="34" charset="0"/>
              </a:rPr>
              <a:t>Organisation’s culture comprises an interlocking set of </a:t>
            </a:r>
            <a:r>
              <a:rPr lang="en-GB" sz="2600" b="1" dirty="0">
                <a:latin typeface="Arial" panose="020B0604020202020204" pitchFamily="34" charset="0"/>
                <a:cs typeface="Arial" panose="020B0604020202020204" pitchFamily="34" charset="0"/>
              </a:rPr>
              <a:t>goals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roles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processes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values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communications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practices</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attitudes</a:t>
            </a:r>
            <a:r>
              <a:rPr lang="en-GB" sz="2600" dirty="0">
                <a:latin typeface="Arial" panose="020B0604020202020204" pitchFamily="34" charset="0"/>
                <a:cs typeface="Arial" panose="020B0604020202020204" pitchFamily="34" charset="0"/>
              </a:rPr>
              <a:t> and </a:t>
            </a:r>
            <a:r>
              <a:rPr lang="en-GB" sz="2600" b="1" dirty="0">
                <a:latin typeface="Arial" panose="020B0604020202020204" pitchFamily="34" charset="0"/>
                <a:cs typeface="Arial" panose="020B0604020202020204" pitchFamily="34" charset="0"/>
              </a:rPr>
              <a:t>assumptions</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Organisational culture defines a jointly shared description of an organization from within. </a:t>
            </a:r>
          </a:p>
          <a:p>
            <a:r>
              <a:rPr lang="en-GB" sz="2600" dirty="0">
                <a:latin typeface="Arial" panose="020B0604020202020204" pitchFamily="34" charset="0"/>
                <a:cs typeface="Arial" panose="020B0604020202020204" pitchFamily="34" charset="0"/>
              </a:rPr>
              <a:t>Culture is how organisations ‘do things</a:t>
            </a:r>
            <a:r>
              <a:rPr lang="en-US" sz="2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09409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5EEC-9CFA-41CF-88C0-B7FF5D5638F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r>
              <a:rPr lang="en-US" sz="3200" b="1" dirty="0">
                <a:latin typeface="Arial" panose="020B0604020202020204" pitchFamily="34" charset="0"/>
                <a:cs typeface="Arial" panose="020B0604020202020204" pitchFamily="34" charset="0"/>
              </a:rPr>
              <a:t>2</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16DCD6-00C8-42EE-B33E-FB4ADD3DACC0}"/>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Culture is like the wind. </a:t>
            </a:r>
          </a:p>
          <a:p>
            <a:pPr lvl="1"/>
            <a:r>
              <a:rPr lang="en-US" sz="2400" dirty="0">
                <a:latin typeface="Arial" panose="020B0604020202020204" pitchFamily="34" charset="0"/>
                <a:cs typeface="Arial" panose="020B0604020202020204" pitchFamily="34" charset="0"/>
              </a:rPr>
              <a:t>It is invisible, yet its effect can be seen and felt. </a:t>
            </a:r>
          </a:p>
          <a:p>
            <a:pPr lvl="1"/>
            <a:r>
              <a:rPr lang="en-US" sz="2400" dirty="0">
                <a:latin typeface="Arial" panose="020B0604020202020204" pitchFamily="34" charset="0"/>
                <a:cs typeface="Arial" panose="020B0604020202020204" pitchFamily="34" charset="0"/>
              </a:rPr>
              <a:t>When it is blowing in your direction, it makes for smooth sailing. When it is blowing against you, everything is more difficult.</a:t>
            </a:r>
          </a:p>
          <a:p>
            <a:pPr marL="342900" lvl="1" indent="-342900">
              <a:buFont typeface="Arial" pitchFamily="34" charset="0"/>
              <a:buChar char="•"/>
            </a:pPr>
            <a:r>
              <a:rPr lang="en-US" sz="2400" dirty="0">
                <a:latin typeface="Arial" panose="020B0604020202020204" pitchFamily="34" charset="0"/>
                <a:cs typeface="Arial" panose="020B0604020202020204" pitchFamily="34" charset="0"/>
              </a:rPr>
              <a:t>Changing an </a:t>
            </a:r>
            <a:r>
              <a:rPr lang="en-US" sz="2400" dirty="0" err="1">
                <a:latin typeface="Arial" panose="020B0604020202020204" pitchFamily="34" charset="0"/>
                <a:cs typeface="Arial" panose="020B0604020202020204" pitchFamily="34" charset="0"/>
              </a:rPr>
              <a:t>organisation’s</a:t>
            </a:r>
            <a:r>
              <a:rPr lang="en-US" sz="2400" dirty="0">
                <a:latin typeface="Arial" panose="020B0604020202020204" pitchFamily="34" charset="0"/>
                <a:cs typeface="Arial" panose="020B0604020202020204" pitchFamily="34" charset="0"/>
              </a:rPr>
              <a:t> culture is one of the most difficult leadership challenges. </a:t>
            </a:r>
          </a:p>
          <a:p>
            <a:pPr marL="342900" lvl="1" indent="-342900">
              <a:buFont typeface="Arial" pitchFamily="34" charset="0"/>
              <a:buChar char="•"/>
            </a:pPr>
            <a:endParaRPr lang="en-US" sz="2400" dirty="0">
              <a:latin typeface="Arial" panose="020B0604020202020204" pitchFamily="34" charset="0"/>
              <a:cs typeface="Arial" panose="020B0604020202020204" pitchFamily="34" charset="0"/>
            </a:endParaRPr>
          </a:p>
          <a:p>
            <a:pPr marL="342900" lvl="1" indent="-342900">
              <a:buFont typeface="Arial" pitchFamily="34" charset="0"/>
              <a:buChar char="•"/>
            </a:pPr>
            <a:r>
              <a:rPr lang="en-US" sz="2400" b="1" dirty="0">
                <a:latin typeface="Arial" panose="020B0604020202020204" pitchFamily="34" charset="0"/>
                <a:cs typeface="Arial" panose="020B0604020202020204" pitchFamily="34" charset="0"/>
              </a:rPr>
              <a:t>Why should </a:t>
            </a:r>
            <a:r>
              <a:rPr lang="en-US" sz="2400" b="1" dirty="0" err="1">
                <a:latin typeface="Arial" panose="020B0604020202020204" pitchFamily="34" charset="0"/>
                <a:cs typeface="Arial" panose="020B0604020202020204" pitchFamily="34" charset="0"/>
              </a:rPr>
              <a:t>organisational</a:t>
            </a:r>
            <a:r>
              <a:rPr lang="en-US" sz="2400" b="1" dirty="0">
                <a:latin typeface="Arial" panose="020B0604020202020204" pitchFamily="34" charset="0"/>
                <a:cs typeface="Arial" panose="020B0604020202020204" pitchFamily="34" charset="0"/>
              </a:rPr>
              <a:t> culture change?</a:t>
            </a:r>
          </a:p>
        </p:txBody>
      </p:sp>
    </p:spTree>
    <p:extLst>
      <p:ext uri="{BB962C8B-B14F-4D97-AF65-F5344CB8AC3E}">
        <p14:creationId xmlns:p14="http://schemas.microsoft.com/office/powerpoint/2010/main" val="3515206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25C2F-4389-416C-A873-FB869F1B5D70}"/>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r>
              <a:rPr lang="en-US" sz="3200" b="1" dirty="0">
                <a:latin typeface="Arial" panose="020B0604020202020204" pitchFamily="34" charset="0"/>
                <a:cs typeface="Arial" panose="020B0604020202020204" pitchFamily="34" charset="0"/>
              </a:rPr>
              <a:t>3</a:t>
            </a:r>
            <a:endParaRPr lang="en-US" dirty="0"/>
          </a:p>
        </p:txBody>
      </p:sp>
      <p:sp>
        <p:nvSpPr>
          <p:cNvPr id="3" name="Content Placeholder 2">
            <a:extLst>
              <a:ext uri="{FF2B5EF4-FFF2-40B4-BE49-F238E27FC236}">
                <a16:creationId xmlns:a16="http://schemas.microsoft.com/office/drawing/2014/main" id="{118EE37E-BC64-42C6-81FD-415794F95B1B}"/>
              </a:ext>
            </a:extLst>
          </p:cNvPr>
          <p:cNvSpPr>
            <a:spLocks noGrp="1"/>
          </p:cNvSpPr>
          <p:nvPr>
            <p:ph idx="1"/>
          </p:nvPr>
        </p:nvSpPr>
        <p:spPr/>
        <p:txBody>
          <a:bodyPr/>
          <a:lstStyle/>
          <a:p>
            <a:r>
              <a:rPr lang="en-US" b="1" dirty="0" err="1">
                <a:latin typeface="Arial" panose="020B0604020202020204" pitchFamily="34" charset="0"/>
                <a:cs typeface="Arial" panose="020B0604020202020204" pitchFamily="34" charset="0"/>
              </a:rPr>
              <a:t>Organisational</a:t>
            </a:r>
            <a:r>
              <a:rPr lang="en-US" b="1" dirty="0">
                <a:latin typeface="Arial" panose="020B0604020202020204" pitchFamily="34" charset="0"/>
                <a:cs typeface="Arial" panose="020B0604020202020204" pitchFamily="34" charset="0"/>
              </a:rPr>
              <a:t> culture change</a:t>
            </a:r>
            <a:endParaRPr lang="en-US" dirty="0"/>
          </a:p>
          <a:p>
            <a:pPr lvl="1"/>
            <a:r>
              <a:rPr lang="en-US" dirty="0">
                <a:latin typeface="Arial" panose="020B0604020202020204" pitchFamily="34" charset="0"/>
                <a:cs typeface="Arial" panose="020B0604020202020204" pitchFamily="34" charset="0"/>
              </a:rPr>
              <a:t>When there is a need to improve performance</a:t>
            </a:r>
          </a:p>
          <a:p>
            <a:pPr lvl="1"/>
            <a:r>
              <a:rPr lang="en-US" dirty="0">
                <a:latin typeface="Arial" panose="020B0604020202020204" pitchFamily="34" charset="0"/>
                <a:cs typeface="Arial" panose="020B0604020202020204" pitchFamily="34" charset="0"/>
              </a:rPr>
              <a:t>When there is a change in leadership</a:t>
            </a:r>
          </a:p>
          <a:p>
            <a:pPr lvl="1"/>
            <a:r>
              <a:rPr lang="en-US" dirty="0">
                <a:latin typeface="Arial" panose="020B0604020202020204" pitchFamily="34" charset="0"/>
                <a:cs typeface="Arial" panose="020B0604020202020204" pitchFamily="34" charset="0"/>
              </a:rPr>
              <a:t>When there is a shift in the business model </a:t>
            </a:r>
          </a:p>
          <a:p>
            <a:pPr lvl="1"/>
            <a:r>
              <a:rPr lang="en-US" dirty="0">
                <a:latin typeface="Arial" panose="020B0604020202020204" pitchFamily="34" charset="0"/>
                <a:cs typeface="Arial" panose="020B0604020202020204" pitchFamily="34" charset="0"/>
              </a:rPr>
              <a:t>When there is a change in the external environment: the pandemic precipitated a change in the ways of working</a:t>
            </a:r>
          </a:p>
        </p:txBody>
      </p:sp>
    </p:spTree>
    <p:extLst>
      <p:ext uri="{BB962C8B-B14F-4D97-AF65-F5344CB8AC3E}">
        <p14:creationId xmlns:p14="http://schemas.microsoft.com/office/powerpoint/2010/main" val="27803625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AE52-6F81-9180-7890-4950E4F95061}"/>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b="1" dirty="0">
                <a:latin typeface="Arial" panose="020B0604020202020204" pitchFamily="34" charset="0"/>
                <a:cs typeface="Arial" panose="020B0604020202020204" pitchFamily="34" charset="0"/>
              </a:rPr>
              <a:t>…</a:t>
            </a:r>
            <a:r>
              <a:rPr lang="en-GB" sz="2800" b="1" dirty="0">
                <a:latin typeface="Arial" panose="020B0604020202020204" pitchFamily="34" charset="0"/>
                <a:cs typeface="Arial" panose="020B0604020202020204" pitchFamily="34" charset="0"/>
              </a:rPr>
              <a:t>1</a:t>
            </a:r>
            <a:endParaRPr lang="en-GB" b="1"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A78E720E-88CB-C6B9-7F0D-273A929EC6A9}"/>
              </a:ext>
            </a:extLst>
          </p:cNvPr>
          <p:cNvPicPr>
            <a:picLocks noGrp="1" noChangeAspect="1"/>
          </p:cNvPicPr>
          <p:nvPr>
            <p:ph idx="1"/>
          </p:nvPr>
        </p:nvPicPr>
        <p:blipFill>
          <a:blip r:embed="rId2"/>
          <a:stretch>
            <a:fillRect/>
          </a:stretch>
        </p:blipFill>
        <p:spPr>
          <a:xfrm>
            <a:off x="6413676" y="1470818"/>
            <a:ext cx="5325837" cy="3916363"/>
          </a:xfrm>
          <a:prstGeom prst="rect">
            <a:avLst/>
          </a:prstGeom>
        </p:spPr>
      </p:pic>
      <p:sp>
        <p:nvSpPr>
          <p:cNvPr id="5" name="TextBox 4">
            <a:extLst>
              <a:ext uri="{FF2B5EF4-FFF2-40B4-BE49-F238E27FC236}">
                <a16:creationId xmlns:a16="http://schemas.microsoft.com/office/drawing/2014/main" id="{D953ED88-C5D2-43AB-BFE4-EF6D3308341A}"/>
              </a:ext>
            </a:extLst>
          </p:cNvPr>
          <p:cNvSpPr txBox="1"/>
          <p:nvPr/>
        </p:nvSpPr>
        <p:spPr>
          <a:xfrm>
            <a:off x="298517" y="1470818"/>
            <a:ext cx="5797483" cy="3416320"/>
          </a:xfrm>
          <a:prstGeom prst="rect">
            <a:avLst/>
          </a:prstGeom>
          <a:noFill/>
        </p:spPr>
        <p:txBody>
          <a:bodyPr wrap="square" rtlCol="0">
            <a:spAutoFit/>
          </a:bodyPr>
          <a:lstStyle/>
          <a:p>
            <a:r>
              <a:rPr lang="en-US" sz="2400" b="1" dirty="0">
                <a:latin typeface="Arial" panose="020B0604020202020204" pitchFamily="34" charset="0"/>
                <a:ea typeface="+mj-ea"/>
                <a:cs typeface="Arial" panose="020B0604020202020204" pitchFamily="34" charset="0"/>
              </a:rPr>
              <a:t>The Results Pyramid Model: </a:t>
            </a:r>
          </a:p>
          <a:p>
            <a:pPr marL="342900" indent="-342900">
              <a:buFontTx/>
              <a:buChar char="-"/>
            </a:pPr>
            <a:r>
              <a:rPr lang="en-US" sz="2400" dirty="0">
                <a:latin typeface="Arial" panose="020B0604020202020204" pitchFamily="34" charset="0"/>
                <a:cs typeface="Arial" panose="020B0604020202020204" pitchFamily="34" charset="0"/>
              </a:rPr>
              <a:t>The model illustrates that the results achieved are produced by the actions people take. </a:t>
            </a:r>
          </a:p>
          <a:p>
            <a:pPr marL="342900" indent="-342900">
              <a:buFontTx/>
              <a:buChar char="-"/>
            </a:pPr>
            <a:r>
              <a:rPr lang="en-US" sz="2400" dirty="0">
                <a:latin typeface="Arial" panose="020B0604020202020204" pitchFamily="34" charset="0"/>
                <a:cs typeface="Arial" panose="020B0604020202020204" pitchFamily="34" charset="0"/>
              </a:rPr>
              <a:t>The actions people take are motivated by the beliefs they hold about what they should do and why. These beliefs are created by their experiences.</a:t>
            </a:r>
          </a:p>
          <a:p>
            <a:pPr marL="342900" indent="-342900">
              <a:buFontTx/>
              <a:buChar char="-"/>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833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34DB2-87C5-45D4-A2AE-42C8A8FC62A8}"/>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Change the culture, change the game…</a:t>
            </a:r>
            <a:r>
              <a:rPr lang="en-GB" sz="3600" b="1" dirty="0">
                <a:latin typeface="Arial" panose="020B0604020202020204" pitchFamily="34" charset="0"/>
                <a:cs typeface="Arial" panose="020B0604020202020204" pitchFamily="34" charset="0"/>
              </a:rPr>
              <a:t>2</a:t>
            </a:r>
            <a:endParaRPr lang="en-US" dirty="0"/>
          </a:p>
        </p:txBody>
      </p:sp>
      <p:sp>
        <p:nvSpPr>
          <p:cNvPr id="3" name="Content Placeholder 2">
            <a:extLst>
              <a:ext uri="{FF2B5EF4-FFF2-40B4-BE49-F238E27FC236}">
                <a16:creationId xmlns:a16="http://schemas.microsoft.com/office/drawing/2014/main" id="{700F1932-E496-4C43-99CC-DE94D23B7B6D}"/>
              </a:ext>
            </a:extLst>
          </p:cNvPr>
          <p:cNvSpPr>
            <a:spLocks noGrp="1"/>
          </p:cNvSpPr>
          <p:nvPr>
            <p:ph idx="1"/>
          </p:nvPr>
        </p:nvSpPr>
        <p:spPr/>
        <p:txBody>
          <a:bodyPr/>
          <a:lstStyle/>
          <a:p>
            <a:pPr>
              <a:buFontTx/>
              <a:buChar char="-"/>
            </a:pPr>
            <a:r>
              <a:rPr lang="en-US" dirty="0">
                <a:latin typeface="Arial" panose="020B0604020202020204" pitchFamily="34" charset="0"/>
                <a:cs typeface="Arial" panose="020B0604020202020204" pitchFamily="34" charset="0"/>
              </a:rPr>
              <a:t>Watch Video about the Result Pyramid</a:t>
            </a:r>
          </a:p>
          <a:p>
            <a:pPr>
              <a:buFontTx/>
              <a:buChar char="-"/>
            </a:pPr>
            <a:endParaRPr lang="en-US" b="1"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hlinkClick r:id="rId2"/>
              </a:rPr>
              <a:t>https://youtu.be/_RqS2WCFZAo</a:t>
            </a:r>
            <a:endParaRPr lang="en-US" b="1" dirty="0">
              <a:latin typeface="Arial" panose="020B0604020202020204" pitchFamily="34" charset="0"/>
              <a:cs typeface="Arial" panose="020B0604020202020204" pitchFamily="34" charset="0"/>
            </a:endParaRPr>
          </a:p>
          <a:p>
            <a:endParaRPr lang="en-US" dirty="0"/>
          </a:p>
          <a:p>
            <a:r>
              <a:rPr lang="en-US" dirty="0"/>
              <a:t>What are your thoughts about the video</a:t>
            </a:r>
          </a:p>
        </p:txBody>
      </p:sp>
    </p:spTree>
    <p:extLst>
      <p:ext uri="{BB962C8B-B14F-4D97-AF65-F5344CB8AC3E}">
        <p14:creationId xmlns:p14="http://schemas.microsoft.com/office/powerpoint/2010/main" val="4104790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609C-2A35-4D74-1ACD-93B1EAB16378}"/>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3</a:t>
            </a:r>
            <a:endParaRPr lang="en-GB" sz="3600" dirty="0"/>
          </a:p>
        </p:txBody>
      </p:sp>
      <p:sp>
        <p:nvSpPr>
          <p:cNvPr id="3" name="Content Placeholder 2">
            <a:extLst>
              <a:ext uri="{FF2B5EF4-FFF2-40B4-BE49-F238E27FC236}">
                <a16:creationId xmlns:a16="http://schemas.microsoft.com/office/drawing/2014/main" id="{83DACD9F-2208-5126-5415-FC211C34F95B}"/>
              </a:ext>
            </a:extLst>
          </p:cNvPr>
          <p:cNvSpPr>
            <a:spLocks noGrp="1"/>
          </p:cNvSpPr>
          <p:nvPr>
            <p:ph idx="1"/>
          </p:nvPr>
        </p:nvSpPr>
        <p:spPr>
          <a:xfrm>
            <a:off x="609600" y="1329179"/>
            <a:ext cx="10972800" cy="4188054"/>
          </a:xfrm>
        </p:spPr>
        <p:txBody>
          <a:bodyPr>
            <a:normAutofit fontScale="92500" lnSpcReduction="10000"/>
          </a:bodyPr>
          <a:lstStyle/>
          <a:p>
            <a:r>
              <a:rPr lang="en-GB" b="1" dirty="0">
                <a:latin typeface="Arial" panose="020B0604020202020204" pitchFamily="34" charset="0"/>
                <a:cs typeface="Arial" panose="020B0604020202020204" pitchFamily="34" charset="0"/>
              </a:rPr>
              <a:t>Experiences</a:t>
            </a:r>
          </a:p>
          <a:p>
            <a:pPr marL="0" indent="0">
              <a:buNone/>
            </a:pPr>
            <a:endParaRPr lang="en-GB" sz="1300" b="1"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Experiences are the foundational layer of The Results Pyramid because they ultimately dictate every choice we make, and therefore, the outcomes of all of these choices. This is how experiences drive results. </a:t>
            </a:r>
          </a:p>
          <a:p>
            <a:pPr lvl="1"/>
            <a:r>
              <a:rPr lang="en-US" dirty="0">
                <a:latin typeface="Arial" panose="020B0604020202020204" pitchFamily="34" charset="0"/>
                <a:cs typeface="Arial" panose="020B0604020202020204" pitchFamily="34" charset="0"/>
              </a:rPr>
              <a:t>For example : being chosen last to play a team sport; receiving positive feedback at work; getting rear-ended at a stoplight: these are all experiences that happen to us. </a:t>
            </a:r>
          </a:p>
          <a:p>
            <a:pPr lvl="1"/>
            <a:r>
              <a:rPr lang="en-US" dirty="0">
                <a:latin typeface="Arial" panose="020B0604020202020204" pitchFamily="34" charset="0"/>
                <a:cs typeface="Arial" panose="020B0604020202020204" pitchFamily="34" charset="0"/>
              </a:rPr>
              <a:t>And in all of these cases, the experiences lead us to a belief - but more on that later. </a:t>
            </a:r>
          </a:p>
        </p:txBody>
      </p:sp>
    </p:spTree>
    <p:extLst>
      <p:ext uri="{BB962C8B-B14F-4D97-AF65-F5344CB8AC3E}">
        <p14:creationId xmlns:p14="http://schemas.microsoft.com/office/powerpoint/2010/main" val="3410794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609C-2A35-4D74-1ACD-93B1EAB16378}"/>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4</a:t>
            </a:r>
            <a:endParaRPr lang="en-GB" sz="3600" dirty="0"/>
          </a:p>
        </p:txBody>
      </p:sp>
      <p:sp>
        <p:nvSpPr>
          <p:cNvPr id="3" name="Content Placeholder 2">
            <a:extLst>
              <a:ext uri="{FF2B5EF4-FFF2-40B4-BE49-F238E27FC236}">
                <a16:creationId xmlns:a16="http://schemas.microsoft.com/office/drawing/2014/main" id="{83DACD9F-2208-5126-5415-FC211C34F95B}"/>
              </a:ext>
            </a:extLst>
          </p:cNvPr>
          <p:cNvSpPr>
            <a:spLocks noGrp="1"/>
          </p:cNvSpPr>
          <p:nvPr>
            <p:ph idx="1"/>
          </p:nvPr>
        </p:nvSpPr>
        <p:spPr>
          <a:xfrm>
            <a:off x="609600" y="1329179"/>
            <a:ext cx="10972800" cy="4188054"/>
          </a:xfrm>
        </p:spPr>
        <p:txBody>
          <a:bodyPr>
            <a:normAutofit fontScale="92500" lnSpcReduction="20000"/>
          </a:bodyPr>
          <a:lstStyle/>
          <a:p>
            <a:r>
              <a:rPr lang="en-GB" b="1" dirty="0">
                <a:latin typeface="Arial" panose="020B0604020202020204" pitchFamily="34" charset="0"/>
                <a:cs typeface="Arial" panose="020B0604020202020204" pitchFamily="34" charset="0"/>
              </a:rPr>
              <a:t>Experiences </a:t>
            </a:r>
          </a:p>
          <a:p>
            <a:pPr marL="0" indent="0">
              <a:buNone/>
            </a:pPr>
            <a:endParaRPr lang="en-GB" sz="1300" b="1"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Our experiences shape who we are, even more so than beliefs do, because beliefs don’t just pop into our brains unprompted. </a:t>
            </a:r>
          </a:p>
          <a:p>
            <a:pPr lvl="1"/>
            <a:r>
              <a:rPr lang="en-US" dirty="0">
                <a:latin typeface="Arial" panose="020B0604020202020204" pitchFamily="34" charset="0"/>
                <a:cs typeface="Arial" panose="020B0604020202020204" pitchFamily="34" charset="0"/>
              </a:rPr>
              <a:t>They are formed when we have certain experiences. Armed with our beliefs, we are able to justify any action - good, bad, or indifferent. </a:t>
            </a:r>
          </a:p>
          <a:p>
            <a:pPr lvl="1"/>
            <a:r>
              <a:rPr lang="en-US" dirty="0">
                <a:latin typeface="Arial" panose="020B0604020202020204" pitchFamily="34" charset="0"/>
                <a:cs typeface="Arial" panose="020B0604020202020204" pitchFamily="34" charset="0"/>
              </a:rPr>
              <a:t>Everyone exists within certain subsets of society: in their household, in their workplace, in their geographic location. </a:t>
            </a:r>
          </a:p>
          <a:p>
            <a:pPr lvl="1"/>
            <a:r>
              <a:rPr lang="en-US" dirty="0">
                <a:latin typeface="Arial" panose="020B0604020202020204" pitchFamily="34" charset="0"/>
                <a:cs typeface="Arial" panose="020B0604020202020204" pitchFamily="34" charset="0"/>
              </a:rPr>
              <a:t>In each of these subsets lives a set of shared beliefs created from collective experiences, and those beliefs and experiences inform the behavior of the people within the culture. The same is true for your organization.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6422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3C44E-B7BF-C1B5-2E00-05A7A35EC62B}"/>
              </a:ext>
            </a:extLst>
          </p:cNvPr>
          <p:cNvSpPr>
            <a:spLocks noGrp="1"/>
          </p:cNvSpPr>
          <p:nvPr>
            <p:ph idx="1"/>
          </p:nvPr>
        </p:nvSpPr>
        <p:spPr>
          <a:xfrm>
            <a:off x="609600" y="1272619"/>
            <a:ext cx="10972800" cy="4244614"/>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Beliefs: </a:t>
            </a:r>
          </a:p>
          <a:p>
            <a:pPr>
              <a:buFontTx/>
              <a:buChar char="-"/>
            </a:pPr>
            <a:r>
              <a:rPr lang="en-US" dirty="0"/>
              <a:t>Our experiences shape our beliefs. </a:t>
            </a:r>
          </a:p>
          <a:p>
            <a:pPr>
              <a:buFontTx/>
              <a:buChar char="-"/>
            </a:pPr>
            <a:r>
              <a:rPr lang="en-US" dirty="0"/>
              <a:t>All beliefs are founded based on the perception of our experiences, even as early as infancy. </a:t>
            </a:r>
          </a:p>
          <a:p>
            <a:pPr>
              <a:buFontTx/>
              <a:buChar char="-"/>
            </a:pPr>
            <a:r>
              <a:rPr lang="en-US" dirty="0"/>
              <a:t>Every experience we have leads us to a belief, either about ourselves or about the world around us. </a:t>
            </a:r>
          </a:p>
          <a:p>
            <a:pPr>
              <a:buFontTx/>
              <a:buChar char="-"/>
            </a:pPr>
            <a:r>
              <a:rPr lang="en-US" dirty="0"/>
              <a:t>Beliefs both shape our behavior and establish meaning in our lives. People have been forming beliefs since the beginning of human civilization. They are more than just how we see the world; they’re a self-preservation tactic. </a:t>
            </a:r>
          </a:p>
        </p:txBody>
      </p:sp>
      <p:sp>
        <p:nvSpPr>
          <p:cNvPr id="4" name="Title 1">
            <a:extLst>
              <a:ext uri="{FF2B5EF4-FFF2-40B4-BE49-F238E27FC236}">
                <a16:creationId xmlns:a16="http://schemas.microsoft.com/office/drawing/2014/main" id="{3AFA6918-9D2B-42C1-8A9B-96E2BBD975DD}"/>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5</a:t>
            </a:r>
            <a:endParaRPr lang="en-GB" sz="3600" dirty="0"/>
          </a:p>
        </p:txBody>
      </p:sp>
    </p:spTree>
    <p:extLst>
      <p:ext uri="{BB962C8B-B14F-4D97-AF65-F5344CB8AC3E}">
        <p14:creationId xmlns:p14="http://schemas.microsoft.com/office/powerpoint/2010/main" val="1594662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3C44E-B7BF-C1B5-2E00-05A7A35EC62B}"/>
              </a:ext>
            </a:extLst>
          </p:cNvPr>
          <p:cNvSpPr>
            <a:spLocks noGrp="1"/>
          </p:cNvSpPr>
          <p:nvPr>
            <p:ph idx="1"/>
          </p:nvPr>
        </p:nvSpPr>
        <p:spPr>
          <a:xfrm>
            <a:off x="609600" y="1272619"/>
            <a:ext cx="10972800" cy="4244614"/>
          </a:xfrm>
        </p:spPr>
        <p:txBody>
          <a:bodyPr>
            <a:normAutofit fontScale="77500" lnSpcReduction="20000"/>
          </a:bodyPr>
          <a:lstStyle/>
          <a:p>
            <a:pPr marL="0" indent="0">
              <a:buNone/>
            </a:pPr>
            <a:r>
              <a:rPr lang="en-GB" sz="3900" b="1" dirty="0">
                <a:latin typeface="Arial" panose="020B0604020202020204" pitchFamily="34" charset="0"/>
                <a:cs typeface="Arial" panose="020B0604020202020204" pitchFamily="34" charset="0"/>
              </a:rPr>
              <a:t>Beliefs: </a:t>
            </a:r>
          </a:p>
          <a:p>
            <a:pPr>
              <a:buFontTx/>
              <a:buChar char="-"/>
            </a:pPr>
            <a:endParaRPr lang="en-US" sz="2300" dirty="0"/>
          </a:p>
          <a:p>
            <a:pPr>
              <a:buFontTx/>
              <a:buChar char="-"/>
            </a:pPr>
            <a:r>
              <a:rPr lang="en-US" dirty="0">
                <a:latin typeface="Arial" panose="020B0604020202020204" pitchFamily="34" charset="0"/>
                <a:cs typeface="Arial" panose="020B0604020202020204" pitchFamily="34" charset="0"/>
              </a:rPr>
              <a:t>For example, if you were a caveman, and you stepped outside of your dwelling at the wrong time and were eaten by a saber-toothed tiger, your companions would form the belief that it’s best to be cautious when exiting the dwelling. </a:t>
            </a:r>
          </a:p>
          <a:p>
            <a:pPr>
              <a:buFontTx/>
              <a:buChar char="-"/>
            </a:pPr>
            <a:r>
              <a:rPr lang="en-US" dirty="0">
                <a:latin typeface="Arial" panose="020B0604020202020204" pitchFamily="34" charset="0"/>
                <a:cs typeface="Arial" panose="020B0604020202020204" pitchFamily="34" charset="0"/>
              </a:rPr>
              <a:t>This differs from instinct in that instincts are not formed by experience; they are present at birth and are shared by all members of a species. </a:t>
            </a:r>
          </a:p>
          <a:p>
            <a:pPr>
              <a:buFontTx/>
              <a:buChar char="-"/>
            </a:pPr>
            <a:r>
              <a:rPr lang="en-US" dirty="0">
                <a:latin typeface="Arial" panose="020B0604020202020204" pitchFamily="34" charset="0"/>
                <a:cs typeface="Arial" panose="020B0604020202020204" pitchFamily="34" charset="0"/>
              </a:rPr>
              <a:t>It’s what happens in our bodies to lead us to run away from the saber-toothed tiger when it chases us, rather than turning around and trying to pet it. </a:t>
            </a:r>
            <a:endParaRPr lang="en-GB"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3AFA6918-9D2B-42C1-8A9B-96E2BBD975DD}"/>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6</a:t>
            </a:r>
            <a:endParaRPr lang="en-GB" sz="3600" dirty="0"/>
          </a:p>
        </p:txBody>
      </p:sp>
    </p:spTree>
    <p:extLst>
      <p:ext uri="{BB962C8B-B14F-4D97-AF65-F5344CB8AC3E}">
        <p14:creationId xmlns:p14="http://schemas.microsoft.com/office/powerpoint/2010/main" val="3886559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9A6634-6CD0-68CE-7DB3-BD563922F92A}"/>
              </a:ext>
            </a:extLst>
          </p:cNvPr>
          <p:cNvSpPr>
            <a:spLocks noGrp="1"/>
          </p:cNvSpPr>
          <p:nvPr>
            <p:ph idx="1"/>
          </p:nvPr>
        </p:nvSpPr>
        <p:spPr>
          <a:xfrm>
            <a:off x="609600" y="1206631"/>
            <a:ext cx="10972800" cy="4310602"/>
          </a:xfrm>
        </p:spPr>
        <p:txBody>
          <a:bodyPr>
            <a:normAutofit fontScale="70000" lnSpcReduction="20000"/>
          </a:bodyPr>
          <a:lstStyle/>
          <a:p>
            <a:pPr marL="0" indent="0">
              <a:buNone/>
            </a:pPr>
            <a:r>
              <a:rPr lang="en-GB" sz="4000" b="1" dirty="0">
                <a:latin typeface="Arial" panose="020B0604020202020204" pitchFamily="34" charset="0"/>
                <a:cs typeface="Arial" panose="020B0604020202020204" pitchFamily="34" charset="0"/>
              </a:rPr>
              <a:t>Actions:</a:t>
            </a:r>
          </a:p>
          <a:p>
            <a:pPr>
              <a:buFontTx/>
              <a:buChar char="-"/>
            </a:pPr>
            <a:r>
              <a:rPr lang="en-US" dirty="0"/>
              <a:t>Many people don’t realize that the actions they take on a daily basis are determined by their beliefs.</a:t>
            </a:r>
          </a:p>
          <a:p>
            <a:pPr>
              <a:buFontTx/>
              <a:buChar char="-"/>
            </a:pPr>
            <a:r>
              <a:rPr lang="en-US" dirty="0"/>
              <a:t>There is substantial evidence to support the idea that our behaviors are predictable based on our motivation and ability - or in other words, our intentions. </a:t>
            </a:r>
          </a:p>
          <a:p>
            <a:pPr>
              <a:buFontTx/>
              <a:buChar char="-"/>
            </a:pPr>
            <a:r>
              <a:rPr lang="en-US" dirty="0"/>
              <a:t>Our beliefs dictate our intentions, our intentions then turn into actions. We can often predict the actions or behaviors of a person based on their beliefs. </a:t>
            </a:r>
          </a:p>
          <a:p>
            <a:pPr>
              <a:buFontTx/>
              <a:buChar char="-"/>
            </a:pPr>
            <a:r>
              <a:rPr lang="en-US" dirty="0"/>
              <a:t>For example, if you see a red light, you believe, based on experience, that stopping at a red light is both crucial to your safety and the safety of those around you, as well as a way to avoid a ticket. </a:t>
            </a:r>
          </a:p>
          <a:p>
            <a:pPr>
              <a:buFontTx/>
              <a:buChar char="-"/>
            </a:pPr>
            <a:r>
              <a:rPr lang="en-US" dirty="0"/>
              <a:t>Your intent is to stop at all red lights, your action is pressing the brake pedal until you come to a complete stop.</a:t>
            </a:r>
          </a:p>
        </p:txBody>
      </p:sp>
      <p:sp>
        <p:nvSpPr>
          <p:cNvPr id="4" name="Title 1">
            <a:extLst>
              <a:ext uri="{FF2B5EF4-FFF2-40B4-BE49-F238E27FC236}">
                <a16:creationId xmlns:a16="http://schemas.microsoft.com/office/drawing/2014/main" id="{D04D5C72-5068-4F5B-ABFE-9B0BDCA6653A}"/>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7</a:t>
            </a:r>
            <a:endParaRPr lang="en-GB" sz="3600" dirty="0"/>
          </a:p>
        </p:txBody>
      </p:sp>
    </p:spTree>
    <p:extLst>
      <p:ext uri="{BB962C8B-B14F-4D97-AF65-F5344CB8AC3E}">
        <p14:creationId xmlns:p14="http://schemas.microsoft.com/office/powerpoint/2010/main" val="19667549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9A6634-6CD0-68CE-7DB3-BD563922F92A}"/>
              </a:ext>
            </a:extLst>
          </p:cNvPr>
          <p:cNvSpPr>
            <a:spLocks noGrp="1"/>
          </p:cNvSpPr>
          <p:nvPr>
            <p:ph idx="1"/>
          </p:nvPr>
        </p:nvSpPr>
        <p:spPr>
          <a:xfrm>
            <a:off x="609600" y="1206631"/>
            <a:ext cx="10972800" cy="4310602"/>
          </a:xfrm>
        </p:spPr>
        <p:txBody>
          <a:bodyPr>
            <a:normAutofit fontScale="70000" lnSpcReduction="20000"/>
          </a:bodyPr>
          <a:lstStyle/>
          <a:p>
            <a:pPr marL="0" indent="0">
              <a:buNone/>
            </a:pPr>
            <a:r>
              <a:rPr lang="en-GB" sz="4600" b="1" dirty="0">
                <a:latin typeface="Arial" panose="020B0604020202020204" pitchFamily="34" charset="0"/>
                <a:cs typeface="Arial" panose="020B0604020202020204" pitchFamily="34" charset="0"/>
              </a:rPr>
              <a:t>Actions:</a:t>
            </a:r>
          </a:p>
          <a:p>
            <a:pPr>
              <a:buFontTx/>
              <a:buChar char="-"/>
            </a:pPr>
            <a:r>
              <a:rPr lang="en-US" dirty="0">
                <a:latin typeface="Arial" panose="020B0604020202020204" pitchFamily="34" charset="0"/>
                <a:cs typeface="Arial" panose="020B0604020202020204" pitchFamily="34" charset="0"/>
              </a:rPr>
              <a:t>If you were a manager, and you witnessed another manager in a similar role get punished for speaking up in a meeting (experience), you would probably think “my opinions are not welcome in meetings,” (belief), which would lead you to keep your ideas and suggestions to yourself (action). </a:t>
            </a:r>
          </a:p>
          <a:p>
            <a:pPr>
              <a:buFontTx/>
              <a:buChar char="-"/>
            </a:pPr>
            <a:endParaRPr lang="en-US" sz="1700" dirty="0">
              <a:latin typeface="Arial" panose="020B0604020202020204" pitchFamily="34" charset="0"/>
              <a:cs typeface="Arial" panose="020B0604020202020204" pitchFamily="34" charset="0"/>
            </a:endParaRPr>
          </a:p>
          <a:p>
            <a:pPr>
              <a:buFontTx/>
              <a:buChar char="-"/>
            </a:pPr>
            <a:r>
              <a:rPr lang="en-US" dirty="0">
                <a:latin typeface="Arial" panose="020B0604020202020204" pitchFamily="34" charset="0"/>
                <a:cs typeface="Arial" panose="020B0604020202020204" pitchFamily="34" charset="0"/>
              </a:rPr>
              <a:t>What actions will lead your organization to the results you need to achieve? </a:t>
            </a:r>
          </a:p>
          <a:p>
            <a:pPr>
              <a:buFontTx/>
              <a:buChar char="-"/>
            </a:pPr>
            <a:endParaRPr lang="en-US" sz="2000" dirty="0">
              <a:latin typeface="Arial" panose="020B0604020202020204" pitchFamily="34" charset="0"/>
              <a:cs typeface="Arial" panose="020B0604020202020204" pitchFamily="34" charset="0"/>
            </a:endParaRPr>
          </a:p>
          <a:p>
            <a:pPr>
              <a:buFontTx/>
              <a:buChar char="-"/>
            </a:pPr>
            <a:r>
              <a:rPr lang="en-US" dirty="0">
                <a:latin typeface="Arial" panose="020B0604020202020204" pitchFamily="34" charset="0"/>
                <a:cs typeface="Arial" panose="020B0604020202020204" pitchFamily="34" charset="0"/>
              </a:rPr>
              <a:t>If your goal is to generate revenue growth in a given fiscal year, you’ll need to set your employees up for success to achieve this. </a:t>
            </a:r>
          </a:p>
          <a:p>
            <a:pPr>
              <a:buFontTx/>
              <a:buChar char="-"/>
            </a:pPr>
            <a:endParaRPr lang="en-US" sz="2000" dirty="0">
              <a:latin typeface="Arial" panose="020B0604020202020204" pitchFamily="34" charset="0"/>
              <a:cs typeface="Arial" panose="020B0604020202020204" pitchFamily="34" charset="0"/>
            </a:endParaRPr>
          </a:p>
          <a:p>
            <a:pPr>
              <a:buFontTx/>
              <a:buChar char="-"/>
            </a:pPr>
            <a:r>
              <a:rPr lang="en-US" dirty="0">
                <a:latin typeface="Arial" panose="020B0604020202020204" pitchFamily="34" charset="0"/>
                <a:cs typeface="Arial" panose="020B0604020202020204" pitchFamily="34" charset="0"/>
              </a:rPr>
              <a:t>Create experiences for them that encourage the belief that their role is directly tied to this outcome. Then reinforce their behavior by rewarding the actions that get you closer to your goal, such as outstanding client interactions. </a:t>
            </a:r>
            <a:endParaRPr lang="en-GB"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D04D5C72-5068-4F5B-ABFE-9B0BDCA6653A}"/>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8</a:t>
            </a:r>
            <a:endParaRPr lang="en-GB" sz="3600" dirty="0"/>
          </a:p>
        </p:txBody>
      </p:sp>
    </p:spTree>
    <p:extLst>
      <p:ext uri="{BB962C8B-B14F-4D97-AF65-F5344CB8AC3E}">
        <p14:creationId xmlns:p14="http://schemas.microsoft.com/office/powerpoint/2010/main" val="3883855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35950F-242F-04C4-C058-252BEB448FDA}"/>
              </a:ext>
            </a:extLst>
          </p:cNvPr>
          <p:cNvSpPr>
            <a:spLocks noGrp="1"/>
          </p:cNvSpPr>
          <p:nvPr>
            <p:ph idx="1"/>
          </p:nvPr>
        </p:nvSpPr>
        <p:spPr>
          <a:xfrm>
            <a:off x="609600" y="1178351"/>
            <a:ext cx="10972800" cy="4338882"/>
          </a:xfrm>
        </p:spPr>
        <p:txBody>
          <a:bodyPr>
            <a:normAutofit/>
          </a:bodyPr>
          <a:lstStyle/>
          <a:p>
            <a:r>
              <a:rPr lang="en-GB" sz="4100" b="1" dirty="0">
                <a:latin typeface="Arial" panose="020B0604020202020204" pitchFamily="34" charset="0"/>
                <a:cs typeface="Arial" panose="020B0604020202020204" pitchFamily="34" charset="0"/>
              </a:rPr>
              <a:t>Results</a:t>
            </a:r>
          </a:p>
          <a:p>
            <a:pPr>
              <a:buFontTx/>
              <a:buChar char="-"/>
            </a:pPr>
            <a:r>
              <a:rPr lang="en-US" sz="2800" dirty="0">
                <a:latin typeface="Arial" panose="020B0604020202020204" pitchFamily="34" charset="0"/>
                <a:cs typeface="Arial" panose="020B0604020202020204" pitchFamily="34" charset="0"/>
              </a:rPr>
              <a:t>The Results Pyramid is so named for the top layer: results.</a:t>
            </a:r>
          </a:p>
          <a:p>
            <a:pPr>
              <a:buFontTx/>
              <a:buChar char="-"/>
            </a:pPr>
            <a:r>
              <a:rPr lang="en-US" sz="2800" dirty="0">
                <a:latin typeface="Arial" panose="020B0604020202020204" pitchFamily="34" charset="0"/>
                <a:cs typeface="Arial" panose="020B0604020202020204" pitchFamily="34" charset="0"/>
              </a:rPr>
              <a:t>That’s because everything we’ve talked about - experiences, beliefs, and actions - all lead us here. </a:t>
            </a:r>
          </a:p>
          <a:p>
            <a:pPr>
              <a:buFontTx/>
              <a:buChar char="-"/>
            </a:pPr>
            <a:r>
              <a:rPr lang="en-US" sz="2800" dirty="0">
                <a:latin typeface="Arial" panose="020B0604020202020204" pitchFamily="34" charset="0"/>
                <a:cs typeface="Arial" panose="020B0604020202020204" pitchFamily="34" charset="0"/>
              </a:rPr>
              <a:t>Newton’s third law tells us that every action has an equal and opposite reaction. </a:t>
            </a:r>
          </a:p>
          <a:p>
            <a:pPr>
              <a:buFontTx/>
              <a:buChar char="-"/>
            </a:pPr>
            <a:r>
              <a:rPr lang="en-US" sz="2800" dirty="0">
                <a:latin typeface="Arial" panose="020B0604020202020204" pitchFamily="34" charset="0"/>
                <a:cs typeface="Arial" panose="020B0604020202020204" pitchFamily="34" charset="0"/>
              </a:rPr>
              <a:t>For our purposes, we’ll refer to these reactions as the results. </a:t>
            </a:r>
          </a:p>
        </p:txBody>
      </p:sp>
      <p:sp>
        <p:nvSpPr>
          <p:cNvPr id="4" name="Title 1">
            <a:extLst>
              <a:ext uri="{FF2B5EF4-FFF2-40B4-BE49-F238E27FC236}">
                <a16:creationId xmlns:a16="http://schemas.microsoft.com/office/drawing/2014/main" id="{49DA8E82-9A43-4B8A-9A4C-CAC748C942F5}"/>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9</a:t>
            </a:r>
            <a:endParaRPr lang="en-GB" sz="3600" dirty="0"/>
          </a:p>
        </p:txBody>
      </p:sp>
    </p:spTree>
    <p:extLst>
      <p:ext uri="{BB962C8B-B14F-4D97-AF65-F5344CB8AC3E}">
        <p14:creationId xmlns:p14="http://schemas.microsoft.com/office/powerpoint/2010/main" val="4003125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35950F-242F-04C4-C058-252BEB448FDA}"/>
              </a:ext>
            </a:extLst>
          </p:cNvPr>
          <p:cNvSpPr>
            <a:spLocks noGrp="1"/>
          </p:cNvSpPr>
          <p:nvPr>
            <p:ph idx="1"/>
          </p:nvPr>
        </p:nvSpPr>
        <p:spPr>
          <a:xfrm>
            <a:off x="609599" y="1178351"/>
            <a:ext cx="11192759" cy="4338882"/>
          </a:xfrm>
        </p:spPr>
        <p:txBody>
          <a:bodyPr>
            <a:normAutofit fontScale="77500" lnSpcReduction="20000"/>
          </a:bodyPr>
          <a:lstStyle/>
          <a:p>
            <a:r>
              <a:rPr lang="en-GB" sz="4100" b="1" dirty="0">
                <a:latin typeface="Arial" panose="020B0604020202020204" pitchFamily="34" charset="0"/>
                <a:cs typeface="Arial" panose="020B0604020202020204" pitchFamily="34" charset="0"/>
              </a:rPr>
              <a:t>Results</a:t>
            </a:r>
          </a:p>
          <a:p>
            <a:pPr>
              <a:buFontTx/>
              <a:buChar char="-"/>
            </a:pPr>
            <a:r>
              <a:rPr lang="en-US" dirty="0">
                <a:latin typeface="Arial" panose="020B0604020202020204" pitchFamily="34" charset="0"/>
                <a:cs typeface="Arial" panose="020B0604020202020204" pitchFamily="34" charset="0"/>
              </a:rPr>
              <a:t>Every action we take has a result, regardless of how mundane it might seem: </a:t>
            </a:r>
          </a:p>
          <a:p>
            <a:pPr marL="457200" lvl="1" indent="0">
              <a:buNone/>
            </a:pPr>
            <a:r>
              <a:rPr lang="en-US" dirty="0">
                <a:latin typeface="Arial" panose="020B0604020202020204" pitchFamily="34" charset="0"/>
                <a:cs typeface="Arial" panose="020B0604020202020204" pitchFamily="34" charset="0"/>
              </a:rPr>
              <a:t>• Working hard at your job = recognition from your leaders and/or peers</a:t>
            </a:r>
          </a:p>
          <a:p>
            <a:pPr marL="457200" lvl="1" indent="0">
              <a:buNone/>
            </a:pPr>
            <a:r>
              <a:rPr lang="en-US" dirty="0">
                <a:latin typeface="Arial" panose="020B0604020202020204" pitchFamily="34" charset="0"/>
                <a:cs typeface="Arial" panose="020B0604020202020204" pitchFamily="34" charset="0"/>
              </a:rPr>
              <a:t> • Dropping your child off for ballet practice = your child learns how to dance ballet</a:t>
            </a:r>
          </a:p>
          <a:p>
            <a:pPr marL="457200" lvl="1" indent="0">
              <a:buNone/>
            </a:pPr>
            <a:r>
              <a:rPr lang="en-US" dirty="0">
                <a:latin typeface="Arial" panose="020B0604020202020204" pitchFamily="34" charset="0"/>
                <a:cs typeface="Arial" panose="020B0604020202020204" pitchFamily="34" charset="0"/>
              </a:rPr>
              <a:t> • Putting your spoon in the dishwasher = your spoon will be clean when you need it</a:t>
            </a:r>
          </a:p>
          <a:p>
            <a:pPr marL="457200" lvl="1" indent="0">
              <a:buNone/>
            </a:pPr>
            <a:r>
              <a:rPr lang="en-US" dirty="0">
                <a:latin typeface="Arial" panose="020B0604020202020204" pitchFamily="34" charset="0"/>
                <a:cs typeface="Arial" panose="020B0604020202020204" pitchFamily="34" charset="0"/>
              </a:rPr>
              <a:t> </a:t>
            </a:r>
          </a:p>
          <a:p>
            <a:pPr marL="514350" indent="-457200">
              <a:buFontTx/>
              <a:buChar char="-"/>
            </a:pPr>
            <a:r>
              <a:rPr lang="en-US" dirty="0">
                <a:latin typeface="Arial" panose="020B0604020202020204" pitchFamily="34" charset="0"/>
                <a:cs typeface="Arial" panose="020B0604020202020204" pitchFamily="34" charset="0"/>
              </a:rPr>
              <a:t>No matter what outcomes you are targeting personally or professionally, you must work backward from the result you want to the experiences you need to create in order to achieve that result. </a:t>
            </a:r>
          </a:p>
          <a:p>
            <a:pPr marL="514350" indent="-457200">
              <a:buFontTx/>
              <a:buChar char="-"/>
            </a:pPr>
            <a:endParaRPr lang="en-US" sz="1800" dirty="0">
              <a:latin typeface="Arial" panose="020B0604020202020204" pitchFamily="34" charset="0"/>
              <a:cs typeface="Arial" panose="020B0604020202020204" pitchFamily="34" charset="0"/>
            </a:endParaRPr>
          </a:p>
          <a:p>
            <a:pPr marL="514350" indent="-457200">
              <a:buFontTx/>
              <a:buChar char="-"/>
            </a:pPr>
            <a:r>
              <a:rPr lang="en-US" dirty="0">
                <a:latin typeface="Arial" panose="020B0604020202020204" pitchFamily="34" charset="0"/>
                <a:cs typeface="Arial" panose="020B0604020202020204" pitchFamily="34" charset="0"/>
              </a:rPr>
              <a:t>This is the most efficient way to shift your culture.</a:t>
            </a:r>
            <a:endParaRPr lang="en-GB"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49DA8E82-9A43-4B8A-9A4C-CAC748C942F5}"/>
              </a:ext>
            </a:extLst>
          </p:cNvPr>
          <p:cNvSpPr>
            <a:spLocks noGrp="1"/>
          </p:cNvSpPr>
          <p:nvPr>
            <p:ph type="title"/>
          </p:nvPr>
        </p:nvSpPr>
        <p:spPr>
          <a:xfrm>
            <a:off x="609600" y="274638"/>
            <a:ext cx="10972800" cy="715176"/>
          </a:xfrm>
        </p:spPr>
        <p:txBody>
          <a:bodyPr>
            <a:normAutofit/>
          </a:bodyPr>
          <a:lstStyle/>
          <a:p>
            <a:r>
              <a:rPr lang="en-GB" sz="3600" b="1" dirty="0">
                <a:latin typeface="Arial" panose="020B0604020202020204" pitchFamily="34" charset="0"/>
                <a:cs typeface="Arial" panose="020B0604020202020204" pitchFamily="34" charset="0"/>
              </a:rPr>
              <a:t>Change the culture, change the game…</a:t>
            </a:r>
            <a:r>
              <a:rPr lang="en-GB" sz="2800" b="1" dirty="0">
                <a:latin typeface="Arial" panose="020B0604020202020204" pitchFamily="34" charset="0"/>
                <a:cs typeface="Arial" panose="020B0604020202020204" pitchFamily="34" charset="0"/>
              </a:rPr>
              <a:t>10</a:t>
            </a:r>
            <a:endParaRPr lang="en-GB" sz="3600" dirty="0"/>
          </a:p>
        </p:txBody>
      </p:sp>
    </p:spTree>
    <p:extLst>
      <p:ext uri="{BB962C8B-B14F-4D97-AF65-F5344CB8AC3E}">
        <p14:creationId xmlns:p14="http://schemas.microsoft.com/office/powerpoint/2010/main" val="2179527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6D15E-76E3-47D0-8E45-14E060217B3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6A45EC-C922-4CCA-9286-6D782CB2DC4A}"/>
              </a:ext>
            </a:extLst>
          </p:cNvPr>
          <p:cNvSpPr>
            <a:spLocks noGrp="1"/>
          </p:cNvSpPr>
          <p:nvPr>
            <p:ph idx="1"/>
          </p:nvPr>
        </p:nvSpPr>
        <p:spPr/>
        <p:txBody>
          <a:bodyPr>
            <a:normAutofit/>
          </a:bodyPr>
          <a:lstStyle/>
          <a:p>
            <a:r>
              <a:rPr lang="en-US" b="1" dirty="0">
                <a:latin typeface="Arial" panose="020B0604020202020204" pitchFamily="34" charset="0"/>
                <a:ea typeface="+mj-ea"/>
                <a:cs typeface="Arial" panose="020B0604020202020204" pitchFamily="34" charset="0"/>
              </a:rPr>
              <a:t>How do you lead a change in organization culture? </a:t>
            </a:r>
          </a:p>
        </p:txBody>
      </p:sp>
    </p:spTree>
    <p:extLst>
      <p:ext uri="{BB962C8B-B14F-4D97-AF65-F5344CB8AC3E}">
        <p14:creationId xmlns:p14="http://schemas.microsoft.com/office/powerpoint/2010/main" val="38977949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20DC8-CCCD-517D-275D-20CA18AA27B7}"/>
              </a:ext>
            </a:extLst>
          </p:cNvPr>
          <p:cNvSpPr>
            <a:spLocks noGrp="1"/>
          </p:cNvSpPr>
          <p:nvPr>
            <p:ph type="title"/>
          </p:nvPr>
        </p:nvSpPr>
        <p:spPr>
          <a:xfrm>
            <a:off x="609600" y="274638"/>
            <a:ext cx="10972800" cy="1143000"/>
          </a:xfrm>
        </p:spPr>
        <p:txBody>
          <a:bodyPr anchor="ctr">
            <a:normAutofit/>
          </a:bodyPr>
          <a:lstStyle/>
          <a:p>
            <a:r>
              <a:rPr lang="en-GB" sz="3600" b="1" dirty="0">
                <a:latin typeface="Arial" panose="020B0604020202020204" pitchFamily="34" charset="0"/>
                <a:cs typeface="Arial" panose="020B0604020202020204" pitchFamily="34" charset="0"/>
              </a:rPr>
              <a:t>Kotter’s 8 Step Change model</a:t>
            </a:r>
          </a:p>
        </p:txBody>
      </p:sp>
      <p:sp>
        <p:nvSpPr>
          <p:cNvPr id="3" name="Content Placeholder 2">
            <a:extLst>
              <a:ext uri="{FF2B5EF4-FFF2-40B4-BE49-F238E27FC236}">
                <a16:creationId xmlns:a16="http://schemas.microsoft.com/office/drawing/2014/main" id="{E24AB7C6-D38E-6E7D-D3FA-4A6B4FB6D88E}"/>
              </a:ext>
            </a:extLst>
          </p:cNvPr>
          <p:cNvSpPr>
            <a:spLocks noGrp="1"/>
          </p:cNvSpPr>
          <p:nvPr>
            <p:ph sz="half" idx="1"/>
          </p:nvPr>
        </p:nvSpPr>
        <p:spPr>
          <a:xfrm>
            <a:off x="609600" y="1600201"/>
            <a:ext cx="5384800" cy="3989040"/>
          </a:xfrm>
        </p:spPr>
        <p:txBody>
          <a:bodyPr>
            <a:normAutofit/>
          </a:bodyPr>
          <a:lstStyle/>
          <a:p>
            <a:pPr>
              <a:lnSpc>
                <a:spcPct val="90000"/>
              </a:lnSpc>
            </a:pPr>
            <a:r>
              <a:rPr lang="en-GB" sz="2400" dirty="0">
                <a:latin typeface="Arial" panose="020B0604020202020204" pitchFamily="34" charset="0"/>
                <a:cs typeface="Arial" panose="020B0604020202020204" pitchFamily="34" charset="0"/>
              </a:rPr>
              <a:t>First describes in 1995</a:t>
            </a:r>
          </a:p>
          <a:p>
            <a:pPr>
              <a:lnSpc>
                <a:spcPct val="90000"/>
              </a:lnSpc>
            </a:pPr>
            <a:endParaRPr lang="en-GB" sz="2400" dirty="0">
              <a:latin typeface="Arial" panose="020B0604020202020204" pitchFamily="34" charset="0"/>
              <a:cs typeface="Arial" panose="020B0604020202020204" pitchFamily="34" charset="0"/>
            </a:endParaRPr>
          </a:p>
          <a:p>
            <a:pPr>
              <a:lnSpc>
                <a:spcPct val="90000"/>
              </a:lnSpc>
            </a:pPr>
            <a:r>
              <a:rPr lang="en-GB" sz="2400" dirty="0">
                <a:latin typeface="Arial" panose="020B0604020202020204" pitchFamily="34" charset="0"/>
                <a:cs typeface="Arial" panose="020B0604020202020204" pitchFamily="34" charset="0"/>
              </a:rPr>
              <a:t>Developed by extracting success factors and combining them into a methodology. </a:t>
            </a:r>
          </a:p>
          <a:p>
            <a:pPr marL="0" indent="0">
              <a:lnSpc>
                <a:spcPct val="90000"/>
              </a:lnSpc>
              <a:buNone/>
            </a:pPr>
            <a:endParaRPr lang="en-GB" sz="2400" dirty="0">
              <a:latin typeface="Arial" panose="020B0604020202020204" pitchFamily="34" charset="0"/>
              <a:cs typeface="Arial" panose="020B0604020202020204" pitchFamily="34" charset="0"/>
            </a:endParaRPr>
          </a:p>
          <a:p>
            <a:pPr>
              <a:lnSpc>
                <a:spcPct val="90000"/>
              </a:lnSpc>
            </a:pPr>
            <a:r>
              <a:rPr lang="en-GB" sz="2400" dirty="0">
                <a:latin typeface="Arial" panose="020B0604020202020204" pitchFamily="34" charset="0"/>
                <a:cs typeface="Arial" panose="020B0604020202020204" pitchFamily="34" charset="0"/>
              </a:rPr>
              <a:t>Three phases :</a:t>
            </a:r>
          </a:p>
          <a:p>
            <a:pPr lvl="1">
              <a:lnSpc>
                <a:spcPct val="90000"/>
              </a:lnSpc>
              <a:buFontTx/>
              <a:buChar char="-"/>
            </a:pPr>
            <a:r>
              <a:rPr lang="en-GB" sz="2000" dirty="0">
                <a:latin typeface="Arial" panose="020B0604020202020204" pitchFamily="34" charset="0"/>
                <a:cs typeface="Arial" panose="020B0604020202020204" pitchFamily="34" charset="0"/>
              </a:rPr>
              <a:t>Create a climate for change</a:t>
            </a:r>
          </a:p>
          <a:p>
            <a:pPr lvl="1">
              <a:lnSpc>
                <a:spcPct val="90000"/>
              </a:lnSpc>
              <a:buFontTx/>
              <a:buChar char="-"/>
            </a:pPr>
            <a:r>
              <a:rPr lang="en-GB" sz="2000" dirty="0">
                <a:latin typeface="Arial" panose="020B0604020202020204" pitchFamily="34" charset="0"/>
                <a:cs typeface="Arial" panose="020B0604020202020204" pitchFamily="34" charset="0"/>
              </a:rPr>
              <a:t>Engage and enable the organization</a:t>
            </a:r>
          </a:p>
          <a:p>
            <a:pPr lvl="1">
              <a:lnSpc>
                <a:spcPct val="90000"/>
              </a:lnSpc>
              <a:buFontTx/>
              <a:buChar char="-"/>
            </a:pPr>
            <a:r>
              <a:rPr lang="en-GB" sz="2000" dirty="0">
                <a:latin typeface="Arial" panose="020B0604020202020204" pitchFamily="34" charset="0"/>
                <a:cs typeface="Arial" panose="020B0604020202020204" pitchFamily="34" charset="0"/>
              </a:rPr>
              <a:t>Implement and sustain</a:t>
            </a:r>
          </a:p>
          <a:p>
            <a:pPr marL="0" indent="0">
              <a:lnSpc>
                <a:spcPct val="90000"/>
              </a:lnSpc>
              <a:buNone/>
            </a:pPr>
            <a:endParaRPr lang="en-GB" dirty="0"/>
          </a:p>
        </p:txBody>
      </p:sp>
      <p:pic>
        <p:nvPicPr>
          <p:cNvPr id="6" name="Content Placeholder 5">
            <a:extLst>
              <a:ext uri="{FF2B5EF4-FFF2-40B4-BE49-F238E27FC236}">
                <a16:creationId xmlns:a16="http://schemas.microsoft.com/office/drawing/2014/main" id="{747000C6-A040-27AE-F72B-5F826F38EEF8}"/>
              </a:ext>
            </a:extLst>
          </p:cNvPr>
          <p:cNvPicPr>
            <a:picLocks noGrp="1" noChangeAspect="1"/>
          </p:cNvPicPr>
          <p:nvPr>
            <p:ph sz="half" idx="2"/>
          </p:nvPr>
        </p:nvPicPr>
        <p:blipFill rotWithShape="1">
          <a:blip r:embed="rId2"/>
          <a:srcRect l="1051" t="15124" r="51125" b="15837"/>
          <a:stretch/>
        </p:blipFill>
        <p:spPr>
          <a:xfrm>
            <a:off x="6557963" y="1485038"/>
            <a:ext cx="4914900" cy="39890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96033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F3B0-DE88-B922-F6B8-89D12AE60512}"/>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1</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26BB5B-0797-3259-0DD5-86124D631325}"/>
              </a:ext>
            </a:extLst>
          </p:cNvPr>
          <p:cNvSpPr>
            <a:spLocks noGrp="1"/>
          </p:cNvSpPr>
          <p:nvPr>
            <p:ph idx="1"/>
          </p:nvPr>
        </p:nvSpPr>
        <p:spPr/>
        <p:txBody>
          <a:bodyPr/>
          <a:lstStyle/>
          <a:p>
            <a:pPr marL="0" indent="0">
              <a:spcBef>
                <a:spcPct val="0"/>
              </a:spcBef>
              <a:buNone/>
            </a:pPr>
            <a:r>
              <a:rPr lang="en-GB" sz="3600" b="1" dirty="0">
                <a:latin typeface="Arial" panose="020B0604020202020204" pitchFamily="34" charset="0"/>
                <a:ea typeface="+mj-ea"/>
                <a:cs typeface="Arial" panose="020B0604020202020204" pitchFamily="34" charset="0"/>
              </a:rPr>
              <a:t>1- Create urgency</a:t>
            </a:r>
          </a:p>
          <a:p>
            <a:pPr>
              <a:buFontTx/>
              <a:buChar char="-"/>
            </a:pPr>
            <a:r>
              <a:rPr lang="en-GB" dirty="0">
                <a:latin typeface="Arial" panose="020B0604020202020204" pitchFamily="34" charset="0"/>
                <a:cs typeface="Arial" panose="020B0604020202020204" pitchFamily="34" charset="0"/>
              </a:rPr>
              <a:t>Convince other to act immediately </a:t>
            </a:r>
          </a:p>
          <a:p>
            <a:pPr>
              <a:buFontTx/>
              <a:buChar char="-"/>
            </a:pPr>
            <a:r>
              <a:rPr lang="en-GB" dirty="0">
                <a:latin typeface="Arial" panose="020B0604020202020204" pitchFamily="34" charset="0"/>
                <a:cs typeface="Arial" panose="020B0604020202020204" pitchFamily="34" charset="0"/>
              </a:rPr>
              <a:t>Building a compelling case for change so the people understand why it is necessary</a:t>
            </a:r>
          </a:p>
        </p:txBody>
      </p:sp>
    </p:spTree>
    <p:extLst>
      <p:ext uri="{BB962C8B-B14F-4D97-AF65-F5344CB8AC3E}">
        <p14:creationId xmlns:p14="http://schemas.microsoft.com/office/powerpoint/2010/main" val="9448194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BB3FC3-8085-B7C4-28A7-E3A3E844D9DC}"/>
              </a:ext>
            </a:extLst>
          </p:cNvPr>
          <p:cNvSpPr>
            <a:spLocks noGrp="1"/>
          </p:cNvSpPr>
          <p:nvPr>
            <p:ph idx="1"/>
          </p:nvPr>
        </p:nvSpPr>
        <p:spPr>
          <a:xfrm>
            <a:off x="568751" y="1600201"/>
            <a:ext cx="10972800" cy="3917032"/>
          </a:xfrm>
        </p:spPr>
        <p:txBody>
          <a:bodyPr>
            <a:normAutofit fontScale="92500"/>
          </a:bodyPr>
          <a:lstStyle/>
          <a:p>
            <a:pPr marL="0" indent="0">
              <a:buNone/>
            </a:pPr>
            <a:r>
              <a:rPr lang="en-GB" sz="3600" b="1" dirty="0">
                <a:latin typeface="Arial" panose="020B0604020202020204" pitchFamily="34" charset="0"/>
                <a:ea typeface="+mj-ea"/>
                <a:cs typeface="Arial" panose="020B0604020202020204" pitchFamily="34" charset="0"/>
              </a:rPr>
              <a:t>2- Build a coalition</a:t>
            </a:r>
          </a:p>
          <a:p>
            <a:pPr>
              <a:buFontTx/>
              <a:buChar char="-"/>
            </a:pPr>
            <a:r>
              <a:rPr lang="en-GB" dirty="0">
                <a:latin typeface="Arial" panose="020B0604020202020204" pitchFamily="34" charset="0"/>
                <a:cs typeface="Arial" panose="020B0604020202020204" pitchFamily="34" charset="0"/>
              </a:rPr>
              <a:t>Its not enough to try and push through change yourself- you need key people on board</a:t>
            </a:r>
          </a:p>
          <a:p>
            <a:pPr>
              <a:buFontTx/>
              <a:buChar char="-"/>
            </a:pPr>
            <a:r>
              <a:rPr lang="en-GB" dirty="0">
                <a:latin typeface="Arial" panose="020B0604020202020204" pitchFamily="34" charset="0"/>
                <a:cs typeface="Arial" panose="020B0604020202020204" pitchFamily="34" charset="0"/>
              </a:rPr>
              <a:t>Aim to get people who are: influential, respected and visibly on your side</a:t>
            </a:r>
          </a:p>
          <a:p>
            <a:pPr>
              <a:buFontTx/>
              <a:buChar char="-"/>
            </a:pPr>
            <a:r>
              <a:rPr lang="en-GB" dirty="0">
                <a:latin typeface="Arial" panose="020B0604020202020204" pitchFamily="34" charset="0"/>
                <a:cs typeface="Arial" panose="020B0604020202020204" pitchFamily="34" charset="0"/>
              </a:rPr>
              <a:t>You want people from different parts of the organization who combined have enough power to make the change happen.</a:t>
            </a:r>
          </a:p>
        </p:txBody>
      </p:sp>
      <p:sp>
        <p:nvSpPr>
          <p:cNvPr id="4" name="Title 1">
            <a:extLst>
              <a:ext uri="{FF2B5EF4-FFF2-40B4-BE49-F238E27FC236}">
                <a16:creationId xmlns:a16="http://schemas.microsoft.com/office/drawing/2014/main" id="{F7FD309D-63B4-4803-8449-CC42C9ADD9E0}"/>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2</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9963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BF213-7A91-8053-5FE6-F28CF4E3EAD8}"/>
              </a:ext>
            </a:extLst>
          </p:cNvPr>
          <p:cNvSpPr>
            <a:spLocks noGrp="1"/>
          </p:cNvSpPr>
          <p:nvPr>
            <p:ph idx="1"/>
          </p:nvPr>
        </p:nvSpPr>
        <p:spPr/>
        <p:txBody>
          <a:bodyPr/>
          <a:lstStyle/>
          <a:p>
            <a:pPr marL="0" indent="0">
              <a:buNone/>
            </a:pPr>
            <a:r>
              <a:rPr lang="en-GB" sz="3600" b="1" dirty="0">
                <a:latin typeface="Arial" panose="020B0604020202020204" pitchFamily="34" charset="0"/>
                <a:ea typeface="+mj-ea"/>
                <a:cs typeface="Arial" panose="020B0604020202020204" pitchFamily="34" charset="0"/>
              </a:rPr>
              <a:t>3- Create a vision </a:t>
            </a:r>
          </a:p>
          <a:p>
            <a:pPr>
              <a:buFontTx/>
              <a:buChar char="-"/>
            </a:pPr>
            <a:r>
              <a:rPr lang="en-GB" dirty="0">
                <a:latin typeface="Arial" panose="020B0604020202020204" pitchFamily="34" charset="0"/>
                <a:cs typeface="Arial" panose="020B0604020202020204" pitchFamily="34" charset="0"/>
              </a:rPr>
              <a:t>You need a clear vision of how you see the future organization and why its necessary to change.</a:t>
            </a:r>
          </a:p>
          <a:p>
            <a:pPr>
              <a:buFontTx/>
              <a:buChar char="-"/>
            </a:pPr>
            <a:r>
              <a:rPr lang="en-GB" dirty="0">
                <a:latin typeface="Arial" panose="020B0604020202020204" pitchFamily="34" charset="0"/>
                <a:cs typeface="Arial" panose="020B0604020202020204" pitchFamily="34" charset="0"/>
              </a:rPr>
              <a:t>The vision needs to be easily understood by the people who will be affected by the change.</a:t>
            </a:r>
          </a:p>
          <a:p>
            <a:pPr>
              <a:buFontTx/>
              <a:buChar char="-"/>
            </a:pPr>
            <a:r>
              <a:rPr lang="en-GB" dirty="0">
                <a:latin typeface="Arial" panose="020B0604020202020204" pitchFamily="34" charset="0"/>
                <a:cs typeface="Arial" panose="020B0604020202020204" pitchFamily="34" charset="0"/>
              </a:rPr>
              <a:t>Create initiatives to realize the vision </a:t>
            </a:r>
          </a:p>
        </p:txBody>
      </p:sp>
      <p:sp>
        <p:nvSpPr>
          <p:cNvPr id="4" name="Title 1">
            <a:extLst>
              <a:ext uri="{FF2B5EF4-FFF2-40B4-BE49-F238E27FC236}">
                <a16:creationId xmlns:a16="http://schemas.microsoft.com/office/drawing/2014/main" id="{D1366F02-52A7-47F7-BD3D-ABAC1782B5A7}"/>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3</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19087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04BD23-3C99-0ADD-2108-B46B30D456BF}"/>
              </a:ext>
            </a:extLst>
          </p:cNvPr>
          <p:cNvSpPr>
            <a:spLocks noGrp="1"/>
          </p:cNvSpPr>
          <p:nvPr>
            <p:ph idx="1"/>
          </p:nvPr>
        </p:nvSpPr>
        <p:spPr/>
        <p:txBody>
          <a:bodyPr/>
          <a:lstStyle/>
          <a:p>
            <a:pPr marL="0" indent="0">
              <a:buNone/>
            </a:pPr>
            <a:r>
              <a:rPr lang="en-GB" sz="3600" b="1" dirty="0">
                <a:latin typeface="Arial" panose="020B0604020202020204" pitchFamily="34" charset="0"/>
                <a:ea typeface="+mj-ea"/>
                <a:cs typeface="Arial" panose="020B0604020202020204" pitchFamily="34" charset="0"/>
              </a:rPr>
              <a:t>4- Communicate the vision</a:t>
            </a:r>
          </a:p>
          <a:p>
            <a:pPr>
              <a:buFontTx/>
              <a:buChar char="-"/>
            </a:pPr>
            <a:r>
              <a:rPr lang="en-GB" dirty="0"/>
              <a:t>Its not enough to have a vision; you have to communicate</a:t>
            </a:r>
          </a:p>
          <a:p>
            <a:pPr>
              <a:buFontTx/>
              <a:buChar char="-"/>
            </a:pPr>
            <a:r>
              <a:rPr lang="en-GB" dirty="0"/>
              <a:t>Aim to win hearts and minds to get everyone pulling in the same direction.</a:t>
            </a:r>
          </a:p>
          <a:p>
            <a:pPr>
              <a:buFontTx/>
              <a:buChar char="-"/>
            </a:pPr>
            <a:r>
              <a:rPr lang="en-GB" dirty="0"/>
              <a:t>Clear and Laser focused communication is key in this stage</a:t>
            </a:r>
          </a:p>
          <a:p>
            <a:pPr marL="0" indent="0">
              <a:buNone/>
            </a:pPr>
            <a:endParaRPr lang="en-GB" dirty="0"/>
          </a:p>
        </p:txBody>
      </p:sp>
      <p:sp>
        <p:nvSpPr>
          <p:cNvPr id="4" name="Title 1">
            <a:extLst>
              <a:ext uri="{FF2B5EF4-FFF2-40B4-BE49-F238E27FC236}">
                <a16:creationId xmlns:a16="http://schemas.microsoft.com/office/drawing/2014/main" id="{16A322A3-2FC4-4A7D-B448-091A8D66E407}"/>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4</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31515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694393-BF07-E482-20BD-96C9706EF574}"/>
              </a:ext>
            </a:extLst>
          </p:cNvPr>
          <p:cNvSpPr>
            <a:spLocks noGrp="1"/>
          </p:cNvSpPr>
          <p:nvPr>
            <p:ph idx="1"/>
          </p:nvPr>
        </p:nvSpPr>
        <p:spPr/>
        <p:txBody>
          <a:bodyPr/>
          <a:lstStyle/>
          <a:p>
            <a:pPr marL="0" indent="0">
              <a:buNone/>
            </a:pPr>
            <a:r>
              <a:rPr lang="en-GB" sz="3600" b="1" dirty="0">
                <a:latin typeface="Arial" panose="020B0604020202020204" pitchFamily="34" charset="0"/>
                <a:ea typeface="+mj-ea"/>
                <a:cs typeface="Arial" panose="020B0604020202020204" pitchFamily="34" charset="0"/>
              </a:rPr>
              <a:t>5- Empower others</a:t>
            </a:r>
          </a:p>
          <a:p>
            <a:pPr>
              <a:buFontTx/>
              <a:buChar char="-"/>
            </a:pPr>
            <a:r>
              <a:rPr lang="en-US" sz="2800" dirty="0">
                <a:latin typeface="Arial" panose="020B0604020202020204" pitchFamily="34" charset="0"/>
                <a:cs typeface="Arial" panose="020B0604020202020204" pitchFamily="34" charset="0"/>
              </a:rPr>
              <a:t>Empower others to act. </a:t>
            </a:r>
          </a:p>
          <a:p>
            <a:pPr>
              <a:buFontTx/>
              <a:buChar char="-"/>
            </a:pPr>
            <a:r>
              <a:rPr lang="en-US" sz="2800" dirty="0">
                <a:latin typeface="Arial" panose="020B0604020202020204" pitchFamily="34" charset="0"/>
                <a:cs typeface="Arial" panose="020B0604020202020204" pitchFamily="34" charset="0"/>
              </a:rPr>
              <a:t>Determining barriers to change such as workers’ skillsets and </a:t>
            </a:r>
            <a:r>
              <a:rPr lang="en-US" sz="2800" dirty="0" err="1">
                <a:latin typeface="Arial" panose="020B0604020202020204" pitchFamily="34" charset="0"/>
                <a:cs typeface="Arial" panose="020B0604020202020204" pitchFamily="34" charset="0"/>
              </a:rPr>
              <a:t>organisations’</a:t>
            </a:r>
            <a:r>
              <a:rPr lang="en-US" sz="2800" dirty="0">
                <a:latin typeface="Arial" panose="020B0604020202020204" pitchFamily="34" charset="0"/>
                <a:cs typeface="Arial" panose="020B0604020202020204" pitchFamily="34" charset="0"/>
              </a:rPr>
              <a:t> structures is important. </a:t>
            </a:r>
          </a:p>
          <a:p>
            <a:pPr>
              <a:buFontTx/>
              <a:buChar char="-"/>
            </a:pPr>
            <a:r>
              <a:rPr lang="en-US" sz="2800" dirty="0">
                <a:latin typeface="Arial" panose="020B0604020202020204" pitchFamily="34" charset="0"/>
                <a:cs typeface="Arial" panose="020B0604020202020204" pitchFamily="34" charset="0"/>
              </a:rPr>
              <a:t>Working to remove these barriers quickly will empower the employees to act in accordance with the change</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Title 1">
            <a:extLst>
              <a:ext uri="{FF2B5EF4-FFF2-40B4-BE49-F238E27FC236}">
                <a16:creationId xmlns:a16="http://schemas.microsoft.com/office/drawing/2014/main" id="{C1231F53-0381-499E-9231-DCDA7AAD32B0}"/>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5</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975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E9588F-A3DA-81E4-E153-EF5D33CA1908}"/>
              </a:ext>
            </a:extLst>
          </p:cNvPr>
          <p:cNvSpPr>
            <a:spLocks noGrp="1"/>
          </p:cNvSpPr>
          <p:nvPr>
            <p:ph idx="1"/>
          </p:nvPr>
        </p:nvSpPr>
        <p:spPr/>
        <p:txBody>
          <a:bodyPr>
            <a:normAutofit/>
          </a:bodyPr>
          <a:lstStyle/>
          <a:p>
            <a:pPr marL="0" indent="0">
              <a:buNone/>
            </a:pPr>
            <a:r>
              <a:rPr lang="en-GB" sz="3900" b="1" dirty="0">
                <a:latin typeface="Arial" panose="020B0604020202020204" pitchFamily="34" charset="0"/>
                <a:ea typeface="+mj-ea"/>
                <a:cs typeface="Arial" panose="020B0604020202020204" pitchFamily="34" charset="0"/>
              </a:rPr>
              <a:t>6- Create quick Wins</a:t>
            </a:r>
          </a:p>
          <a:p>
            <a:r>
              <a:rPr lang="en-US" sz="2800" b="0" dirty="0">
                <a:effectLst/>
                <a:latin typeface="Arial" panose="020B0604020202020204" pitchFamily="34" charset="0"/>
                <a:cs typeface="Arial" panose="020B0604020202020204" pitchFamily="34" charset="0"/>
              </a:rPr>
              <a:t>Structure your initiatives</a:t>
            </a:r>
            <a:r>
              <a:rPr lang="en-US" sz="2800" dirty="0">
                <a:latin typeface="Arial" panose="020B0604020202020204" pitchFamily="34" charset="0"/>
                <a:cs typeface="Arial" panose="020B0604020202020204" pitchFamily="34" charset="0"/>
              </a:rPr>
              <a:t> </a:t>
            </a:r>
            <a:r>
              <a:rPr lang="en-US" sz="2800" b="0" dirty="0">
                <a:effectLst/>
                <a:latin typeface="Arial" panose="020B0604020202020204" pitchFamily="34" charset="0"/>
                <a:cs typeface="Arial" panose="020B0604020202020204" pitchFamily="34" charset="0"/>
              </a:rPr>
              <a:t>so as to achieve quick wins early on</a:t>
            </a:r>
          </a:p>
          <a:p>
            <a:r>
              <a:rPr lang="en-US" sz="2800" b="0" dirty="0">
                <a:effectLst/>
                <a:latin typeface="Arial" panose="020B0604020202020204" pitchFamily="34" charset="0"/>
                <a:cs typeface="Arial" panose="020B0604020202020204" pitchFamily="34" charset="0"/>
              </a:rPr>
              <a:t>This means breaking the initiative down into phases with one or more visible tangible benefits delivered at the end of each phase</a:t>
            </a:r>
          </a:p>
          <a:p>
            <a:r>
              <a:rPr lang="en-US" sz="2800" dirty="0">
                <a:latin typeface="Arial" panose="020B0604020202020204" pitchFamily="34" charset="0"/>
                <a:cs typeface="Arial" panose="020B0604020202020204" pitchFamily="34" charset="0"/>
              </a:rPr>
              <a:t>N</a:t>
            </a:r>
            <a:r>
              <a:rPr lang="en-US" sz="2800" b="0" dirty="0">
                <a:effectLst/>
                <a:latin typeface="Arial" panose="020B0604020202020204" pitchFamily="34" charset="0"/>
                <a:cs typeface="Arial" panose="020B0604020202020204" pitchFamily="34" charset="0"/>
              </a:rPr>
              <a:t>othing breeds success like success</a:t>
            </a:r>
          </a:p>
        </p:txBody>
      </p:sp>
      <p:sp>
        <p:nvSpPr>
          <p:cNvPr id="4" name="Title 1">
            <a:extLst>
              <a:ext uri="{FF2B5EF4-FFF2-40B4-BE49-F238E27FC236}">
                <a16:creationId xmlns:a16="http://schemas.microsoft.com/office/drawing/2014/main" id="{79EAA4D6-6CFB-4AF9-9B5C-7466CB405723}"/>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6</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01420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7ECBD-B4B2-8712-8397-4101707C29A9}"/>
              </a:ext>
            </a:extLst>
          </p:cNvPr>
          <p:cNvSpPr>
            <a:spLocks noGrp="1"/>
          </p:cNvSpPr>
          <p:nvPr>
            <p:ph idx="1"/>
          </p:nvPr>
        </p:nvSpPr>
        <p:spPr/>
        <p:txBody>
          <a:bodyPr>
            <a:normAutofit fontScale="92500" lnSpcReduction="10000"/>
          </a:bodyPr>
          <a:lstStyle/>
          <a:p>
            <a:pPr marL="0" indent="0">
              <a:buNone/>
            </a:pPr>
            <a:r>
              <a:rPr lang="en-GB" sz="3900" b="1" dirty="0">
                <a:latin typeface="Arial" panose="020B0604020202020204" pitchFamily="34" charset="0"/>
                <a:ea typeface="+mj-ea"/>
                <a:cs typeface="Arial" panose="020B0604020202020204" pitchFamily="34" charset="0"/>
              </a:rPr>
              <a:t>7- Build on the change</a:t>
            </a:r>
          </a:p>
          <a:p>
            <a:pPr marL="0" indent="0">
              <a:buNone/>
            </a:pPr>
            <a:endParaRPr lang="en-GB" sz="1900" b="1" dirty="0">
              <a:latin typeface="Arial" panose="020B0604020202020204" pitchFamily="34" charset="0"/>
              <a:ea typeface="+mj-ea"/>
              <a:cs typeface="Arial" panose="020B0604020202020204" pitchFamily="34" charset="0"/>
            </a:endParaRPr>
          </a:p>
          <a:p>
            <a:pPr>
              <a:buFontTx/>
              <a:buChar char="-"/>
            </a:pPr>
            <a:r>
              <a:rPr lang="en-US" sz="2800" dirty="0">
                <a:latin typeface="Arial" panose="020B0604020202020204" pitchFamily="34" charset="0"/>
                <a:cs typeface="Arial" panose="020B0604020202020204" pitchFamily="34" charset="0"/>
              </a:rPr>
              <a:t>Don’t stop the change process. </a:t>
            </a:r>
          </a:p>
          <a:p>
            <a:pPr>
              <a:buFontTx/>
              <a:buChar char="-"/>
            </a:pPr>
            <a:r>
              <a:rPr lang="en-US" sz="2800" dirty="0">
                <a:latin typeface="Arial" panose="020B0604020202020204" pitchFamily="34" charset="0"/>
                <a:cs typeface="Arial" panose="020B0604020202020204" pitchFamily="34" charset="0"/>
              </a:rPr>
              <a:t>Re-emergence of obstructions later in the process should not cause the collapse of the process.</a:t>
            </a:r>
          </a:p>
          <a:p>
            <a:pPr>
              <a:buFontTx/>
              <a:buChar char="-"/>
            </a:pPr>
            <a:r>
              <a:rPr lang="en-US" sz="2800" dirty="0">
                <a:latin typeface="Arial" panose="020B0604020202020204" pitchFamily="34" charset="0"/>
                <a:cs typeface="Arial" panose="020B0604020202020204" pitchFamily="34" charset="0"/>
              </a:rPr>
              <a:t> One should instead focus on the vision and the laid-down plans to keep moving. </a:t>
            </a:r>
          </a:p>
          <a:p>
            <a:pPr>
              <a:buFontTx/>
              <a:buChar char="-"/>
            </a:pPr>
            <a:r>
              <a:rPr lang="en-US" sz="2800" dirty="0">
                <a:latin typeface="Arial" panose="020B0604020202020204" pitchFamily="34" charset="0"/>
                <a:cs typeface="Arial" panose="020B0604020202020204" pitchFamily="34" charset="0"/>
              </a:rPr>
              <a:t>The earnestness to change should be elevated to empower and inspire the employees to welcome the change</a:t>
            </a:r>
            <a:r>
              <a:rPr lang="en-US" sz="4000" dirty="0">
                <a:latin typeface="Arial" panose="020B0604020202020204" pitchFamily="34" charset="0"/>
                <a:cs typeface="Arial" panose="020B0604020202020204" pitchFamily="34" charset="0"/>
              </a:rPr>
              <a:t>.</a:t>
            </a:r>
          </a:p>
          <a:p>
            <a:pPr marL="0" indent="0">
              <a:buNone/>
            </a:pPr>
            <a:endParaRPr lang="en-GB" sz="3900" b="1" dirty="0">
              <a:latin typeface="Arial" panose="020B0604020202020204" pitchFamily="34" charset="0"/>
              <a:ea typeface="+mj-ea"/>
              <a:cs typeface="Arial" panose="020B0604020202020204" pitchFamily="34" charset="0"/>
            </a:endParaRPr>
          </a:p>
        </p:txBody>
      </p:sp>
      <p:sp>
        <p:nvSpPr>
          <p:cNvPr id="4" name="Title 1">
            <a:extLst>
              <a:ext uri="{FF2B5EF4-FFF2-40B4-BE49-F238E27FC236}">
                <a16:creationId xmlns:a16="http://schemas.microsoft.com/office/drawing/2014/main" id="{EFEDEA6E-3C43-4D5D-9B59-E525EC2AA202}"/>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7</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95880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4037EE-33E2-589C-EAEC-D6086BAE9FD9}"/>
              </a:ext>
            </a:extLst>
          </p:cNvPr>
          <p:cNvSpPr>
            <a:spLocks noGrp="1"/>
          </p:cNvSpPr>
          <p:nvPr>
            <p:ph idx="1"/>
          </p:nvPr>
        </p:nvSpPr>
        <p:spPr/>
        <p:txBody>
          <a:bodyPr>
            <a:normAutofit fontScale="85000" lnSpcReduction="20000"/>
          </a:bodyPr>
          <a:lstStyle/>
          <a:p>
            <a:pPr marL="0" indent="0">
              <a:buNone/>
            </a:pPr>
            <a:r>
              <a:rPr lang="en-GB" sz="4200" b="1" dirty="0">
                <a:latin typeface="Arial" panose="020B0604020202020204" pitchFamily="34" charset="0"/>
                <a:ea typeface="+mj-ea"/>
                <a:cs typeface="Arial" panose="020B0604020202020204" pitchFamily="34" charset="0"/>
              </a:rPr>
              <a:t>8- Embed the change</a:t>
            </a:r>
          </a:p>
          <a:p>
            <a:pPr>
              <a:buFontTx/>
              <a:buChar char="-"/>
            </a:pPr>
            <a:r>
              <a:rPr lang="en-US" dirty="0">
                <a:latin typeface="Arial" panose="020B0604020202020204" pitchFamily="34" charset="0"/>
                <a:cs typeface="Arial" panose="020B0604020202020204" pitchFamily="34" charset="0"/>
              </a:rPr>
              <a:t>Incorporate the change into the culture. </a:t>
            </a:r>
          </a:p>
          <a:p>
            <a:pPr>
              <a:buFontTx/>
              <a:buChar char="-"/>
            </a:pPr>
            <a:r>
              <a:rPr lang="en-US" dirty="0">
                <a:latin typeface="Arial" panose="020B0604020202020204" pitchFamily="34" charset="0"/>
                <a:cs typeface="Arial" panose="020B0604020202020204" pitchFamily="34" charset="0"/>
              </a:rPr>
              <a:t>Ensure that the change becomes part of the norm in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t>
            </a:r>
          </a:p>
          <a:p>
            <a:pPr>
              <a:buFontTx/>
              <a:buChar char="-"/>
            </a:pPr>
            <a:r>
              <a:rPr lang="en-US" dirty="0">
                <a:latin typeface="Arial" panose="020B0604020202020204" pitchFamily="34" charset="0"/>
                <a:cs typeface="Arial" panose="020B0604020202020204" pitchFamily="34" charset="0"/>
              </a:rPr>
              <a:t>Present staff should view the change as a benefit over the previous way of working. </a:t>
            </a:r>
          </a:p>
          <a:p>
            <a:pPr>
              <a:buFontTx/>
              <a:buChar char="-"/>
            </a:pPr>
            <a:r>
              <a:rPr lang="en-US" dirty="0">
                <a:latin typeface="Arial" panose="020B0604020202020204" pitchFamily="34" charset="0"/>
                <a:cs typeface="Arial" panose="020B0604020202020204" pitchFamily="34" charset="0"/>
              </a:rPr>
              <a:t>New employees should clearly see the change as part of the culture. </a:t>
            </a:r>
          </a:p>
          <a:p>
            <a:pPr>
              <a:buFontTx/>
              <a:buChar char="-"/>
            </a:pPr>
            <a:r>
              <a:rPr lang="en-US" dirty="0">
                <a:latin typeface="Arial" panose="020B0604020202020204" pitchFamily="34" charset="0"/>
                <a:cs typeface="Arial" panose="020B0604020202020204" pitchFamily="34" charset="0"/>
              </a:rPr>
              <a:t>Generally, the change should supersede the former styles in advantage</a:t>
            </a:r>
            <a:endParaRPr lang="en-GB"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2076FF18-A316-436C-9FD3-307D641F4946}"/>
              </a:ext>
            </a:extLst>
          </p:cNvPr>
          <p:cNvSpPr>
            <a:spLocks noGrp="1"/>
          </p:cNvSpPr>
          <p:nvPr>
            <p:ph type="title"/>
          </p:nvPr>
        </p:nvSpPr>
        <p:spPr>
          <a:xfrm>
            <a:off x="609600" y="274638"/>
            <a:ext cx="10972800" cy="1143000"/>
          </a:xfrm>
        </p:spPr>
        <p:txBody>
          <a:bodyPr>
            <a:normAutofit/>
          </a:bodyPr>
          <a:lstStyle/>
          <a:p>
            <a:r>
              <a:rPr lang="en-GB" sz="3600" b="1" dirty="0">
                <a:latin typeface="Arial" panose="020B0604020202020204" pitchFamily="34" charset="0"/>
                <a:cs typeface="Arial" panose="020B0604020202020204" pitchFamily="34" charset="0"/>
              </a:rPr>
              <a:t>Create a climate for change…</a:t>
            </a:r>
            <a:r>
              <a:rPr lang="en-GB" sz="2400" b="1" dirty="0">
                <a:latin typeface="Arial" panose="020B0604020202020204" pitchFamily="34" charset="0"/>
                <a:cs typeface="Arial" panose="020B0604020202020204" pitchFamily="34" charset="0"/>
              </a:rPr>
              <a:t>8</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8701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511AF-ED14-4F8F-AA80-E266DDE8E921}"/>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D2F77CB8-3AAE-4AE7-9306-D4E20351221A}"/>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Thinking about your assessment, describe how you would use the </a:t>
            </a:r>
            <a:r>
              <a:rPr lang="en-GB" dirty="0">
                <a:latin typeface="Arial" panose="020B0604020202020204" pitchFamily="34" charset="0"/>
                <a:cs typeface="Arial" panose="020B0604020202020204" pitchFamily="34" charset="0"/>
              </a:rPr>
              <a:t>Kotter’s 8 Step Change model to effect one of the recommendations you proposed.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10 mins.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6127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511AF-ED14-4F8F-AA80-E266DDE8E921}"/>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D2F77CB8-3AAE-4AE7-9306-D4E20351221A}"/>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Use the digital whiteboard</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Thinking about your assessment, draw a picture how you would use the </a:t>
            </a:r>
            <a:r>
              <a:rPr lang="en-GB" dirty="0">
                <a:latin typeface="Arial" panose="020B0604020202020204" pitchFamily="34" charset="0"/>
                <a:cs typeface="Arial" panose="020B0604020202020204" pitchFamily="34" charset="0"/>
              </a:rPr>
              <a:t>Kotter’s 8 Step Change model to effect one of the recommendations you proposed.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Showcase your creativity in class</a:t>
            </a:r>
            <a:endParaRPr lang="en-US" dirty="0">
              <a:latin typeface="Arial" panose="020B0604020202020204" pitchFamily="34" charset="0"/>
              <a:cs typeface="Arial" panose="020B0604020202020204" pitchFamily="34" charset="0"/>
            </a:endParaRPr>
          </a:p>
        </p:txBody>
      </p:sp>
      <p:pic>
        <p:nvPicPr>
          <p:cNvPr id="1026" name="Picture 2" descr="100+ Things to Draw: Easy, Cool, Cute and Fun Ideas | Skillshare Blog">
            <a:extLst>
              <a:ext uri="{FF2B5EF4-FFF2-40B4-BE49-F238E27FC236}">
                <a16:creationId xmlns:a16="http://schemas.microsoft.com/office/drawing/2014/main" id="{F9E5FFEC-8464-03F7-5EDF-DEDE11E14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229787">
            <a:off x="8982075" y="541338"/>
            <a:ext cx="260032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adget Daddy: For drawing, pencil and paper is so old school">
            <a:extLst>
              <a:ext uri="{FF2B5EF4-FFF2-40B4-BE49-F238E27FC236}">
                <a16:creationId xmlns:a16="http://schemas.microsoft.com/office/drawing/2014/main" id="{4EA1CB2E-B224-5E10-DC8B-7AAB32497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121851">
            <a:off x="7969568" y="134518"/>
            <a:ext cx="2105025"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31459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8CD2-474C-46E6-032E-443F857107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0AC7CD-D582-1DEF-D2FD-61FB7C41E4E9}"/>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spcBef>
                <a:spcPct val="0"/>
              </a:spcBef>
              <a:buNone/>
            </a:pPr>
            <a:r>
              <a:rPr lang="en-GB" sz="3600" b="1" dirty="0">
                <a:latin typeface="Arial" panose="020B0604020202020204" pitchFamily="34" charset="0"/>
                <a:ea typeface="+mj-ea"/>
                <a:cs typeface="Arial" panose="020B0604020202020204" pitchFamily="34" charset="0"/>
              </a:rPr>
              <a:t>Thank you</a:t>
            </a:r>
          </a:p>
        </p:txBody>
      </p:sp>
    </p:spTree>
    <p:extLst>
      <p:ext uri="{BB962C8B-B14F-4D97-AF65-F5344CB8AC3E}">
        <p14:creationId xmlns:p14="http://schemas.microsoft.com/office/powerpoint/2010/main" val="6126404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DC62-80B1-A59F-D903-E2B0B4F493BA}"/>
              </a:ext>
            </a:extLst>
          </p:cNvPr>
          <p:cNvSpPr>
            <a:spLocks noGrp="1"/>
          </p:cNvSpPr>
          <p:nvPr>
            <p:ph type="title"/>
          </p:nvPr>
        </p:nvSpPr>
        <p:spPr>
          <a:xfrm>
            <a:off x="609600" y="274638"/>
            <a:ext cx="10972800" cy="606308"/>
          </a:xfrm>
        </p:spPr>
        <p:txBody>
          <a:bodyPr>
            <a:normAutofit fontScale="90000"/>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3CC7BEB-1C87-0C52-CCE4-040990B97820}"/>
              </a:ext>
            </a:extLst>
          </p:cNvPr>
          <p:cNvSpPr>
            <a:spLocks noGrp="1"/>
          </p:cNvSpPr>
          <p:nvPr>
            <p:ph idx="1"/>
          </p:nvPr>
        </p:nvSpPr>
        <p:spPr>
          <a:xfrm>
            <a:off x="609600" y="1126274"/>
            <a:ext cx="10972800" cy="4739268"/>
          </a:xfrm>
        </p:spPr>
        <p:txBody>
          <a:bodyPr>
            <a:normAutofit fontScale="55000" lnSpcReduction="20000"/>
          </a:bodyPr>
          <a:lstStyle/>
          <a:p>
            <a:pPr algn="l"/>
            <a:r>
              <a:rPr lang="en-US" b="0" i="0" u="sng" dirty="0">
                <a:solidFill>
                  <a:srgbClr val="0056D2"/>
                </a:solidFill>
                <a:effectLst/>
                <a:latin typeface="Arial" panose="020B0604020202020204" pitchFamily="34" charset="0"/>
                <a:cs typeface="Arial" panose="020B0604020202020204" pitchFamily="34" charset="0"/>
                <a:hlinkClick r:id="rId3"/>
              </a:rPr>
              <a:t>Connors, R., &amp; Smith T. (2011). The complete summary: Change the culture, change the game.</a:t>
            </a:r>
            <a:endParaRPr lang="en-US" b="0" i="0" dirty="0">
              <a:solidFill>
                <a:srgbClr val="1F1F1F"/>
              </a:solidFill>
              <a:effectLst/>
              <a:latin typeface="Arial" panose="020B0604020202020204" pitchFamily="34" charset="0"/>
              <a:cs typeface="Arial" panose="020B0604020202020204" pitchFamily="34" charset="0"/>
            </a:endParaRPr>
          </a:p>
          <a:p>
            <a:pPr algn="l"/>
            <a:r>
              <a:rPr lang="en-US" b="0" i="0" u="sng" dirty="0">
                <a:solidFill>
                  <a:srgbClr val="0056D2"/>
                </a:solidFill>
                <a:effectLst/>
                <a:latin typeface="Arial" panose="020B0604020202020204" pitchFamily="34" charset="0"/>
                <a:cs typeface="Arial" panose="020B0604020202020204" pitchFamily="34" charset="0"/>
                <a:hlinkClick r:id="rId4"/>
              </a:rPr>
              <a:t>Clarke, J. (2010). </a:t>
            </a:r>
            <a:r>
              <a:rPr lang="en-US" b="0" i="0" u="sng" dirty="0" err="1">
                <a:solidFill>
                  <a:srgbClr val="0056D2"/>
                </a:solidFill>
                <a:effectLst/>
                <a:latin typeface="Arial" panose="020B0604020202020204" pitchFamily="34" charset="0"/>
                <a:cs typeface="Arial" panose="020B0604020202020204" pitchFamily="34" charset="0"/>
                <a:hlinkClick r:id="rId4"/>
              </a:rPr>
              <a:t>TEDxPerth</a:t>
            </a:r>
            <a:r>
              <a:rPr lang="en-US" b="0" i="0" u="sng" dirty="0">
                <a:solidFill>
                  <a:srgbClr val="0056D2"/>
                </a:solidFill>
                <a:effectLst/>
                <a:latin typeface="Arial" panose="020B0604020202020204" pitchFamily="34" charset="0"/>
                <a:cs typeface="Arial" panose="020B0604020202020204" pitchFamily="34" charset="0"/>
                <a:hlinkClick r:id="rId4"/>
              </a:rPr>
              <a:t>, Embracing change.</a:t>
            </a:r>
            <a:r>
              <a:rPr lang="en-US" b="0" i="0" dirty="0">
                <a:solidFill>
                  <a:srgbClr val="1F1F1F"/>
                </a:solidFill>
                <a:effectLst/>
                <a:latin typeface="Arial" panose="020B0604020202020204" pitchFamily="34" charset="0"/>
                <a:cs typeface="Arial" panose="020B0604020202020204" pitchFamily="34" charset="0"/>
              </a:rPr>
              <a:t> </a:t>
            </a:r>
            <a:r>
              <a:rPr lang="en-US" b="0" i="1" dirty="0">
                <a:solidFill>
                  <a:srgbClr val="1F1F1F"/>
                </a:solidFill>
                <a:effectLst/>
                <a:latin typeface="Arial" panose="020B0604020202020204" pitchFamily="34" charset="0"/>
                <a:cs typeface="Arial" panose="020B0604020202020204" pitchFamily="34" charset="0"/>
              </a:rPr>
              <a:t>Video.</a:t>
            </a:r>
            <a:endParaRPr lang="en-US" b="0" i="0" dirty="0">
              <a:solidFill>
                <a:srgbClr val="1F1F1F"/>
              </a:solidFill>
              <a:effectLst/>
              <a:latin typeface="Arial" panose="020B0604020202020204" pitchFamily="34" charset="0"/>
              <a:cs typeface="Arial" panose="020B0604020202020204" pitchFamily="34" charset="0"/>
            </a:endParaRPr>
          </a:p>
          <a:p>
            <a:pPr algn="l"/>
            <a:r>
              <a:rPr lang="en-US" b="0" i="0" u="sng" dirty="0">
                <a:solidFill>
                  <a:srgbClr val="0056D2"/>
                </a:solidFill>
                <a:effectLst/>
                <a:latin typeface="Arial" panose="020B0604020202020204" pitchFamily="34" charset="0"/>
                <a:cs typeface="Arial" panose="020B0604020202020204" pitchFamily="34" charset="0"/>
                <a:hlinkClick r:id="rId5"/>
              </a:rPr>
              <a:t>Latour, S. M. &amp; </a:t>
            </a:r>
            <a:r>
              <a:rPr lang="en-US" b="0" i="0" u="sng" dirty="0" err="1">
                <a:solidFill>
                  <a:srgbClr val="0056D2"/>
                </a:solidFill>
                <a:effectLst/>
                <a:latin typeface="Arial" panose="020B0604020202020204" pitchFamily="34" charset="0"/>
                <a:cs typeface="Arial" panose="020B0604020202020204" pitchFamily="34" charset="0"/>
                <a:hlinkClick r:id="rId5"/>
              </a:rPr>
              <a:t>Rast</a:t>
            </a:r>
            <a:r>
              <a:rPr lang="en-US" b="0" i="0" u="sng" dirty="0">
                <a:solidFill>
                  <a:srgbClr val="0056D2"/>
                </a:solidFill>
                <a:effectLst/>
                <a:latin typeface="Arial" panose="020B0604020202020204" pitchFamily="34" charset="0"/>
                <a:cs typeface="Arial" panose="020B0604020202020204" pitchFamily="34" charset="0"/>
                <a:hlinkClick r:id="rId5"/>
              </a:rPr>
              <a:t>, V.J. (2004). Dynamic followership: The prerequisite for effective leadership.</a:t>
            </a:r>
            <a:r>
              <a:rPr lang="en-US" b="0" i="0" dirty="0">
                <a:solidFill>
                  <a:srgbClr val="1F1F1F"/>
                </a:solidFill>
                <a:effectLst/>
                <a:latin typeface="Arial" panose="020B0604020202020204" pitchFamily="34" charset="0"/>
                <a:cs typeface="Arial" panose="020B0604020202020204" pitchFamily="34" charset="0"/>
              </a:rPr>
              <a:t> </a:t>
            </a:r>
            <a:r>
              <a:rPr lang="en-US" b="0" i="1" dirty="0">
                <a:solidFill>
                  <a:srgbClr val="1F1F1F"/>
                </a:solidFill>
                <a:effectLst/>
                <a:latin typeface="Arial" panose="020B0604020202020204" pitchFamily="34" charset="0"/>
                <a:cs typeface="Arial" panose="020B0604020202020204" pitchFamily="34" charset="0"/>
              </a:rPr>
              <a:t>The authors are military officers and reference the air force but the article captures the issues related to followership in general.</a:t>
            </a:r>
            <a:endParaRPr lang="en-US" b="0" i="0" dirty="0">
              <a:solidFill>
                <a:srgbClr val="1F1F1F"/>
              </a:solidFill>
              <a:effectLst/>
              <a:latin typeface="Arial" panose="020B0604020202020204" pitchFamily="34" charset="0"/>
              <a:cs typeface="Arial" panose="020B0604020202020204" pitchFamily="34" charset="0"/>
            </a:endParaRPr>
          </a:p>
          <a:p>
            <a:pPr algn="l"/>
            <a:r>
              <a:rPr lang="en-US" b="0" i="0" u="sng" dirty="0">
                <a:solidFill>
                  <a:srgbClr val="0056D2"/>
                </a:solidFill>
                <a:effectLst/>
                <a:latin typeface="Arial" panose="020B0604020202020204" pitchFamily="34" charset="0"/>
                <a:cs typeface="Arial" panose="020B0604020202020204" pitchFamily="34" charset="0"/>
                <a:hlinkClick r:id="rId6"/>
              </a:rPr>
              <a:t>Robertson, C. (2016). </a:t>
            </a:r>
            <a:r>
              <a:rPr lang="en-US" b="0" i="0" u="sng" dirty="0" err="1">
                <a:solidFill>
                  <a:srgbClr val="0056D2"/>
                </a:solidFill>
                <a:effectLst/>
                <a:latin typeface="Arial" panose="020B0604020202020204" pitchFamily="34" charset="0"/>
                <a:cs typeface="Arial" panose="020B0604020202020204" pitchFamily="34" charset="0"/>
                <a:hlinkClick r:id="rId6"/>
              </a:rPr>
              <a:t>Youinachangingworld</a:t>
            </a:r>
            <a:r>
              <a:rPr lang="en-US" b="0" i="0" dirty="0">
                <a:solidFill>
                  <a:srgbClr val="1F1F1F"/>
                </a:solidFill>
                <a:effectLst/>
                <a:latin typeface="Arial" panose="020B0604020202020204" pitchFamily="34" charset="0"/>
                <a:cs typeface="Arial" panose="020B0604020202020204" pitchFamily="34" charset="0"/>
              </a:rPr>
              <a:t>. </a:t>
            </a:r>
            <a:r>
              <a:rPr lang="en-US" b="0" i="1" dirty="0">
                <a:solidFill>
                  <a:srgbClr val="1F1F1F"/>
                </a:solidFill>
                <a:effectLst/>
                <a:latin typeface="Arial" panose="020B0604020202020204" pitchFamily="34" charset="0"/>
                <a:cs typeface="Arial" panose="020B0604020202020204" pitchFamily="34" charset="0"/>
              </a:rPr>
              <a:t>This is a very thoughtful analysis of Kegan’s work in consciousness development that Kegan considers foundational to knowing who you are as a leader. It is the work of several contributors in a wiki style of document.</a:t>
            </a:r>
            <a:endParaRPr lang="en-US" b="0" i="0" dirty="0">
              <a:solidFill>
                <a:srgbClr val="1F1F1F"/>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Heifetz, R. (1994). Leadership without easy answers. Harvard University Press: Cambridge, MA.</a:t>
            </a:r>
          </a:p>
          <a:p>
            <a:pPr algn="l"/>
            <a:r>
              <a:rPr lang="en-US" b="0" i="0" dirty="0">
                <a:solidFill>
                  <a:srgbClr val="1F1F1F"/>
                </a:solidFill>
                <a:effectLst/>
                <a:latin typeface="Arial" panose="020B0604020202020204" pitchFamily="34" charset="0"/>
                <a:cs typeface="Arial" panose="020B0604020202020204" pitchFamily="34" charset="0"/>
              </a:rPr>
              <a:t>Kegan, R. &amp; Lahey, L. (2009). Immunity to change. Harvard Business Press: Boston, MA.</a:t>
            </a:r>
          </a:p>
          <a:p>
            <a:pPr algn="l"/>
            <a:r>
              <a:rPr lang="en-US" b="0" i="0" u="sng" dirty="0">
                <a:solidFill>
                  <a:srgbClr val="0056D2"/>
                </a:solidFill>
                <a:effectLst/>
                <a:latin typeface="Arial" panose="020B0604020202020204" pitchFamily="34" charset="0"/>
                <a:cs typeface="Arial" panose="020B0604020202020204" pitchFamily="34" charset="0"/>
                <a:hlinkClick r:id="rId7"/>
              </a:rPr>
              <a:t>Kotter International. (2016). The 8-step process for leading change.</a:t>
            </a:r>
            <a:r>
              <a:rPr lang="en-US" b="0" i="0" dirty="0">
                <a:solidFill>
                  <a:srgbClr val="1F1F1F"/>
                </a:solidFill>
                <a:effectLst/>
                <a:latin typeface="Arial" panose="020B0604020202020204" pitchFamily="34" charset="0"/>
                <a:cs typeface="Arial" panose="020B0604020202020204" pitchFamily="34" charset="0"/>
              </a:rPr>
              <a:t> </a:t>
            </a:r>
            <a:r>
              <a:rPr lang="en-US" b="0" i="1" dirty="0">
                <a:solidFill>
                  <a:srgbClr val="1F1F1F"/>
                </a:solidFill>
                <a:effectLst/>
                <a:latin typeface="Arial" panose="020B0604020202020204" pitchFamily="34" charset="0"/>
                <a:cs typeface="Arial" panose="020B0604020202020204" pitchFamily="34" charset="0"/>
              </a:rPr>
              <a:t>On the page that comes up you can order a free </a:t>
            </a:r>
            <a:r>
              <a:rPr lang="en-US" b="0" i="1" dirty="0" err="1">
                <a:solidFill>
                  <a:srgbClr val="1F1F1F"/>
                </a:solidFill>
                <a:effectLst/>
                <a:latin typeface="Arial" panose="020B0604020202020204" pitchFamily="34" charset="0"/>
                <a:cs typeface="Arial" panose="020B0604020202020204" pitchFamily="34" charset="0"/>
              </a:rPr>
              <a:t>ebook</a:t>
            </a:r>
            <a:r>
              <a:rPr lang="en-US" b="0" i="1" dirty="0">
                <a:solidFill>
                  <a:srgbClr val="1F1F1F"/>
                </a:solidFill>
                <a:effectLst/>
                <a:latin typeface="Arial" panose="020B0604020202020204" pitchFamily="34" charset="0"/>
                <a:cs typeface="Arial" panose="020B0604020202020204" pitchFamily="34" charset="0"/>
              </a:rPr>
              <a:t> on the Kotter change process.</a:t>
            </a:r>
            <a:endParaRPr lang="en-US" b="0" i="0" dirty="0">
              <a:solidFill>
                <a:srgbClr val="1F1F1F"/>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Maurer, R. (2010). Beyond the wall of resistance. 2</a:t>
            </a:r>
            <a:r>
              <a:rPr lang="en-US" b="0" i="0" baseline="30000" dirty="0">
                <a:solidFill>
                  <a:srgbClr val="1F1F1F"/>
                </a:solidFill>
                <a:effectLst/>
                <a:latin typeface="Arial" panose="020B0604020202020204" pitchFamily="34" charset="0"/>
                <a:cs typeface="Arial" panose="020B0604020202020204" pitchFamily="34" charset="0"/>
              </a:rPr>
              <a:t>nd</a:t>
            </a:r>
            <a:r>
              <a:rPr lang="en-US" b="0" i="0" dirty="0">
                <a:solidFill>
                  <a:srgbClr val="1F1F1F"/>
                </a:solidFill>
                <a:effectLst/>
                <a:latin typeface="Arial" panose="020B0604020202020204" pitchFamily="34" charset="0"/>
                <a:cs typeface="Arial" panose="020B0604020202020204" pitchFamily="34" charset="0"/>
              </a:rPr>
              <a:t> ed. Bard Press: Austin, Tx.</a:t>
            </a:r>
          </a:p>
          <a:p>
            <a:pPr algn="l"/>
            <a:r>
              <a:rPr lang="en-US" b="0" i="0" dirty="0">
                <a:solidFill>
                  <a:srgbClr val="1F1F1F"/>
                </a:solidFill>
                <a:effectLst/>
                <a:latin typeface="Arial" panose="020B0604020202020204" pitchFamily="34" charset="0"/>
                <a:cs typeface="Arial" panose="020B0604020202020204" pitchFamily="34" charset="0"/>
              </a:rPr>
              <a:t>Rath, T. &amp; Conchie, B. (2013). Strengths based leadership, 1</a:t>
            </a:r>
            <a:r>
              <a:rPr lang="en-US" b="0" i="0" baseline="30000" dirty="0">
                <a:solidFill>
                  <a:srgbClr val="1F1F1F"/>
                </a:solidFill>
                <a:effectLst/>
                <a:latin typeface="Arial" panose="020B0604020202020204" pitchFamily="34" charset="0"/>
                <a:cs typeface="Arial" panose="020B0604020202020204" pitchFamily="34" charset="0"/>
              </a:rPr>
              <a:t>st</a:t>
            </a:r>
            <a:r>
              <a:rPr lang="en-US" b="0" i="0" dirty="0">
                <a:solidFill>
                  <a:srgbClr val="1F1F1F"/>
                </a:solidFill>
                <a:effectLst/>
                <a:latin typeface="Arial" panose="020B0604020202020204" pitchFamily="34" charset="0"/>
                <a:cs typeface="Arial" panose="020B0604020202020204" pitchFamily="34" charset="0"/>
              </a:rPr>
              <a:t> ed. Gallup Press.</a:t>
            </a:r>
          </a:p>
          <a:p>
            <a:pPr algn="l"/>
            <a:r>
              <a:rPr lang="en-US" b="0" i="0" u="sng" dirty="0">
                <a:solidFill>
                  <a:srgbClr val="0056D2"/>
                </a:solidFill>
                <a:effectLst/>
                <a:latin typeface="Arial" panose="020B0604020202020204" pitchFamily="34" charset="0"/>
                <a:cs typeface="Arial" panose="020B0604020202020204" pitchFamily="34" charset="0"/>
                <a:hlinkClick r:id="rId8"/>
              </a:rPr>
              <a:t>Scott, T., Mannion, R., Davies, H., &amp; Marshall, M. (2003). Implementing culture change in health care: theory and practice.</a:t>
            </a:r>
            <a:endParaRPr lang="en-US" b="0" i="0" dirty="0">
              <a:solidFill>
                <a:srgbClr val="1F1F1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92281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2792</Words>
  <Application>Microsoft Office PowerPoint</Application>
  <PresentationFormat>Widescreen</PresentationFormat>
  <Paragraphs>269</Paragraphs>
  <Slides>48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Myriad Pro</vt:lpstr>
      <vt:lpstr>Arial</vt:lpstr>
      <vt:lpstr>Calibri</vt:lpstr>
      <vt:lpstr>Wingdings</vt:lpstr>
      <vt:lpstr>20140311PresentationUWTSDTemplate</vt:lpstr>
      <vt:lpstr> Quality Assurance and Service Improvements (LCHS7006_LON)     </vt:lpstr>
      <vt:lpstr>Learning outcomes</vt:lpstr>
      <vt:lpstr>Module Summary</vt:lpstr>
      <vt:lpstr>Aims of the Session</vt:lpstr>
      <vt:lpstr>Summary</vt:lpstr>
      <vt:lpstr>Do People Resist Change?</vt:lpstr>
      <vt:lpstr>Why Do People Resist Change?</vt:lpstr>
      <vt:lpstr>Why Do We Need Change?</vt:lpstr>
      <vt:lpstr>Examples of Change in Health &amp; Social Care</vt:lpstr>
      <vt:lpstr>What happens when we try to adopt change ?</vt:lpstr>
      <vt:lpstr>What Happens When We Try to Adopt Change?</vt:lpstr>
      <vt:lpstr>PowerPoint Presentation</vt:lpstr>
      <vt:lpstr>Kurt Lewin – Kurt Lewin (1947)– the ‘father’ of change theory.   .............................</vt:lpstr>
      <vt:lpstr>PowerPoint Presentation</vt:lpstr>
      <vt:lpstr>Leading Change</vt:lpstr>
      <vt:lpstr>Models for Improvement</vt:lpstr>
      <vt:lpstr>1. The PDSA Cycle</vt:lpstr>
      <vt:lpstr>PowerPoint Presentation</vt:lpstr>
      <vt:lpstr>2. Lean Framework</vt:lpstr>
      <vt:lpstr>Summary Key Points for The LEAN Framework and Its Application</vt:lpstr>
      <vt:lpstr>Introduction…1</vt:lpstr>
      <vt:lpstr>Introduction…2</vt:lpstr>
      <vt:lpstr>Introduction…3</vt:lpstr>
      <vt:lpstr>Change the culture, change the game…1</vt:lpstr>
      <vt:lpstr>Change the culture, change the game…2</vt:lpstr>
      <vt:lpstr>Change the culture, change the game…3</vt:lpstr>
      <vt:lpstr>Change the culture, change the game…4</vt:lpstr>
      <vt:lpstr>Change the culture, change the game…5</vt:lpstr>
      <vt:lpstr>Change the culture, change the game…6</vt:lpstr>
      <vt:lpstr>Change the culture, change the game…7</vt:lpstr>
      <vt:lpstr>Change the culture, change the game…8</vt:lpstr>
      <vt:lpstr>Change the culture, change the game…9</vt:lpstr>
      <vt:lpstr>Change the culture, change the game…10</vt:lpstr>
      <vt:lpstr>PowerPoint Presentation</vt:lpstr>
      <vt:lpstr>Kotter’s 8 Step Change model</vt:lpstr>
      <vt:lpstr>Create a climate for change…1</vt:lpstr>
      <vt:lpstr>Create a climate for change…2</vt:lpstr>
      <vt:lpstr>Create a climate for change…3</vt:lpstr>
      <vt:lpstr>Create a climate for change…4</vt:lpstr>
      <vt:lpstr>Create a climate for change…5</vt:lpstr>
      <vt:lpstr>Create a climate for change…6</vt:lpstr>
      <vt:lpstr>Create a climate for change…7</vt:lpstr>
      <vt:lpstr>Create a climate for change…8</vt:lpstr>
      <vt:lpstr>Activity</vt:lpstr>
      <vt:lpstr>Activity 2</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 PhD (Medical sciences), Msc in Public health BDS (Bachelor of Dentistry) Diploma in Public health, Diploma in Epidemiology</dc:title>
  <dc:creator>Fahad Khan</dc:creator>
  <cp:lastModifiedBy>Diola Bijlhout</cp:lastModifiedBy>
  <cp:revision>28</cp:revision>
  <dcterms:created xsi:type="dcterms:W3CDTF">2023-03-06T12:46:56Z</dcterms:created>
  <dcterms:modified xsi:type="dcterms:W3CDTF">2026-06-06T08:22:50Z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2024-06-13T07:01:43Z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5a7cdd67-f9b5-4dcf-a0dd-0a9ec4874d1c</vt:lpwstr>
  </property>
  <property fmtid="{D5CDD505-2E9C-101B-9397-08002B2CF9AE}" pid="8" name="MSIP_Label_a321a15a-c71d-40d3-b0cd-3b0ec0033fdd_ContentBits">
    <vt:lpwstr>0</vt:lpwstr>
  </property>
</Properties>
</file>