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1"/>
  </p:notesMasterIdLst>
  <p:handoutMasterIdLst>
    <p:handoutMasterId r:id="rId42"/>
  </p:handoutMasterIdLst>
  <p:sldIdLst>
    <p:sldId id="256" r:id="rId5"/>
    <p:sldId id="283" r:id="rId6"/>
    <p:sldId id="415" r:id="rId7"/>
    <p:sldId id="366" r:id="rId8"/>
    <p:sldId id="375" r:id="rId9"/>
    <p:sldId id="369" r:id="rId10"/>
    <p:sldId id="370" r:id="rId11"/>
    <p:sldId id="374" r:id="rId12"/>
    <p:sldId id="371" r:id="rId13"/>
    <p:sldId id="368" r:id="rId14"/>
    <p:sldId id="365" r:id="rId15"/>
    <p:sldId id="372" r:id="rId16"/>
    <p:sldId id="373" r:id="rId17"/>
    <p:sldId id="410" r:id="rId18"/>
    <p:sldId id="414" r:id="rId19"/>
    <p:sldId id="413" r:id="rId20"/>
    <p:sldId id="416" r:id="rId21"/>
    <p:sldId id="419" r:id="rId22"/>
    <p:sldId id="411" r:id="rId23"/>
    <p:sldId id="422" r:id="rId24"/>
    <p:sldId id="421" r:id="rId25"/>
    <p:sldId id="420" r:id="rId26"/>
    <p:sldId id="418" r:id="rId27"/>
    <p:sldId id="417" r:id="rId28"/>
    <p:sldId id="425" r:id="rId29"/>
    <p:sldId id="424" r:id="rId30"/>
    <p:sldId id="409" r:id="rId31"/>
    <p:sldId id="406" r:id="rId32"/>
    <p:sldId id="405" r:id="rId33"/>
    <p:sldId id="426" r:id="rId34"/>
    <p:sldId id="312" r:id="rId35"/>
    <p:sldId id="337" r:id="rId36"/>
    <p:sldId id="292" r:id="rId37"/>
    <p:sldId id="321" r:id="rId38"/>
    <p:sldId id="322" r:id="rId39"/>
    <p:sldId id="323"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6357" autoAdjust="0"/>
  </p:normalViewPr>
  <p:slideViewPr>
    <p:cSldViewPr>
      <p:cViewPr varScale="1">
        <p:scale>
          <a:sx n="110" d="100"/>
          <a:sy n="110" d="100"/>
        </p:scale>
        <p:origin x="1680" y="9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29/11/2022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11/29/2022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a:t>
            </a:fld>
            <a:endParaRPr lang="en-US"/>
          </a:p>
        </p:txBody>
      </p:sp>
    </p:spTree>
    <p:extLst>
      <p:ext uri="{BB962C8B-B14F-4D97-AF65-F5344CB8AC3E}">
        <p14:creationId xmlns:p14="http://schemas.microsoft.com/office/powerpoint/2010/main" val="26557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Active Networks </a:t>
            </a:r>
          </a:p>
          <a:p>
            <a:endParaRPr lang="en-GB" b="1" dirty="0"/>
          </a:p>
          <a:p>
            <a:pPr marL="228600" indent="-228600">
              <a:buFont typeface="+mj-lt"/>
              <a:buAutoNum type="arabicPeriod"/>
            </a:pPr>
            <a:r>
              <a:rPr lang="en-GB" b="1" dirty="0"/>
              <a:t>Active networks have three elements to them to help establish if they are active net works.  Go through the three elements and then get the students to share with the cohort their ideas of this type of networks in their lives or lived experiences.  You can also link the ideas to professional practice around the health and social care profession. </a:t>
            </a:r>
          </a:p>
          <a:p>
            <a:pPr marL="228600" indent="-228600">
              <a:buFont typeface="+mj-lt"/>
              <a:buAutoNum type="arabicPeriod"/>
            </a:pPr>
            <a:endParaRPr lang="en-GB" b="1" dirty="0"/>
          </a:p>
          <a:p>
            <a:pPr marL="228600" indent="-228600">
              <a:buFont typeface="+mj-lt"/>
              <a:buAutoNum type="arabicPeriod"/>
            </a:pPr>
            <a:r>
              <a:rPr lang="en-GB" b="1" dirty="0"/>
              <a:t>Reciprocity which is a mutual exchange and interchangeable relationship with someone, where there is a trade-off between the parties.  Its is about giving and taking which has a mutual benefit for all and where there is a giving and taking between the parties. </a:t>
            </a:r>
          </a:p>
          <a:p>
            <a:pPr marL="228600" indent="-228600">
              <a:buFont typeface="+mj-lt"/>
              <a:buAutoNum type="arabicPeriod"/>
            </a:pPr>
            <a:endParaRPr lang="en-GB" b="1" dirty="0"/>
          </a:p>
          <a:p>
            <a:pPr marL="228600" indent="-228600">
              <a:buFont typeface="+mj-lt"/>
              <a:buAutoNum type="arabicPeriod"/>
            </a:pPr>
            <a:r>
              <a:rPr lang="en-GB" b="1" dirty="0"/>
              <a:t>Active networks can be intimate and trusting.  In an active network there is a high level of trust between the parties.  Each party has the ability to disclose trusting information as they share a mutual respect and confidence between each other.  </a:t>
            </a:r>
          </a:p>
          <a:p>
            <a:pPr marL="228600" indent="-228600">
              <a:buFont typeface="+mj-lt"/>
              <a:buAutoNum type="arabicPeriod"/>
            </a:pPr>
            <a:endParaRPr lang="en-GB" b="1" dirty="0"/>
          </a:p>
          <a:p>
            <a:pPr marL="228600" indent="-228600">
              <a:buFont typeface="+mj-lt"/>
              <a:buAutoNum type="arabicPeriod"/>
            </a:pPr>
            <a:r>
              <a:rPr lang="en-GB" b="1" dirty="0"/>
              <a:t>Active network involves having meetings or meeting up or contact with each other frequently.  The relationship is regular and ongoing.  An example could be once a month, or once every 3 months but no longer than at least once every 6 months.  You can link back to week 7 when we covered the role of the mentor and how frequently they may meet up with them.  </a:t>
            </a:r>
          </a:p>
          <a:p>
            <a:pPr marL="228600" indent="-228600">
              <a:buFont typeface="+mj-lt"/>
              <a:buAutoNum type="arabicPeriod"/>
            </a:pPr>
            <a:endParaRPr lang="en-GB" b="1" dirty="0"/>
          </a:p>
          <a:p>
            <a:pPr marL="228600" indent="-228600">
              <a:buFont typeface="+mj-lt"/>
              <a:buAutoNum type="arabicPeriod"/>
            </a:pPr>
            <a:r>
              <a:rPr lang="en-GB" b="1" dirty="0"/>
              <a:t>The idea within active networks is emphasising the regularity, the mutual respect and trusting relationship between the parties.  </a:t>
            </a:r>
          </a:p>
          <a:p>
            <a:pPr marL="228600" indent="-228600">
              <a:buFont typeface="+mj-lt"/>
              <a:buAutoNum type="arabicPeriod"/>
            </a:pPr>
            <a:endParaRPr lang="en-GB" b="1" dirty="0"/>
          </a:p>
          <a:p>
            <a:pPr marL="228600" indent="-228600">
              <a:buFont typeface="+mj-lt"/>
              <a:buAutoNum type="arabicPeriod"/>
            </a:pPr>
            <a:r>
              <a:rPr lang="en-GB" b="1" dirty="0"/>
              <a:t>As the students to think about their active networks and to think on what basis they are part of their network.  See if they can tick box all of these three elements which can be explored in a discussion in the chat or in open discussion in the forum of the teaching session. </a:t>
            </a:r>
          </a:p>
          <a:p>
            <a:pPr marL="228600" indent="-228600">
              <a:buFont typeface="+mj-lt"/>
              <a:buAutoNum type="arabicPeriod"/>
            </a:pP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4</a:t>
            </a:fld>
            <a:endParaRPr lang="en-US"/>
          </a:p>
        </p:txBody>
      </p:sp>
    </p:spTree>
    <p:extLst>
      <p:ext uri="{BB962C8B-B14F-4D97-AF65-F5344CB8AC3E}">
        <p14:creationId xmlns:p14="http://schemas.microsoft.com/office/powerpoint/2010/main" val="5363639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Latent Networks </a:t>
            </a:r>
          </a:p>
          <a:p>
            <a:endParaRPr lang="en-GB" b="1" dirty="0"/>
          </a:p>
          <a:p>
            <a:pPr marL="228600" indent="-228600">
              <a:buFont typeface="+mj-lt"/>
              <a:buAutoNum type="arabicPeriod"/>
            </a:pPr>
            <a:r>
              <a:rPr lang="en-GB" b="1" dirty="0"/>
              <a:t>Laten networks work in a completely different way to active networks. </a:t>
            </a:r>
          </a:p>
          <a:p>
            <a:pPr marL="228600" indent="-228600">
              <a:buFont typeface="+mj-lt"/>
              <a:buAutoNum type="arabicPeriod"/>
            </a:pPr>
            <a:endParaRPr lang="en-GB" b="1" dirty="0"/>
          </a:p>
          <a:p>
            <a:pPr marL="228600" indent="-228600">
              <a:buFont typeface="+mj-lt"/>
              <a:buAutoNum type="arabicPeriod"/>
            </a:pPr>
            <a:r>
              <a:rPr lang="en-GB" b="1" dirty="0"/>
              <a:t>Laten networks also has the three core elements but they are structured differently. </a:t>
            </a:r>
          </a:p>
          <a:p>
            <a:pPr marL="228600" indent="-228600">
              <a:buFont typeface="+mj-lt"/>
              <a:buAutoNum type="arabicPeriod"/>
            </a:pPr>
            <a:endParaRPr lang="en-GB" b="1" dirty="0"/>
          </a:p>
          <a:p>
            <a:pPr marL="228600" indent="-228600">
              <a:buFont typeface="+mj-lt"/>
              <a:buAutoNum type="arabicPeriod"/>
            </a:pPr>
            <a:r>
              <a:rPr lang="en-GB" b="1" dirty="0"/>
              <a:t>In Laten networks, Reciprocity means that not much happens in fact it can be a cause of isolation.  There is very little give and take and the relationship can be one-sided.  This can be mutually acceptable to both parties as it is the nature of the relationship.  An example within health and social care, is when a dementia patient is in receipt of care, and the health and social care worker provides the care, but the dementia patient is not able to give much back.  This form of relationship is acceptable to both parties as the relationship is based heavily on a one-sided mutually respectful way.  </a:t>
            </a:r>
          </a:p>
          <a:p>
            <a:pPr marL="228600" indent="-228600">
              <a:buFont typeface="+mj-lt"/>
              <a:buAutoNum type="arabicPeriod"/>
            </a:pPr>
            <a:endParaRPr lang="en-GB" b="1" dirty="0"/>
          </a:p>
          <a:p>
            <a:pPr marL="228600" indent="-228600">
              <a:buFont typeface="+mj-lt"/>
              <a:buAutoNum type="arabicPeriod"/>
            </a:pPr>
            <a:r>
              <a:rPr lang="en-GB" b="1" dirty="0"/>
              <a:t>In a Laten network, there is low intimacy and trust with very little disclosure.  There is a loose commitment towards each other.  There will be little intimacy and the trusting relationship will be based on need and necessity or requirement.   </a:t>
            </a:r>
          </a:p>
          <a:p>
            <a:pPr marL="228600" indent="-228600">
              <a:buFont typeface="+mj-lt"/>
              <a:buAutoNum type="arabicPeriod"/>
            </a:pPr>
            <a:endParaRPr lang="en-GB" b="1" dirty="0"/>
          </a:p>
          <a:p>
            <a:pPr marL="228600" indent="-228600">
              <a:buFont typeface="+mj-lt"/>
              <a:buAutoNum type="arabicPeriod"/>
            </a:pPr>
            <a:r>
              <a:rPr lang="en-GB" b="1" dirty="0"/>
              <a:t>In a Laten network the frequency of contact is sporadic and is less often.  The contact might be longer than 6 months between meetings or contact.  There is no need to have contact more frequently as there is little give and take, or intimacy or trusting relationship between the parties.  </a:t>
            </a:r>
          </a:p>
        </p:txBody>
      </p:sp>
      <p:sp>
        <p:nvSpPr>
          <p:cNvPr id="4" name="Slide Number Placeholder 3"/>
          <p:cNvSpPr>
            <a:spLocks noGrp="1"/>
          </p:cNvSpPr>
          <p:nvPr>
            <p:ph type="sldNum" sz="quarter" idx="5"/>
          </p:nvPr>
        </p:nvSpPr>
        <p:spPr/>
        <p:txBody>
          <a:bodyPr/>
          <a:lstStyle/>
          <a:p>
            <a:fld id="{6936E1E2-17D2-5E4C-B96D-EEDAC0EF77DB}" type="slidenum">
              <a:rPr lang="en-US" smtClean="0"/>
              <a:t>5</a:t>
            </a:fld>
            <a:endParaRPr lang="en-US"/>
          </a:p>
        </p:txBody>
      </p:sp>
    </p:spTree>
    <p:extLst>
      <p:ext uri="{BB962C8B-B14F-4D97-AF65-F5344CB8AC3E}">
        <p14:creationId xmlns:p14="http://schemas.microsoft.com/office/powerpoint/2010/main" val="2114617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three qualities to good networks. </a:t>
            </a:r>
          </a:p>
        </p:txBody>
      </p:sp>
      <p:sp>
        <p:nvSpPr>
          <p:cNvPr id="4" name="Slide Number Placeholder 3"/>
          <p:cNvSpPr>
            <a:spLocks noGrp="1"/>
          </p:cNvSpPr>
          <p:nvPr>
            <p:ph type="sldNum" sz="quarter" idx="5"/>
          </p:nvPr>
        </p:nvSpPr>
        <p:spPr/>
        <p:txBody>
          <a:bodyPr/>
          <a:lstStyle/>
          <a:p>
            <a:fld id="{6936E1E2-17D2-5E4C-B96D-EEDAC0EF77DB}" type="slidenum">
              <a:rPr lang="en-US" smtClean="0"/>
              <a:t>6</a:t>
            </a:fld>
            <a:endParaRPr lang="en-US"/>
          </a:p>
        </p:txBody>
      </p:sp>
    </p:spTree>
    <p:extLst>
      <p:ext uri="{BB962C8B-B14F-4D97-AF65-F5344CB8AC3E}">
        <p14:creationId xmlns:p14="http://schemas.microsoft.com/office/powerpoint/2010/main" val="19944920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slide provides an explanation of what constitutes an open networks. </a:t>
            </a:r>
          </a:p>
        </p:txBody>
      </p:sp>
      <p:sp>
        <p:nvSpPr>
          <p:cNvPr id="4" name="Slide Number Placeholder 3"/>
          <p:cNvSpPr>
            <a:spLocks noGrp="1"/>
          </p:cNvSpPr>
          <p:nvPr>
            <p:ph type="sldNum" sz="quarter" idx="5"/>
          </p:nvPr>
        </p:nvSpPr>
        <p:spPr/>
        <p:txBody>
          <a:bodyPr/>
          <a:lstStyle/>
          <a:p>
            <a:fld id="{6936E1E2-17D2-5E4C-B96D-EEDAC0EF77DB}" type="slidenum">
              <a:rPr lang="en-US" smtClean="0"/>
              <a:t>7</a:t>
            </a:fld>
            <a:endParaRPr lang="en-US"/>
          </a:p>
        </p:txBody>
      </p:sp>
    </p:spTree>
    <p:extLst>
      <p:ext uri="{BB962C8B-B14F-4D97-AF65-F5344CB8AC3E}">
        <p14:creationId xmlns:p14="http://schemas.microsoft.com/office/powerpoint/2010/main" val="34549208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The slide provides an explanation of what constitutes diverse networks. </a:t>
            </a: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8</a:t>
            </a:fld>
            <a:endParaRPr lang="en-US"/>
          </a:p>
        </p:txBody>
      </p:sp>
    </p:spTree>
    <p:extLst>
      <p:ext uri="{BB962C8B-B14F-4D97-AF65-F5344CB8AC3E}">
        <p14:creationId xmlns:p14="http://schemas.microsoft.com/office/powerpoint/2010/main" val="8896053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The slide provides an explanation of what constitutes the depth of the network. </a:t>
            </a: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9</a:t>
            </a:fld>
            <a:endParaRPr lang="en-US"/>
          </a:p>
        </p:txBody>
      </p:sp>
    </p:spTree>
    <p:extLst>
      <p:ext uri="{BB962C8B-B14F-4D97-AF65-F5344CB8AC3E}">
        <p14:creationId xmlns:p14="http://schemas.microsoft.com/office/powerpoint/2010/main" val="26904833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Julie’s case study example around the quality of her networks. </a:t>
            </a:r>
          </a:p>
          <a:p>
            <a:endParaRPr lang="en-GB" b="1" dirty="0"/>
          </a:p>
          <a:p>
            <a:r>
              <a:rPr lang="en-GB" b="1" dirty="0" err="1"/>
              <a:t>Willburn</a:t>
            </a:r>
            <a:r>
              <a:rPr lang="en-GB" b="1" dirty="0"/>
              <a:t> and Cullen (2014) ideas around the quality of networks. </a:t>
            </a:r>
          </a:p>
          <a:p>
            <a:endParaRPr lang="en-GB" b="1" dirty="0"/>
          </a:p>
          <a:p>
            <a:r>
              <a:rPr lang="en-GB" b="1" dirty="0"/>
              <a:t>Talk through the contents of the next works as Julie examines her networks and the quality of them. </a:t>
            </a:r>
          </a:p>
        </p:txBody>
      </p:sp>
      <p:sp>
        <p:nvSpPr>
          <p:cNvPr id="4" name="Slide Number Placeholder 3"/>
          <p:cNvSpPr>
            <a:spLocks noGrp="1"/>
          </p:cNvSpPr>
          <p:nvPr>
            <p:ph type="sldNum" sz="quarter" idx="5"/>
          </p:nvPr>
        </p:nvSpPr>
        <p:spPr/>
        <p:txBody>
          <a:bodyPr/>
          <a:lstStyle/>
          <a:p>
            <a:fld id="{6936E1E2-17D2-5E4C-B96D-EEDAC0EF77DB}" type="slidenum">
              <a:rPr lang="en-US" smtClean="0"/>
              <a:t>10</a:t>
            </a:fld>
            <a:endParaRPr lang="en-US"/>
          </a:p>
        </p:txBody>
      </p:sp>
    </p:spTree>
    <p:extLst>
      <p:ext uri="{BB962C8B-B14F-4D97-AF65-F5344CB8AC3E}">
        <p14:creationId xmlns:p14="http://schemas.microsoft.com/office/powerpoint/2010/main" val="15445421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Julie’s case study example around the importance of networks.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The case study is self-explanatory around Julies networks relating to active or latent network links.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Take the students through the strong ties, weaker ties and latent networks.  </a:t>
            </a: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11</a:t>
            </a:fld>
            <a:endParaRPr lang="en-US"/>
          </a:p>
        </p:txBody>
      </p:sp>
    </p:spTree>
    <p:extLst>
      <p:ext uri="{BB962C8B-B14F-4D97-AF65-F5344CB8AC3E}">
        <p14:creationId xmlns:p14="http://schemas.microsoft.com/office/powerpoint/2010/main" val="1723202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There is an online activity to look at the quality of your networks. </a:t>
            </a:r>
          </a:p>
          <a:p>
            <a:endParaRPr lang="en-GB" b="1" dirty="0"/>
          </a:p>
          <a:p>
            <a:r>
              <a:rPr lang="en-GB" b="1" dirty="0"/>
              <a:t>The assessment relates to networks which are open, has diversity and has depth. </a:t>
            </a:r>
          </a:p>
          <a:p>
            <a:endParaRPr lang="en-GB" b="1" dirty="0"/>
          </a:p>
          <a:p>
            <a:r>
              <a:rPr lang="en-GB" b="1" dirty="0"/>
              <a:t>The online activity asks students to assess the quality of their networks out of 10 and to assess them. </a:t>
            </a:r>
          </a:p>
        </p:txBody>
      </p:sp>
      <p:sp>
        <p:nvSpPr>
          <p:cNvPr id="4" name="Slide Number Placeholder 3"/>
          <p:cNvSpPr>
            <a:spLocks noGrp="1"/>
          </p:cNvSpPr>
          <p:nvPr>
            <p:ph type="sldNum" sz="quarter" idx="5"/>
          </p:nvPr>
        </p:nvSpPr>
        <p:spPr/>
        <p:txBody>
          <a:bodyPr/>
          <a:lstStyle/>
          <a:p>
            <a:fld id="{6936E1E2-17D2-5E4C-B96D-EEDAC0EF77DB}" type="slidenum">
              <a:rPr lang="en-US" smtClean="0"/>
              <a:t>12</a:t>
            </a:fld>
            <a:endParaRPr lang="en-US"/>
          </a:p>
        </p:txBody>
      </p:sp>
    </p:spTree>
    <p:extLst>
      <p:ext uri="{BB962C8B-B14F-4D97-AF65-F5344CB8AC3E}">
        <p14:creationId xmlns:p14="http://schemas.microsoft.com/office/powerpoint/2010/main" val="27618744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There is an online activity which asks the students to look at their net works. </a:t>
            </a:r>
          </a:p>
          <a:p>
            <a:endParaRPr lang="en-GB" b="1" dirty="0"/>
          </a:p>
          <a:p>
            <a:r>
              <a:rPr lang="en-GB" b="1" dirty="0"/>
              <a:t>This is </a:t>
            </a:r>
            <a:r>
              <a:rPr lang="en-GB" b="1" dirty="0" err="1"/>
              <a:t>Azora’s</a:t>
            </a:r>
            <a:r>
              <a:rPr lang="en-GB" b="1" dirty="0"/>
              <a:t> assessment results of the networks. </a:t>
            </a:r>
          </a:p>
          <a:p>
            <a:endParaRPr lang="en-GB" b="1" dirty="0"/>
          </a:p>
          <a:p>
            <a:r>
              <a:rPr lang="en-GB" b="1" dirty="0"/>
              <a:t>The scores determine what one has to do to improve their network.</a:t>
            </a:r>
          </a:p>
          <a:p>
            <a:endParaRPr lang="en-GB" b="1" dirty="0"/>
          </a:p>
          <a:p>
            <a:r>
              <a:rPr lang="en-GB" b="1" dirty="0"/>
              <a:t>Scores between 1 to 3 requires the individual to focus on improving their networks.</a:t>
            </a:r>
          </a:p>
          <a:p>
            <a:endParaRPr lang="en-GB" b="1" dirty="0"/>
          </a:p>
          <a:p>
            <a:r>
              <a:rPr lang="en-GB" b="1" dirty="0"/>
              <a:t>Scores between 4 – 6 requires the individual to look at their networks and consider how they can be improved.</a:t>
            </a:r>
          </a:p>
          <a:p>
            <a:endParaRPr lang="en-GB" b="1" dirty="0"/>
          </a:p>
          <a:p>
            <a:r>
              <a:rPr lang="en-GB" b="1" dirty="0"/>
              <a:t>Scores between 7 to 10 means that the networks are good and the individual is doing well. </a:t>
            </a:r>
          </a:p>
        </p:txBody>
      </p:sp>
      <p:sp>
        <p:nvSpPr>
          <p:cNvPr id="4" name="Slide Number Placeholder 3"/>
          <p:cNvSpPr>
            <a:spLocks noGrp="1"/>
          </p:cNvSpPr>
          <p:nvPr>
            <p:ph type="sldNum" sz="quarter" idx="5"/>
          </p:nvPr>
        </p:nvSpPr>
        <p:spPr/>
        <p:txBody>
          <a:bodyPr/>
          <a:lstStyle/>
          <a:p>
            <a:fld id="{6936E1E2-17D2-5E4C-B96D-EEDAC0EF77DB}" type="slidenum">
              <a:rPr lang="en-US" smtClean="0"/>
              <a:t>13</a:t>
            </a:fld>
            <a:endParaRPr lang="en-US"/>
          </a:p>
        </p:txBody>
      </p:sp>
    </p:spTree>
    <p:extLst>
      <p:ext uri="{BB962C8B-B14F-4D97-AF65-F5344CB8AC3E}">
        <p14:creationId xmlns:p14="http://schemas.microsoft.com/office/powerpoint/2010/main" val="29782422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936E1E2-17D2-5E4C-B96D-EEDAC0EF77DB}" type="slidenum">
              <a:rPr lang="en-US" smtClean="0"/>
              <a:t>31</a:t>
            </a:fld>
            <a:endParaRPr lang="en-US"/>
          </a:p>
        </p:txBody>
      </p:sp>
    </p:spTree>
    <p:extLst>
      <p:ext uri="{BB962C8B-B14F-4D97-AF65-F5344CB8AC3E}">
        <p14:creationId xmlns:p14="http://schemas.microsoft.com/office/powerpoint/2010/main" val="614012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936E1E2-17D2-5E4C-B96D-EEDAC0EF77DB}" type="slidenum">
              <a:rPr lang="en-US" smtClean="0"/>
              <a:t>33</a:t>
            </a:fld>
            <a:endParaRPr lang="en-US"/>
          </a:p>
        </p:txBody>
      </p:sp>
    </p:spTree>
    <p:extLst>
      <p:ext uri="{BB962C8B-B14F-4D97-AF65-F5344CB8AC3E}">
        <p14:creationId xmlns:p14="http://schemas.microsoft.com/office/powerpoint/2010/main" val="39133875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936E1E2-17D2-5E4C-B96D-EEDAC0EF77DB}" type="slidenum">
              <a:rPr lang="en-US" smtClean="0"/>
              <a:t>34</a:t>
            </a:fld>
            <a:endParaRPr lang="en-US"/>
          </a:p>
        </p:txBody>
      </p:sp>
    </p:spTree>
    <p:extLst>
      <p:ext uri="{BB962C8B-B14F-4D97-AF65-F5344CB8AC3E}">
        <p14:creationId xmlns:p14="http://schemas.microsoft.com/office/powerpoint/2010/main" val="15810779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936E1E2-17D2-5E4C-B96D-EEDAC0EF77DB}" type="slidenum">
              <a:rPr lang="en-US" smtClean="0"/>
              <a:t>35</a:t>
            </a:fld>
            <a:endParaRPr lang="en-US"/>
          </a:p>
        </p:txBody>
      </p:sp>
    </p:spTree>
    <p:extLst>
      <p:ext uri="{BB962C8B-B14F-4D97-AF65-F5344CB8AC3E}">
        <p14:creationId xmlns:p14="http://schemas.microsoft.com/office/powerpoint/2010/main" val="16007572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936E1E2-17D2-5E4C-B96D-EEDAC0EF77DB}" type="slidenum">
              <a:rPr lang="en-US" smtClean="0"/>
              <a:t>36</a:t>
            </a:fld>
            <a:endParaRPr lang="en-US"/>
          </a:p>
        </p:txBody>
      </p:sp>
    </p:spTree>
    <p:extLst>
      <p:ext uri="{BB962C8B-B14F-4D97-AF65-F5344CB8AC3E}">
        <p14:creationId xmlns:p14="http://schemas.microsoft.com/office/powerpoint/2010/main" val="4777529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29/11/2022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29/11/2022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29/11/2022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29/11/2022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29/11/2022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29/11/2022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29/11/2022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microsoft.com/office/2007/relationships/hdphoto" Target="../media/hdphoto2.wdp"/><Relationship Id="rId5" Type="http://schemas.openxmlformats.org/officeDocument/2006/relationships/image" Target="../media/image4.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moodle.uwtsd.ac.uk/course/view.php?id=8999"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52132B1-FCD7-49F3-B7D9-19162CB79F30}"/>
              </a:ext>
            </a:extLst>
          </p:cNvPr>
          <p:cNvSpPr/>
          <p:nvPr/>
        </p:nvSpPr>
        <p:spPr>
          <a:xfrm>
            <a:off x="755576" y="3140968"/>
            <a:ext cx="7560840" cy="25922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395536" y="1124744"/>
            <a:ext cx="8352928" cy="4176464"/>
          </a:xfrm>
        </p:spPr>
        <p:txBody>
          <a:bodyPr>
            <a:normAutofit/>
          </a:bodyPr>
          <a:lstStyle/>
          <a:p>
            <a:r>
              <a:rPr lang="en-GB" sz="4000" b="1" dirty="0">
                <a:solidFill>
                  <a:schemeClr val="accent2">
                    <a:lumMod val="20000"/>
                    <a:lumOff val="80000"/>
                  </a:schemeClr>
                </a:solidFill>
              </a:rPr>
              <a:t>BSc Health &amp; Social Care</a:t>
            </a:r>
            <a:br>
              <a:rPr lang="en-GB" sz="3100" b="1" dirty="0">
                <a:solidFill>
                  <a:schemeClr val="accent2">
                    <a:lumMod val="20000"/>
                    <a:lumOff val="80000"/>
                  </a:schemeClr>
                </a:solidFill>
              </a:rPr>
            </a:br>
            <a:r>
              <a:rPr lang="en-GB" sz="3100" b="1" dirty="0">
                <a:solidFill>
                  <a:schemeClr val="accent2">
                    <a:lumMod val="20000"/>
                    <a:lumOff val="80000"/>
                  </a:schemeClr>
                </a:solidFill>
              </a:rPr>
              <a:t>Changemakers – Creativity and </a:t>
            </a:r>
            <a:br>
              <a:rPr lang="en-GB" sz="3100" b="1" dirty="0">
                <a:solidFill>
                  <a:schemeClr val="accent2">
                    <a:lumMod val="20000"/>
                    <a:lumOff val="80000"/>
                  </a:schemeClr>
                </a:solidFill>
              </a:rPr>
            </a:br>
            <a:r>
              <a:rPr lang="en-GB" sz="3100" b="1" dirty="0">
                <a:solidFill>
                  <a:schemeClr val="accent2">
                    <a:lumMod val="20000"/>
                    <a:lumOff val="80000"/>
                  </a:schemeClr>
                </a:solidFill>
              </a:rPr>
              <a:t>Value Creation (BMHP5014)</a:t>
            </a:r>
            <a:br>
              <a:rPr lang="en-GB" sz="3200" b="1" dirty="0">
                <a:solidFill>
                  <a:schemeClr val="accent2">
                    <a:lumMod val="20000"/>
                    <a:lumOff val="80000"/>
                  </a:schemeClr>
                </a:solidFill>
              </a:rPr>
            </a:br>
            <a:br>
              <a:rPr lang="en-GB" sz="3200" b="1" dirty="0">
                <a:solidFill>
                  <a:schemeClr val="accent2">
                    <a:lumMod val="20000"/>
                    <a:lumOff val="80000"/>
                  </a:schemeClr>
                </a:solidFill>
              </a:rPr>
            </a:br>
            <a:br>
              <a:rPr lang="en-GB" sz="3200" b="1" dirty="0">
                <a:solidFill>
                  <a:schemeClr val="accent2">
                    <a:lumMod val="20000"/>
                    <a:lumOff val="80000"/>
                  </a:schemeClr>
                </a:solidFill>
              </a:rPr>
            </a:br>
            <a:r>
              <a:rPr lang="en-GB" sz="3600" b="1" dirty="0">
                <a:solidFill>
                  <a:schemeClr val="accent2">
                    <a:lumMod val="20000"/>
                    <a:lumOff val="80000"/>
                  </a:schemeClr>
                </a:solidFill>
              </a:rPr>
              <a:t>WEEK 8</a:t>
            </a:r>
            <a:br>
              <a:rPr lang="en-GB" sz="2800" b="1" dirty="0">
                <a:solidFill>
                  <a:schemeClr val="accent2">
                    <a:lumMod val="20000"/>
                    <a:lumOff val="80000"/>
                  </a:schemeClr>
                </a:solidFill>
              </a:rPr>
            </a:br>
            <a:endParaRPr lang="en-GB" altLang="en-US" sz="2800"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a:xfrm>
            <a:off x="457200" y="14463"/>
            <a:ext cx="8229600" cy="778098"/>
          </a:xfrm>
        </p:spPr>
        <p:txBody>
          <a:bodyPr/>
          <a:lstStyle/>
          <a:p>
            <a:r>
              <a:rPr lang="en-GB" b="1" dirty="0"/>
              <a:t>Today we will…</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a:xfrm>
            <a:off x="143508" y="980728"/>
            <a:ext cx="8856984" cy="4780385"/>
          </a:xfrm>
        </p:spPr>
        <p:txBody>
          <a:bodyPr>
            <a:normAutofit/>
          </a:bodyPr>
          <a:lstStyle/>
          <a:p>
            <a:pPr marL="0" indent="0">
              <a:buNone/>
            </a:pPr>
            <a:r>
              <a:rPr lang="en-GB" sz="2800" dirty="0"/>
              <a:t>The session will include the following items:</a:t>
            </a:r>
          </a:p>
          <a:p>
            <a:r>
              <a:rPr lang="en-GB" sz="2800" dirty="0"/>
              <a:t>To look at more examples from the topic areas covered in Unit 3 and Unit 4. </a:t>
            </a:r>
          </a:p>
          <a:p>
            <a:r>
              <a:rPr lang="en-GB" sz="2800" dirty="0"/>
              <a:t>To take any final questions relating to the 1st assessment task and any queries relating to the assessment assignment. </a:t>
            </a:r>
          </a:p>
          <a:p>
            <a:r>
              <a:rPr lang="en-GB" sz="2800" dirty="0"/>
              <a:t>To provide time for you to work on your e-learning units in Moodle.  </a:t>
            </a:r>
          </a:p>
          <a:p>
            <a:r>
              <a:rPr lang="en-GB" sz="2800" dirty="0"/>
              <a:t>To take questions on the remaining assessment tasks and provide assignment support. </a:t>
            </a:r>
          </a:p>
          <a:p>
            <a:endParaRPr lang="en-GB" sz="2800" dirty="0"/>
          </a:p>
        </p:txBody>
      </p:sp>
    </p:spTree>
    <p:extLst>
      <p:ext uri="{BB962C8B-B14F-4D97-AF65-F5344CB8AC3E}">
        <p14:creationId xmlns:p14="http://schemas.microsoft.com/office/powerpoint/2010/main" val="1983398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17D931-AD8B-3D64-D6D3-72F22CE8864D}"/>
              </a:ext>
            </a:extLst>
          </p:cNvPr>
          <p:cNvSpPr>
            <a:spLocks noGrp="1"/>
          </p:cNvSpPr>
          <p:nvPr>
            <p:ph idx="1"/>
          </p:nvPr>
        </p:nvSpPr>
        <p:spPr/>
        <p:txBody>
          <a:bodyPr>
            <a:normAutofit/>
          </a:bodyPr>
          <a:lstStyle/>
          <a:p>
            <a:pPr marL="0" indent="0" algn="ctr">
              <a:buNone/>
            </a:pPr>
            <a:r>
              <a:rPr lang="en-GB" sz="7200" b="1" dirty="0"/>
              <a:t>Unit 3 - examples</a:t>
            </a:r>
          </a:p>
        </p:txBody>
      </p:sp>
    </p:spTree>
    <p:extLst>
      <p:ext uri="{BB962C8B-B14F-4D97-AF65-F5344CB8AC3E}">
        <p14:creationId xmlns:p14="http://schemas.microsoft.com/office/powerpoint/2010/main" val="2424114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BEBA8EAE-BF5A-486C-A8C5-ECC9F3942E4B}">
                <a14:imgProps xmlns:a14="http://schemas.microsoft.com/office/drawing/2010/main">
                  <a14:imgLayer r:embed="rId4">
                    <a14:imgEffect>
                      <a14:sharpenSoften amount="-6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D8626C5A-97F8-4795-9D32-B554DA8AFBC6}"/>
              </a:ext>
            </a:extLst>
          </p:cNvPr>
          <p:cNvSpPr>
            <a:spLocks noGrp="1"/>
          </p:cNvSpPr>
          <p:nvPr>
            <p:ph type="title"/>
          </p:nvPr>
        </p:nvSpPr>
        <p:spPr>
          <a:xfrm>
            <a:off x="457200" y="274638"/>
            <a:ext cx="8229600" cy="562074"/>
          </a:xfrm>
        </p:spPr>
        <p:txBody>
          <a:bodyPr>
            <a:normAutofit fontScale="90000"/>
          </a:bodyPr>
          <a:lstStyle/>
          <a:p>
            <a:r>
              <a:rPr lang="en-US" b="1" dirty="0"/>
              <a:t>Active Networks</a:t>
            </a:r>
          </a:p>
        </p:txBody>
      </p:sp>
      <p:pic>
        <p:nvPicPr>
          <p:cNvPr id="4" name="Picture 3">
            <a:extLst>
              <a:ext uri="{FF2B5EF4-FFF2-40B4-BE49-F238E27FC236}">
                <a16:creationId xmlns:a16="http://schemas.microsoft.com/office/drawing/2014/main" id="{D7F63A09-4489-492E-8E2C-406330422EA1}"/>
              </a:ext>
            </a:extLst>
          </p:cNvPr>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bright="-3000" contrast="22000"/>
                    </a14:imgEffect>
                  </a14:imgLayer>
                </a14:imgProps>
              </a:ext>
            </a:extLst>
          </a:blip>
          <a:srcRect l="21826" t="11030" r="24108" b="12744"/>
          <a:stretch/>
        </p:blipFill>
        <p:spPr bwMode="auto">
          <a:xfrm>
            <a:off x="323528" y="980729"/>
            <a:ext cx="8363272" cy="44644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34828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1360D-F6B0-48D1-8FAC-006CF6C76185}"/>
              </a:ext>
            </a:extLst>
          </p:cNvPr>
          <p:cNvSpPr>
            <a:spLocks noGrp="1"/>
          </p:cNvSpPr>
          <p:nvPr>
            <p:ph type="title"/>
          </p:nvPr>
        </p:nvSpPr>
        <p:spPr>
          <a:xfrm>
            <a:off x="457200" y="274638"/>
            <a:ext cx="8229600" cy="778098"/>
          </a:xfrm>
        </p:spPr>
        <p:txBody>
          <a:bodyPr/>
          <a:lstStyle/>
          <a:p>
            <a:r>
              <a:rPr lang="en-US" b="1" dirty="0"/>
              <a:t>Latent Networks</a:t>
            </a:r>
            <a:endParaRPr lang="en-GB" b="1" dirty="0"/>
          </a:p>
        </p:txBody>
      </p:sp>
      <p:pic>
        <p:nvPicPr>
          <p:cNvPr id="5" name="Content Placeholder 4">
            <a:extLst>
              <a:ext uri="{FF2B5EF4-FFF2-40B4-BE49-F238E27FC236}">
                <a16:creationId xmlns:a16="http://schemas.microsoft.com/office/drawing/2014/main" id="{CDC7B026-C70F-483F-B430-40CC552965B7}"/>
              </a:ext>
            </a:extLst>
          </p:cNvPr>
          <p:cNvPicPr>
            <a:picLocks noGrp="1"/>
          </p:cNvPicPr>
          <p:nvPr>
            <p:ph sz="half" idx="1"/>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7000"/>
                    </a14:imgEffect>
                  </a14:imgLayer>
                </a14:imgProps>
              </a:ext>
            </a:extLst>
          </a:blip>
          <a:srcRect l="23155" t="8864" r="25881" b="12941"/>
          <a:stretch/>
        </p:blipFill>
        <p:spPr bwMode="auto">
          <a:xfrm>
            <a:off x="323528" y="1052736"/>
            <a:ext cx="8363272" cy="446449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42665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D4B42-922A-4B3F-9A48-D6F405144D56}"/>
              </a:ext>
            </a:extLst>
          </p:cNvPr>
          <p:cNvSpPr>
            <a:spLocks noGrp="1"/>
          </p:cNvSpPr>
          <p:nvPr>
            <p:ph type="title"/>
          </p:nvPr>
        </p:nvSpPr>
        <p:spPr>
          <a:xfrm>
            <a:off x="457200" y="274638"/>
            <a:ext cx="8229600" cy="562074"/>
          </a:xfrm>
        </p:spPr>
        <p:txBody>
          <a:bodyPr>
            <a:normAutofit fontScale="90000"/>
          </a:bodyPr>
          <a:lstStyle/>
          <a:p>
            <a:r>
              <a:rPr lang="en-GB" b="1" dirty="0"/>
              <a:t>Unit 3 - Three Qualities of Good Network</a:t>
            </a:r>
          </a:p>
        </p:txBody>
      </p:sp>
      <p:pic>
        <p:nvPicPr>
          <p:cNvPr id="4" name="Content Placeholder 3">
            <a:extLst>
              <a:ext uri="{FF2B5EF4-FFF2-40B4-BE49-F238E27FC236}">
                <a16:creationId xmlns:a16="http://schemas.microsoft.com/office/drawing/2014/main" id="{33E40E08-1ED0-4B6D-815F-FE1FE5217432}"/>
              </a:ext>
            </a:extLst>
          </p:cNvPr>
          <p:cNvPicPr>
            <a:picLocks noGrp="1"/>
          </p:cNvPicPr>
          <p:nvPr>
            <p:ph idx="1"/>
          </p:nvPr>
        </p:nvPicPr>
        <p:blipFill rotWithShape="1">
          <a:blip r:embed="rId3"/>
          <a:srcRect l="11190" t="7287" r="10037" b="22396"/>
          <a:stretch/>
        </p:blipFill>
        <p:spPr bwMode="auto">
          <a:xfrm>
            <a:off x="318891" y="1197086"/>
            <a:ext cx="8506218" cy="446382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33776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0D5EF-C602-433D-AF6C-A681B4B1E87D}"/>
              </a:ext>
            </a:extLst>
          </p:cNvPr>
          <p:cNvSpPr>
            <a:spLocks noGrp="1"/>
          </p:cNvSpPr>
          <p:nvPr>
            <p:ph type="title"/>
          </p:nvPr>
        </p:nvSpPr>
        <p:spPr>
          <a:xfrm>
            <a:off x="457200" y="274638"/>
            <a:ext cx="8229600" cy="562074"/>
          </a:xfrm>
        </p:spPr>
        <p:txBody>
          <a:bodyPr>
            <a:normAutofit fontScale="90000"/>
          </a:bodyPr>
          <a:lstStyle/>
          <a:p>
            <a:r>
              <a:rPr lang="en-GB" b="1" dirty="0"/>
              <a:t>Open Networks</a:t>
            </a:r>
          </a:p>
        </p:txBody>
      </p:sp>
      <p:pic>
        <p:nvPicPr>
          <p:cNvPr id="4" name="Picture 3">
            <a:extLst>
              <a:ext uri="{FF2B5EF4-FFF2-40B4-BE49-F238E27FC236}">
                <a16:creationId xmlns:a16="http://schemas.microsoft.com/office/drawing/2014/main" id="{B38655ED-027D-429C-BDF8-DBA89B08C85E}"/>
              </a:ext>
            </a:extLst>
          </p:cNvPr>
          <p:cNvPicPr/>
          <p:nvPr/>
        </p:nvPicPr>
        <p:blipFill rotWithShape="1">
          <a:blip r:embed="rId3"/>
          <a:srcRect l="48748" t="10243" r="10038" b="35591"/>
          <a:stretch/>
        </p:blipFill>
        <p:spPr bwMode="auto">
          <a:xfrm>
            <a:off x="395536" y="1052736"/>
            <a:ext cx="8496944" cy="46085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38996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6AAFD-B127-42B9-9AEB-8B16B4E4718E}"/>
              </a:ext>
            </a:extLst>
          </p:cNvPr>
          <p:cNvSpPr>
            <a:spLocks noGrp="1"/>
          </p:cNvSpPr>
          <p:nvPr>
            <p:ph type="title"/>
          </p:nvPr>
        </p:nvSpPr>
        <p:spPr>
          <a:xfrm>
            <a:off x="457200" y="274638"/>
            <a:ext cx="8229600" cy="418058"/>
          </a:xfrm>
        </p:spPr>
        <p:txBody>
          <a:bodyPr>
            <a:normAutofit fontScale="90000"/>
          </a:bodyPr>
          <a:lstStyle/>
          <a:p>
            <a:r>
              <a:rPr lang="en-GB" b="1" dirty="0"/>
              <a:t>Diverse Networks</a:t>
            </a:r>
          </a:p>
        </p:txBody>
      </p:sp>
      <p:pic>
        <p:nvPicPr>
          <p:cNvPr id="4" name="Content Placeholder 4">
            <a:extLst>
              <a:ext uri="{FF2B5EF4-FFF2-40B4-BE49-F238E27FC236}">
                <a16:creationId xmlns:a16="http://schemas.microsoft.com/office/drawing/2014/main" id="{2EFD5402-2F16-4983-8B5A-DB9C8FAD9092}"/>
              </a:ext>
            </a:extLst>
          </p:cNvPr>
          <p:cNvPicPr>
            <a:picLocks noGrp="1"/>
          </p:cNvPicPr>
          <p:nvPr>
            <p:ph idx="1"/>
          </p:nvPr>
        </p:nvPicPr>
        <p:blipFill rotWithShape="1">
          <a:blip r:embed="rId3"/>
          <a:srcRect l="49191" t="8470" r="11145" b="36183"/>
          <a:stretch/>
        </p:blipFill>
        <p:spPr bwMode="auto">
          <a:xfrm>
            <a:off x="518864" y="908720"/>
            <a:ext cx="8229599" cy="460784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59128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FE810-904A-45CF-9865-D9998E9F68C3}"/>
              </a:ext>
            </a:extLst>
          </p:cNvPr>
          <p:cNvSpPr>
            <a:spLocks noGrp="1"/>
          </p:cNvSpPr>
          <p:nvPr>
            <p:ph type="title"/>
          </p:nvPr>
        </p:nvSpPr>
        <p:spPr>
          <a:xfrm>
            <a:off x="457200" y="274638"/>
            <a:ext cx="8229600" cy="634082"/>
          </a:xfrm>
        </p:spPr>
        <p:txBody>
          <a:bodyPr>
            <a:normAutofit fontScale="90000"/>
          </a:bodyPr>
          <a:lstStyle/>
          <a:p>
            <a:r>
              <a:rPr lang="en-GB" b="1" dirty="0"/>
              <a:t>Deep Networks</a:t>
            </a:r>
          </a:p>
        </p:txBody>
      </p:sp>
      <p:pic>
        <p:nvPicPr>
          <p:cNvPr id="4" name="Picture 3">
            <a:extLst>
              <a:ext uri="{FF2B5EF4-FFF2-40B4-BE49-F238E27FC236}">
                <a16:creationId xmlns:a16="http://schemas.microsoft.com/office/drawing/2014/main" id="{A9FEEB47-F6E6-43D5-99EF-4FDAD4DA137D}"/>
              </a:ext>
            </a:extLst>
          </p:cNvPr>
          <p:cNvPicPr/>
          <p:nvPr/>
        </p:nvPicPr>
        <p:blipFill rotWithShape="1">
          <a:blip r:embed="rId3"/>
          <a:srcRect l="49745" t="11424" r="10038" b="36576"/>
          <a:stretch/>
        </p:blipFill>
        <p:spPr bwMode="auto">
          <a:xfrm>
            <a:off x="251520" y="1052736"/>
            <a:ext cx="8640960" cy="43204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63838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E6422-7F6E-4440-A0AA-A6428E973007}"/>
              </a:ext>
            </a:extLst>
          </p:cNvPr>
          <p:cNvSpPr>
            <a:spLocks noGrp="1"/>
          </p:cNvSpPr>
          <p:nvPr>
            <p:ph type="title"/>
          </p:nvPr>
        </p:nvSpPr>
        <p:spPr>
          <a:xfrm>
            <a:off x="457200" y="274638"/>
            <a:ext cx="8229600" cy="778098"/>
          </a:xfrm>
        </p:spPr>
        <p:txBody>
          <a:bodyPr/>
          <a:lstStyle/>
          <a:p>
            <a:r>
              <a:rPr lang="en-GB" b="1" dirty="0"/>
              <a:t>Julie’s case study example</a:t>
            </a:r>
          </a:p>
        </p:txBody>
      </p:sp>
      <p:pic>
        <p:nvPicPr>
          <p:cNvPr id="4" name="Content Placeholder 3">
            <a:extLst>
              <a:ext uri="{FF2B5EF4-FFF2-40B4-BE49-F238E27FC236}">
                <a16:creationId xmlns:a16="http://schemas.microsoft.com/office/drawing/2014/main" id="{B61830DB-88A4-4B0D-8661-F79244526EB0}"/>
              </a:ext>
            </a:extLst>
          </p:cNvPr>
          <p:cNvPicPr>
            <a:picLocks noGrp="1"/>
          </p:cNvPicPr>
          <p:nvPr>
            <p:ph idx="1"/>
          </p:nvPr>
        </p:nvPicPr>
        <p:blipFill rotWithShape="1">
          <a:blip r:embed="rId3"/>
          <a:srcRect l="12298" t="10243" r="11589" b="21607"/>
          <a:stretch/>
        </p:blipFill>
        <p:spPr bwMode="auto">
          <a:xfrm>
            <a:off x="457200" y="1196752"/>
            <a:ext cx="8363272" cy="431981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71804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7E7CA-C506-4E5F-929B-A3C77165A483}"/>
              </a:ext>
            </a:extLst>
          </p:cNvPr>
          <p:cNvSpPr>
            <a:spLocks noGrp="1"/>
          </p:cNvSpPr>
          <p:nvPr>
            <p:ph type="title"/>
          </p:nvPr>
        </p:nvSpPr>
        <p:spPr>
          <a:xfrm>
            <a:off x="179512" y="274638"/>
            <a:ext cx="8964488" cy="634082"/>
          </a:xfrm>
        </p:spPr>
        <p:txBody>
          <a:bodyPr>
            <a:normAutofit fontScale="90000"/>
          </a:bodyPr>
          <a:lstStyle/>
          <a:p>
            <a:r>
              <a:rPr lang="en-GB" b="1" dirty="0"/>
              <a:t>Networks – the importance of them</a:t>
            </a:r>
          </a:p>
        </p:txBody>
      </p:sp>
      <p:pic>
        <p:nvPicPr>
          <p:cNvPr id="4" name="Content Placeholder 3">
            <a:extLst>
              <a:ext uri="{FF2B5EF4-FFF2-40B4-BE49-F238E27FC236}">
                <a16:creationId xmlns:a16="http://schemas.microsoft.com/office/drawing/2014/main" id="{CD304A13-762D-488A-9527-912287F3E5B0}"/>
              </a:ext>
            </a:extLst>
          </p:cNvPr>
          <p:cNvPicPr>
            <a:picLocks noGrp="1"/>
          </p:cNvPicPr>
          <p:nvPr>
            <p:ph idx="1"/>
          </p:nvPr>
        </p:nvPicPr>
        <p:blipFill rotWithShape="1">
          <a:blip r:embed="rId3"/>
          <a:srcRect l="11522" t="9257" r="10480" b="21608"/>
          <a:stretch/>
        </p:blipFill>
        <p:spPr bwMode="auto">
          <a:xfrm>
            <a:off x="395536" y="1052736"/>
            <a:ext cx="8352928" cy="446382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85808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DD0FB-DC77-4F74-AA7B-1CCBCD4B02A0}"/>
              </a:ext>
            </a:extLst>
          </p:cNvPr>
          <p:cNvSpPr>
            <a:spLocks noGrp="1"/>
          </p:cNvSpPr>
          <p:nvPr>
            <p:ph type="title"/>
          </p:nvPr>
        </p:nvSpPr>
        <p:spPr>
          <a:xfrm>
            <a:off x="457200" y="274638"/>
            <a:ext cx="8229600" cy="490066"/>
          </a:xfrm>
        </p:spPr>
        <p:txBody>
          <a:bodyPr>
            <a:normAutofit fontScale="90000"/>
          </a:bodyPr>
          <a:lstStyle/>
          <a:p>
            <a:r>
              <a:rPr lang="en-GB" b="1" dirty="0"/>
              <a:t>Assessing your networks</a:t>
            </a:r>
          </a:p>
        </p:txBody>
      </p:sp>
      <p:pic>
        <p:nvPicPr>
          <p:cNvPr id="4" name="Content Placeholder 3">
            <a:extLst>
              <a:ext uri="{FF2B5EF4-FFF2-40B4-BE49-F238E27FC236}">
                <a16:creationId xmlns:a16="http://schemas.microsoft.com/office/drawing/2014/main" id="{EB30C823-2A0A-4898-9A13-49593D3AFE98}"/>
              </a:ext>
            </a:extLst>
          </p:cNvPr>
          <p:cNvPicPr>
            <a:picLocks noGrp="1"/>
          </p:cNvPicPr>
          <p:nvPr>
            <p:ph idx="1"/>
          </p:nvPr>
        </p:nvPicPr>
        <p:blipFill rotWithShape="1">
          <a:blip r:embed="rId3"/>
          <a:srcRect l="9528" t="10046" r="12364" b="21016"/>
          <a:stretch/>
        </p:blipFill>
        <p:spPr bwMode="auto">
          <a:xfrm>
            <a:off x="323528" y="1124744"/>
            <a:ext cx="8533796" cy="43918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8989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96190-7EF9-4DBE-8411-66AE938E5CCF}"/>
              </a:ext>
            </a:extLst>
          </p:cNvPr>
          <p:cNvSpPr>
            <a:spLocks noGrp="1"/>
          </p:cNvSpPr>
          <p:nvPr>
            <p:ph type="title"/>
          </p:nvPr>
        </p:nvSpPr>
        <p:spPr>
          <a:xfrm>
            <a:off x="457200" y="274638"/>
            <a:ext cx="8229600" cy="706090"/>
          </a:xfrm>
        </p:spPr>
        <p:txBody>
          <a:bodyPr>
            <a:normAutofit fontScale="90000"/>
          </a:bodyPr>
          <a:lstStyle/>
          <a:p>
            <a:r>
              <a:rPr lang="en-GB" b="1" dirty="0"/>
              <a:t>Evaluating your networks score</a:t>
            </a:r>
          </a:p>
        </p:txBody>
      </p:sp>
      <p:pic>
        <p:nvPicPr>
          <p:cNvPr id="4" name="Content Placeholder 3">
            <a:extLst>
              <a:ext uri="{FF2B5EF4-FFF2-40B4-BE49-F238E27FC236}">
                <a16:creationId xmlns:a16="http://schemas.microsoft.com/office/drawing/2014/main" id="{73890A7E-4301-4753-ABD6-FA7E2AB68D67}"/>
              </a:ext>
            </a:extLst>
          </p:cNvPr>
          <p:cNvPicPr>
            <a:picLocks noGrp="1"/>
          </p:cNvPicPr>
          <p:nvPr>
            <p:ph idx="1"/>
          </p:nvPr>
        </p:nvPicPr>
        <p:blipFill rotWithShape="1">
          <a:blip r:embed="rId3"/>
          <a:srcRect l="11190" t="8666" r="12033" b="21017"/>
          <a:stretch/>
        </p:blipFill>
        <p:spPr bwMode="auto">
          <a:xfrm>
            <a:off x="457200" y="1052736"/>
            <a:ext cx="8229600" cy="446382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92550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7955A-8F93-4903-FB6D-2F8066B23A66}"/>
              </a:ext>
            </a:extLst>
          </p:cNvPr>
          <p:cNvSpPr>
            <a:spLocks noGrp="1"/>
          </p:cNvSpPr>
          <p:nvPr>
            <p:ph type="title"/>
          </p:nvPr>
        </p:nvSpPr>
        <p:spPr>
          <a:xfrm>
            <a:off x="457200" y="53752"/>
            <a:ext cx="8229600" cy="1143000"/>
          </a:xfrm>
        </p:spPr>
        <p:txBody>
          <a:bodyPr>
            <a:normAutofit fontScale="90000"/>
          </a:bodyPr>
          <a:lstStyle/>
          <a:p>
            <a:r>
              <a:rPr lang="en-GB" dirty="0"/>
              <a:t>Which social media you use as a health and social care professional?</a:t>
            </a:r>
          </a:p>
        </p:txBody>
      </p:sp>
      <p:pic>
        <p:nvPicPr>
          <p:cNvPr id="6" name="Picture 5">
            <a:extLst>
              <a:ext uri="{FF2B5EF4-FFF2-40B4-BE49-F238E27FC236}">
                <a16:creationId xmlns:a16="http://schemas.microsoft.com/office/drawing/2014/main" id="{B3F6E50B-89C5-119E-FE9F-C238BE901F11}"/>
              </a:ext>
            </a:extLst>
          </p:cNvPr>
          <p:cNvPicPr>
            <a:picLocks noChangeAspect="1"/>
          </p:cNvPicPr>
          <p:nvPr/>
        </p:nvPicPr>
        <p:blipFill>
          <a:blip r:embed="rId2"/>
          <a:stretch>
            <a:fillRect/>
          </a:stretch>
        </p:blipFill>
        <p:spPr>
          <a:xfrm>
            <a:off x="822635" y="1319601"/>
            <a:ext cx="7498730" cy="421879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91545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EB470-05FC-90CA-50FB-BFED307E665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E652432-4257-FA58-1AE0-66F53E8BD37F}"/>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246948D7-1306-AF02-BE1D-6E95C782A71C}"/>
              </a:ext>
            </a:extLst>
          </p:cNvPr>
          <p:cNvPicPr>
            <a:picLocks noChangeAspect="1"/>
          </p:cNvPicPr>
          <p:nvPr/>
        </p:nvPicPr>
        <p:blipFill rotWithShape="1">
          <a:blip r:embed="rId2"/>
          <a:srcRect l="5000" t="6601" r="7475" b="6601"/>
          <a:stretch/>
        </p:blipFill>
        <p:spPr>
          <a:xfrm>
            <a:off x="183130" y="620688"/>
            <a:ext cx="8777740" cy="489654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92024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B04D6-EAED-C2B8-0D96-660BD0C0F591}"/>
              </a:ext>
            </a:extLst>
          </p:cNvPr>
          <p:cNvSpPr>
            <a:spLocks noGrp="1"/>
          </p:cNvSpPr>
          <p:nvPr>
            <p:ph type="title"/>
          </p:nvPr>
        </p:nvSpPr>
        <p:spPr/>
        <p:txBody>
          <a:bodyPr>
            <a:normAutofit fontScale="90000"/>
          </a:bodyPr>
          <a:lstStyle/>
          <a:p>
            <a:r>
              <a:rPr lang="en-GB" dirty="0"/>
              <a:t>Which profiles can you follow on LinkedIn related to health and social care?</a:t>
            </a:r>
          </a:p>
        </p:txBody>
      </p:sp>
      <p:pic>
        <p:nvPicPr>
          <p:cNvPr id="6" name="Picture 5">
            <a:extLst>
              <a:ext uri="{FF2B5EF4-FFF2-40B4-BE49-F238E27FC236}">
                <a16:creationId xmlns:a16="http://schemas.microsoft.com/office/drawing/2014/main" id="{5F60F666-835C-FCF6-215C-61E64F85EAB6}"/>
              </a:ext>
            </a:extLst>
          </p:cNvPr>
          <p:cNvPicPr>
            <a:picLocks noChangeAspect="1"/>
          </p:cNvPicPr>
          <p:nvPr/>
        </p:nvPicPr>
        <p:blipFill>
          <a:blip r:embed="rId2"/>
          <a:stretch>
            <a:fillRect/>
          </a:stretch>
        </p:blipFill>
        <p:spPr>
          <a:xfrm>
            <a:off x="611560" y="1700808"/>
            <a:ext cx="6994357" cy="38894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497318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17D931-AD8B-3D64-D6D3-72F22CE8864D}"/>
              </a:ext>
            </a:extLst>
          </p:cNvPr>
          <p:cNvSpPr>
            <a:spLocks noGrp="1"/>
          </p:cNvSpPr>
          <p:nvPr>
            <p:ph idx="1"/>
          </p:nvPr>
        </p:nvSpPr>
        <p:spPr/>
        <p:txBody>
          <a:bodyPr>
            <a:normAutofit/>
          </a:bodyPr>
          <a:lstStyle/>
          <a:p>
            <a:pPr marL="0" indent="0" algn="ctr">
              <a:buNone/>
            </a:pPr>
            <a:r>
              <a:rPr lang="en-GB" sz="7200" b="1" dirty="0"/>
              <a:t>Unit 4 - examples</a:t>
            </a:r>
          </a:p>
        </p:txBody>
      </p:sp>
    </p:spTree>
    <p:extLst>
      <p:ext uri="{BB962C8B-B14F-4D97-AF65-F5344CB8AC3E}">
        <p14:creationId xmlns:p14="http://schemas.microsoft.com/office/powerpoint/2010/main" val="1454205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E9521-EC4F-E7CF-5E4D-114E3CF792B9}"/>
              </a:ext>
            </a:extLst>
          </p:cNvPr>
          <p:cNvSpPr>
            <a:spLocks noGrp="1"/>
          </p:cNvSpPr>
          <p:nvPr>
            <p:ph type="title"/>
          </p:nvPr>
        </p:nvSpPr>
        <p:spPr/>
        <p:txBody>
          <a:bodyPr>
            <a:noAutofit/>
          </a:bodyPr>
          <a:lstStyle/>
          <a:p>
            <a:r>
              <a:rPr lang="en-GB" sz="3600" dirty="0"/>
              <a:t>Is teamwork important in the health and social care profession? </a:t>
            </a:r>
            <a:br>
              <a:rPr lang="en-GB" sz="3600" dirty="0"/>
            </a:br>
            <a:r>
              <a:rPr lang="en-GB" sz="3600" dirty="0"/>
              <a:t>Any examples?</a:t>
            </a:r>
          </a:p>
        </p:txBody>
      </p:sp>
      <p:pic>
        <p:nvPicPr>
          <p:cNvPr id="6" name="Picture 5">
            <a:extLst>
              <a:ext uri="{FF2B5EF4-FFF2-40B4-BE49-F238E27FC236}">
                <a16:creationId xmlns:a16="http://schemas.microsoft.com/office/drawing/2014/main" id="{449CE3A8-6B15-51D6-9211-B5BFD48E1B6C}"/>
              </a:ext>
            </a:extLst>
          </p:cNvPr>
          <p:cNvPicPr>
            <a:picLocks noChangeAspect="1"/>
          </p:cNvPicPr>
          <p:nvPr/>
        </p:nvPicPr>
        <p:blipFill>
          <a:blip r:embed="rId2"/>
          <a:stretch>
            <a:fillRect/>
          </a:stretch>
        </p:blipFill>
        <p:spPr>
          <a:xfrm>
            <a:off x="827584" y="1772816"/>
            <a:ext cx="6882118" cy="386030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271208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01D8B-063C-0669-E7C7-17F45394C1FA}"/>
              </a:ext>
            </a:extLst>
          </p:cNvPr>
          <p:cNvSpPr>
            <a:spLocks noGrp="1"/>
          </p:cNvSpPr>
          <p:nvPr>
            <p:ph type="title"/>
          </p:nvPr>
        </p:nvSpPr>
        <p:spPr>
          <a:xfrm>
            <a:off x="457200" y="188640"/>
            <a:ext cx="8229600" cy="1143000"/>
          </a:xfrm>
        </p:spPr>
        <p:txBody>
          <a:bodyPr>
            <a:normAutofit fontScale="90000"/>
          </a:bodyPr>
          <a:lstStyle/>
          <a:p>
            <a:r>
              <a:rPr lang="en-GB" dirty="0"/>
              <a:t>Activity – Defining success </a:t>
            </a:r>
            <a:br>
              <a:rPr lang="en-GB" dirty="0"/>
            </a:br>
            <a:r>
              <a:rPr lang="en-GB" dirty="0"/>
              <a:t>(group activity in class)</a:t>
            </a:r>
          </a:p>
        </p:txBody>
      </p:sp>
      <p:pic>
        <p:nvPicPr>
          <p:cNvPr id="7" name="Picture 6">
            <a:extLst>
              <a:ext uri="{FF2B5EF4-FFF2-40B4-BE49-F238E27FC236}">
                <a16:creationId xmlns:a16="http://schemas.microsoft.com/office/drawing/2014/main" id="{00731E16-8358-41D0-E7D7-176560995BDA}"/>
              </a:ext>
            </a:extLst>
          </p:cNvPr>
          <p:cNvPicPr>
            <a:picLocks noChangeAspect="1"/>
          </p:cNvPicPr>
          <p:nvPr/>
        </p:nvPicPr>
        <p:blipFill>
          <a:blip r:embed="rId2"/>
          <a:stretch>
            <a:fillRect/>
          </a:stretch>
        </p:blipFill>
        <p:spPr>
          <a:xfrm>
            <a:off x="126841" y="1418401"/>
            <a:ext cx="8890317" cy="525658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033597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8DBA9-3D38-49FC-DDF1-6058EB08FC3E}"/>
              </a:ext>
            </a:extLst>
          </p:cNvPr>
          <p:cNvSpPr>
            <a:spLocks noGrp="1"/>
          </p:cNvSpPr>
          <p:nvPr>
            <p:ph type="title"/>
          </p:nvPr>
        </p:nvSpPr>
        <p:spPr>
          <a:xfrm>
            <a:off x="457200" y="404664"/>
            <a:ext cx="8229600" cy="820519"/>
          </a:xfrm>
        </p:spPr>
        <p:txBody>
          <a:bodyPr>
            <a:noAutofit/>
          </a:bodyPr>
          <a:lstStyle/>
          <a:p>
            <a:r>
              <a:rPr lang="en-GB" sz="3600" dirty="0"/>
              <a:t>The Pygmalion Effect: </a:t>
            </a:r>
            <a:br>
              <a:rPr lang="en-GB" sz="3600" dirty="0"/>
            </a:br>
            <a:r>
              <a:rPr lang="en-GB" sz="3600" dirty="0"/>
              <a:t>What are its effects on you as students or workers in health and social care? </a:t>
            </a:r>
          </a:p>
        </p:txBody>
      </p:sp>
      <p:pic>
        <p:nvPicPr>
          <p:cNvPr id="6" name="Picture 5">
            <a:extLst>
              <a:ext uri="{FF2B5EF4-FFF2-40B4-BE49-F238E27FC236}">
                <a16:creationId xmlns:a16="http://schemas.microsoft.com/office/drawing/2014/main" id="{A291DB07-C96F-C907-F45C-A445AA1F5879}"/>
              </a:ext>
            </a:extLst>
          </p:cNvPr>
          <p:cNvPicPr>
            <a:picLocks noChangeAspect="1"/>
          </p:cNvPicPr>
          <p:nvPr/>
        </p:nvPicPr>
        <p:blipFill>
          <a:blip r:embed="rId2"/>
          <a:stretch>
            <a:fillRect/>
          </a:stretch>
        </p:blipFill>
        <p:spPr>
          <a:xfrm>
            <a:off x="251520" y="2034165"/>
            <a:ext cx="8568952" cy="470541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815215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28AF5-9490-24E1-B99E-F11CA5D0C44F}"/>
              </a:ext>
            </a:extLst>
          </p:cNvPr>
          <p:cNvSpPr>
            <a:spLocks noGrp="1"/>
          </p:cNvSpPr>
          <p:nvPr>
            <p:ph type="title"/>
          </p:nvPr>
        </p:nvSpPr>
        <p:spPr>
          <a:xfrm>
            <a:off x="143508" y="332656"/>
            <a:ext cx="8856984" cy="1143000"/>
          </a:xfrm>
        </p:spPr>
        <p:txBody>
          <a:bodyPr>
            <a:noAutofit/>
          </a:bodyPr>
          <a:lstStyle/>
          <a:p>
            <a:r>
              <a:rPr lang="en-GB" sz="3200" dirty="0"/>
              <a:t>What is well-being? Do you think is important for health and social care professionals in specific? </a:t>
            </a:r>
          </a:p>
        </p:txBody>
      </p:sp>
      <p:pic>
        <p:nvPicPr>
          <p:cNvPr id="6" name="Picture 5">
            <a:extLst>
              <a:ext uri="{FF2B5EF4-FFF2-40B4-BE49-F238E27FC236}">
                <a16:creationId xmlns:a16="http://schemas.microsoft.com/office/drawing/2014/main" id="{F0A7F00F-014F-0DA0-A2A9-3443AAE61A32}"/>
              </a:ext>
            </a:extLst>
          </p:cNvPr>
          <p:cNvPicPr>
            <a:picLocks noChangeAspect="1"/>
          </p:cNvPicPr>
          <p:nvPr/>
        </p:nvPicPr>
        <p:blipFill>
          <a:blip r:embed="rId2"/>
          <a:stretch>
            <a:fillRect/>
          </a:stretch>
        </p:blipFill>
        <p:spPr>
          <a:xfrm>
            <a:off x="251520" y="1796234"/>
            <a:ext cx="8640960" cy="48239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171979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B1605-2641-A424-E3FE-BCE8344368C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09E33D8A-1D57-87D9-62F1-6E63F013CC38}"/>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4618C465-32C4-12A1-A208-B2F45652EEAD}"/>
              </a:ext>
            </a:extLst>
          </p:cNvPr>
          <p:cNvPicPr>
            <a:picLocks noChangeAspect="1"/>
          </p:cNvPicPr>
          <p:nvPr/>
        </p:nvPicPr>
        <p:blipFill>
          <a:blip r:embed="rId2"/>
          <a:stretch>
            <a:fillRect/>
          </a:stretch>
        </p:blipFill>
        <p:spPr>
          <a:xfrm>
            <a:off x="179512" y="423143"/>
            <a:ext cx="8698877" cy="48562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90223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61802-0578-D908-93DA-DB2318898CD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23AA768-35DF-F3B2-A21A-35581887B9D2}"/>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94A11720-4B19-12DD-E7E5-39A58E4370BC}"/>
              </a:ext>
            </a:extLst>
          </p:cNvPr>
          <p:cNvPicPr>
            <a:picLocks noChangeAspect="1"/>
          </p:cNvPicPr>
          <p:nvPr/>
        </p:nvPicPr>
        <p:blipFill>
          <a:blip r:embed="rId2"/>
          <a:stretch>
            <a:fillRect/>
          </a:stretch>
        </p:blipFill>
        <p:spPr>
          <a:xfrm>
            <a:off x="226567" y="361255"/>
            <a:ext cx="8690865" cy="48965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83697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B59D9-024E-72B7-8767-010B0FB5FD5E}"/>
              </a:ext>
            </a:extLst>
          </p:cNvPr>
          <p:cNvSpPr>
            <a:spLocks noGrp="1"/>
          </p:cNvSpPr>
          <p:nvPr>
            <p:ph type="title"/>
          </p:nvPr>
        </p:nvSpPr>
        <p:spPr>
          <a:xfrm>
            <a:off x="215516" y="404664"/>
            <a:ext cx="8712968" cy="1143000"/>
          </a:xfrm>
        </p:spPr>
        <p:txBody>
          <a:bodyPr>
            <a:noAutofit/>
          </a:bodyPr>
          <a:lstStyle/>
          <a:p>
            <a:r>
              <a:rPr lang="en-GB" sz="3200" dirty="0"/>
              <a:t>Can you think of an example that a health and social care-related breakthrough was applied in practice differently compared to its original purpose?</a:t>
            </a:r>
          </a:p>
        </p:txBody>
      </p:sp>
      <p:pic>
        <p:nvPicPr>
          <p:cNvPr id="6" name="Picture 5">
            <a:extLst>
              <a:ext uri="{FF2B5EF4-FFF2-40B4-BE49-F238E27FC236}">
                <a16:creationId xmlns:a16="http://schemas.microsoft.com/office/drawing/2014/main" id="{5FDF38BA-5452-4316-C492-5E90EBCA4566}"/>
              </a:ext>
            </a:extLst>
          </p:cNvPr>
          <p:cNvPicPr>
            <a:picLocks noChangeAspect="1"/>
          </p:cNvPicPr>
          <p:nvPr/>
        </p:nvPicPr>
        <p:blipFill>
          <a:blip r:embed="rId2"/>
          <a:stretch>
            <a:fillRect/>
          </a:stretch>
        </p:blipFill>
        <p:spPr>
          <a:xfrm>
            <a:off x="323528" y="2060848"/>
            <a:ext cx="8363272" cy="466890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122773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464A7-0DF7-D531-E262-D84BF13058EA}"/>
              </a:ext>
            </a:extLst>
          </p:cNvPr>
          <p:cNvSpPr>
            <a:spLocks noGrp="1"/>
          </p:cNvSpPr>
          <p:nvPr>
            <p:ph type="title"/>
          </p:nvPr>
        </p:nvSpPr>
        <p:spPr/>
        <p:txBody>
          <a:bodyPr>
            <a:normAutofit fontScale="90000"/>
          </a:bodyPr>
          <a:lstStyle/>
          <a:p>
            <a:r>
              <a:rPr lang="en-GB" dirty="0"/>
              <a:t>Self-assessing your Learning Outcomes from this module</a:t>
            </a:r>
          </a:p>
        </p:txBody>
      </p:sp>
      <p:pic>
        <p:nvPicPr>
          <p:cNvPr id="6" name="Picture 5">
            <a:extLst>
              <a:ext uri="{FF2B5EF4-FFF2-40B4-BE49-F238E27FC236}">
                <a16:creationId xmlns:a16="http://schemas.microsoft.com/office/drawing/2014/main" id="{48D36004-B687-4292-0FD5-756540C84361}"/>
              </a:ext>
            </a:extLst>
          </p:cNvPr>
          <p:cNvPicPr>
            <a:picLocks noChangeAspect="1"/>
          </p:cNvPicPr>
          <p:nvPr/>
        </p:nvPicPr>
        <p:blipFill>
          <a:blip r:embed="rId2"/>
          <a:stretch>
            <a:fillRect/>
          </a:stretch>
        </p:blipFill>
        <p:spPr>
          <a:xfrm>
            <a:off x="158375" y="1844824"/>
            <a:ext cx="8827249" cy="481054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797859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60FC1-ABB7-75A5-C9EC-18F76485DBEC}"/>
              </a:ext>
            </a:extLst>
          </p:cNvPr>
          <p:cNvSpPr>
            <a:spLocks noGrp="1"/>
          </p:cNvSpPr>
          <p:nvPr>
            <p:ph type="title"/>
          </p:nvPr>
        </p:nvSpPr>
        <p:spPr/>
        <p:txBody>
          <a:bodyPr>
            <a:normAutofit fontScale="90000"/>
          </a:bodyPr>
          <a:lstStyle/>
          <a:p>
            <a:r>
              <a:rPr lang="en-GB" dirty="0"/>
              <a:t>Activity – List 5 skills that you learned during this module. </a:t>
            </a:r>
          </a:p>
        </p:txBody>
      </p:sp>
      <p:pic>
        <p:nvPicPr>
          <p:cNvPr id="8" name="Picture 7">
            <a:extLst>
              <a:ext uri="{FF2B5EF4-FFF2-40B4-BE49-F238E27FC236}">
                <a16:creationId xmlns:a16="http://schemas.microsoft.com/office/drawing/2014/main" id="{034D78AE-0DB1-E022-8286-6B4E8F03CCD8}"/>
              </a:ext>
            </a:extLst>
          </p:cNvPr>
          <p:cNvPicPr>
            <a:picLocks noChangeAspect="1"/>
          </p:cNvPicPr>
          <p:nvPr/>
        </p:nvPicPr>
        <p:blipFill rotWithShape="1">
          <a:blip r:embed="rId2"/>
          <a:srcRect t="-2422" b="15170"/>
          <a:stretch/>
        </p:blipFill>
        <p:spPr>
          <a:xfrm>
            <a:off x="457200" y="1700808"/>
            <a:ext cx="8004742" cy="383520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697758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65CFE-646B-32F3-DE2E-9DA19E7BCD1A}"/>
              </a:ext>
            </a:extLst>
          </p:cNvPr>
          <p:cNvSpPr>
            <a:spLocks noGrp="1"/>
          </p:cNvSpPr>
          <p:nvPr>
            <p:ph type="title"/>
          </p:nvPr>
        </p:nvSpPr>
        <p:spPr/>
        <p:txBody>
          <a:bodyPr>
            <a:normAutofit fontScale="90000"/>
          </a:bodyPr>
          <a:lstStyle/>
          <a:p>
            <a:r>
              <a:rPr lang="en-US" dirty="0"/>
              <a:t>Goals timeline </a:t>
            </a:r>
            <a:br>
              <a:rPr lang="en-US" dirty="0"/>
            </a:br>
            <a:r>
              <a:rPr lang="en-US" dirty="0"/>
              <a:t>E-learning platform</a:t>
            </a:r>
          </a:p>
        </p:txBody>
      </p:sp>
      <p:graphicFrame>
        <p:nvGraphicFramePr>
          <p:cNvPr id="5" name="Table 4">
            <a:extLst>
              <a:ext uri="{FF2B5EF4-FFF2-40B4-BE49-F238E27FC236}">
                <a16:creationId xmlns:a16="http://schemas.microsoft.com/office/drawing/2014/main" id="{2EDD550E-1354-271D-E103-672C20536B43}"/>
              </a:ext>
            </a:extLst>
          </p:cNvPr>
          <p:cNvGraphicFramePr>
            <a:graphicFrameLocks noGrp="1"/>
          </p:cNvGraphicFramePr>
          <p:nvPr>
            <p:extLst>
              <p:ext uri="{D42A27DB-BD31-4B8C-83A1-F6EECF244321}">
                <p14:modId xmlns:p14="http://schemas.microsoft.com/office/powerpoint/2010/main" val="3985849622"/>
              </p:ext>
            </p:extLst>
          </p:nvPr>
        </p:nvGraphicFramePr>
        <p:xfrm>
          <a:off x="406400" y="3065145"/>
          <a:ext cx="8318500" cy="914400"/>
        </p:xfrm>
        <a:graphic>
          <a:graphicData uri="http://schemas.openxmlformats.org/drawingml/2006/table">
            <a:tbl>
              <a:tblPr firstRow="1" bandRow="1">
                <a:tableStyleId>{5C22544A-7EE6-4342-B048-85BDC9FD1C3A}</a:tableStyleId>
              </a:tblPr>
              <a:tblGrid>
                <a:gridCol w="2079625">
                  <a:extLst>
                    <a:ext uri="{9D8B030D-6E8A-4147-A177-3AD203B41FA5}">
                      <a16:colId xmlns:a16="http://schemas.microsoft.com/office/drawing/2014/main" val="1979910067"/>
                    </a:ext>
                  </a:extLst>
                </a:gridCol>
                <a:gridCol w="2079625">
                  <a:extLst>
                    <a:ext uri="{9D8B030D-6E8A-4147-A177-3AD203B41FA5}">
                      <a16:colId xmlns:a16="http://schemas.microsoft.com/office/drawing/2014/main" val="2603438699"/>
                    </a:ext>
                  </a:extLst>
                </a:gridCol>
                <a:gridCol w="2079625">
                  <a:extLst>
                    <a:ext uri="{9D8B030D-6E8A-4147-A177-3AD203B41FA5}">
                      <a16:colId xmlns:a16="http://schemas.microsoft.com/office/drawing/2014/main" val="3568531998"/>
                    </a:ext>
                  </a:extLst>
                </a:gridCol>
                <a:gridCol w="2079625">
                  <a:extLst>
                    <a:ext uri="{9D8B030D-6E8A-4147-A177-3AD203B41FA5}">
                      <a16:colId xmlns:a16="http://schemas.microsoft.com/office/drawing/2014/main" val="2880709199"/>
                    </a:ext>
                  </a:extLst>
                </a:gridCol>
              </a:tblGrid>
              <a:tr h="536760">
                <a:tc>
                  <a:txBody>
                    <a:bodyPr/>
                    <a:lstStyle/>
                    <a:p>
                      <a:pPr fontAlgn="base"/>
                      <a:r>
                        <a:rPr lang="en-GB" sz="1500" dirty="0">
                          <a:effectLst/>
                        </a:rPr>
                        <a:t>By Week 2 completion​</a:t>
                      </a:r>
                      <a:endParaRPr lang="en-GB" b="1" dirty="0">
                        <a:solidFill>
                          <a:srgbClr val="FFFFFF"/>
                        </a:solidFill>
                        <a:effectLst/>
                      </a:endParaRPr>
                    </a:p>
                  </a:txBody>
                  <a:tcPr/>
                </a:tc>
                <a:tc>
                  <a:txBody>
                    <a:bodyPr/>
                    <a:lstStyle/>
                    <a:p>
                      <a:pPr fontAlgn="base"/>
                      <a:r>
                        <a:rPr lang="en-GB" sz="1500" dirty="0">
                          <a:effectLst/>
                        </a:rPr>
                        <a:t>By Week 4 completion​</a:t>
                      </a:r>
                      <a:endParaRPr lang="en-GB" b="1" dirty="0">
                        <a:solidFill>
                          <a:srgbClr val="FFFFFF"/>
                        </a:solidFill>
                        <a:effectLst/>
                      </a:endParaRPr>
                    </a:p>
                  </a:txBody>
                  <a:tcPr/>
                </a:tc>
                <a:tc>
                  <a:txBody>
                    <a:bodyPr/>
                    <a:lstStyle/>
                    <a:p>
                      <a:pPr fontAlgn="base"/>
                      <a:r>
                        <a:rPr lang="en-GB" sz="1500" dirty="0">
                          <a:effectLst/>
                        </a:rPr>
                        <a:t>By Week 6 completion​</a:t>
                      </a:r>
                      <a:endParaRPr lang="en-GB" b="1" dirty="0">
                        <a:solidFill>
                          <a:srgbClr val="FFFFFF"/>
                        </a:solidFill>
                        <a:effectLst/>
                      </a:endParaRPr>
                    </a:p>
                  </a:txBody>
                  <a:tcPr/>
                </a:tc>
                <a:tc>
                  <a:txBody>
                    <a:bodyPr/>
                    <a:lstStyle/>
                    <a:p>
                      <a:pPr fontAlgn="base"/>
                      <a:r>
                        <a:rPr lang="en-GB" sz="1500" dirty="0">
                          <a:effectLst/>
                        </a:rPr>
                        <a:t>By Week 8 completion​</a:t>
                      </a:r>
                      <a:endParaRPr lang="en-GB" b="1" dirty="0">
                        <a:solidFill>
                          <a:srgbClr val="FFFFFF"/>
                        </a:solidFill>
                        <a:effectLst/>
                      </a:endParaRPr>
                    </a:p>
                  </a:txBody>
                  <a:tcPr/>
                </a:tc>
                <a:extLst>
                  <a:ext uri="{0D108BD9-81ED-4DB2-BD59-A6C34878D82A}">
                    <a16:rowId xmlns:a16="http://schemas.microsoft.com/office/drawing/2014/main" val="2074575809"/>
                  </a:ext>
                </a:extLst>
              </a:tr>
              <a:tr h="357840">
                <a:tc>
                  <a:txBody>
                    <a:bodyPr/>
                    <a:lstStyle/>
                    <a:p>
                      <a:pPr fontAlgn="base"/>
                      <a:r>
                        <a:rPr lang="en-GB" sz="1800">
                          <a:effectLst/>
                        </a:rPr>
                        <a:t>Unit 1​</a:t>
                      </a:r>
                      <a:endParaRPr lang="en-GB">
                        <a:effectLst/>
                      </a:endParaRPr>
                    </a:p>
                  </a:txBody>
                  <a:tcPr/>
                </a:tc>
                <a:tc>
                  <a:txBody>
                    <a:bodyPr/>
                    <a:lstStyle/>
                    <a:p>
                      <a:pPr fontAlgn="base"/>
                      <a:r>
                        <a:rPr lang="en-GB" sz="1800" dirty="0">
                          <a:effectLst/>
                        </a:rPr>
                        <a:t>Unit 2​</a:t>
                      </a:r>
                      <a:endParaRPr lang="en-GB" dirty="0">
                        <a:effectLst/>
                      </a:endParaRPr>
                    </a:p>
                  </a:txBody>
                  <a:tcPr/>
                </a:tc>
                <a:tc>
                  <a:txBody>
                    <a:bodyPr/>
                    <a:lstStyle/>
                    <a:p>
                      <a:pPr fontAlgn="base"/>
                      <a:r>
                        <a:rPr lang="en-GB" sz="1800" dirty="0">
                          <a:effectLst/>
                        </a:rPr>
                        <a:t>Unit 3​</a:t>
                      </a:r>
                      <a:endParaRPr lang="en-GB" dirty="0">
                        <a:effectLst/>
                      </a:endParaRPr>
                    </a:p>
                  </a:txBody>
                  <a:tcPr/>
                </a:tc>
                <a:tc>
                  <a:txBody>
                    <a:bodyPr/>
                    <a:lstStyle/>
                    <a:p>
                      <a:pPr fontAlgn="base"/>
                      <a:r>
                        <a:rPr lang="en-GB" sz="1800" dirty="0">
                          <a:effectLst/>
                        </a:rPr>
                        <a:t>Unit 4</a:t>
                      </a:r>
                      <a:endParaRPr lang="en-GB" dirty="0">
                        <a:effectLst/>
                      </a:endParaRPr>
                    </a:p>
                  </a:txBody>
                  <a:tcPr/>
                </a:tc>
                <a:extLst>
                  <a:ext uri="{0D108BD9-81ED-4DB2-BD59-A6C34878D82A}">
                    <a16:rowId xmlns:a16="http://schemas.microsoft.com/office/drawing/2014/main" val="2204722289"/>
                  </a:ext>
                </a:extLst>
              </a:tr>
            </a:tbl>
          </a:graphicData>
        </a:graphic>
      </p:graphicFrame>
    </p:spTree>
    <p:extLst>
      <p:ext uri="{BB962C8B-B14F-4D97-AF65-F5344CB8AC3E}">
        <p14:creationId xmlns:p14="http://schemas.microsoft.com/office/powerpoint/2010/main" val="35656980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065EB-EA49-BAFA-C8BE-392418479479}"/>
              </a:ext>
            </a:extLst>
          </p:cNvPr>
          <p:cNvSpPr>
            <a:spLocks noGrp="1"/>
          </p:cNvSpPr>
          <p:nvPr>
            <p:ph type="title"/>
          </p:nvPr>
        </p:nvSpPr>
        <p:spPr>
          <a:xfrm>
            <a:off x="457200" y="274638"/>
            <a:ext cx="8229600" cy="1143000"/>
          </a:xfrm>
        </p:spPr>
        <p:txBody>
          <a:bodyPr anchor="ctr">
            <a:normAutofit/>
          </a:bodyPr>
          <a:lstStyle/>
          <a:p>
            <a:r>
              <a:rPr lang="en-GB" b="1" dirty="0">
                <a:solidFill>
                  <a:srgbClr val="0070C0"/>
                </a:solidFill>
              </a:rPr>
              <a:t>Assessment 1 Final Questions?</a:t>
            </a:r>
          </a:p>
        </p:txBody>
      </p:sp>
      <p:pic>
        <p:nvPicPr>
          <p:cNvPr id="5" name="Content Placeholder 4" descr="Books and laptop">
            <a:extLst>
              <a:ext uri="{FF2B5EF4-FFF2-40B4-BE49-F238E27FC236}">
                <a16:creationId xmlns:a16="http://schemas.microsoft.com/office/drawing/2014/main" id="{9DE017DF-AFED-79F7-0637-4C56CD5B172F}"/>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21748" b="6945"/>
          <a:stretch/>
        </p:blipFill>
        <p:spPr>
          <a:xfrm>
            <a:off x="457200" y="1600201"/>
            <a:ext cx="8229600" cy="3917032"/>
          </a:xfrm>
          <a:noFill/>
        </p:spPr>
      </p:pic>
    </p:spTree>
    <p:extLst>
      <p:ext uri="{BB962C8B-B14F-4D97-AF65-F5344CB8AC3E}">
        <p14:creationId xmlns:p14="http://schemas.microsoft.com/office/powerpoint/2010/main" val="33741175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065EB-EA49-BAFA-C8BE-392418479479}"/>
              </a:ext>
            </a:extLst>
          </p:cNvPr>
          <p:cNvSpPr>
            <a:spLocks noGrp="1"/>
          </p:cNvSpPr>
          <p:nvPr>
            <p:ph type="title"/>
          </p:nvPr>
        </p:nvSpPr>
        <p:spPr>
          <a:xfrm>
            <a:off x="457200" y="274638"/>
            <a:ext cx="8229600" cy="1143000"/>
          </a:xfrm>
        </p:spPr>
        <p:txBody>
          <a:bodyPr anchor="ctr">
            <a:normAutofit/>
          </a:bodyPr>
          <a:lstStyle/>
          <a:p>
            <a:r>
              <a:rPr lang="en-GB" b="1" dirty="0">
                <a:solidFill>
                  <a:srgbClr val="0070C0"/>
                </a:solidFill>
              </a:rPr>
              <a:t>Assessment 2 Queries? </a:t>
            </a:r>
          </a:p>
        </p:txBody>
      </p:sp>
      <p:pic>
        <p:nvPicPr>
          <p:cNvPr id="5" name="Content Placeholder 4" descr="Books and laptop">
            <a:extLst>
              <a:ext uri="{FF2B5EF4-FFF2-40B4-BE49-F238E27FC236}">
                <a16:creationId xmlns:a16="http://schemas.microsoft.com/office/drawing/2014/main" id="{9DE017DF-AFED-79F7-0637-4C56CD5B172F}"/>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21748" b="6945"/>
          <a:stretch/>
        </p:blipFill>
        <p:spPr>
          <a:xfrm>
            <a:off x="457200" y="1600201"/>
            <a:ext cx="8229600" cy="3917032"/>
          </a:xfrm>
          <a:noFill/>
        </p:spPr>
      </p:pic>
    </p:spTree>
    <p:extLst>
      <p:ext uri="{BB962C8B-B14F-4D97-AF65-F5344CB8AC3E}">
        <p14:creationId xmlns:p14="http://schemas.microsoft.com/office/powerpoint/2010/main" val="22674161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2F7CB6-6FC6-61AA-5CE1-8239995FF5A1}"/>
              </a:ext>
            </a:extLst>
          </p:cNvPr>
          <p:cNvSpPr>
            <a:spLocks noGrp="1"/>
          </p:cNvSpPr>
          <p:nvPr>
            <p:ph idx="1"/>
          </p:nvPr>
        </p:nvSpPr>
        <p:spPr/>
        <p:txBody>
          <a:bodyPr>
            <a:normAutofit/>
          </a:bodyPr>
          <a:lstStyle/>
          <a:p>
            <a:pPr marL="0" indent="0" algn="ctr">
              <a:buNone/>
            </a:pPr>
            <a:r>
              <a:rPr lang="en-GB" sz="8000" dirty="0"/>
              <a:t>Any other questions?</a:t>
            </a:r>
          </a:p>
        </p:txBody>
      </p:sp>
    </p:spTree>
    <p:extLst>
      <p:ext uri="{BB962C8B-B14F-4D97-AF65-F5344CB8AC3E}">
        <p14:creationId xmlns:p14="http://schemas.microsoft.com/office/powerpoint/2010/main" val="31539697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E0566-4D79-41A5-AFC4-863751320615}"/>
              </a:ext>
            </a:extLst>
          </p:cNvPr>
          <p:cNvSpPr>
            <a:spLocks noGrp="1"/>
          </p:cNvSpPr>
          <p:nvPr>
            <p:ph type="title"/>
          </p:nvPr>
        </p:nvSpPr>
        <p:spPr>
          <a:xfrm>
            <a:off x="457200" y="274638"/>
            <a:ext cx="8229600" cy="706090"/>
          </a:xfrm>
        </p:spPr>
        <p:txBody>
          <a:bodyPr>
            <a:normAutofit fontScale="90000"/>
          </a:bodyPr>
          <a:lstStyle/>
          <a:p>
            <a:pPr algn="l"/>
            <a:r>
              <a:rPr lang="en-GB" b="1" dirty="0"/>
              <a:t>References</a:t>
            </a:r>
          </a:p>
        </p:txBody>
      </p:sp>
      <p:sp>
        <p:nvSpPr>
          <p:cNvPr id="3" name="Content Placeholder 2">
            <a:extLst>
              <a:ext uri="{FF2B5EF4-FFF2-40B4-BE49-F238E27FC236}">
                <a16:creationId xmlns:a16="http://schemas.microsoft.com/office/drawing/2014/main" id="{A701CE9F-3E96-4AC0-AFE3-F36205EE553C}"/>
              </a:ext>
            </a:extLst>
          </p:cNvPr>
          <p:cNvSpPr>
            <a:spLocks noGrp="1"/>
          </p:cNvSpPr>
          <p:nvPr>
            <p:ph idx="1"/>
          </p:nvPr>
        </p:nvSpPr>
        <p:spPr>
          <a:xfrm>
            <a:off x="457200" y="1052736"/>
            <a:ext cx="8435280" cy="4608511"/>
          </a:xfrm>
        </p:spPr>
        <p:txBody>
          <a:bodyPr>
            <a:normAutofit/>
          </a:bodyPr>
          <a:lstStyle/>
          <a:p>
            <a:pPr marL="0" indent="0">
              <a:lnSpc>
                <a:spcPct val="170000"/>
              </a:lnSpc>
              <a:buNone/>
            </a:pPr>
            <a:endParaRPr lang="en-GB" dirty="0"/>
          </a:p>
          <a:p>
            <a:pPr marL="0" indent="0">
              <a:lnSpc>
                <a:spcPct val="170000"/>
              </a:lnSpc>
              <a:buNone/>
            </a:pPr>
            <a:endParaRPr lang="en-GB" dirty="0"/>
          </a:p>
          <a:p>
            <a:pPr marL="0" indent="0">
              <a:lnSpc>
                <a:spcPct val="170000"/>
              </a:lnSpc>
              <a:buNone/>
            </a:pPr>
            <a:endParaRPr lang="en-GB" sz="1800" dirty="0"/>
          </a:p>
          <a:p>
            <a:pPr marL="0" indent="0">
              <a:lnSpc>
                <a:spcPct val="170000"/>
              </a:lnSpc>
              <a:buNone/>
            </a:pPr>
            <a:endParaRPr lang="en-GB" sz="1800" dirty="0"/>
          </a:p>
          <a:p>
            <a:pPr marL="0" indent="0">
              <a:lnSpc>
                <a:spcPct val="170000"/>
              </a:lnSpc>
              <a:buNone/>
            </a:pPr>
            <a:r>
              <a:rPr lang="en-GB" sz="1800" dirty="0"/>
              <a:t>Moodle site material </a:t>
            </a:r>
            <a:r>
              <a:rPr lang="en-GB" sz="1800" dirty="0">
                <a:hlinkClick r:id="rId3"/>
              </a:rPr>
              <a:t>Course: Changemakers: Creativity and Value Creation (BMHP5014_BIRM) (uwtsd.ac.uk)</a:t>
            </a:r>
            <a:endParaRPr lang="en-GB" sz="1800" dirty="0"/>
          </a:p>
        </p:txBody>
      </p:sp>
      <p:pic>
        <p:nvPicPr>
          <p:cNvPr id="4" name="Picture 3">
            <a:extLst>
              <a:ext uri="{FF2B5EF4-FFF2-40B4-BE49-F238E27FC236}">
                <a16:creationId xmlns:a16="http://schemas.microsoft.com/office/drawing/2014/main" id="{D2C43937-D493-406B-909C-DE0532C2BE20}"/>
              </a:ext>
            </a:extLst>
          </p:cNvPr>
          <p:cNvPicPr/>
          <p:nvPr/>
        </p:nvPicPr>
        <p:blipFill rotWithShape="1">
          <a:blip r:embed="rId4"/>
          <a:srcRect l="1462" t="40983" r="81255" b="20373"/>
          <a:stretch/>
        </p:blipFill>
        <p:spPr bwMode="auto">
          <a:xfrm>
            <a:off x="457200" y="982701"/>
            <a:ext cx="1767840" cy="2522220"/>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834EE2DE-0381-4D6A-86FB-637AD31A7AE7}"/>
              </a:ext>
            </a:extLst>
          </p:cNvPr>
          <p:cNvPicPr/>
          <p:nvPr/>
        </p:nvPicPr>
        <p:blipFill rotWithShape="1">
          <a:blip r:embed="rId5"/>
          <a:srcRect l="32705" t="22927" r="31930" b="17274"/>
          <a:stretch/>
        </p:blipFill>
        <p:spPr bwMode="auto">
          <a:xfrm>
            <a:off x="2123728" y="899160"/>
            <a:ext cx="6563072" cy="252984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452431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65CF395-5E28-4EAD-B959-6610932524D2}"/>
              </a:ext>
            </a:extLst>
          </p:cNvPr>
          <p:cNvPicPr>
            <a:picLocks noGrp="1"/>
          </p:cNvPicPr>
          <p:nvPr>
            <p:ph idx="1"/>
          </p:nvPr>
        </p:nvPicPr>
        <p:blipFill rotWithShape="1">
          <a:blip r:embed="rId2"/>
          <a:srcRect l="35364" t="16782" r="38577" b="16328"/>
          <a:stretch/>
        </p:blipFill>
        <p:spPr bwMode="auto">
          <a:xfrm>
            <a:off x="395536" y="404664"/>
            <a:ext cx="1440160" cy="2448272"/>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294A4917-ABA1-42B1-AEED-BF61269C88E2}"/>
              </a:ext>
            </a:extLst>
          </p:cNvPr>
          <p:cNvPicPr/>
          <p:nvPr/>
        </p:nvPicPr>
        <p:blipFill rotWithShape="1">
          <a:blip r:embed="rId3"/>
          <a:srcRect l="31775" t="36163" r="34988" b="26729"/>
          <a:stretch/>
        </p:blipFill>
        <p:spPr bwMode="auto">
          <a:xfrm>
            <a:off x="2267744" y="402751"/>
            <a:ext cx="5400600" cy="2448272"/>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5ADADDC9-9B0F-493D-B2B1-4234C9D1B0E1}"/>
              </a:ext>
            </a:extLst>
          </p:cNvPr>
          <p:cNvPicPr/>
          <p:nvPr/>
        </p:nvPicPr>
        <p:blipFill rotWithShape="1">
          <a:blip r:embed="rId4"/>
          <a:srcRect l="2925" t="38054" r="81520" b="20110"/>
          <a:stretch/>
        </p:blipFill>
        <p:spPr bwMode="auto">
          <a:xfrm>
            <a:off x="323528" y="3140968"/>
            <a:ext cx="1729740" cy="2160240"/>
          </a:xfrm>
          <a:prstGeom prst="rect">
            <a:avLst/>
          </a:prstGeom>
          <a:ln>
            <a:noFill/>
          </a:ln>
          <a:extLst>
            <a:ext uri="{53640926-AAD7-44D8-BBD7-CCE9431645EC}">
              <a14:shadowObscured xmlns:a14="http://schemas.microsoft.com/office/drawing/2010/main"/>
            </a:ext>
          </a:extLst>
        </p:spPr>
      </p:pic>
      <p:sp>
        <p:nvSpPr>
          <p:cNvPr id="8" name="TextBox 7">
            <a:extLst>
              <a:ext uri="{FF2B5EF4-FFF2-40B4-BE49-F238E27FC236}">
                <a16:creationId xmlns:a16="http://schemas.microsoft.com/office/drawing/2014/main" id="{89A096CE-012F-4629-9AFF-B14745BDEA7B}"/>
              </a:ext>
            </a:extLst>
          </p:cNvPr>
          <p:cNvSpPr txBox="1"/>
          <p:nvPr/>
        </p:nvSpPr>
        <p:spPr>
          <a:xfrm>
            <a:off x="2286000" y="3244334"/>
            <a:ext cx="6318448" cy="923330"/>
          </a:xfrm>
          <a:prstGeom prst="rect">
            <a:avLst/>
          </a:prstGeom>
          <a:noFill/>
        </p:spPr>
        <p:txBody>
          <a:bodyPr wrap="square">
            <a:spAutoFit/>
          </a:bodyPr>
          <a:lstStyle/>
          <a:p>
            <a:r>
              <a:rPr lang="en-GB" sz="1800" dirty="0"/>
              <a:t>Moore, H. M. (1995) </a:t>
            </a:r>
            <a:r>
              <a:rPr lang="en-GB" sz="1800" b="1" i="1" dirty="0"/>
              <a:t>Creating Public Value – Strategic Management in Government. </a:t>
            </a:r>
            <a:r>
              <a:rPr lang="en-GB" sz="1800" dirty="0"/>
              <a:t>Cambridge: Harvard University Press.  </a:t>
            </a:r>
            <a:endParaRPr lang="en-GB" dirty="0"/>
          </a:p>
        </p:txBody>
      </p:sp>
    </p:spTree>
    <p:extLst>
      <p:ext uri="{BB962C8B-B14F-4D97-AF65-F5344CB8AC3E}">
        <p14:creationId xmlns:p14="http://schemas.microsoft.com/office/powerpoint/2010/main" val="19739817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65FC5-871D-4A17-988C-4F53914A85D6}"/>
              </a:ext>
            </a:extLst>
          </p:cNvPr>
          <p:cNvSpPr>
            <a:spLocks noGrp="1"/>
          </p:cNvSpPr>
          <p:nvPr>
            <p:ph type="title"/>
          </p:nvPr>
        </p:nvSpPr>
        <p:spPr>
          <a:xfrm>
            <a:off x="457200" y="274638"/>
            <a:ext cx="8229600" cy="634082"/>
          </a:xfrm>
        </p:spPr>
        <p:txBody>
          <a:bodyPr>
            <a:normAutofit fontScale="90000"/>
          </a:bodyPr>
          <a:lstStyle/>
          <a:p>
            <a:r>
              <a:rPr lang="en-GB" sz="48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Units for the on line tasks – Unit 1</a:t>
            </a:r>
          </a:p>
        </p:txBody>
      </p:sp>
      <p:sp>
        <p:nvSpPr>
          <p:cNvPr id="5" name="TextBox 4">
            <a:extLst>
              <a:ext uri="{FF2B5EF4-FFF2-40B4-BE49-F238E27FC236}">
                <a16:creationId xmlns:a16="http://schemas.microsoft.com/office/drawing/2014/main" id="{FB48A31E-FE95-4681-B527-90A4FF196D0F}"/>
              </a:ext>
            </a:extLst>
          </p:cNvPr>
          <p:cNvSpPr txBox="1"/>
          <p:nvPr/>
        </p:nvSpPr>
        <p:spPr>
          <a:xfrm>
            <a:off x="251520" y="1029895"/>
            <a:ext cx="4104456" cy="1959960"/>
          </a:xfrm>
          <a:prstGeom prst="rect">
            <a:avLst/>
          </a:prstGeom>
          <a:noFill/>
        </p:spPr>
        <p:txBody>
          <a:bodyPr wrap="square">
            <a:spAutoFit/>
          </a:bodyPr>
          <a:lstStyle/>
          <a:p>
            <a:pPr>
              <a:lnSpc>
                <a:spcPct val="107000"/>
              </a:lnSpc>
              <a:spcAft>
                <a:spcPts val="800"/>
              </a:spcAft>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TOPIC 1 HOW INNOVATION CHANGES THE WORLD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Introducing innovation</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Innovation and society</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Creating the future</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Creativity and society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7F1BB1D-9A1D-4FBA-9C96-5506B09BC403}"/>
              </a:ext>
            </a:extLst>
          </p:cNvPr>
          <p:cNvSpPr txBox="1"/>
          <p:nvPr/>
        </p:nvSpPr>
        <p:spPr>
          <a:xfrm>
            <a:off x="323528" y="3289149"/>
            <a:ext cx="3817564" cy="1766189"/>
          </a:xfrm>
          <a:prstGeom prst="rect">
            <a:avLst/>
          </a:prstGeom>
          <a:noFill/>
        </p:spPr>
        <p:txBody>
          <a:bodyPr wrap="square">
            <a:spAutoFit/>
          </a:bodyPr>
          <a:lstStyle/>
          <a:p>
            <a:pPr>
              <a:lnSpc>
                <a:spcPct val="107000"/>
              </a:lnSpc>
              <a:spcAft>
                <a:spcPts val="800"/>
              </a:spcAft>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TOPIC 3 ADDRESSING SUSTAINABILITY </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What is the problem?</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Sustainability changemakers</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Be the changemaker.</a:t>
            </a:r>
          </a:p>
          <a:p>
            <a:pPr marL="342900" lvl="0" indent="-342900">
              <a:lnSpc>
                <a:spcPct val="107000"/>
              </a:lnSpc>
              <a:spcAft>
                <a:spcPts val="800"/>
              </a:spcAft>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Additional resources </a:t>
            </a:r>
            <a:endParaRPr lang="en-GB" sz="1800" dirty="0">
              <a:solidFill>
                <a:srgbClr val="7030A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5639B756-4E03-41A1-BE6E-6A6E3A908278}"/>
              </a:ext>
            </a:extLst>
          </p:cNvPr>
          <p:cNvSpPr txBox="1"/>
          <p:nvPr/>
        </p:nvSpPr>
        <p:spPr>
          <a:xfrm>
            <a:off x="4788024" y="1059833"/>
            <a:ext cx="4104456" cy="1766189"/>
          </a:xfrm>
          <a:prstGeom prst="rect">
            <a:avLst/>
          </a:prstGeom>
          <a:noFill/>
        </p:spPr>
        <p:txBody>
          <a:bodyPr wrap="square">
            <a:spAutoFit/>
          </a:bodyPr>
          <a:lstStyle/>
          <a:p>
            <a:pPr>
              <a:lnSpc>
                <a:spcPct val="107000"/>
              </a:lnSpc>
              <a:spcAft>
                <a:spcPts val="800"/>
              </a:spcAft>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TOPIC 2 WHO AM I? MY SENSE OF SELF</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The idea of self</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Social influences</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Developing creative confidence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EFECA7B9-D753-4ED9-808D-6426621B5376}"/>
              </a:ext>
            </a:extLst>
          </p:cNvPr>
          <p:cNvSpPr txBox="1"/>
          <p:nvPr/>
        </p:nvSpPr>
        <p:spPr>
          <a:xfrm>
            <a:off x="4788024" y="3289149"/>
            <a:ext cx="3898776" cy="2062552"/>
          </a:xfrm>
          <a:prstGeom prst="rect">
            <a:avLst/>
          </a:prstGeom>
          <a:noFill/>
        </p:spPr>
        <p:txBody>
          <a:bodyPr wrap="square">
            <a:spAutoFit/>
          </a:bodyPr>
          <a:lstStyle/>
          <a:p>
            <a:pPr>
              <a:lnSpc>
                <a:spcPct val="107000"/>
              </a:lnSpc>
              <a:spcAft>
                <a:spcPts val="800"/>
              </a:spcAft>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TOPIC 4 MAKING STATEMENTS </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Big (traditional) values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Designing tool recipes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Small (personal) values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Additional resources </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493045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65FC5-871D-4A17-988C-4F53914A85D6}"/>
              </a:ext>
            </a:extLst>
          </p:cNvPr>
          <p:cNvSpPr>
            <a:spLocks noGrp="1"/>
          </p:cNvSpPr>
          <p:nvPr>
            <p:ph type="title"/>
          </p:nvPr>
        </p:nvSpPr>
        <p:spPr>
          <a:xfrm>
            <a:off x="457200" y="274638"/>
            <a:ext cx="8229600" cy="634082"/>
          </a:xfrm>
        </p:spPr>
        <p:txBody>
          <a:bodyPr>
            <a:normAutofit fontScale="90000"/>
          </a:bodyPr>
          <a:lstStyle/>
          <a:p>
            <a:r>
              <a:rPr lang="en-GB" sz="48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Units for the on line tasks – Unit 2</a:t>
            </a:r>
          </a:p>
        </p:txBody>
      </p:sp>
      <p:sp>
        <p:nvSpPr>
          <p:cNvPr id="5" name="TextBox 4">
            <a:extLst>
              <a:ext uri="{FF2B5EF4-FFF2-40B4-BE49-F238E27FC236}">
                <a16:creationId xmlns:a16="http://schemas.microsoft.com/office/drawing/2014/main" id="{FB48A31E-FE95-4681-B527-90A4FF196D0F}"/>
              </a:ext>
            </a:extLst>
          </p:cNvPr>
          <p:cNvSpPr txBox="1"/>
          <p:nvPr/>
        </p:nvSpPr>
        <p:spPr>
          <a:xfrm>
            <a:off x="251520" y="1029895"/>
            <a:ext cx="4104456" cy="2062552"/>
          </a:xfrm>
          <a:prstGeom prst="rect">
            <a:avLst/>
          </a:prstGeom>
          <a:noFill/>
        </p:spPr>
        <p:txBody>
          <a:bodyPr wrap="square">
            <a:spAutoFit/>
          </a:bodyPr>
          <a:lstStyle/>
          <a:p>
            <a:pPr>
              <a:lnSpc>
                <a:spcPct val="107000"/>
              </a:lnSpc>
              <a:spcAft>
                <a:spcPts val="800"/>
              </a:spcAft>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TOPIC 1 CHANGE MARKING – THE ACT OF CREATING VALUE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Who and what are changemakers?</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Value creation pedagogy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The practice of changemaking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7F1BB1D-9A1D-4FBA-9C96-5506B09BC403}"/>
              </a:ext>
            </a:extLst>
          </p:cNvPr>
          <p:cNvSpPr txBox="1"/>
          <p:nvPr/>
        </p:nvSpPr>
        <p:spPr>
          <a:xfrm>
            <a:off x="323528" y="3289149"/>
            <a:ext cx="3817564" cy="1766189"/>
          </a:xfrm>
          <a:prstGeom prst="rect">
            <a:avLst/>
          </a:prstGeom>
          <a:noFill/>
        </p:spPr>
        <p:txBody>
          <a:bodyPr wrap="square">
            <a:spAutoFit/>
          </a:bodyPr>
          <a:lstStyle/>
          <a:p>
            <a:pPr>
              <a:lnSpc>
                <a:spcPct val="107000"/>
              </a:lnSpc>
              <a:spcAft>
                <a:spcPts val="800"/>
              </a:spcAft>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TOPIC 3 IDENTIFYING NEW IDEAS</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Scoping</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Finding meanings</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Identifying attributes </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5639B756-4E03-41A1-BE6E-6A6E3A908278}"/>
              </a:ext>
            </a:extLst>
          </p:cNvPr>
          <p:cNvSpPr txBox="1"/>
          <p:nvPr/>
        </p:nvSpPr>
        <p:spPr>
          <a:xfrm>
            <a:off x="4860032" y="1059833"/>
            <a:ext cx="4032448" cy="1766189"/>
          </a:xfrm>
          <a:prstGeom prst="rect">
            <a:avLst/>
          </a:prstGeom>
          <a:noFill/>
        </p:spPr>
        <p:txBody>
          <a:bodyPr wrap="square">
            <a:spAutoFit/>
          </a:bodyPr>
          <a:lstStyle/>
          <a:p>
            <a:pPr>
              <a:lnSpc>
                <a:spcPct val="107000"/>
              </a:lnSpc>
              <a:spcAft>
                <a:spcPts val="800"/>
              </a:spcAft>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TOPIC 2 STORYTELLING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Stories and why we tell them.</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Spotting competences in stories</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Creating our own competency story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EFECA7B9-D753-4ED9-808D-6426621B5376}"/>
              </a:ext>
            </a:extLst>
          </p:cNvPr>
          <p:cNvSpPr txBox="1"/>
          <p:nvPr/>
        </p:nvSpPr>
        <p:spPr>
          <a:xfrm>
            <a:off x="4860032" y="3289149"/>
            <a:ext cx="3411660" cy="1766189"/>
          </a:xfrm>
          <a:prstGeom prst="rect">
            <a:avLst/>
          </a:prstGeom>
          <a:noFill/>
        </p:spPr>
        <p:txBody>
          <a:bodyPr wrap="square">
            <a:spAutoFit/>
          </a:bodyPr>
          <a:lstStyle/>
          <a:p>
            <a:pPr>
              <a:lnSpc>
                <a:spcPct val="107000"/>
              </a:lnSpc>
              <a:spcAft>
                <a:spcPts val="800"/>
              </a:spcAft>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TOPIC 4 SEEKING SOLUTIONS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Creative solutions tool cards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Tool Kits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Making your own tool kit</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72868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65FC5-871D-4A17-988C-4F53914A85D6}"/>
              </a:ext>
            </a:extLst>
          </p:cNvPr>
          <p:cNvSpPr>
            <a:spLocks noGrp="1"/>
          </p:cNvSpPr>
          <p:nvPr>
            <p:ph type="title"/>
          </p:nvPr>
        </p:nvSpPr>
        <p:spPr>
          <a:xfrm>
            <a:off x="457200" y="274638"/>
            <a:ext cx="8229600" cy="634082"/>
          </a:xfrm>
        </p:spPr>
        <p:txBody>
          <a:bodyPr>
            <a:normAutofit fontScale="90000"/>
          </a:bodyPr>
          <a:lstStyle/>
          <a:p>
            <a:r>
              <a:rPr lang="en-GB" sz="48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Units for the on line tasks – Unit 3</a:t>
            </a:r>
          </a:p>
        </p:txBody>
      </p:sp>
      <p:sp>
        <p:nvSpPr>
          <p:cNvPr id="5" name="TextBox 4">
            <a:extLst>
              <a:ext uri="{FF2B5EF4-FFF2-40B4-BE49-F238E27FC236}">
                <a16:creationId xmlns:a16="http://schemas.microsoft.com/office/drawing/2014/main" id="{FB48A31E-FE95-4681-B527-90A4FF196D0F}"/>
              </a:ext>
            </a:extLst>
          </p:cNvPr>
          <p:cNvSpPr txBox="1"/>
          <p:nvPr/>
        </p:nvSpPr>
        <p:spPr>
          <a:xfrm>
            <a:off x="251520" y="1029895"/>
            <a:ext cx="4104456" cy="2062552"/>
          </a:xfrm>
          <a:prstGeom prst="rect">
            <a:avLst/>
          </a:prstGeom>
          <a:noFill/>
        </p:spPr>
        <p:txBody>
          <a:bodyPr wrap="square">
            <a:spAutoFit/>
          </a:bodyPr>
          <a:lstStyle/>
          <a:p>
            <a:pPr>
              <a:lnSpc>
                <a:spcPct val="107000"/>
              </a:lnSpc>
              <a:spcAft>
                <a:spcPts val="800"/>
              </a:spcAft>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TOPIC 1 COLLABORATION NOT COMPETITION</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Establishing a supportive network</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Stakeholders analysis</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Creating a stakeholder map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7F1BB1D-9A1D-4FBA-9C96-5506B09BC403}"/>
              </a:ext>
            </a:extLst>
          </p:cNvPr>
          <p:cNvSpPr txBox="1"/>
          <p:nvPr/>
        </p:nvSpPr>
        <p:spPr>
          <a:xfrm>
            <a:off x="323528" y="3289149"/>
            <a:ext cx="3817564" cy="2062552"/>
          </a:xfrm>
          <a:prstGeom prst="rect">
            <a:avLst/>
          </a:prstGeom>
          <a:noFill/>
        </p:spPr>
        <p:txBody>
          <a:bodyPr wrap="square">
            <a:spAutoFit/>
          </a:bodyPr>
          <a:lstStyle/>
          <a:p>
            <a:pPr>
              <a:lnSpc>
                <a:spcPct val="107000"/>
              </a:lnSpc>
              <a:spcAft>
                <a:spcPts val="800"/>
              </a:spcAft>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TOPIC 3 TELLING YOUR STORY</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Storytelling as a persuasive communication tool</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Self-confidence and authenticity</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Preparing a strong presentation </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5639B756-4E03-41A1-BE6E-6A6E3A908278}"/>
              </a:ext>
            </a:extLst>
          </p:cNvPr>
          <p:cNvSpPr txBox="1"/>
          <p:nvPr/>
        </p:nvSpPr>
        <p:spPr>
          <a:xfrm>
            <a:off x="4141092" y="1059833"/>
            <a:ext cx="4751388" cy="1766189"/>
          </a:xfrm>
          <a:prstGeom prst="rect">
            <a:avLst/>
          </a:prstGeom>
          <a:noFill/>
        </p:spPr>
        <p:txBody>
          <a:bodyPr wrap="square">
            <a:spAutoFit/>
          </a:bodyPr>
          <a:lstStyle/>
          <a:p>
            <a:pPr>
              <a:lnSpc>
                <a:spcPct val="107000"/>
              </a:lnSpc>
              <a:spcAft>
                <a:spcPts val="800"/>
              </a:spcAft>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TOPIC 2 FUNDING YOUR IDEA</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Sources of funding</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Creating a crowdfunding campaign</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Understanding social enterprise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EFECA7B9-D753-4ED9-808D-6426621B5376}"/>
              </a:ext>
            </a:extLst>
          </p:cNvPr>
          <p:cNvSpPr txBox="1"/>
          <p:nvPr/>
        </p:nvSpPr>
        <p:spPr>
          <a:xfrm>
            <a:off x="4167236" y="3289149"/>
            <a:ext cx="4104456" cy="1766189"/>
          </a:xfrm>
          <a:prstGeom prst="rect">
            <a:avLst/>
          </a:prstGeom>
          <a:noFill/>
        </p:spPr>
        <p:txBody>
          <a:bodyPr wrap="square">
            <a:spAutoFit/>
          </a:bodyPr>
          <a:lstStyle/>
          <a:p>
            <a:pPr>
              <a:lnSpc>
                <a:spcPct val="107000"/>
              </a:lnSpc>
              <a:spcAft>
                <a:spcPts val="800"/>
              </a:spcAft>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TOPIC 4 BE IN IT TO WIN IT</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Navigating social media</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Developing your professional persona</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err="1">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Linkedin</a:t>
            </a: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 the professional network </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570496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65FC5-871D-4A17-988C-4F53914A85D6}"/>
              </a:ext>
            </a:extLst>
          </p:cNvPr>
          <p:cNvSpPr>
            <a:spLocks noGrp="1"/>
          </p:cNvSpPr>
          <p:nvPr>
            <p:ph type="title"/>
          </p:nvPr>
        </p:nvSpPr>
        <p:spPr>
          <a:xfrm>
            <a:off x="457200" y="274638"/>
            <a:ext cx="8229600" cy="634082"/>
          </a:xfrm>
        </p:spPr>
        <p:txBody>
          <a:bodyPr>
            <a:normAutofit fontScale="90000"/>
          </a:bodyPr>
          <a:lstStyle/>
          <a:p>
            <a:r>
              <a:rPr lang="en-GB" sz="48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Units for the on line tasks – Unit 4</a:t>
            </a:r>
          </a:p>
        </p:txBody>
      </p:sp>
      <p:sp>
        <p:nvSpPr>
          <p:cNvPr id="5" name="TextBox 4">
            <a:extLst>
              <a:ext uri="{FF2B5EF4-FFF2-40B4-BE49-F238E27FC236}">
                <a16:creationId xmlns:a16="http://schemas.microsoft.com/office/drawing/2014/main" id="{FB48A31E-FE95-4681-B527-90A4FF196D0F}"/>
              </a:ext>
            </a:extLst>
          </p:cNvPr>
          <p:cNvSpPr txBox="1"/>
          <p:nvPr/>
        </p:nvSpPr>
        <p:spPr>
          <a:xfrm>
            <a:off x="180082" y="1059832"/>
            <a:ext cx="4104456" cy="1766189"/>
          </a:xfrm>
          <a:prstGeom prst="rect">
            <a:avLst/>
          </a:prstGeom>
          <a:noFill/>
        </p:spPr>
        <p:txBody>
          <a:bodyPr wrap="square">
            <a:spAutoFit/>
          </a:bodyPr>
          <a:lstStyle/>
          <a:p>
            <a:pPr>
              <a:lnSpc>
                <a:spcPct val="107000"/>
              </a:lnSpc>
              <a:spcAft>
                <a:spcPts val="800"/>
              </a:spcAft>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TOPIC 1 MEASURING SUCCESS</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What is success?</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The Pygmalion effects</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Success and wellbeing</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7F1BB1D-9A1D-4FBA-9C96-5506B09BC403}"/>
              </a:ext>
            </a:extLst>
          </p:cNvPr>
          <p:cNvSpPr txBox="1"/>
          <p:nvPr/>
        </p:nvSpPr>
        <p:spPr>
          <a:xfrm>
            <a:off x="323528" y="3289149"/>
            <a:ext cx="3817564" cy="1766189"/>
          </a:xfrm>
          <a:prstGeom prst="rect">
            <a:avLst/>
          </a:prstGeom>
          <a:noFill/>
        </p:spPr>
        <p:txBody>
          <a:bodyPr wrap="square">
            <a:spAutoFit/>
          </a:bodyPr>
          <a:lstStyle/>
          <a:p>
            <a:pPr>
              <a:lnSpc>
                <a:spcPct val="107000"/>
              </a:lnSpc>
              <a:spcAft>
                <a:spcPts val="800"/>
              </a:spcAft>
            </a:pPr>
            <a:r>
              <a:rPr lang="en-GB" b="1" dirty="0">
                <a:solidFill>
                  <a:srgbClr val="7030A0"/>
                </a:solidFill>
                <a:latin typeface="Calibri" panose="020F0502020204030204" pitchFamily="34" charset="0"/>
                <a:ea typeface="Calibri" panose="020F0502020204030204" pitchFamily="34" charset="0"/>
                <a:cs typeface="Times New Roman" panose="02020603050405020304" pitchFamily="18" charset="0"/>
              </a:rPr>
              <a:t>TOPIC 3 </a:t>
            </a: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MOVING FORWARD</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Building up from the project </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The power of failure</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Looking forward </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5639B756-4E03-41A1-BE6E-6A6E3A908278}"/>
              </a:ext>
            </a:extLst>
          </p:cNvPr>
          <p:cNvSpPr txBox="1"/>
          <p:nvPr/>
        </p:nvSpPr>
        <p:spPr>
          <a:xfrm>
            <a:off x="4141092" y="1059833"/>
            <a:ext cx="4751388" cy="1766189"/>
          </a:xfrm>
          <a:prstGeom prst="rect">
            <a:avLst/>
          </a:prstGeom>
          <a:noFill/>
        </p:spPr>
        <p:txBody>
          <a:bodyPr wrap="square">
            <a:spAutoFit/>
          </a:bodyPr>
          <a:lstStyle/>
          <a:p>
            <a:pPr>
              <a:lnSpc>
                <a:spcPct val="107000"/>
              </a:lnSpc>
              <a:spcAft>
                <a:spcPts val="800"/>
              </a:spcAft>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TOPIC 2 PERSONAL EVALUATION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Your project success</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You, your project and others</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Success through teamwork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EFECA7B9-D753-4ED9-808D-6426621B5376}"/>
              </a:ext>
            </a:extLst>
          </p:cNvPr>
          <p:cNvSpPr txBox="1"/>
          <p:nvPr/>
        </p:nvSpPr>
        <p:spPr>
          <a:xfrm>
            <a:off x="4167236" y="3289149"/>
            <a:ext cx="4104456" cy="1469826"/>
          </a:xfrm>
          <a:prstGeom prst="rect">
            <a:avLst/>
          </a:prstGeom>
          <a:noFill/>
        </p:spPr>
        <p:txBody>
          <a:bodyPr wrap="square">
            <a:spAutoFit/>
          </a:bodyPr>
          <a:lstStyle/>
          <a:p>
            <a:pPr>
              <a:lnSpc>
                <a:spcPct val="107000"/>
              </a:lnSpc>
              <a:spcAft>
                <a:spcPts val="800"/>
              </a:spcAft>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TOPIC 4 CLOSING THE LOOP</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Skills and attributes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Showcasing your work </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677153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8A0C572-12CD-4983-B493-0C046FD3354B}">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303dbf9b-b85b-46a0-94f1-894078c07ecd"/>
    <ds:schemaRef ds:uri="http://www.w3.org/XML/1998/namespace"/>
  </ds:schemaRefs>
</ds:datastoreItem>
</file>

<file path=customXml/itemProps3.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9875</TotalTime>
  <Words>1502</Words>
  <Application>Microsoft Office PowerPoint</Application>
  <PresentationFormat>On-screen Show (4:3)</PresentationFormat>
  <Paragraphs>190</Paragraphs>
  <Slides>36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Myriad Pro</vt:lpstr>
      <vt:lpstr>Arial</vt:lpstr>
      <vt:lpstr>Calibri</vt:lpstr>
      <vt:lpstr>Rockwell Condensed</vt:lpstr>
      <vt:lpstr>20140311PresentationUWTSDTemplate</vt:lpstr>
      <vt:lpstr>BSc Health &amp; Social Care Changemakers – Creativity and  Value Creation (BMHP5014)   WEEK 8 </vt:lpstr>
      <vt:lpstr>Today we will…</vt:lpstr>
      <vt:lpstr>PowerPoint Presentation</vt:lpstr>
      <vt:lpstr>Active Networks</vt:lpstr>
      <vt:lpstr>Latent Networks</vt:lpstr>
      <vt:lpstr>Unit 3 - Three Qualities of Good Network</vt:lpstr>
      <vt:lpstr>Open Networks</vt:lpstr>
      <vt:lpstr>Diverse Networks</vt:lpstr>
      <vt:lpstr>Deep Networks</vt:lpstr>
      <vt:lpstr>Julie’s case study example</vt:lpstr>
      <vt:lpstr>Networks – the importance of them</vt:lpstr>
      <vt:lpstr>Assessing your networks</vt:lpstr>
      <vt:lpstr>Evaluating your networks score</vt:lpstr>
      <vt:lpstr>Which social media you use as a health and social care professional?</vt:lpstr>
      <vt:lpstr>PowerPoint Presentation</vt:lpstr>
      <vt:lpstr>Which profiles can you follow on LinkedIn related to health and social care?</vt:lpstr>
      <vt:lpstr>PowerPoint Presentation</vt:lpstr>
      <vt:lpstr>Is teamwork important in the health and social care profession?  Any examples?</vt:lpstr>
      <vt:lpstr>Activity – Defining success  (group activity in class)</vt:lpstr>
      <vt:lpstr>The Pygmalion Effect:  What are its effects on you as students or workers in health and social care? </vt:lpstr>
      <vt:lpstr>What is well-being? Do you think is important for health and social care professionals in specific? </vt:lpstr>
      <vt:lpstr>PowerPoint Presentation</vt:lpstr>
      <vt:lpstr>PowerPoint Presentation</vt:lpstr>
      <vt:lpstr>Can you think of an example that a health and social care-related breakthrough was applied in practice differently compared to its original purpose?</vt:lpstr>
      <vt:lpstr>Self-assessing your Learning Outcomes from this module</vt:lpstr>
      <vt:lpstr>Activity – List 5 skills that you learned during this module. </vt:lpstr>
      <vt:lpstr>Goals timeline  E-learning platform</vt:lpstr>
      <vt:lpstr>Assessment 1 Final Questions?</vt:lpstr>
      <vt:lpstr>Assessment 2 Queries? </vt:lpstr>
      <vt:lpstr>PowerPoint Presentation</vt:lpstr>
      <vt:lpstr>References</vt:lpstr>
      <vt:lpstr>PowerPoint Presentation</vt:lpstr>
      <vt:lpstr>Units for the on line tasks – Unit 1</vt:lpstr>
      <vt:lpstr>Units for the on line tasks – Unit 2</vt:lpstr>
      <vt:lpstr>Units for the on line tasks – Unit 3</vt:lpstr>
      <vt:lpstr>Units for the on line tasks – Unit 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Effective Team Working &amp; Communications (BMSW 4002)  Week 4  Group Decision Making  Dr Azora Hurd a.hurd@uwtsd.ac.uk</dc:title>
  <dc:creator>Azora Hurd</dc:creator>
  <cp:lastModifiedBy>Eleni Koutsogeorgou</cp:lastModifiedBy>
  <cp:revision>40</cp:revision>
  <dcterms:created xsi:type="dcterms:W3CDTF">2021-02-07T21:31:18Z</dcterms:created>
  <dcterms:modified xsi:type="dcterms:W3CDTF">2022-11-29T17:26:51Z</dcterms:modified>
</cp:coreProperties>
</file>