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265" r:id="rId6"/>
    <p:sldId id="260" r:id="rId7"/>
    <p:sldId id="261" r:id="rId8"/>
    <p:sldId id="263" r:id="rId9"/>
    <p:sldId id="266" r:id="rId10"/>
    <p:sldId id="267" r:id="rId11"/>
    <p:sldId id="269" r:id="rId12"/>
    <p:sldId id="271" r:id="rId13"/>
    <p:sldId id="288" r:id="rId14"/>
    <p:sldId id="273" r:id="rId15"/>
    <p:sldId id="274" r:id="rId16"/>
    <p:sldId id="279" r:id="rId17"/>
    <p:sldId id="281" r:id="rId18"/>
    <p:sldId id="282" r:id="rId19"/>
    <p:sldId id="280" r:id="rId20"/>
    <p:sldId id="287" r:id="rId21"/>
    <p:sldId id="285" r:id="rId22"/>
    <p:sldId id="289" r:id="rId23"/>
    <p:sldId id="290" r:id="rId24"/>
    <p:sldId id="284" r:id="rId25"/>
    <p:sldId id="291" r:id="rId26"/>
    <p:sldId id="283" r:id="rId27"/>
    <p:sldId id="292" r:id="rId28"/>
    <p:sldId id="294" r:id="rId29"/>
    <p:sldId id="277" r:id="rId30"/>
    <p:sldId id="272" r:id="rId31"/>
    <p:sldId id="264" r:id="rId32"/>
    <p:sldId id="297" r:id="rId33"/>
    <p:sldId id="298" r:id="rId34"/>
    <p:sldId id="258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71" d="100"/>
          <a:sy n="71" d="100"/>
        </p:scale>
        <p:origin x="1134" y="7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</a:t>
            </a:r>
            <a:r>
              <a:rPr lang="en-GB" baseline="0" dirty="0" smtClean="0"/>
              <a:t> You can, however, in some cases be clever and accomplish BEFORE Triggers.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607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Alternatively, if your</a:t>
            </a:r>
            <a:r>
              <a:rPr lang="en-GB" baseline="0" dirty="0" smtClean="0"/>
              <a:t> SQL Server is set up to send emails, you can use SQL Server’s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sp_send_dbmail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stored procedure.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See: https://msdn.microsoft.com/en-us/library/ms190307.aspx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8103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You can test the trigger</a:t>
            </a:r>
            <a:r>
              <a:rPr lang="en-GB" baseline="0" dirty="0" smtClean="0"/>
              <a:t> using the following SQL statement which doesn’t actually alter the table data: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UPDATE Branch SET City = City WHERE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= 'B0001';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delete the trigger, use: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DROP TRIGGER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BranchTableModified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474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479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can test</a:t>
            </a:r>
            <a:r>
              <a:rPr lang="en-GB" baseline="0" dirty="0" smtClean="0"/>
              <a:t> the trigger with the following query:</a:t>
            </a:r>
          </a:p>
          <a:p>
            <a:endParaRPr lang="en-GB" baseline="0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 INTO Property (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Type, ROOMS, Rent,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StreetAddress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City, Postcode,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ManagedBy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VALUES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('P170001', 'CO16029', 'Flat', 3, 480, '8 Novar Drive', 'Glasgow', 'G12 9AX', 'B0006', 'S26007');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023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you</a:t>
            </a:r>
            <a:r>
              <a:rPr lang="en-GB" baseline="0" dirty="0" smtClean="0"/>
              <a:t> think of why joining with </a:t>
            </a:r>
            <a:r>
              <a:rPr lang="en-GB" baseline="0" dirty="0" err="1" smtClean="0"/>
              <a:t>PropertyNo</a:t>
            </a:r>
            <a:r>
              <a:rPr lang="en-GB" baseline="0" dirty="0" smtClean="0"/>
              <a:t> does not make sense?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761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GB/library/ms189799.asp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gb/library/ms191300.asp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DML Triggers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06-Feb-2017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Database Triggers</a:t>
            </a:r>
          </a:p>
          <a:p>
            <a:r>
              <a:rPr lang="en-GB" dirty="0" smtClean="0"/>
              <a:t>DML Triggers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do the terms DML and DDL refer to in relation to databases and how do they differ?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71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Trigger defines some action that the database should automatically take when some event </a:t>
            </a:r>
            <a:r>
              <a:rPr lang="en-GB" dirty="0" smtClean="0"/>
              <a:t>occurs in the database server.</a:t>
            </a:r>
          </a:p>
          <a:p>
            <a:r>
              <a:rPr lang="en-GB" dirty="0" smtClean="0"/>
              <a:t>MS SQL Server distinguishes between:</a:t>
            </a:r>
          </a:p>
          <a:p>
            <a:pPr lvl="1"/>
            <a:r>
              <a:rPr lang="en-GB" b="1" dirty="0" smtClean="0"/>
              <a:t>DML Triggers</a:t>
            </a:r>
            <a:r>
              <a:rPr lang="en-GB" dirty="0" smtClean="0"/>
              <a:t>: executed in response to DML events</a:t>
            </a:r>
          </a:p>
          <a:p>
            <a:pPr lvl="1"/>
            <a:r>
              <a:rPr lang="en-GB" b="1" dirty="0" smtClean="0"/>
              <a:t>DDL Triggers</a:t>
            </a:r>
            <a:r>
              <a:rPr lang="en-GB" dirty="0" smtClean="0"/>
              <a:t>: executed in response to DDL events</a:t>
            </a:r>
          </a:p>
          <a:p>
            <a:pPr lvl="1"/>
            <a:r>
              <a:rPr lang="en-GB" b="1" dirty="0" smtClean="0"/>
              <a:t>Logon Triggers</a:t>
            </a:r>
            <a:r>
              <a:rPr lang="en-GB" dirty="0" smtClean="0"/>
              <a:t>: executed in response to the LOGON event that occurs when a user’s session is established.</a:t>
            </a:r>
            <a:endParaRPr lang="en-GB" dirty="0"/>
          </a:p>
          <a:p>
            <a:r>
              <a:rPr lang="en-GB" dirty="0" smtClean="0"/>
              <a:t>For this module, we are interested in </a:t>
            </a:r>
            <a:r>
              <a:rPr lang="en-GB" b="1" dirty="0" smtClean="0"/>
              <a:t>DML Triggers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62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DML 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is a </a:t>
            </a:r>
            <a:r>
              <a:rPr lang="en-GB" dirty="0" smtClean="0"/>
              <a:t>compound </a:t>
            </a:r>
            <a:r>
              <a:rPr lang="en-GB" dirty="0"/>
              <a:t>SQL statement </a:t>
            </a:r>
            <a:r>
              <a:rPr lang="en-GB" b="1" i="1" dirty="0"/>
              <a:t>automatically</a:t>
            </a:r>
            <a:r>
              <a:rPr lang="en-GB" dirty="0"/>
              <a:t> </a:t>
            </a:r>
            <a:r>
              <a:rPr lang="en-GB" b="1" i="1" dirty="0" smtClean="0"/>
              <a:t>executed </a:t>
            </a:r>
            <a:r>
              <a:rPr lang="en-GB" dirty="0" smtClean="0"/>
              <a:t>by </a:t>
            </a:r>
            <a:r>
              <a:rPr lang="en-GB" dirty="0"/>
              <a:t>the DBMS as a side effect of </a:t>
            </a:r>
            <a:r>
              <a:rPr lang="en-GB" b="1" i="1" dirty="0" smtClean="0"/>
              <a:t>modifying data</a:t>
            </a:r>
            <a:r>
              <a:rPr lang="en-GB" dirty="0" smtClean="0"/>
              <a:t> through a DML event.</a:t>
            </a:r>
            <a:endParaRPr lang="en-GB" dirty="0"/>
          </a:p>
          <a:p>
            <a:r>
              <a:rPr lang="en-GB" dirty="0" smtClean="0"/>
              <a:t>DML events are INSERT, UPDATE or DELETES on a named table or view.</a:t>
            </a:r>
          </a:p>
          <a:p>
            <a:r>
              <a:rPr lang="en-GB" dirty="0" smtClean="0"/>
              <a:t>They are similar to constraints, in that they can, be used to enforce business rules and data integrity.</a:t>
            </a:r>
          </a:p>
          <a:p>
            <a:r>
              <a:rPr lang="en-GB" dirty="0" smtClean="0"/>
              <a:t>They are, however, more flexible and provide a greater variety of actions than constraints.</a:t>
            </a:r>
          </a:p>
        </p:txBody>
      </p:sp>
    </p:spTree>
    <p:extLst>
      <p:ext uri="{BB962C8B-B14F-4D97-AF65-F5344CB8AC3E}">
        <p14:creationId xmlns:p14="http://schemas.microsoft.com/office/powerpoint/2010/main" val="108941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DML 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Validating input </a:t>
            </a:r>
            <a:r>
              <a:rPr lang="en-GB" dirty="0" smtClean="0"/>
              <a:t>data</a:t>
            </a:r>
          </a:p>
          <a:p>
            <a:r>
              <a:rPr lang="en-GB" dirty="0"/>
              <a:t>M</a:t>
            </a:r>
            <a:r>
              <a:rPr lang="en-GB" dirty="0" smtClean="0"/>
              <a:t>aintaining and enforcing complex constraints </a:t>
            </a:r>
            <a:r>
              <a:rPr lang="en-GB" dirty="0"/>
              <a:t>that otherwise would be difficult</a:t>
            </a:r>
            <a:r>
              <a:rPr lang="en-GB" dirty="0" smtClean="0"/>
              <a:t>/ impossible.</a:t>
            </a:r>
          </a:p>
          <a:p>
            <a:pPr lvl="1"/>
            <a:r>
              <a:rPr lang="en-GB" dirty="0" smtClean="0"/>
              <a:t>Enforcing business rules and data </a:t>
            </a:r>
            <a:r>
              <a:rPr lang="en-GB" dirty="0"/>
              <a:t>integrity </a:t>
            </a:r>
            <a:r>
              <a:rPr lang="en-GB" dirty="0" smtClean="0"/>
              <a:t>constraint that may involve querying other tables or executing complex SQL statements.</a:t>
            </a:r>
            <a:endParaRPr lang="en-GB" dirty="0"/>
          </a:p>
          <a:p>
            <a:r>
              <a:rPr lang="en-GB" dirty="0" smtClean="0"/>
              <a:t>Audit </a:t>
            </a:r>
            <a:r>
              <a:rPr lang="en-GB" dirty="0"/>
              <a:t>changes to </a:t>
            </a:r>
            <a:r>
              <a:rPr lang="en-GB" dirty="0" smtClean="0"/>
              <a:t>data, i.e. recording who made a change, what it was and when.</a:t>
            </a:r>
            <a:endParaRPr lang="en-GB" dirty="0"/>
          </a:p>
          <a:p>
            <a:r>
              <a:rPr lang="en-GB" dirty="0" smtClean="0"/>
              <a:t>Supporting alerts e.g. e-mails that some action needs to be taken due to some update on a table.</a:t>
            </a:r>
            <a:endParaRPr lang="en-GB" dirty="0"/>
          </a:p>
          <a:p>
            <a:r>
              <a:rPr lang="en-GB" dirty="0" smtClean="0"/>
              <a:t>Supporting replication (relates to distributed databases discussed later).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219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Triggers are based on the Event-Condition-Action (ECA) model.</a:t>
            </a:r>
          </a:p>
          <a:p>
            <a:r>
              <a:rPr lang="en-GB" dirty="0" smtClean="0"/>
              <a:t>They consist of:</a:t>
            </a:r>
          </a:p>
          <a:p>
            <a:pPr lvl="1"/>
            <a:r>
              <a:rPr lang="en-GB" b="1" dirty="0"/>
              <a:t>Event</a:t>
            </a:r>
            <a:r>
              <a:rPr lang="en-GB" dirty="0"/>
              <a:t>: the event </a:t>
            </a:r>
            <a:r>
              <a:rPr lang="en-GB" dirty="0" smtClean="0"/>
              <a:t>(the change) that </a:t>
            </a:r>
            <a:r>
              <a:rPr lang="en-GB" dirty="0"/>
              <a:t>triggers the rule </a:t>
            </a:r>
          </a:p>
          <a:p>
            <a:pPr lvl="2"/>
            <a:r>
              <a:rPr lang="en-GB" dirty="0"/>
              <a:t>INSERT, UPDATE or </a:t>
            </a:r>
            <a:r>
              <a:rPr lang="en-GB" dirty="0" smtClean="0"/>
              <a:t>DELETE (for DML triggers)</a:t>
            </a:r>
            <a:endParaRPr lang="en-GB" dirty="0"/>
          </a:p>
          <a:p>
            <a:pPr lvl="2"/>
            <a:r>
              <a:rPr lang="en-GB" dirty="0"/>
              <a:t>It is also possible to specify the timing: </a:t>
            </a:r>
            <a:r>
              <a:rPr lang="en-GB" dirty="0" smtClean="0"/>
              <a:t>BEFORE or AFTER the event, and even INSTEAD OF the event.</a:t>
            </a:r>
            <a:endParaRPr lang="en-GB" dirty="0"/>
          </a:p>
          <a:p>
            <a:pPr lvl="1"/>
            <a:r>
              <a:rPr lang="en-GB" b="1" dirty="0"/>
              <a:t>Condition</a:t>
            </a:r>
            <a:r>
              <a:rPr lang="en-GB" dirty="0"/>
              <a:t>: determines whether the action should be </a:t>
            </a:r>
            <a:r>
              <a:rPr lang="en-GB" dirty="0" smtClean="0"/>
              <a:t>executed</a:t>
            </a:r>
          </a:p>
          <a:p>
            <a:pPr lvl="2"/>
            <a:r>
              <a:rPr lang="en-GB" dirty="0" smtClean="0"/>
              <a:t>Specifying a condition is optional.</a:t>
            </a:r>
          </a:p>
          <a:p>
            <a:pPr lvl="2"/>
            <a:r>
              <a:rPr lang="en-GB" dirty="0" smtClean="0"/>
              <a:t>If specified, trigger will only execute if the condition is true.</a:t>
            </a:r>
            <a:endParaRPr lang="en-GB" dirty="0"/>
          </a:p>
          <a:p>
            <a:pPr lvl="1"/>
            <a:r>
              <a:rPr lang="en-GB" b="1" dirty="0"/>
              <a:t>Action</a:t>
            </a:r>
            <a:r>
              <a:rPr lang="en-GB" dirty="0"/>
              <a:t>: </a:t>
            </a:r>
            <a:r>
              <a:rPr lang="en-GB" dirty="0" smtClean="0"/>
              <a:t>the action to </a:t>
            </a:r>
            <a:r>
              <a:rPr lang="en-GB" dirty="0"/>
              <a:t>be taken. </a:t>
            </a:r>
            <a:endParaRPr lang="en-GB" dirty="0" smtClean="0"/>
          </a:p>
          <a:p>
            <a:pPr lvl="2"/>
            <a:r>
              <a:rPr lang="en-GB" dirty="0" smtClean="0"/>
              <a:t>Contains </a:t>
            </a:r>
            <a:r>
              <a:rPr lang="en-GB" dirty="0"/>
              <a:t>the SQL statements and code </a:t>
            </a:r>
            <a:r>
              <a:rPr lang="en-GB" dirty="0" smtClean="0"/>
              <a:t>to automatically execute </a:t>
            </a:r>
            <a:r>
              <a:rPr lang="en-GB" dirty="0"/>
              <a:t>when a triggering statement </a:t>
            </a:r>
            <a:r>
              <a:rPr lang="en-GB" dirty="0" smtClean="0"/>
              <a:t>occurs and </a:t>
            </a:r>
            <a:r>
              <a:rPr lang="en-GB" dirty="0"/>
              <a:t>trigger </a:t>
            </a:r>
            <a:r>
              <a:rPr lang="en-GB" dirty="0" smtClean="0"/>
              <a:t>condition </a:t>
            </a:r>
            <a:r>
              <a:rPr lang="en-GB" dirty="0"/>
              <a:t>is true.</a:t>
            </a:r>
          </a:p>
        </p:txBody>
      </p:sp>
    </p:spTree>
    <p:extLst>
      <p:ext uri="{BB962C8B-B14F-4D97-AF65-F5344CB8AC3E}">
        <p14:creationId xmlns:p14="http://schemas.microsoft.com/office/powerpoint/2010/main" val="173757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simplified </a:t>
            </a:r>
            <a:r>
              <a:rPr lang="en-GB" dirty="0" smtClean="0">
                <a:hlinkClick r:id="rId2"/>
              </a:rPr>
              <a:t>MS SQL Server syntax</a:t>
            </a:r>
            <a:r>
              <a:rPr lang="en-GB" dirty="0" smtClean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FOR | AFTER specifies that the DML trigger is fired only after all operations specified in the triggering SQL have completed successfully.</a:t>
            </a:r>
          </a:p>
          <a:p>
            <a:pPr lvl="1"/>
            <a:r>
              <a:rPr lang="en-GB" dirty="0" smtClean="0"/>
              <a:t>AFTER Triggers cannot be defined on views</a:t>
            </a:r>
          </a:p>
          <a:p>
            <a:pPr lvl="1"/>
            <a:r>
              <a:rPr lang="en-GB" dirty="0" smtClean="0"/>
              <a:t>You can use FOR and AFTER in combination i.e. FOR AFTER, or just one of the keywords.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92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/>
              <a:t>MS SQL Server does not support BEFORE triggers as some DBMSs do.</a:t>
            </a:r>
          </a:p>
          <a:p>
            <a:pPr lvl="1"/>
            <a:r>
              <a:rPr lang="en-GB" dirty="0" smtClean="0"/>
              <a:t>BEFORE triggers will execute before the triggering SQL.</a:t>
            </a:r>
          </a:p>
          <a:p>
            <a:r>
              <a:rPr lang="en-GB" dirty="0" smtClean="0"/>
              <a:t>INSTEAD </a:t>
            </a:r>
            <a:r>
              <a:rPr lang="en-GB" dirty="0"/>
              <a:t>OF triggers </a:t>
            </a:r>
            <a:r>
              <a:rPr lang="en-GB" dirty="0" smtClean="0"/>
              <a:t>override </a:t>
            </a:r>
            <a:r>
              <a:rPr lang="en-GB" dirty="0"/>
              <a:t>the standard actions of an INSERT, UPDATE, or DELETE.</a:t>
            </a:r>
          </a:p>
          <a:p>
            <a:pPr lvl="1"/>
            <a:r>
              <a:rPr lang="en-GB" dirty="0"/>
              <a:t>Specifies </a:t>
            </a:r>
            <a:r>
              <a:rPr lang="en-GB" dirty="0" smtClean="0"/>
              <a:t>that the </a:t>
            </a:r>
            <a:r>
              <a:rPr lang="en-GB" dirty="0"/>
              <a:t>DML trigger is executed </a:t>
            </a:r>
            <a:r>
              <a:rPr lang="en-GB" b="1" i="1" dirty="0"/>
              <a:t>instead of</a:t>
            </a:r>
            <a:r>
              <a:rPr lang="en-GB" dirty="0"/>
              <a:t> the triggering SQL statement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They are useful </a:t>
            </a:r>
            <a:r>
              <a:rPr lang="en-GB" dirty="0"/>
              <a:t>for </a:t>
            </a:r>
            <a:r>
              <a:rPr lang="en-GB" dirty="0" smtClean="0"/>
              <a:t>enabling </a:t>
            </a:r>
            <a:r>
              <a:rPr lang="en-GB" dirty="0"/>
              <a:t>views that would not be </a:t>
            </a:r>
            <a:r>
              <a:rPr lang="en-GB" dirty="0" smtClean="0"/>
              <a:t>normally updatable </a:t>
            </a:r>
            <a:r>
              <a:rPr lang="en-GB" dirty="0"/>
              <a:t>to support </a:t>
            </a:r>
            <a:r>
              <a:rPr lang="en-GB" dirty="0" smtClean="0"/>
              <a:t>updates.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56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/>
          </a:bodyPr>
          <a:lstStyle/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INSERT | DELETE | UPDATE: specifies the data modification statements executed against the specified table or view that activates the DML trigger.</a:t>
            </a:r>
          </a:p>
          <a:p>
            <a:pPr lvl="1"/>
            <a:r>
              <a:rPr lang="en-GB" dirty="0" smtClean="0"/>
              <a:t>Any combination of these, and in any order, is allowed.</a:t>
            </a:r>
            <a:endParaRPr lang="en-GB" dirty="0"/>
          </a:p>
          <a:p>
            <a:r>
              <a:rPr lang="en-GB" dirty="0" err="1" smtClean="0"/>
              <a:t>sql_statement</a:t>
            </a:r>
            <a:r>
              <a:rPr lang="en-GB" dirty="0" smtClean="0"/>
              <a:t> specifies the trigger conditions and actions to execute.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96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Create a Trigger that raises a warning error message to the client if data is changed or added to the Branch table.</a:t>
            </a:r>
          </a:p>
          <a:p>
            <a:pPr lvl="1"/>
            <a:r>
              <a:rPr lang="en-GB" b="1" dirty="0" smtClean="0"/>
              <a:t>Trigger Event</a:t>
            </a:r>
            <a:r>
              <a:rPr lang="en-GB" dirty="0" smtClean="0"/>
              <a:t>: Any DML changes to the Branch Table</a:t>
            </a:r>
          </a:p>
          <a:p>
            <a:pPr lvl="1"/>
            <a:r>
              <a:rPr lang="en-GB" b="1" dirty="0" smtClean="0"/>
              <a:t>Condition</a:t>
            </a:r>
            <a:r>
              <a:rPr lang="en-GB" dirty="0" smtClean="0"/>
              <a:t>: There is no additional condition</a:t>
            </a:r>
          </a:p>
          <a:p>
            <a:pPr lvl="1"/>
            <a:r>
              <a:rPr lang="en-GB" b="1" dirty="0" smtClean="0"/>
              <a:t>Action</a:t>
            </a:r>
            <a:r>
              <a:rPr lang="en-GB" dirty="0" smtClean="0"/>
              <a:t>: Raise a warning error message. You can use the following MS SQL Server method: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'Message'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Severity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State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pPr lvl="2"/>
            <a:r>
              <a:rPr lang="en-GB" dirty="0" smtClean="0"/>
              <a:t>Message: a string error message to display</a:t>
            </a:r>
          </a:p>
          <a:p>
            <a:pPr lvl="2"/>
            <a:r>
              <a:rPr lang="en-GB" dirty="0" smtClean="0"/>
              <a:t>Severity: a number between 0-18 defining a user-defined severity level.</a:t>
            </a:r>
          </a:p>
          <a:p>
            <a:pPr lvl="2"/>
            <a:r>
              <a:rPr lang="en-GB" dirty="0" smtClean="0"/>
              <a:t>State: a number between 0 – 255 typically representing a unique location number from which the error occurred.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19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Simple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 a Trigger that raises </a:t>
            </a:r>
            <a:r>
              <a:rPr lang="en-GB" dirty="0" smtClean="0"/>
              <a:t>a warning </a:t>
            </a:r>
            <a:r>
              <a:rPr lang="en-GB" dirty="0"/>
              <a:t>error message to the client if data is changed or added to the Branch table.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BranchTableModified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'Notify IT: Branch data modified'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5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1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Simply displays the message at the client.</a:t>
            </a:r>
          </a:p>
          <a:p>
            <a:pPr lvl="1"/>
            <a:r>
              <a:rPr lang="en-GB" dirty="0" smtClean="0"/>
              <a:t>It has a severity level rating of 5</a:t>
            </a:r>
          </a:p>
          <a:p>
            <a:pPr lvl="1"/>
            <a:r>
              <a:rPr lang="en-GB" dirty="0" smtClean="0"/>
              <a:t>It originated from Location 1</a:t>
            </a:r>
          </a:p>
          <a:p>
            <a:r>
              <a:rPr lang="en-GB" dirty="0" smtClean="0"/>
              <a:t>However, you typically want to create more complex triggers than this.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39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DML Triggers: </a:t>
            </a:r>
            <a:br>
              <a:rPr lang="en-GB" dirty="0" smtClean="0"/>
            </a:br>
            <a:r>
              <a:rPr lang="en-GB" dirty="0" smtClean="0"/>
              <a:t>The deleted and inserted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DML Trigger statements </a:t>
            </a:r>
            <a:r>
              <a:rPr lang="en-GB" dirty="0">
                <a:hlinkClick r:id="rId2"/>
              </a:rPr>
              <a:t>use two special </a:t>
            </a:r>
            <a:r>
              <a:rPr lang="en-GB" dirty="0" smtClean="0">
                <a:hlinkClick r:id="rId2"/>
              </a:rPr>
              <a:t>tables</a:t>
            </a:r>
            <a:r>
              <a:rPr lang="en-GB" dirty="0" smtClean="0"/>
              <a:t>. In MS SQL Server, they are called: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deleted</a:t>
            </a:r>
            <a:r>
              <a:rPr lang="en-GB" dirty="0"/>
              <a:t> table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inserted</a:t>
            </a:r>
            <a:r>
              <a:rPr lang="en-GB" dirty="0"/>
              <a:t> table</a:t>
            </a:r>
          </a:p>
          <a:p>
            <a:r>
              <a:rPr lang="en-GB" dirty="0"/>
              <a:t>SQL Server automatically creates and manages these </a:t>
            </a:r>
            <a:r>
              <a:rPr lang="en-GB" b="1" i="1" dirty="0"/>
              <a:t>temporary, memory-resident </a:t>
            </a:r>
            <a:r>
              <a:rPr lang="en-GB" dirty="0"/>
              <a:t>tables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deleted table </a:t>
            </a:r>
            <a:r>
              <a:rPr lang="en-GB" b="1" i="1" dirty="0" smtClean="0"/>
              <a:t>stores copies</a:t>
            </a:r>
            <a:r>
              <a:rPr lang="en-GB" dirty="0" smtClean="0"/>
              <a:t> of the affected rows during DELETE and UPDATE statements.</a:t>
            </a:r>
          </a:p>
          <a:p>
            <a:pPr lvl="1"/>
            <a:r>
              <a:rPr lang="en-GB" dirty="0" smtClean="0"/>
              <a:t>The inserted table </a:t>
            </a:r>
            <a:r>
              <a:rPr lang="en-GB" b="1" i="1" dirty="0" smtClean="0"/>
              <a:t>stores copies</a:t>
            </a:r>
            <a:r>
              <a:rPr lang="en-GB" dirty="0" smtClean="0"/>
              <a:t> of the affected rows during INSERT and UPDATE statements.</a:t>
            </a:r>
            <a:endParaRPr lang="en-GB" dirty="0"/>
          </a:p>
          <a:p>
            <a:r>
              <a:rPr lang="en-GB" b="1" dirty="0" smtClean="0"/>
              <a:t>Note</a:t>
            </a:r>
            <a:r>
              <a:rPr lang="en-GB" dirty="0" smtClean="0"/>
              <a:t>: you cannot directly modify the data in these tables! They are only </a:t>
            </a:r>
            <a:r>
              <a:rPr lang="en-GB" b="1" i="1" dirty="0" smtClean="0"/>
              <a:t>temporary tables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29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INSERTS: The </a:t>
            </a:r>
            <a:r>
              <a:rPr lang="en-GB" sz="3600" dirty="0"/>
              <a:t>d</a:t>
            </a:r>
            <a:r>
              <a:rPr lang="en-GB" sz="3600" dirty="0" smtClean="0"/>
              <a:t>eleted </a:t>
            </a:r>
            <a:r>
              <a:rPr lang="en-GB" sz="3600" dirty="0"/>
              <a:t>and </a:t>
            </a:r>
            <a:r>
              <a:rPr lang="en-GB" sz="3600" dirty="0" smtClean="0"/>
              <a:t>inserted </a:t>
            </a:r>
            <a:r>
              <a:rPr lang="en-GB" sz="3600" dirty="0"/>
              <a:t>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an INSERT Statement:</a:t>
            </a:r>
          </a:p>
          <a:p>
            <a:pPr lvl="1"/>
            <a:r>
              <a:rPr lang="en-GB" dirty="0" smtClean="0"/>
              <a:t>New Row is added to both the trigger (actual) table and the inserted table.</a:t>
            </a:r>
          </a:p>
          <a:p>
            <a:pPr lvl="1"/>
            <a:r>
              <a:rPr lang="en-GB" dirty="0" smtClean="0"/>
              <a:t>The row added to the inserted table is a copy of the new row.</a:t>
            </a:r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1475656" y="3806991"/>
            <a:ext cx="6049367" cy="2649399"/>
            <a:chOff x="1475656" y="3806991"/>
            <a:chExt cx="6049367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563888" y="3806991"/>
              <a:ext cx="2088232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INSERT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INTO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(</a:t>
              </a:r>
              <a:r>
                <a:rPr lang="en-GB" dirty="0">
                  <a:solidFill>
                    <a:srgbClr val="FF0000"/>
                  </a:solidFill>
                  <a:latin typeface="Consolas" panose="020B0609020204030204" pitchFamily="49" charset="0"/>
                </a:rPr>
                <a:t>…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)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563888" y="4959119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New Record</a:t>
              </a:r>
              <a:endParaRPr lang="en-GB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475656" y="6087058"/>
              <a:ext cx="2520279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Trigger Table (Branch)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5724128" y="6057248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</a:t>
              </a:r>
              <a:r>
                <a:rPr lang="en-GB" dirty="0" smtClean="0"/>
                <a:t>nserted Table</a:t>
              </a:r>
              <a:endParaRPr lang="en-GB" dirty="0"/>
            </a:p>
          </p:txBody>
        </p:sp>
        <p:cxnSp>
          <p:nvCxnSpPr>
            <p:cNvPr id="8" name="Elbow Connector 7"/>
            <p:cNvCxnSpPr>
              <a:stCxn id="5" idx="2"/>
              <a:endCxn id="6" idx="0"/>
            </p:cNvCxnSpPr>
            <p:nvPr/>
          </p:nvCxnSpPr>
          <p:spPr>
            <a:xfrm rot="5400000">
              <a:off x="3292597" y="4771650"/>
              <a:ext cx="758607" cy="187220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1835696" y="5726668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Add to</a:t>
              </a:r>
              <a:endParaRPr lang="en-GB" b="1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558155" y="5683521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Copy to</a:t>
              </a:r>
              <a:endParaRPr lang="en-GB" b="1" dirty="0"/>
            </a:p>
          </p:txBody>
        </p:sp>
        <p:cxnSp>
          <p:nvCxnSpPr>
            <p:cNvPr id="11" name="Elbow Connector 10"/>
            <p:cNvCxnSpPr>
              <a:stCxn id="5" idx="2"/>
              <a:endCxn id="7" idx="0"/>
            </p:cNvCxnSpPr>
            <p:nvPr/>
          </p:nvCxnSpPr>
          <p:spPr>
            <a:xfrm rot="16200000" flipH="1">
              <a:off x="5215714" y="4720741"/>
              <a:ext cx="728797" cy="1944216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4" idx="2"/>
              <a:endCxn id="5" idx="0"/>
            </p:cNvCxnSpPr>
            <p:nvPr/>
          </p:nvCxnSpPr>
          <p:spPr>
            <a:xfrm>
              <a:off x="4608004" y="4453322"/>
              <a:ext cx="0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127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UPDATES: The </a:t>
            </a:r>
            <a:r>
              <a:rPr lang="en-GB" sz="3600" dirty="0"/>
              <a:t>d</a:t>
            </a:r>
            <a:r>
              <a:rPr lang="en-GB" sz="3600" dirty="0" smtClean="0"/>
              <a:t>eleted </a:t>
            </a:r>
            <a:r>
              <a:rPr lang="en-GB" sz="3600" dirty="0"/>
              <a:t>and </a:t>
            </a:r>
            <a:r>
              <a:rPr lang="en-GB" sz="3600" dirty="0" smtClean="0"/>
              <a:t>inserted </a:t>
            </a:r>
            <a:r>
              <a:rPr lang="en-GB" sz="3600" dirty="0"/>
              <a:t>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an UPDATE Statement on Branch Table:</a:t>
            </a:r>
          </a:p>
          <a:p>
            <a:pPr lvl="1"/>
            <a:r>
              <a:rPr lang="en-GB" dirty="0" smtClean="0"/>
              <a:t>Old row is removed from trigger (actual) table and transferred to deleted table.</a:t>
            </a:r>
          </a:p>
          <a:p>
            <a:pPr lvl="1"/>
            <a:r>
              <a:rPr lang="en-GB" dirty="0" smtClean="0"/>
              <a:t>New updated row is added to both the trigger (actual) table and the inserted table.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80923" y="4005064"/>
            <a:ext cx="8284021" cy="2635478"/>
            <a:chOff x="780923" y="4005064"/>
            <a:chExt cx="8284021" cy="2635478"/>
          </a:xfrm>
        </p:grpSpPr>
        <p:sp>
          <p:nvSpPr>
            <p:cNvPr id="13" name="TextBox 12"/>
            <p:cNvSpPr txBox="1"/>
            <p:nvPr/>
          </p:nvSpPr>
          <p:spPr>
            <a:xfrm>
              <a:off x="3275856" y="4005064"/>
              <a:ext cx="1944216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FF00FF"/>
                  </a:solidFill>
                  <a:latin typeface="Consolas" panose="020B0609020204030204" pitchFamily="49" charset="0"/>
                </a:rPr>
                <a:t>UPDATE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SET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 smtClean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  <a:endParaRPr lang="en-GB" dirty="0">
                <a:solidFill>
                  <a:srgbClr val="808080"/>
                </a:solidFill>
                <a:latin typeface="Consolas" panose="020B0609020204030204" pitchFamily="49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971600" y="5183091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Old Record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796136" y="5160439"/>
              <a:ext cx="230425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New Updated Record</a:t>
              </a:r>
              <a:endParaRPr lang="en-GB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229908" y="6254888"/>
              <a:ext cx="2432415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Trigger Table (Branch)</a:t>
              </a:r>
              <a:endParaRPr lang="en-GB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308304" y="6271210"/>
              <a:ext cx="171990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</a:t>
              </a:r>
              <a:r>
                <a:rPr lang="en-GB" dirty="0" smtClean="0"/>
                <a:t>nserted Table</a:t>
              </a:r>
              <a:endParaRPr lang="en-GB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669061" y="5930595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Add to</a:t>
              </a:r>
              <a:endParaRPr lang="en-GB" b="1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098076" y="5951056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Copy to</a:t>
              </a:r>
              <a:endParaRPr lang="en-GB" b="1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71600" y="6175444"/>
              <a:ext cx="2106180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d</a:t>
              </a:r>
              <a:r>
                <a:rPr lang="en-GB" dirty="0" smtClean="0"/>
                <a:t>eleted Table</a:t>
              </a:r>
              <a:endParaRPr lang="en-GB" dirty="0"/>
            </a:p>
          </p:txBody>
        </p:sp>
        <p:cxnSp>
          <p:nvCxnSpPr>
            <p:cNvPr id="23" name="Elbow Connector 22"/>
            <p:cNvCxnSpPr>
              <a:stCxn id="13" idx="2"/>
              <a:endCxn id="14" idx="0"/>
            </p:cNvCxnSpPr>
            <p:nvPr/>
          </p:nvCxnSpPr>
          <p:spPr>
            <a:xfrm rot="5400000">
              <a:off x="2865992" y="3801119"/>
              <a:ext cx="531696" cy="2232248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13" idx="2"/>
              <a:endCxn id="15" idx="0"/>
            </p:cNvCxnSpPr>
            <p:nvPr/>
          </p:nvCxnSpPr>
          <p:spPr>
            <a:xfrm rot="16200000" flipH="1">
              <a:off x="5343592" y="3555767"/>
              <a:ext cx="509044" cy="27003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14" idx="2"/>
              <a:endCxn id="21" idx="0"/>
            </p:cNvCxnSpPr>
            <p:nvPr/>
          </p:nvCxnSpPr>
          <p:spPr>
            <a:xfrm>
              <a:off x="2015716" y="5552423"/>
              <a:ext cx="8974" cy="62302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780923" y="5845062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Transfer to</a:t>
              </a:r>
              <a:endParaRPr lang="en-GB" b="1" dirty="0"/>
            </a:p>
          </p:txBody>
        </p:sp>
        <p:cxnSp>
          <p:nvCxnSpPr>
            <p:cNvPr id="33" name="Elbow Connector 32"/>
            <p:cNvCxnSpPr>
              <a:stCxn id="15" idx="2"/>
              <a:endCxn id="18" idx="0"/>
            </p:cNvCxnSpPr>
            <p:nvPr/>
          </p:nvCxnSpPr>
          <p:spPr>
            <a:xfrm rot="16200000" flipH="1">
              <a:off x="7187541" y="5290493"/>
              <a:ext cx="741439" cy="1219993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Elbow Connector 36"/>
            <p:cNvCxnSpPr>
              <a:stCxn id="15" idx="2"/>
              <a:endCxn id="17" idx="0"/>
            </p:cNvCxnSpPr>
            <p:nvPr/>
          </p:nvCxnSpPr>
          <p:spPr>
            <a:xfrm rot="5400000">
              <a:off x="5834632" y="5141255"/>
              <a:ext cx="725117" cy="150214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976463" y="4813759"/>
              <a:ext cx="10234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Remove</a:t>
              </a:r>
              <a:endParaRPr lang="en-GB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36432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DELETES: The </a:t>
            </a:r>
            <a:r>
              <a:rPr lang="en-GB" sz="3600" dirty="0"/>
              <a:t>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a DELETE Statement:</a:t>
            </a:r>
          </a:p>
          <a:p>
            <a:r>
              <a:rPr lang="en-GB" dirty="0" smtClean="0"/>
              <a:t>The deleted row is removed from the trigger (actual) table and transferred to the deleted table.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2830941" y="3501008"/>
            <a:ext cx="6043604" cy="2649399"/>
            <a:chOff x="2830941" y="3501008"/>
            <a:chExt cx="6043604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203848" y="3501008"/>
              <a:ext cx="2232248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DELETE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FROM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082915" y="4653136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Old Deleted Record</a:t>
              </a:r>
              <a:endParaRPr lang="en-GB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82915" y="5781075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Trigger Table (Branch)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218361" y="5772133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deleted Table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830941" y="5411743"/>
              <a:ext cx="15890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Remove from</a:t>
              </a:r>
              <a:endParaRPr lang="en-GB" b="1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797106" y="5593127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smtClean="0"/>
                <a:t>Transfer to</a:t>
              </a:r>
              <a:endParaRPr lang="en-GB" b="1" dirty="0"/>
            </a:p>
          </p:txBody>
        </p:sp>
        <p:cxnSp>
          <p:nvCxnSpPr>
            <p:cNvPr id="16" name="Straight Arrow Connector 15"/>
            <p:cNvCxnSpPr>
              <a:stCxn id="5" idx="2"/>
              <a:endCxn id="6" idx="0"/>
            </p:cNvCxnSpPr>
            <p:nvPr/>
          </p:nvCxnSpPr>
          <p:spPr>
            <a:xfrm>
              <a:off x="4331514" y="5022468"/>
              <a:ext cx="0" cy="75860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3"/>
              <a:endCxn id="7" idx="1"/>
            </p:cNvCxnSpPr>
            <p:nvPr/>
          </p:nvCxnSpPr>
          <p:spPr>
            <a:xfrm flipV="1">
              <a:off x="5580112" y="5956799"/>
              <a:ext cx="1638249" cy="894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4" idx="2"/>
              <a:endCxn id="5" idx="0"/>
            </p:cNvCxnSpPr>
            <p:nvPr/>
          </p:nvCxnSpPr>
          <p:spPr>
            <a:xfrm>
              <a:off x="4319972" y="4147339"/>
              <a:ext cx="11542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6702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the deleted and inserted Tables?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They are primarily used to:</a:t>
            </a:r>
          </a:p>
          <a:p>
            <a:pPr lvl="1"/>
            <a:r>
              <a:rPr lang="en-GB" dirty="0" smtClean="0"/>
              <a:t>Find the difference between the state of a table before and after a data modification and take actions based on that difference.</a:t>
            </a:r>
          </a:p>
          <a:p>
            <a:pPr lvl="1"/>
            <a:r>
              <a:rPr lang="en-GB" dirty="0" smtClean="0"/>
              <a:t>Extend referential integrity between tables.</a:t>
            </a:r>
          </a:p>
          <a:p>
            <a:pPr lvl="1"/>
            <a:r>
              <a:rPr lang="en-GB" dirty="0" smtClean="0"/>
              <a:t>Insert or update data in base tables underlying a view.</a:t>
            </a:r>
          </a:p>
          <a:p>
            <a:pPr lvl="1"/>
            <a:r>
              <a:rPr lang="en-GB" dirty="0" smtClean="0"/>
              <a:t>Test for errors and take action based on the error.</a:t>
            </a:r>
            <a:endParaRPr lang="en-GB" dirty="0"/>
          </a:p>
          <a:p>
            <a:r>
              <a:rPr lang="en-GB" dirty="0" smtClean="0"/>
              <a:t> The first identified use is particularly useful for database audits, which we will discuss shortly.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019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deleted and inserted Tables: 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can use the deleted and inserted tables in a Trigger in the SQL statement(s) that specify the:</a:t>
            </a:r>
          </a:p>
          <a:p>
            <a:pPr lvl="1"/>
            <a:r>
              <a:rPr lang="en-GB" b="1" dirty="0" smtClean="0"/>
              <a:t>Condition</a:t>
            </a:r>
            <a:r>
              <a:rPr lang="en-GB" dirty="0" smtClean="0"/>
              <a:t>: additional check that determines whether the follow on action should be taken.</a:t>
            </a:r>
          </a:p>
          <a:p>
            <a:pPr lvl="1"/>
            <a:r>
              <a:rPr lang="en-GB" b="1" dirty="0" smtClean="0"/>
              <a:t>Action</a:t>
            </a:r>
            <a:r>
              <a:rPr lang="en-GB" dirty="0" smtClean="0"/>
              <a:t>: Additional or replacement actions (SQL statements) to execute following the trigger event.</a:t>
            </a:r>
            <a:endParaRPr lang="en-GB" dirty="0"/>
          </a:p>
          <a:p>
            <a:r>
              <a:rPr lang="en-GB" dirty="0" smtClean="0"/>
              <a:t>Forming these SQL statements with the deleted and/or inserted tables will typically require a </a:t>
            </a:r>
            <a:r>
              <a:rPr lang="en-GB" b="1" dirty="0" smtClean="0"/>
              <a:t>JOIN</a:t>
            </a:r>
            <a:r>
              <a:rPr lang="en-GB" dirty="0" smtClean="0"/>
              <a:t> (or you can use subqueries).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For the condition, you will use conditional statements such as IFs to perform the additional check.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95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DML Triggers for Enforcing Business Rules: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Dream Home has a rule that prevents a member of staff from managing more than 100 properties at the same time.</a:t>
            </a:r>
          </a:p>
          <a:p>
            <a:r>
              <a:rPr lang="en-GB" dirty="0" smtClean="0"/>
              <a:t>You can create a trigger to enforce this business constraint.</a:t>
            </a:r>
          </a:p>
          <a:p>
            <a:r>
              <a:rPr lang="en-GB" dirty="0" smtClean="0"/>
              <a:t>Questions:</a:t>
            </a:r>
          </a:p>
          <a:p>
            <a:pPr lvl="1"/>
            <a:r>
              <a:rPr lang="en-GB" dirty="0" smtClean="0"/>
              <a:t>What DML operations would be the trigger events?</a:t>
            </a:r>
          </a:p>
          <a:p>
            <a:pPr lvl="2"/>
            <a:r>
              <a:rPr lang="en-GB" dirty="0" smtClean="0"/>
              <a:t>What table is the trigger table?</a:t>
            </a:r>
          </a:p>
          <a:p>
            <a:pPr lvl="1"/>
            <a:r>
              <a:rPr lang="en-GB" dirty="0" smtClean="0"/>
              <a:t>What is the condition, i.e. the additional criteria that </a:t>
            </a:r>
            <a:r>
              <a:rPr lang="en-GB" dirty="0"/>
              <a:t>determines whether the action </a:t>
            </a:r>
            <a:r>
              <a:rPr lang="en-GB" dirty="0" smtClean="0"/>
              <a:t>should/not </a:t>
            </a:r>
            <a:r>
              <a:rPr lang="en-GB" dirty="0"/>
              <a:t>be executed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What is the action?</a:t>
            </a:r>
          </a:p>
          <a:p>
            <a:pPr lvl="1"/>
            <a:r>
              <a:rPr lang="en-GB" dirty="0" smtClean="0"/>
              <a:t>Which of the inserted and/or deleted tables will get updated?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19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 for Enforcing Business </a:t>
            </a:r>
            <a:r>
              <a:rPr lang="en-GB" dirty="0" smtClean="0"/>
              <a:t>Rules: A </a:t>
            </a:r>
            <a:r>
              <a:rPr lang="en-GB" dirty="0"/>
              <a:t>Possible </a:t>
            </a:r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70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inserted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SET Variable Value</a:t>
            </a:r>
            <a:r>
              <a:rPr lang="en-GB" sz="2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29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504" y="6505599"/>
            <a:ext cx="8919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Note: a limit of 8 properties is used in the example because we do not have up to 100 properties in our database! </a:t>
            </a:r>
            <a:r>
              <a:rPr lang="en-GB" sz="1400" dirty="0" smtClean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3376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 Trigger Event is an UPDATE or INSERT on the Property Table.</a:t>
            </a:r>
          </a:p>
          <a:p>
            <a:pPr lvl="1"/>
            <a:r>
              <a:rPr lang="en-GB" dirty="0" smtClean="0"/>
              <a:t>Don’t need to consider DELETE</a:t>
            </a:r>
            <a:r>
              <a:rPr lang="en-GB" dirty="0"/>
              <a:t> </a:t>
            </a:r>
            <a:r>
              <a:rPr lang="en-GB" dirty="0" smtClean="0"/>
              <a:t>as this will not increase the number of properties being managed.</a:t>
            </a:r>
            <a:endParaRPr lang="en-GB" dirty="0"/>
          </a:p>
          <a:p>
            <a:r>
              <a:rPr lang="en-GB" dirty="0" smtClean="0"/>
              <a:t>A JOIN between Trigger table, </a:t>
            </a:r>
            <a:r>
              <a:rPr lang="en-GB" b="1" dirty="0" smtClean="0"/>
              <a:t>Property</a:t>
            </a:r>
            <a:r>
              <a:rPr lang="en-GB" dirty="0" smtClean="0"/>
              <a:t>, and </a:t>
            </a:r>
            <a:r>
              <a:rPr lang="en-GB" b="1" dirty="0" smtClean="0"/>
              <a:t>inserted</a:t>
            </a:r>
            <a:r>
              <a:rPr lang="en-GB" dirty="0" smtClean="0"/>
              <a:t>, because we are only interested in the new record, is used.</a:t>
            </a:r>
          </a:p>
          <a:p>
            <a:pPr lvl="1"/>
            <a:r>
              <a:rPr lang="en-GB" dirty="0" smtClean="0"/>
              <a:t>The Join is on the </a:t>
            </a:r>
            <a:r>
              <a:rPr lang="en-GB" dirty="0" err="1" smtClean="0"/>
              <a:t>ManagedBy</a:t>
            </a:r>
            <a:r>
              <a:rPr lang="en-GB" dirty="0" smtClean="0"/>
              <a:t> column which represents the staff (the column of interest)</a:t>
            </a:r>
          </a:p>
          <a:p>
            <a:pPr lvl="1"/>
            <a:r>
              <a:rPr lang="en-GB" dirty="0" smtClean="0"/>
              <a:t>We use a Left JOIN, otherwise it will only count the newly added/updated property (1) being managed by the staff and not any of the existing ones.</a:t>
            </a:r>
            <a:endParaRPr lang="en-GB" dirty="0"/>
          </a:p>
          <a:p>
            <a:r>
              <a:rPr lang="en-GB" dirty="0" smtClean="0"/>
              <a:t>If the Trigger detects that the staff is managing too many properties:</a:t>
            </a:r>
          </a:p>
          <a:p>
            <a:pPr lvl="1"/>
            <a:r>
              <a:rPr lang="en-GB" dirty="0" smtClean="0"/>
              <a:t>A message is displayed</a:t>
            </a:r>
          </a:p>
          <a:p>
            <a:pPr lvl="1"/>
            <a:r>
              <a:rPr lang="en-GB" dirty="0" smtClean="0"/>
              <a:t>The INSERT Transaction is </a:t>
            </a:r>
            <a:r>
              <a:rPr lang="en-GB" b="1" dirty="0" smtClean="0"/>
              <a:t>roll backed</a:t>
            </a:r>
            <a:r>
              <a:rPr lang="en-GB" dirty="0" smtClean="0"/>
              <a:t> (aborted) – we will discuss this in more detail in a later session.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481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DML Triggers for Auditing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Triggers, with the help of the deleted and inserted tables, are useful for keeping an audit trail of changes made to a table.</a:t>
            </a:r>
          </a:p>
          <a:p>
            <a:r>
              <a:rPr lang="en-GB" dirty="0" smtClean="0"/>
              <a:t>How?</a:t>
            </a:r>
          </a:p>
          <a:p>
            <a:pPr lvl="1"/>
            <a:r>
              <a:rPr lang="en-GB" dirty="0" smtClean="0"/>
              <a:t>Create an audit table with required columns to store the changes.</a:t>
            </a:r>
          </a:p>
          <a:p>
            <a:pPr lvl="1"/>
            <a:r>
              <a:rPr lang="en-GB" dirty="0" smtClean="0"/>
              <a:t>Use an AFTER trigger and the values from the deleted and inserted tables to store the old values and updated/new values in the audit table.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29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DML Triggers for Auditing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Dream Home </a:t>
            </a:r>
            <a:r>
              <a:rPr lang="en-GB" dirty="0"/>
              <a:t>suspects someone is fiddling with manager bonuses before payday. They have decided to set up an audit trail to find out what is going on</a:t>
            </a:r>
            <a:r>
              <a:rPr lang="en-GB" dirty="0" smtClean="0"/>
              <a:t>.</a:t>
            </a:r>
          </a:p>
          <a:p>
            <a:r>
              <a:rPr lang="en-GB" dirty="0"/>
              <a:t>Questions:</a:t>
            </a:r>
          </a:p>
          <a:p>
            <a:pPr lvl="1"/>
            <a:r>
              <a:rPr lang="en-GB" dirty="0" smtClean="0"/>
              <a:t>What columns will the audit table need?</a:t>
            </a:r>
          </a:p>
          <a:p>
            <a:pPr lvl="1"/>
            <a:r>
              <a:rPr lang="en-GB" dirty="0" smtClean="0"/>
              <a:t>What </a:t>
            </a:r>
            <a:r>
              <a:rPr lang="en-GB" dirty="0"/>
              <a:t>DML operations would be the trigger events?</a:t>
            </a:r>
          </a:p>
          <a:p>
            <a:pPr lvl="2"/>
            <a:r>
              <a:rPr lang="en-GB" dirty="0"/>
              <a:t>What table is the trigger table?</a:t>
            </a:r>
          </a:p>
          <a:p>
            <a:pPr lvl="1"/>
            <a:r>
              <a:rPr lang="en-GB" dirty="0"/>
              <a:t>What is the condition, i.e. the additional criteria that determines whether the action should be executed?</a:t>
            </a:r>
          </a:p>
          <a:p>
            <a:pPr lvl="1"/>
            <a:r>
              <a:rPr lang="en-GB" dirty="0"/>
              <a:t>What is the action?</a:t>
            </a:r>
          </a:p>
          <a:p>
            <a:pPr lvl="1"/>
            <a:r>
              <a:rPr lang="en-GB" dirty="0"/>
              <a:t>Which of the inserted and/or deleted tables will get updated</a:t>
            </a:r>
            <a:r>
              <a:rPr lang="en-GB" dirty="0" smtClean="0"/>
              <a:t>? What JOINS?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7313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DML Trigger for Audit Trail: Step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Create a table to store audit trail records.</a:t>
            </a:r>
          </a:p>
          <a:p>
            <a:r>
              <a:rPr lang="en-GB" dirty="0" smtClean="0"/>
              <a:t>There is no need to add constraints to this table.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BranchManagerAudit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BranchManagerIDBefore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BranchManagerIDAfter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BranchNoBefore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BranchNoAfter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StaffNoBefore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6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StaffNoAfter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6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ManagerBonusBefore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ManagerBonusAfter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ChangeDateTime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DATETIME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UserResponsible</a:t>
            </a:r>
            <a:r>
              <a:rPr lang="en-GB" smtClean="0">
                <a:solidFill>
                  <a:prstClr val="black"/>
                </a:solidFill>
                <a:latin typeface="Consolas" panose="020B0609020204030204" pitchFamily="49" charset="0"/>
              </a:rPr>
              <a:t>		</a:t>
            </a:r>
            <a:r>
              <a:rPr lang="en-GB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mtClean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14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for Audit Trail: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an AFTER trigger to keep an audit of </a:t>
            </a:r>
            <a:r>
              <a:rPr lang="en-GB" b="1" i="1" dirty="0"/>
              <a:t>all</a:t>
            </a:r>
            <a:r>
              <a:rPr lang="en-GB" dirty="0"/>
              <a:t> changes and additions to the </a:t>
            </a:r>
            <a:r>
              <a:rPr lang="en-GB" dirty="0" err="1"/>
              <a:t>ManagerBonus</a:t>
            </a:r>
            <a:r>
              <a:rPr lang="en-GB" dirty="0"/>
              <a:t> table</a:t>
            </a:r>
            <a:r>
              <a:rPr lang="en-GB" dirty="0" smtClean="0"/>
              <a:t>.</a:t>
            </a:r>
          </a:p>
          <a:p>
            <a:r>
              <a:rPr lang="en-GB" dirty="0" smtClean="0"/>
              <a:t>As you need to track all changes, you need the:</a:t>
            </a:r>
          </a:p>
          <a:p>
            <a:pPr lvl="1"/>
            <a:r>
              <a:rPr lang="en-GB" dirty="0" smtClean="0"/>
              <a:t>deleted table: to track UPDATEs and DELETEs</a:t>
            </a:r>
          </a:p>
          <a:p>
            <a:pPr lvl="1"/>
            <a:r>
              <a:rPr lang="en-GB" dirty="0" smtClean="0"/>
              <a:t>inserted table: to track UPDATEs and INSERTs</a:t>
            </a:r>
            <a:endParaRPr lang="en-GB" dirty="0"/>
          </a:p>
          <a:p>
            <a:r>
              <a:rPr lang="en-GB" dirty="0" smtClean="0"/>
              <a:t>The challenge is working out the correct JOINs to use.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81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for Audit Trail: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BranchManagerTrackChanges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 - insert changes in audit table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BranchManagerAudit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d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d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d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d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Bonus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Bonus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FF"/>
                </a:solidFill>
                <a:latin typeface="Consolas" panose="020B0609020204030204" pitchFamily="49" charset="0"/>
              </a:rPr>
              <a:t>GETDATE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(),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FF"/>
                </a:solidFill>
                <a:latin typeface="Consolas" panose="020B0609020204030204" pitchFamily="49" charset="0"/>
              </a:rPr>
              <a:t>SYSTEM_USER</a:t>
            </a:r>
            <a:endParaRPr lang="en-GB" sz="3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3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3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inserted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FULL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deleted d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d</a:t>
            </a:r>
            <a:r>
              <a:rPr lang="en-GB" sz="3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3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3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3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3200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20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for Audit Trail: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An INNER JOIN between the Trigger Table (</a:t>
            </a:r>
            <a:r>
              <a:rPr lang="en-GB" dirty="0" err="1" smtClean="0"/>
              <a:t>BranchManager</a:t>
            </a:r>
            <a:r>
              <a:rPr lang="en-GB" dirty="0" smtClean="0"/>
              <a:t>) and the inserted table is used.</a:t>
            </a:r>
          </a:p>
          <a:p>
            <a:pPr marL="365760" lvl="1" indent="0">
              <a:buNone/>
            </a:pP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inserted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endParaRPr lang="en-GB" sz="1800" dirty="0" smtClean="0"/>
          </a:p>
          <a:p>
            <a:pPr lvl="1"/>
            <a:r>
              <a:rPr lang="en-GB" dirty="0" smtClean="0"/>
              <a:t>INSERTS and UPDATES add new row to the Trigger table.</a:t>
            </a:r>
          </a:p>
          <a:p>
            <a:pPr lvl="1"/>
            <a:r>
              <a:rPr lang="en-GB" dirty="0" smtClean="0"/>
              <a:t>An Inner Join is used here to include the new row added to the trigger table.</a:t>
            </a:r>
            <a:endParaRPr lang="en-GB" dirty="0"/>
          </a:p>
          <a:p>
            <a:r>
              <a:rPr lang="en-GB" dirty="0" smtClean="0"/>
              <a:t>A FULL JOIN between the deleted table and inserted table is also used.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FULL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deleted d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d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endParaRPr lang="en-GB" sz="1800" dirty="0"/>
          </a:p>
          <a:p>
            <a:pPr lvl="1"/>
            <a:r>
              <a:rPr lang="en-GB" dirty="0" smtClean="0"/>
              <a:t>For a DELETE, the only table that has the deleted row is the deleted table, there is no match elsewhere.</a:t>
            </a:r>
          </a:p>
          <a:p>
            <a:pPr lvl="1"/>
            <a:r>
              <a:rPr lang="en-GB" dirty="0" smtClean="0"/>
              <a:t>For INSERT, the inserted and trigger table has the new row.</a:t>
            </a:r>
          </a:p>
          <a:p>
            <a:pPr lvl="1"/>
            <a:r>
              <a:rPr lang="en-GB" dirty="0" smtClean="0"/>
              <a:t>While the first JOIN will include the new row, it will not include the deleted row.</a:t>
            </a:r>
          </a:p>
          <a:p>
            <a:pPr lvl="1"/>
            <a:r>
              <a:rPr lang="en-GB" dirty="0" smtClean="0"/>
              <a:t>A full join ensures that the rows added from </a:t>
            </a:r>
            <a:r>
              <a:rPr lang="en-GB" b="1" dirty="0" smtClean="0"/>
              <a:t>both</a:t>
            </a:r>
            <a:r>
              <a:rPr lang="en-GB" dirty="0" smtClean="0"/>
              <a:t> sides of the join (inserted and deleted) are included in the results.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74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DML Trigger for Audit Trail: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Try running the following queries:</a:t>
            </a:r>
          </a:p>
          <a:p>
            <a:pPr lvl="1"/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Bonus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3000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'S26014'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Bonus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b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'S26020'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'01-Jan-2017'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2000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r>
              <a:rPr lang="en-GB" dirty="0" smtClean="0"/>
              <a:t>Now, try deleting the last record added to the </a:t>
            </a:r>
            <a:r>
              <a:rPr lang="en-GB" dirty="0" err="1" smtClean="0"/>
              <a:t>BranchManager</a:t>
            </a:r>
            <a:r>
              <a:rPr lang="en-GB" dirty="0" smtClean="0"/>
              <a:t> table using the following: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BranchManagerID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SCOPE_IDENTITY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();</a:t>
            </a:r>
          </a:p>
          <a:p>
            <a:pPr marL="365760" lvl="1" indent="0">
              <a:buNone/>
            </a:pPr>
            <a:r>
              <a:rPr lang="en-GB" b="1" i="1" dirty="0" smtClean="0"/>
              <a:t>Note</a:t>
            </a:r>
            <a:r>
              <a:rPr lang="en-GB" i="1" dirty="0" smtClean="0"/>
              <a:t>: </a:t>
            </a:r>
            <a:r>
              <a:rPr lang="en-GB" i="1" dirty="0" err="1" smtClean="0"/>
              <a:t>Scope_Identity</a:t>
            </a:r>
            <a:r>
              <a:rPr lang="en-GB" i="1" dirty="0" smtClean="0"/>
              <a:t> returns the last ID you generated.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3691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for Audit Trail: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Now run the following query to check the results in the audit table.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BranchManagerAudit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r>
              <a:rPr lang="en-GB" dirty="0" smtClean="0"/>
              <a:t>You should have something similar to the following.</a:t>
            </a:r>
          </a:p>
          <a:p>
            <a:pPr lvl="1"/>
            <a:r>
              <a:rPr lang="en-GB" dirty="0" smtClean="0"/>
              <a:t>Can you identify which row is for an UPDATE, INSERT or a DELETE?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2" y="5085189"/>
            <a:ext cx="9145715" cy="1045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502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</a:t>
            </a:r>
            <a:r>
              <a:rPr lang="en-GB" dirty="0" smtClean="0"/>
              <a:t>Triggers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Elimination of redundant code </a:t>
            </a:r>
          </a:p>
          <a:p>
            <a:r>
              <a:rPr lang="en-GB" dirty="0"/>
              <a:t>Simplifying modifications</a:t>
            </a:r>
          </a:p>
          <a:p>
            <a:r>
              <a:rPr lang="en-GB" dirty="0"/>
              <a:t>Increased security</a:t>
            </a:r>
          </a:p>
          <a:p>
            <a:r>
              <a:rPr lang="en-GB" dirty="0"/>
              <a:t>Improved integrity</a:t>
            </a:r>
          </a:p>
          <a:p>
            <a:r>
              <a:rPr lang="en-GB" dirty="0"/>
              <a:t>Improved processing power</a:t>
            </a:r>
          </a:p>
          <a:p>
            <a:r>
              <a:rPr lang="en-GB" dirty="0"/>
              <a:t>Good fit with client-server architecture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Disadvantages</a:t>
            </a:r>
          </a:p>
          <a:p>
            <a:r>
              <a:rPr lang="en-GB" dirty="0"/>
              <a:t>Performance overhead</a:t>
            </a:r>
          </a:p>
          <a:p>
            <a:r>
              <a:rPr lang="en-GB" dirty="0"/>
              <a:t>Cascading effects</a:t>
            </a:r>
          </a:p>
          <a:p>
            <a:r>
              <a:rPr lang="en-GB" dirty="0"/>
              <a:t>Cannot be scheduled</a:t>
            </a:r>
          </a:p>
          <a:p>
            <a:r>
              <a:rPr lang="en-GB" dirty="0"/>
              <a:t>Less portable</a:t>
            </a:r>
          </a:p>
        </p:txBody>
      </p:sp>
    </p:spTree>
    <p:extLst>
      <p:ext uri="{BB962C8B-B14F-4D97-AF65-F5344CB8AC3E}">
        <p14:creationId xmlns:p14="http://schemas.microsoft.com/office/powerpoint/2010/main" val="3454808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database trigger?</a:t>
            </a:r>
          </a:p>
          <a:p>
            <a:r>
              <a:rPr lang="en-GB" dirty="0" smtClean="0"/>
              <a:t>Discuss </a:t>
            </a:r>
            <a:r>
              <a:rPr lang="en-GB" dirty="0"/>
              <a:t>the advantages and disadvantage of </a:t>
            </a:r>
            <a:r>
              <a:rPr lang="en-GB" dirty="0" smtClean="0"/>
              <a:t>triggers.</a:t>
            </a:r>
            <a:endParaRPr lang="en-GB" dirty="0"/>
          </a:p>
          <a:p>
            <a:r>
              <a:rPr lang="en-GB" dirty="0" smtClean="0"/>
              <a:t>What is the difference between Logon, DDL and DML Triggers?</a:t>
            </a:r>
          </a:p>
          <a:p>
            <a:r>
              <a:rPr lang="en-GB" dirty="0"/>
              <a:t>What are the components of a </a:t>
            </a:r>
            <a:r>
              <a:rPr lang="en-GB" dirty="0" smtClean="0"/>
              <a:t>DML </a:t>
            </a:r>
            <a:r>
              <a:rPr lang="en-GB" dirty="0"/>
              <a:t>Trigger?</a:t>
            </a:r>
          </a:p>
          <a:p>
            <a:r>
              <a:rPr lang="en-GB" dirty="0" smtClean="0"/>
              <a:t>Discuss the differences between BEFORE, AFTER and INSTEAD OF Triggers, using examples to illustrate your answers.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96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87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13534</TotalTime>
  <Words>2287</Words>
  <Application>Microsoft Office PowerPoint</Application>
  <PresentationFormat>On-screen Show (4:3)</PresentationFormat>
  <Paragraphs>284</Paragraphs>
  <Slides>32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Calibri</vt:lpstr>
      <vt:lpstr>Cambria</vt:lpstr>
      <vt:lpstr>Consolas</vt:lpstr>
      <vt:lpstr>Wingdings</vt:lpstr>
      <vt:lpstr>Wingdings 2</vt:lpstr>
      <vt:lpstr>Median</vt:lpstr>
      <vt:lpstr>DML Triggers</vt:lpstr>
      <vt:lpstr>Today’s Lecture</vt:lpstr>
      <vt:lpstr>Question</vt:lpstr>
      <vt:lpstr>Triggers</vt:lpstr>
      <vt:lpstr>DML Triggers</vt:lpstr>
      <vt:lpstr>Uses of DML Triggers</vt:lpstr>
      <vt:lpstr>Triggers</vt:lpstr>
      <vt:lpstr>Creating a Trigger</vt:lpstr>
      <vt:lpstr>Creating a Trigger</vt:lpstr>
      <vt:lpstr>Creating a Trigger</vt:lpstr>
      <vt:lpstr>A Simple Trigger</vt:lpstr>
      <vt:lpstr>A Simple Trigger</vt:lpstr>
      <vt:lpstr>DML Triggers:  The deleted and inserted Tables</vt:lpstr>
      <vt:lpstr>INSERTS: The deleted and inserted Tables</vt:lpstr>
      <vt:lpstr>UPDATES: The deleted and inserted Tables</vt:lpstr>
      <vt:lpstr>DELETES: The Deleted and Inserted Tables</vt:lpstr>
      <vt:lpstr>Why the deleted and inserted Tables?</vt:lpstr>
      <vt:lpstr>The deleted and inserted Tables: How?</vt:lpstr>
      <vt:lpstr>DML Triggers for Enforcing Business Rules: Example</vt:lpstr>
      <vt:lpstr>DML Triggers for Enforcing Business Rules: A Possible Solution</vt:lpstr>
      <vt:lpstr>The Solution</vt:lpstr>
      <vt:lpstr>DML Triggers for Auditing</vt:lpstr>
      <vt:lpstr>DML Triggers for Auditing</vt:lpstr>
      <vt:lpstr>DML Trigger for Audit Trail: Step 1</vt:lpstr>
      <vt:lpstr>DML Trigger for Audit Trail: Step 2</vt:lpstr>
      <vt:lpstr>DML Trigger for Audit Trail: Step 2</vt:lpstr>
      <vt:lpstr>DML Trigger for Audit Trail: Step 2</vt:lpstr>
      <vt:lpstr>DML Trigger for Audit Trail: Test</vt:lpstr>
      <vt:lpstr>DML Trigger for Audit Trail: Test</vt:lpstr>
      <vt:lpstr>Advantages and Disadvantages of Triggers</vt:lpstr>
      <vt:lpstr>Revision Questions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2394</cp:revision>
  <cp:lastPrinted>2017-02-08T07:33:30Z</cp:lastPrinted>
  <dcterms:created xsi:type="dcterms:W3CDTF">2013-09-18T07:00:31Z</dcterms:created>
  <dcterms:modified xsi:type="dcterms:W3CDTF">2017-02-08T12:08:41Z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