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8" d="100"/>
          <a:sy n="88" d="100"/>
        </p:scale>
        <p:origin x="1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45A2F-65A1-4ED8-B3A2-A4293A7748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361291-3862-49A2-B8EF-CF0C6EC4A6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5890C6-FB65-4D93-872F-2640B7AF2602}"/>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5" name="Footer Placeholder 4">
            <a:extLst>
              <a:ext uri="{FF2B5EF4-FFF2-40B4-BE49-F238E27FC236}">
                <a16:creationId xmlns:a16="http://schemas.microsoft.com/office/drawing/2014/main" id="{9E5958A3-D3F6-48EF-89CC-2C6B96D589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1BB41F-39C3-4CF2-A1C3-9DD16C896460}"/>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3149243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6739-C28D-4A32-A50C-4283FAD7EF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605BB8-73EA-414A-AA13-2D3FCDEC68D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9FA8E-E9A4-41F0-9BF8-8B32BD95C60E}"/>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5" name="Footer Placeholder 4">
            <a:extLst>
              <a:ext uri="{FF2B5EF4-FFF2-40B4-BE49-F238E27FC236}">
                <a16:creationId xmlns:a16="http://schemas.microsoft.com/office/drawing/2014/main" id="{348CEC8A-0F39-429C-A03D-BD1F944F5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37F1D1-C465-411C-8C01-3DC4FE3689AF}"/>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2128982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BBD71-FF53-4CBA-BA22-D7DECB1D0B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7C253F-CE40-4521-896D-C4B6451DF0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20DF8CD-30EE-49CE-AE8D-A1970C97BB36}"/>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5" name="Footer Placeholder 4">
            <a:extLst>
              <a:ext uri="{FF2B5EF4-FFF2-40B4-BE49-F238E27FC236}">
                <a16:creationId xmlns:a16="http://schemas.microsoft.com/office/drawing/2014/main" id="{CC1B65B7-E6A7-4686-BDE7-386102F2A5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865001-8E27-4010-9830-E87449286DF1}"/>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1897490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1940F-7523-49D1-AB88-571F11A741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BBB728-7B00-4E96-8E4A-89BAA9E923D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38953C-6F86-4540-A818-39D8BE6CF2A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18B0D5-B41B-45BA-9DA3-059AD6B782F6}"/>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6" name="Footer Placeholder 5">
            <a:extLst>
              <a:ext uri="{FF2B5EF4-FFF2-40B4-BE49-F238E27FC236}">
                <a16:creationId xmlns:a16="http://schemas.microsoft.com/office/drawing/2014/main" id="{8CC52920-3FE0-4E4C-994B-4ACE91F772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85B990-7B26-4B23-9A9E-27C8B4B4B3BB}"/>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1160249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B2F1B-0A69-4119-87C7-78B0A20197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9338CD-ECC1-4255-AB81-9A59DACD24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30F5803-954E-416D-AD80-2AA45F9CE8B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8AC324-0F64-491D-8004-ED7F28601B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AE767CC-DD9C-4461-B89F-1E046A28DC0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BCA9A2-7E3B-437E-8D43-1E1B4BEC5B17}"/>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8" name="Footer Placeholder 7">
            <a:extLst>
              <a:ext uri="{FF2B5EF4-FFF2-40B4-BE49-F238E27FC236}">
                <a16:creationId xmlns:a16="http://schemas.microsoft.com/office/drawing/2014/main" id="{E3E8118D-7F23-4FED-B3E9-55664D291E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F50A60-D22E-4429-B450-D1730D372838}"/>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4109478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8EDC2-5527-473A-964E-422EDB4E21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471CF8-19C6-48AE-82CB-96862EFEE03E}"/>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4" name="Footer Placeholder 3">
            <a:extLst>
              <a:ext uri="{FF2B5EF4-FFF2-40B4-BE49-F238E27FC236}">
                <a16:creationId xmlns:a16="http://schemas.microsoft.com/office/drawing/2014/main" id="{905D2AC6-A2E0-4FB7-B6FC-D7251493BB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CA710C-82DA-4D87-AF7A-71FBBC91160A}"/>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1765060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E9023D-8C40-4A42-A99C-AD4ED5C2DEBC}"/>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3" name="Footer Placeholder 2">
            <a:extLst>
              <a:ext uri="{FF2B5EF4-FFF2-40B4-BE49-F238E27FC236}">
                <a16:creationId xmlns:a16="http://schemas.microsoft.com/office/drawing/2014/main" id="{B6EF6609-6E18-4446-82C2-4AFADFA977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407FD6-7772-4AFB-A809-5B3DDA6E051B}"/>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96033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42F51-EAB7-48E5-8F04-60EA92C094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54A38A-165A-4340-8B63-2E8D8ED7C9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5BF124-765B-4120-B91B-E9E1E3F5CE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F2E943C-676E-449C-ADAF-AB4A9DB31E30}"/>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6" name="Footer Placeholder 5">
            <a:extLst>
              <a:ext uri="{FF2B5EF4-FFF2-40B4-BE49-F238E27FC236}">
                <a16:creationId xmlns:a16="http://schemas.microsoft.com/office/drawing/2014/main" id="{F4A04991-C460-406A-BB57-38B956D19E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DB43D-C9A2-4273-A80F-660619D70660}"/>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245958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C06A7-3C9E-44F7-BAA6-E95B74F4BE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011BA-E9C2-4F25-9664-1400B746A6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125393-5CBC-41F9-AA35-D531F288E5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A6493AC-240C-4A36-B426-F17E562CDC22}"/>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6" name="Footer Placeholder 5">
            <a:extLst>
              <a:ext uri="{FF2B5EF4-FFF2-40B4-BE49-F238E27FC236}">
                <a16:creationId xmlns:a16="http://schemas.microsoft.com/office/drawing/2014/main" id="{B137CFB6-D7B8-4E0C-AAAE-D72AD81DD6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53645B-594E-4A9D-BDFA-B51772E997E8}"/>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90824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E5A1B-2873-4F6E-A365-C6DE3C7F0E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DE0364-5763-4ECB-B08F-2C7E41BB000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AF2087-0E8A-468C-9A03-EA6D593FD272}"/>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5" name="Footer Placeholder 4">
            <a:extLst>
              <a:ext uri="{FF2B5EF4-FFF2-40B4-BE49-F238E27FC236}">
                <a16:creationId xmlns:a16="http://schemas.microsoft.com/office/drawing/2014/main" id="{71001A5B-1BEB-41AA-9F83-2C08E69C0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649FD-5D96-4B6B-832B-1F92EDD5FF96}"/>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415528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4E51D8-2015-43FE-83F3-1A0A82CB80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66B3D9-C290-4377-B802-D851C827541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10295-382F-490E-8B0D-7BD038A5BDA1}"/>
              </a:ext>
            </a:extLst>
          </p:cNvPr>
          <p:cNvSpPr>
            <a:spLocks noGrp="1"/>
          </p:cNvSpPr>
          <p:nvPr>
            <p:ph type="dt" sz="half" idx="10"/>
          </p:nvPr>
        </p:nvSpPr>
        <p:spPr/>
        <p:txBody>
          <a:bodyPr/>
          <a:lstStyle/>
          <a:p>
            <a:fld id="{BA845C28-3279-4E44-8567-F1704A6978E4}" type="datetimeFigureOut">
              <a:rPr lang="en-GB" smtClean="0"/>
              <a:t>04/03/2018</a:t>
            </a:fld>
            <a:endParaRPr lang="en-GB"/>
          </a:p>
        </p:txBody>
      </p:sp>
      <p:sp>
        <p:nvSpPr>
          <p:cNvPr id="5" name="Footer Placeholder 4">
            <a:extLst>
              <a:ext uri="{FF2B5EF4-FFF2-40B4-BE49-F238E27FC236}">
                <a16:creationId xmlns:a16="http://schemas.microsoft.com/office/drawing/2014/main" id="{7112CB1C-4ABD-427D-82A6-815C299D19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98B4A7-61F1-4B54-A3AD-B9EC789C4754}"/>
              </a:ext>
            </a:extLst>
          </p:cNvPr>
          <p:cNvSpPr>
            <a:spLocks noGrp="1"/>
          </p:cNvSpPr>
          <p:nvPr>
            <p:ph type="sldNum" sz="quarter" idx="12"/>
          </p:nvPr>
        </p:nvSpPr>
        <p:spPr/>
        <p:txBody>
          <a:bodyPr/>
          <a:lstStyle/>
          <a:p>
            <a:fld id="{3FDB8840-28C8-44EC-9506-3D96E72C1FDD}" type="slidenum">
              <a:rPr lang="en-GB" smtClean="0"/>
              <a:t>‹#›</a:t>
            </a:fld>
            <a:endParaRPr lang="en-GB"/>
          </a:p>
        </p:txBody>
      </p:sp>
    </p:spTree>
    <p:extLst>
      <p:ext uri="{BB962C8B-B14F-4D97-AF65-F5344CB8AC3E}">
        <p14:creationId xmlns:p14="http://schemas.microsoft.com/office/powerpoint/2010/main" val="3465880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AF3594-E5EF-4115-812F-7616C8F0E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9BF3DB-33BB-4AC4-A8F9-9C714C7489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1EBA4D-01B5-40D6-A3F1-A84F2427B0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845C28-3279-4E44-8567-F1704A6978E4}" type="datetimeFigureOut">
              <a:rPr lang="en-GB" smtClean="0"/>
              <a:t>04/03/2018</a:t>
            </a:fld>
            <a:endParaRPr lang="en-GB"/>
          </a:p>
        </p:txBody>
      </p:sp>
      <p:sp>
        <p:nvSpPr>
          <p:cNvPr id="5" name="Footer Placeholder 4">
            <a:extLst>
              <a:ext uri="{FF2B5EF4-FFF2-40B4-BE49-F238E27FC236}">
                <a16:creationId xmlns:a16="http://schemas.microsoft.com/office/drawing/2014/main" id="{1F038EB5-45A8-4B6F-9DE3-A1773E50F3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08A9F1-4AA6-4450-A124-CA5B435C4B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DB8840-28C8-44EC-9506-3D96E72C1FDD}" type="slidenum">
              <a:rPr lang="en-GB" smtClean="0"/>
              <a:t>‹#›</a:t>
            </a:fld>
            <a:endParaRPr lang="en-GB"/>
          </a:p>
        </p:txBody>
      </p:sp>
    </p:spTree>
    <p:extLst>
      <p:ext uri="{BB962C8B-B14F-4D97-AF65-F5344CB8AC3E}">
        <p14:creationId xmlns:p14="http://schemas.microsoft.com/office/powerpoint/2010/main" val="3440963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13" Type="http://schemas.openxmlformats.org/officeDocument/2006/relationships/hyperlink" Target="https://creativecommons.org/licenses/by/2.0/" TargetMode="External"/><Relationship Id="rId3" Type="http://schemas.openxmlformats.org/officeDocument/2006/relationships/hyperlink" Target="https://en.wikipedia.org/wiki/University_of_Wales_Trinity_Saint_David" TargetMode="External"/><Relationship Id="rId7" Type="http://schemas.openxmlformats.org/officeDocument/2006/relationships/hyperlink" Target="https://dystopiana2012.wikispaces.com/P.T.S.D." TargetMode="External"/><Relationship Id="rId12" Type="http://schemas.openxmlformats.org/officeDocument/2006/relationships/hyperlink" Target="https://www.flickr.com/photos/forbesoste/15655214702"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png"/><Relationship Id="rId11" Type="http://schemas.openxmlformats.org/officeDocument/2006/relationships/image" Target="../media/image5.jpg"/><Relationship Id="rId5" Type="http://schemas.openxmlformats.org/officeDocument/2006/relationships/hyperlink" Target="https://creativecommons.org/licenses/by-sa/4.0/" TargetMode="External"/><Relationship Id="rId10" Type="http://schemas.openxmlformats.org/officeDocument/2006/relationships/hyperlink" Target="http://traumadissociation.com/ptsd" TargetMode="External"/><Relationship Id="rId4" Type="http://schemas.openxmlformats.org/officeDocument/2006/relationships/hyperlink" Target="http://traumadissociation.com/awareness" TargetMode="External"/><Relationship Id="rId9"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University_of_Wales_Trinity_Saint_David"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565AA-5FCE-44E4-BB22-98DD6A6CC5E7}"/>
              </a:ext>
            </a:extLst>
          </p:cNvPr>
          <p:cNvSpPr>
            <a:spLocks noGrp="1"/>
          </p:cNvSpPr>
          <p:nvPr>
            <p:ph type="title"/>
          </p:nvPr>
        </p:nvSpPr>
        <p:spPr>
          <a:xfrm>
            <a:off x="265815" y="309787"/>
            <a:ext cx="4699590" cy="485480"/>
          </a:xfrm>
          <a:ln>
            <a:solidFill>
              <a:schemeClr val="tx1"/>
            </a:solidFill>
          </a:ln>
        </p:spPr>
        <p:txBody>
          <a:bodyPr>
            <a:normAutofit fontScale="90000"/>
          </a:bodyPr>
          <a:lstStyle/>
          <a:p>
            <a:r>
              <a:rPr lang="en-GB" sz="1300" dirty="0"/>
              <a:t>How Mindfulness treatment can facilitate a better quality of life and greater control of symptoms in individuals experiencing Post-traumatic stress disorder</a:t>
            </a:r>
            <a:r>
              <a:rPr lang="en-GB" sz="1400" dirty="0"/>
              <a:t>. J Guy</a:t>
            </a:r>
          </a:p>
        </p:txBody>
      </p:sp>
      <p:sp>
        <p:nvSpPr>
          <p:cNvPr id="3" name="Content Placeholder 2">
            <a:extLst>
              <a:ext uri="{FF2B5EF4-FFF2-40B4-BE49-F238E27FC236}">
                <a16:creationId xmlns:a16="http://schemas.microsoft.com/office/drawing/2014/main" id="{5B0541BD-787F-4610-A391-CA3D200A3AAF}"/>
              </a:ext>
            </a:extLst>
          </p:cNvPr>
          <p:cNvSpPr>
            <a:spLocks noGrp="1"/>
          </p:cNvSpPr>
          <p:nvPr>
            <p:ph idx="1"/>
          </p:nvPr>
        </p:nvSpPr>
        <p:spPr>
          <a:xfrm>
            <a:off x="265815" y="1105054"/>
            <a:ext cx="4412512" cy="2385765"/>
          </a:xfrm>
        </p:spPr>
        <p:txBody>
          <a:bodyPr/>
          <a:lstStyle/>
          <a:p>
            <a:endParaRPr lang="en-GB" dirty="0"/>
          </a:p>
          <a:p>
            <a:endParaRPr lang="en-GB" dirty="0"/>
          </a:p>
        </p:txBody>
      </p:sp>
      <p:sp>
        <p:nvSpPr>
          <p:cNvPr id="4" name="Rectangle 3">
            <a:extLst>
              <a:ext uri="{FF2B5EF4-FFF2-40B4-BE49-F238E27FC236}">
                <a16:creationId xmlns:a16="http://schemas.microsoft.com/office/drawing/2014/main" id="{98581FEF-7589-4D7E-B523-8B801F053F16}"/>
              </a:ext>
            </a:extLst>
          </p:cNvPr>
          <p:cNvSpPr/>
          <p:nvPr/>
        </p:nvSpPr>
        <p:spPr>
          <a:xfrm>
            <a:off x="9254592" y="223284"/>
            <a:ext cx="2394069" cy="6698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619B49CD-607C-4DBF-9731-D69072B4EB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54593" y="0"/>
            <a:ext cx="2753109" cy="1105054"/>
          </a:xfrm>
          <a:prstGeom prst="rect">
            <a:avLst/>
          </a:prstGeom>
          <a:ln>
            <a:solidFill>
              <a:schemeClr val="tx1"/>
            </a:solidFill>
          </a:ln>
        </p:spPr>
      </p:pic>
      <p:sp>
        <p:nvSpPr>
          <p:cNvPr id="7" name="Rectangle: Rounded Corners 6">
            <a:extLst>
              <a:ext uri="{FF2B5EF4-FFF2-40B4-BE49-F238E27FC236}">
                <a16:creationId xmlns:a16="http://schemas.microsoft.com/office/drawing/2014/main" id="{AEC1CFD3-2329-48B3-90AD-D127A7A97230}"/>
              </a:ext>
            </a:extLst>
          </p:cNvPr>
          <p:cNvSpPr/>
          <p:nvPr/>
        </p:nvSpPr>
        <p:spPr>
          <a:xfrm>
            <a:off x="5574854" y="223285"/>
            <a:ext cx="3472762" cy="1332690"/>
          </a:xfrm>
          <a:prstGeom prst="roundRect">
            <a:avLst/>
          </a:prstGeom>
          <a:solidFill>
            <a:schemeClr val="accent4">
              <a:lumMod val="20000"/>
              <a:lumOff val="80000"/>
            </a:schemeClr>
          </a:solidFill>
          <a:ln>
            <a:solidFill>
              <a:schemeClr val="tx1"/>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GB" sz="1200" u="sng" dirty="0">
                <a:solidFill>
                  <a:schemeClr val="tx1"/>
                </a:solidFill>
              </a:rPr>
              <a:t>What is Mindfulness?</a:t>
            </a:r>
          </a:p>
          <a:p>
            <a:pPr algn="ctr"/>
            <a:r>
              <a:rPr lang="en-GB" sz="1050" dirty="0">
                <a:solidFill>
                  <a:schemeClr val="tx1"/>
                </a:solidFill>
              </a:rPr>
              <a:t>Mindfulness is defined by Kabat –Zinn (1990 cited in Baer 2006) as the act of consciously focussing our attention on the present, and the experience occurring in that moment and accepting it nonjudgmentally.</a:t>
            </a:r>
            <a:endParaRPr lang="en-GB" sz="1050" dirty="0">
              <a:noFill/>
            </a:endParaRPr>
          </a:p>
        </p:txBody>
      </p:sp>
      <p:sp>
        <p:nvSpPr>
          <p:cNvPr id="9" name="Oval 8">
            <a:extLst>
              <a:ext uri="{FF2B5EF4-FFF2-40B4-BE49-F238E27FC236}">
                <a16:creationId xmlns:a16="http://schemas.microsoft.com/office/drawing/2014/main" id="{6DDAD75C-4032-4AE3-AE88-C771E59EF390}"/>
              </a:ext>
            </a:extLst>
          </p:cNvPr>
          <p:cNvSpPr/>
          <p:nvPr/>
        </p:nvSpPr>
        <p:spPr>
          <a:xfrm>
            <a:off x="8931115" y="3844286"/>
            <a:ext cx="3260885" cy="3097544"/>
          </a:xfrm>
          <a:prstGeom prst="ellips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dirty="0">
                <a:solidFill>
                  <a:schemeClr val="tx1"/>
                </a:solidFill>
              </a:rPr>
              <a:t>Can MBSR treatment  successfully  contribute a non-pharmacological approach  to effecting physical change in regions of the brain implicated in PTSD.?</a:t>
            </a:r>
          </a:p>
          <a:p>
            <a:r>
              <a:rPr lang="en-GB" sz="1050" dirty="0">
                <a:solidFill>
                  <a:schemeClr val="tx1"/>
                </a:solidFill>
              </a:rPr>
              <a:t> Results indicate PTSD symptoms in  sufferers were improved following MSBR and, when the brain was scanned with Positron-emission tomography (PET) , Changes in the areas of brain associated with PTSD connected to fear response and traumatic memories were identified and in turn provide greater control of stress.  (</a:t>
            </a:r>
            <a:r>
              <a:rPr lang="en-GB" sz="1050" dirty="0" err="1">
                <a:solidFill>
                  <a:schemeClr val="tx1"/>
                </a:solidFill>
              </a:rPr>
              <a:t>Bremner</a:t>
            </a:r>
            <a:r>
              <a:rPr lang="en-GB" sz="1050" dirty="0">
                <a:solidFill>
                  <a:schemeClr val="tx1"/>
                </a:solidFill>
              </a:rPr>
              <a:t> et al (2017).</a:t>
            </a:r>
          </a:p>
        </p:txBody>
      </p:sp>
      <p:sp>
        <p:nvSpPr>
          <p:cNvPr id="12" name="TextBox 11">
            <a:extLst>
              <a:ext uri="{FF2B5EF4-FFF2-40B4-BE49-F238E27FC236}">
                <a16:creationId xmlns:a16="http://schemas.microsoft.com/office/drawing/2014/main" id="{4DF416C2-1575-4E06-8435-B158C7B1D966}"/>
              </a:ext>
            </a:extLst>
          </p:cNvPr>
          <p:cNvSpPr txBox="1"/>
          <p:nvPr/>
        </p:nvSpPr>
        <p:spPr>
          <a:xfrm>
            <a:off x="2667000" y="6858000"/>
            <a:ext cx="6858000" cy="230832"/>
          </a:xfrm>
          <a:prstGeom prst="rect">
            <a:avLst/>
          </a:prstGeom>
          <a:noFill/>
        </p:spPr>
        <p:txBody>
          <a:bodyPr wrap="square" rtlCol="0">
            <a:spAutoFit/>
          </a:bodyPr>
          <a:lstStyle/>
          <a:p>
            <a:r>
              <a:rPr lang="en-GB" sz="900" dirty="0">
                <a:hlinkClick r:id="rId4" tooltip="http://traumadissociation.com/awareness"/>
              </a:rPr>
              <a:t>This Photo</a:t>
            </a:r>
            <a:r>
              <a:rPr lang="en-GB" sz="900" dirty="0"/>
              <a:t> by Unknown Author is licensed under </a:t>
            </a:r>
            <a:r>
              <a:rPr lang="en-GB" sz="900" dirty="0">
                <a:hlinkClick r:id="rId5" tooltip="https://creativecommons.org/licenses/by-sa/4.0/"/>
              </a:rPr>
              <a:t>CC BY-SA</a:t>
            </a:r>
            <a:endParaRPr lang="en-GB" sz="900" dirty="0"/>
          </a:p>
        </p:txBody>
      </p:sp>
      <p:pic>
        <p:nvPicPr>
          <p:cNvPr id="21" name="Picture 20">
            <a:extLst>
              <a:ext uri="{FF2B5EF4-FFF2-40B4-BE49-F238E27FC236}">
                <a16:creationId xmlns:a16="http://schemas.microsoft.com/office/drawing/2014/main" id="{C2120663-7635-4ECF-8E6F-405099DAD2B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3245482"/>
            <a:ext cx="3867123" cy="1999135"/>
          </a:xfrm>
          <a:prstGeom prst="rect">
            <a:avLst/>
          </a:prstGeom>
          <a:solidFill>
            <a:srgbClr val="7030A0"/>
          </a:solidFill>
        </p:spPr>
      </p:pic>
      <p:sp>
        <p:nvSpPr>
          <p:cNvPr id="28" name="Rectangle 27">
            <a:extLst>
              <a:ext uri="{FF2B5EF4-FFF2-40B4-BE49-F238E27FC236}">
                <a16:creationId xmlns:a16="http://schemas.microsoft.com/office/drawing/2014/main" id="{009BDC27-45B2-4679-BEF5-CBD84B251112}"/>
              </a:ext>
            </a:extLst>
          </p:cNvPr>
          <p:cNvSpPr/>
          <p:nvPr/>
        </p:nvSpPr>
        <p:spPr>
          <a:xfrm>
            <a:off x="137352" y="870484"/>
            <a:ext cx="3285459" cy="2384395"/>
          </a:xfrm>
          <a:prstGeom prst="rect">
            <a:avLst/>
          </a:prstGeom>
          <a:solidFill>
            <a:schemeClr val="bg1">
              <a:lumMod val="95000"/>
            </a:schemeClr>
          </a:solidFill>
          <a:ln>
            <a:solidFill>
              <a:schemeClr val="accent4"/>
            </a:solidFill>
          </a:ln>
        </p:spPr>
        <p:style>
          <a:lnRef idx="2">
            <a:schemeClr val="accent4"/>
          </a:lnRef>
          <a:fillRef idx="1">
            <a:schemeClr val="lt1"/>
          </a:fillRef>
          <a:effectRef idx="0">
            <a:schemeClr val="accent4"/>
          </a:effectRef>
          <a:fontRef idx="minor">
            <a:schemeClr val="dk1"/>
          </a:fontRef>
        </p:style>
        <p:txBody>
          <a:bodyPr rtlCol="0" anchor="ctr"/>
          <a:lstStyle/>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What is Post-traumatic stress disorder (PTSD)?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A condition which  can which develop in some people when they are involved in or witness to a traumatic or violent event. (National Institute of Mental Health).</a:t>
            </a:r>
          </a:p>
          <a:p>
            <a:pPr marL="342900" lvl="0" indent="-342900">
              <a:lnSpc>
                <a:spcPct val="107000"/>
              </a:lnSpc>
              <a:spcAft>
                <a:spcPts val="0"/>
              </a:spcAft>
              <a:buFont typeface="Symbol" panose="05050102010706020507" pitchFamily="18"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Military personnel in a war zone or in battle.</a:t>
            </a:r>
          </a:p>
          <a:p>
            <a:pPr marL="342900" lvl="0" indent="-342900">
              <a:lnSpc>
                <a:spcPct val="107000"/>
              </a:lnSpc>
              <a:spcAft>
                <a:spcPts val="0"/>
              </a:spcAft>
              <a:buFont typeface="Symbol" panose="05050102010706020507" pitchFamily="18"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Victims of shooting incidents, either single or mass shootings : Las Vegas massacre 2017, Florida school shootings February 2018</a:t>
            </a:r>
          </a:p>
          <a:p>
            <a:pPr marL="342900" lvl="0" indent="-342900">
              <a:lnSpc>
                <a:spcPct val="107000"/>
              </a:lnSpc>
              <a:spcAft>
                <a:spcPts val="0"/>
              </a:spcAft>
              <a:buFont typeface="Symbol" panose="05050102010706020507" pitchFamily="18" charset="2"/>
              <a:buChar char=""/>
            </a:pPr>
            <a:r>
              <a:rPr lang="en-GB" sz="1050" dirty="0">
                <a:latin typeface="Calibri" panose="020F0502020204030204" pitchFamily="34" charset="0"/>
                <a:ea typeface="Calibri" panose="020F0502020204030204" pitchFamily="34" charset="0"/>
                <a:cs typeface="Times New Roman" panose="02020603050405020304" pitchFamily="18" charset="0"/>
              </a:rPr>
              <a:t>Natural disasters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Victims of terrorism : Bomb victims such as  9/11,  Manchester bombing 2016</a:t>
            </a:r>
          </a:p>
          <a:p>
            <a:pPr marL="342900" lvl="0" indent="-342900">
              <a:lnSpc>
                <a:spcPct val="107000"/>
              </a:lnSpc>
              <a:spcAft>
                <a:spcPts val="0"/>
              </a:spcAft>
              <a:buFont typeface="Symbol" panose="05050102010706020507" pitchFamily="18" charset="2"/>
              <a:buChar char=""/>
            </a:pPr>
            <a:r>
              <a:rPr lang="en-GB" sz="1050" dirty="0">
                <a:latin typeface="Calibri" panose="020F0502020204030204" pitchFamily="34" charset="0"/>
                <a:ea typeface="Calibri" panose="020F0502020204030204" pitchFamily="34" charset="0"/>
                <a:cs typeface="Times New Roman" panose="02020603050405020304" pitchFamily="18" charset="0"/>
              </a:rPr>
              <a:t>P</a:t>
            </a:r>
            <a:r>
              <a:rPr lang="en-GB" sz="1050" dirty="0">
                <a:effectLst/>
                <a:latin typeface="Calibri" panose="020F0502020204030204" pitchFamily="34" charset="0"/>
                <a:ea typeface="Calibri" panose="020F0502020204030204" pitchFamily="34" charset="0"/>
                <a:cs typeface="Times New Roman" panose="02020603050405020304" pitchFamily="18" charset="0"/>
              </a:rPr>
              <a:t>ersonal acts of violence, stabbings , sexual attacks. </a:t>
            </a:r>
          </a:p>
        </p:txBody>
      </p:sp>
      <p:sp>
        <p:nvSpPr>
          <p:cNvPr id="29" name="Rectangle 28">
            <a:extLst>
              <a:ext uri="{FF2B5EF4-FFF2-40B4-BE49-F238E27FC236}">
                <a16:creationId xmlns:a16="http://schemas.microsoft.com/office/drawing/2014/main" id="{6A04E7E2-26B9-4A36-95BC-C2A19AC2BD54}"/>
              </a:ext>
            </a:extLst>
          </p:cNvPr>
          <p:cNvSpPr/>
          <p:nvPr/>
        </p:nvSpPr>
        <p:spPr>
          <a:xfrm>
            <a:off x="9100898" y="1190428"/>
            <a:ext cx="2953750" cy="2653858"/>
          </a:xfrm>
          <a:prstGeom prst="rect">
            <a:avLst/>
          </a:prstGeom>
          <a:solidFill>
            <a:schemeClr val="accent4">
              <a:lumMod val="20000"/>
              <a:lumOff val="8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endParaRPr lang="en-GB" sz="1050" u="sng" dirty="0">
              <a:solidFill>
                <a:schemeClr val="tx1"/>
              </a:solidFill>
            </a:endParaRPr>
          </a:p>
          <a:p>
            <a:r>
              <a:rPr lang="en-GB" sz="1050" dirty="0">
                <a:solidFill>
                  <a:schemeClr val="tx1"/>
                </a:solidFill>
              </a:rPr>
              <a:t>Mindfulness can be delivered to an individual or a group – </a:t>
            </a:r>
          </a:p>
          <a:p>
            <a:r>
              <a:rPr lang="en-GB" sz="1050" dirty="0">
                <a:solidFill>
                  <a:schemeClr val="tx1"/>
                </a:solidFill>
              </a:rPr>
              <a:t>sessions usually 8 weeks can be practised at home whilst doing  </a:t>
            </a:r>
            <a:r>
              <a:rPr lang="en-GB" sz="1050" dirty="0" err="1">
                <a:solidFill>
                  <a:schemeClr val="tx1"/>
                </a:solidFill>
              </a:rPr>
              <a:t>everday</a:t>
            </a:r>
            <a:r>
              <a:rPr lang="en-GB" sz="1050" dirty="0">
                <a:solidFill>
                  <a:schemeClr val="tx1"/>
                </a:solidFill>
              </a:rPr>
              <a:t> tasks often performed on auto pilot.</a:t>
            </a:r>
          </a:p>
          <a:p>
            <a:r>
              <a:rPr lang="en-GB" sz="1050" dirty="0">
                <a:solidFill>
                  <a:schemeClr val="tx1"/>
                </a:solidFill>
              </a:rPr>
              <a:t>when we pay attention to activities the nature of the experience is significantly changed.</a:t>
            </a:r>
          </a:p>
          <a:p>
            <a:r>
              <a:rPr lang="en-GB" sz="1050" dirty="0">
                <a:solidFill>
                  <a:schemeClr val="tx1"/>
                </a:solidFill>
              </a:rPr>
              <a:t>An in increased awareness of experience frees us to have greater choice in what to do in situations</a:t>
            </a:r>
          </a:p>
          <a:p>
            <a:r>
              <a:rPr lang="en-GB" sz="1050" u="sng" dirty="0">
                <a:solidFill>
                  <a:schemeClr val="tx1"/>
                </a:solidFill>
              </a:rPr>
              <a:t>Different  forms of mindfulness exercises</a:t>
            </a:r>
            <a:endParaRPr lang="en-GB" sz="1050" dirty="0">
              <a:solidFill>
                <a:schemeClr val="tx1"/>
              </a:solidFill>
            </a:endParaRPr>
          </a:p>
          <a:p>
            <a:r>
              <a:rPr lang="en-GB" sz="1050" dirty="0">
                <a:solidFill>
                  <a:schemeClr val="tx1"/>
                </a:solidFill>
              </a:rPr>
              <a:t>Raisin Exercise</a:t>
            </a:r>
          </a:p>
          <a:p>
            <a:r>
              <a:rPr lang="en-GB" sz="1050" dirty="0">
                <a:solidFill>
                  <a:schemeClr val="tx1"/>
                </a:solidFill>
              </a:rPr>
              <a:t>Body scan</a:t>
            </a:r>
          </a:p>
          <a:p>
            <a:r>
              <a:rPr lang="en-GB" sz="1050" dirty="0">
                <a:solidFill>
                  <a:schemeClr val="tx1"/>
                </a:solidFill>
              </a:rPr>
              <a:t>Walking meditation</a:t>
            </a:r>
          </a:p>
          <a:p>
            <a:r>
              <a:rPr lang="en-GB" sz="1050" dirty="0">
                <a:solidFill>
                  <a:schemeClr val="tx1"/>
                </a:solidFill>
              </a:rPr>
              <a:t>Sitting meditation  (Baer 2006)</a:t>
            </a:r>
          </a:p>
        </p:txBody>
      </p:sp>
      <p:pic>
        <p:nvPicPr>
          <p:cNvPr id="1026" name="Picture 2" descr="external image 4688523825_4ff04c2098.jpg">
            <a:extLst>
              <a:ext uri="{FF2B5EF4-FFF2-40B4-BE49-F238E27FC236}">
                <a16:creationId xmlns:a16="http://schemas.microsoft.com/office/drawing/2014/main" id="{37408525-7EF4-4C2E-A11D-52D6C051645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51274" y="870484"/>
            <a:ext cx="1850881" cy="1332689"/>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Rounded Corners 29">
            <a:extLst>
              <a:ext uri="{FF2B5EF4-FFF2-40B4-BE49-F238E27FC236}">
                <a16:creationId xmlns:a16="http://schemas.microsoft.com/office/drawing/2014/main" id="{84030779-CAA2-45DA-91E4-FF3C93732165}"/>
              </a:ext>
            </a:extLst>
          </p:cNvPr>
          <p:cNvSpPr/>
          <p:nvPr/>
        </p:nvSpPr>
        <p:spPr>
          <a:xfrm>
            <a:off x="290831" y="5329991"/>
            <a:ext cx="3285459" cy="1442635"/>
          </a:xfrm>
          <a:prstGeom prst="roundRect">
            <a:avLst/>
          </a:prstGeom>
          <a:solidFill>
            <a:schemeClr val="bg1">
              <a:lumMod val="95000"/>
            </a:schemeClr>
          </a:solidFill>
        </p:spPr>
        <p:style>
          <a:lnRef idx="2">
            <a:schemeClr val="accent4"/>
          </a:lnRef>
          <a:fillRef idx="1">
            <a:schemeClr val="lt1"/>
          </a:fillRef>
          <a:effectRef idx="0">
            <a:schemeClr val="accent4"/>
          </a:effectRef>
          <a:fontRef idx="minor">
            <a:schemeClr val="dk1"/>
          </a:fontRef>
        </p:style>
        <p:txBody>
          <a:bodyPr rtlCol="0" anchor="ctr"/>
          <a:lstStyle/>
          <a:p>
            <a:r>
              <a:rPr lang="en-GB" sz="1200" u="sng" dirty="0"/>
              <a:t>Who is affected by PTSD?</a:t>
            </a:r>
            <a:endParaRPr lang="en-GB" sz="1200" dirty="0"/>
          </a:p>
          <a:p>
            <a:r>
              <a:rPr lang="en-GB" sz="1050" dirty="0"/>
              <a:t>Not everyone will be affected .</a:t>
            </a:r>
          </a:p>
          <a:p>
            <a:r>
              <a:rPr lang="en-GB" sz="1050" dirty="0"/>
              <a:t>In the USA</a:t>
            </a:r>
          </a:p>
          <a:p>
            <a:r>
              <a:rPr lang="en-GB" sz="1050" dirty="0"/>
              <a:t>60% of men will experience a traumatic event of which 8% are likely to develop PTSD.</a:t>
            </a:r>
          </a:p>
          <a:p>
            <a:r>
              <a:rPr lang="en-GB" sz="1050" dirty="0"/>
              <a:t>50% of women will experience a trauma or violence however 20% of these are likely to develop PTSD.</a:t>
            </a:r>
          </a:p>
          <a:p>
            <a:r>
              <a:rPr lang="en-GB" sz="1050" dirty="0"/>
              <a:t>Children can also experience PTSD (Harman 2017)</a:t>
            </a:r>
          </a:p>
          <a:p>
            <a:endParaRPr lang="en-GB" sz="1050" dirty="0"/>
          </a:p>
        </p:txBody>
      </p:sp>
      <p:sp>
        <p:nvSpPr>
          <p:cNvPr id="31" name="Rectangle: Rounded Corners 30">
            <a:extLst>
              <a:ext uri="{FF2B5EF4-FFF2-40B4-BE49-F238E27FC236}">
                <a16:creationId xmlns:a16="http://schemas.microsoft.com/office/drawing/2014/main" id="{DBC52876-CB10-4F43-A1CA-7F6FA2EBA31D}"/>
              </a:ext>
            </a:extLst>
          </p:cNvPr>
          <p:cNvSpPr/>
          <p:nvPr/>
        </p:nvSpPr>
        <p:spPr>
          <a:xfrm>
            <a:off x="5642323" y="3064510"/>
            <a:ext cx="3288792" cy="3779542"/>
          </a:xfrm>
          <a:prstGeom prst="roundRect">
            <a:avLst/>
          </a:prstGeom>
          <a:solidFill>
            <a:schemeClr val="accent4">
              <a:lumMod val="20000"/>
              <a:lumOff val="80000"/>
            </a:schemeClr>
          </a:solidFill>
          <a:ln>
            <a:solidFill>
              <a:schemeClr val="tx1"/>
            </a:solidFill>
          </a:ln>
        </p:spPr>
        <p:style>
          <a:lnRef idx="2">
            <a:schemeClr val="accent2"/>
          </a:lnRef>
          <a:fillRef idx="1">
            <a:schemeClr val="lt1"/>
          </a:fillRef>
          <a:effectRef idx="0">
            <a:schemeClr val="accent2"/>
          </a:effectRef>
          <a:fontRef idx="minor">
            <a:schemeClr val="dk1"/>
          </a:fontRef>
        </p:style>
        <p:txBody>
          <a:bodyPr rtlCol="0" anchor="ctr"/>
          <a:lstStyle/>
          <a:p>
            <a:r>
              <a:rPr lang="en-GB" sz="1100" u="sng" dirty="0"/>
              <a:t>Controlled trial 28 male war victims diagnosed as suffering from PTSD</a:t>
            </a:r>
            <a:r>
              <a:rPr lang="en-GB" sz="1050" dirty="0"/>
              <a:t>.</a:t>
            </a:r>
          </a:p>
          <a:p>
            <a:r>
              <a:rPr lang="en-GB" sz="1050" dirty="0"/>
              <a:t>Participants placed in two groups - the experimental group and the control group.</a:t>
            </a:r>
          </a:p>
          <a:p>
            <a:r>
              <a:rPr lang="en-GB" sz="1050" dirty="0"/>
              <a:t>The experimental group received mindfulness training (Kabat-Zinn et al 1992) the control group received no training</a:t>
            </a:r>
          </a:p>
          <a:p>
            <a:r>
              <a:rPr lang="en-GB" sz="1050" dirty="0"/>
              <a:t>The World Health Organization Quality of Life Questuionnaire-26 (WHOQOL-26) was used to collect data  :  Pre treatment.      Post treatment.   and   Delayed post treatment.</a:t>
            </a:r>
          </a:p>
          <a:p>
            <a:r>
              <a:rPr lang="en-GB" sz="1050" dirty="0"/>
              <a:t>Results – </a:t>
            </a:r>
          </a:p>
          <a:p>
            <a:r>
              <a:rPr lang="en-GB" sz="1050" dirty="0"/>
              <a:t>Statistical findings illustrated a significant reduction in the average score of participants in the experimental group in both the post-test and delayed post-test.  Furthermore, when compared to the control group a significant increase was also apparent in the average scores of physical and psychiatric health, relationships, and social setting of the experimental group in both their post-tests and delayed post-tests. (Azad et al 2014)</a:t>
            </a:r>
          </a:p>
        </p:txBody>
      </p:sp>
      <p:pic>
        <p:nvPicPr>
          <p:cNvPr id="1028" name="Picture 1027">
            <a:extLst>
              <a:ext uri="{FF2B5EF4-FFF2-40B4-BE49-F238E27FC236}">
                <a16:creationId xmlns:a16="http://schemas.microsoft.com/office/drawing/2014/main" id="{A28AFD9D-D354-46BA-8C21-95B4B9582B8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792316" y="4029233"/>
            <a:ext cx="1727662" cy="1007790"/>
          </a:xfrm>
          <a:prstGeom prst="rect">
            <a:avLst/>
          </a:prstGeom>
        </p:spPr>
      </p:pic>
      <p:sp>
        <p:nvSpPr>
          <p:cNvPr id="1033" name="Oval 1032">
            <a:extLst>
              <a:ext uri="{FF2B5EF4-FFF2-40B4-BE49-F238E27FC236}">
                <a16:creationId xmlns:a16="http://schemas.microsoft.com/office/drawing/2014/main" id="{EA2AE9C8-0138-4177-B540-3F590CE7A303}"/>
              </a:ext>
            </a:extLst>
          </p:cNvPr>
          <p:cNvSpPr/>
          <p:nvPr/>
        </p:nvSpPr>
        <p:spPr>
          <a:xfrm>
            <a:off x="3642118" y="2293630"/>
            <a:ext cx="1833522" cy="1665413"/>
          </a:xfrm>
          <a:prstGeom prst="ellipse">
            <a:avLst/>
          </a:prstGeom>
          <a:solidFill>
            <a:schemeClr val="bg1">
              <a:lumMod val="95000"/>
            </a:schemeClr>
          </a:solidFill>
          <a:ln>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1050" u="sng" dirty="0"/>
              <a:t>Triggers For PTSD </a:t>
            </a:r>
            <a:r>
              <a:rPr lang="en-GB" sz="1050" dirty="0"/>
              <a:t>the stressor criterion or Criterion A (DSM -1V-TR.)</a:t>
            </a:r>
          </a:p>
          <a:p>
            <a:pPr algn="ctr"/>
            <a:r>
              <a:rPr lang="en-GB" sz="1050" dirty="0"/>
              <a:t>Qualified stressor plus qualified Reaction =</a:t>
            </a:r>
          </a:p>
          <a:p>
            <a:pPr algn="ctr"/>
            <a:r>
              <a:rPr lang="en-GB" sz="1050" dirty="0"/>
              <a:t>PTSD symptoms</a:t>
            </a:r>
          </a:p>
        </p:txBody>
      </p:sp>
      <p:pic>
        <p:nvPicPr>
          <p:cNvPr id="1044" name="Picture 1043">
            <a:extLst>
              <a:ext uri="{FF2B5EF4-FFF2-40B4-BE49-F238E27FC236}">
                <a16:creationId xmlns:a16="http://schemas.microsoft.com/office/drawing/2014/main" id="{49515FD3-E770-4CE0-B2D8-E802FB9768A7}"/>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5852011" y="1634087"/>
            <a:ext cx="2466457" cy="1332689"/>
          </a:xfrm>
          <a:prstGeom prst="rect">
            <a:avLst/>
          </a:prstGeom>
        </p:spPr>
      </p:pic>
      <p:sp>
        <p:nvSpPr>
          <p:cNvPr id="1045" name="TextBox 1044">
            <a:extLst>
              <a:ext uri="{FF2B5EF4-FFF2-40B4-BE49-F238E27FC236}">
                <a16:creationId xmlns:a16="http://schemas.microsoft.com/office/drawing/2014/main" id="{9BFAB125-F66B-43CC-9615-409F53A1F40E}"/>
              </a:ext>
            </a:extLst>
          </p:cNvPr>
          <p:cNvSpPr txBox="1"/>
          <p:nvPr/>
        </p:nvSpPr>
        <p:spPr>
          <a:xfrm>
            <a:off x="6797136" y="6858000"/>
            <a:ext cx="5822015" cy="230832"/>
          </a:xfrm>
          <a:prstGeom prst="rect">
            <a:avLst/>
          </a:prstGeom>
          <a:noFill/>
        </p:spPr>
        <p:txBody>
          <a:bodyPr wrap="square" rtlCol="0">
            <a:spAutoFit/>
          </a:bodyPr>
          <a:lstStyle/>
          <a:p>
            <a:r>
              <a:rPr lang="en-GB" sz="900" dirty="0">
                <a:hlinkClick r:id="rId12" tooltip="https://www.flickr.com/photos/forbesoste/15655214702"/>
              </a:rPr>
              <a:t>This Photo</a:t>
            </a:r>
            <a:r>
              <a:rPr lang="en-GB" sz="900" dirty="0"/>
              <a:t> by Unknown Author is licensed under </a:t>
            </a:r>
            <a:r>
              <a:rPr lang="en-GB" sz="900" dirty="0">
                <a:hlinkClick r:id="rId13" tooltip="https://creativecommons.org/licenses/by/2.0/"/>
              </a:rPr>
              <a:t>CC BY</a:t>
            </a:r>
            <a:endParaRPr lang="en-GB" sz="900" dirty="0"/>
          </a:p>
        </p:txBody>
      </p:sp>
      <p:sp>
        <p:nvSpPr>
          <p:cNvPr id="8" name="Rectangle 7">
            <a:extLst>
              <a:ext uri="{FF2B5EF4-FFF2-40B4-BE49-F238E27FC236}">
                <a16:creationId xmlns:a16="http://schemas.microsoft.com/office/drawing/2014/main" id="{A5F6ABCA-25B0-414F-AE9A-FA8390C76608}"/>
              </a:ext>
            </a:extLst>
          </p:cNvPr>
          <p:cNvSpPr/>
          <p:nvPr/>
        </p:nvSpPr>
        <p:spPr>
          <a:xfrm>
            <a:off x="3762386" y="5211104"/>
            <a:ext cx="1831881" cy="1650229"/>
          </a:xfrm>
          <a:prstGeom prst="rect">
            <a:avLst/>
          </a:prstGeom>
          <a:solidFill>
            <a:schemeClr val="accent4">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sz="1050" dirty="0"/>
              <a:t>Alterations in Neurochemicals</a:t>
            </a:r>
          </a:p>
          <a:p>
            <a:pPr algn="ctr"/>
            <a:r>
              <a:rPr lang="en-GB" sz="1050" dirty="0"/>
              <a:t>\</a:t>
            </a:r>
          </a:p>
          <a:p>
            <a:pPr algn="ctr"/>
            <a:r>
              <a:rPr lang="en-GB" sz="1050" dirty="0"/>
              <a:t>Alterations in Connectivity</a:t>
            </a:r>
          </a:p>
          <a:p>
            <a:pPr algn="ctr"/>
            <a:r>
              <a:rPr lang="en-GB" sz="1050" dirty="0"/>
              <a:t>\</a:t>
            </a:r>
          </a:p>
          <a:p>
            <a:pPr algn="ctr"/>
            <a:r>
              <a:rPr lang="en-GB" sz="1050" dirty="0"/>
              <a:t>Alterations in circuitry</a:t>
            </a:r>
          </a:p>
          <a:p>
            <a:pPr algn="ctr"/>
            <a:r>
              <a:rPr lang="en-GB" sz="1050" dirty="0"/>
              <a:t>\</a:t>
            </a:r>
          </a:p>
          <a:p>
            <a:pPr algn="ctr"/>
            <a:r>
              <a:rPr lang="en-GB" sz="1050" dirty="0"/>
              <a:t>Alterations in Behaviour and Mental Processes</a:t>
            </a:r>
          </a:p>
          <a:p>
            <a:pPr algn="ctr"/>
            <a:r>
              <a:rPr lang="en-GB" dirty="0"/>
              <a:t>(Cash 2006) </a:t>
            </a:r>
          </a:p>
        </p:txBody>
      </p:sp>
    </p:spTree>
    <p:extLst>
      <p:ext uri="{BB962C8B-B14F-4D97-AF65-F5344CB8AC3E}">
        <p14:creationId xmlns:p14="http://schemas.microsoft.com/office/powerpoint/2010/main" val="3780362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D9843-0137-4971-BEAE-0733E1340118}"/>
              </a:ext>
            </a:extLst>
          </p:cNvPr>
          <p:cNvSpPr>
            <a:spLocks noGrp="1"/>
          </p:cNvSpPr>
          <p:nvPr>
            <p:ph type="ctrTitle"/>
          </p:nvPr>
        </p:nvSpPr>
        <p:spPr>
          <a:xfrm>
            <a:off x="191387" y="239862"/>
            <a:ext cx="4455042" cy="440622"/>
          </a:xfrm>
        </p:spPr>
        <p:txBody>
          <a:bodyPr>
            <a:normAutofit fontScale="90000"/>
          </a:bodyPr>
          <a:lstStyle/>
          <a:p>
            <a:br>
              <a:rPr lang="en-GB" dirty="0"/>
            </a:br>
            <a:endParaRPr lang="en-GB" dirty="0"/>
          </a:p>
        </p:txBody>
      </p:sp>
      <p:sp>
        <p:nvSpPr>
          <p:cNvPr id="3" name="Subtitle 2">
            <a:extLst>
              <a:ext uri="{FF2B5EF4-FFF2-40B4-BE49-F238E27FC236}">
                <a16:creationId xmlns:a16="http://schemas.microsoft.com/office/drawing/2014/main" id="{2FC3BB91-91AE-47C1-A64D-61CB41EC8BA6}"/>
              </a:ext>
            </a:extLst>
          </p:cNvPr>
          <p:cNvSpPr>
            <a:spLocks noGrp="1"/>
          </p:cNvSpPr>
          <p:nvPr>
            <p:ph type="subTitle" idx="1"/>
          </p:nvPr>
        </p:nvSpPr>
        <p:spPr>
          <a:xfrm>
            <a:off x="377457" y="1152273"/>
            <a:ext cx="4082902" cy="1275906"/>
          </a:xfrm>
        </p:spPr>
        <p:txBody>
          <a:bodyPr/>
          <a:lstStyle/>
          <a:p>
            <a:endParaRPr lang="en-GB" dirty="0"/>
          </a:p>
          <a:p>
            <a:endParaRPr lang="en-GB" dirty="0"/>
          </a:p>
        </p:txBody>
      </p:sp>
      <p:pic>
        <p:nvPicPr>
          <p:cNvPr id="5" name="Picture 4">
            <a:extLst>
              <a:ext uri="{FF2B5EF4-FFF2-40B4-BE49-F238E27FC236}">
                <a16:creationId xmlns:a16="http://schemas.microsoft.com/office/drawing/2014/main" id="{7A81C0E0-F214-4FD6-9287-A65FE66D13D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54593" y="0"/>
            <a:ext cx="2753109" cy="1105054"/>
          </a:xfrm>
          <a:prstGeom prst="rect">
            <a:avLst/>
          </a:prstGeom>
          <a:ln>
            <a:solidFill>
              <a:schemeClr val="tx1"/>
            </a:solidFill>
          </a:ln>
        </p:spPr>
      </p:pic>
      <p:sp>
        <p:nvSpPr>
          <p:cNvPr id="6" name="Rectangle 5">
            <a:extLst>
              <a:ext uri="{FF2B5EF4-FFF2-40B4-BE49-F238E27FC236}">
                <a16:creationId xmlns:a16="http://schemas.microsoft.com/office/drawing/2014/main" id="{4431C1F4-824B-458F-9067-4766E7ED02F9}"/>
              </a:ext>
            </a:extLst>
          </p:cNvPr>
          <p:cNvSpPr/>
          <p:nvPr/>
        </p:nvSpPr>
        <p:spPr>
          <a:xfrm>
            <a:off x="478466" y="1152273"/>
            <a:ext cx="12007702" cy="4108817"/>
          </a:xfrm>
          <a:prstGeom prst="rect">
            <a:avLst/>
          </a:prstGeom>
        </p:spPr>
        <p:txBody>
          <a:bodyPr wrap="square">
            <a:spAutoFit/>
          </a:bodyPr>
          <a:lstStyle/>
          <a:p>
            <a:r>
              <a:rPr lang="en-GB" sz="1200" dirty="0">
                <a:solidFill>
                  <a:schemeClr val="tx1">
                    <a:lumMod val="95000"/>
                  </a:schemeClr>
                </a:solidFill>
              </a:rPr>
              <a:t>References:</a:t>
            </a:r>
          </a:p>
          <a:p>
            <a:endParaRPr lang="en-GB" sz="1100" dirty="0">
              <a:solidFill>
                <a:schemeClr val="tx1">
                  <a:lumMod val="95000"/>
                </a:schemeClr>
              </a:solidFill>
            </a:endParaRPr>
          </a:p>
          <a:p>
            <a:r>
              <a:rPr lang="en-GB" sz="1100" dirty="0">
                <a:solidFill>
                  <a:schemeClr val="tx1">
                    <a:lumMod val="95000"/>
                  </a:schemeClr>
                </a:solidFill>
              </a:rPr>
              <a:t>Baer, R.A. (2006). </a:t>
            </a:r>
            <a:r>
              <a:rPr lang="en-GB" sz="1100" i="1" dirty="0">
                <a:solidFill>
                  <a:schemeClr val="tx1">
                    <a:lumMod val="95000"/>
                  </a:schemeClr>
                </a:solidFill>
              </a:rPr>
              <a:t>Mindfulness-Based Treatment Approaches. </a:t>
            </a:r>
            <a:r>
              <a:rPr lang="en-GB" sz="1100" b="1" i="1" dirty="0">
                <a:solidFill>
                  <a:schemeClr val="tx1">
                    <a:lumMod val="95000"/>
                  </a:schemeClr>
                </a:solidFill>
              </a:rPr>
              <a:t>London :</a:t>
            </a:r>
            <a:r>
              <a:rPr lang="en-GB" sz="1100" i="1" dirty="0">
                <a:solidFill>
                  <a:schemeClr val="tx1">
                    <a:lumMod val="95000"/>
                  </a:schemeClr>
                </a:solidFill>
              </a:rPr>
              <a:t> </a:t>
            </a:r>
            <a:r>
              <a:rPr lang="en-GB" sz="1100" dirty="0">
                <a:solidFill>
                  <a:schemeClr val="tx1">
                    <a:lumMod val="95000"/>
                  </a:schemeClr>
                </a:solidFill>
              </a:rPr>
              <a:t>Academic Press.</a:t>
            </a:r>
          </a:p>
          <a:p>
            <a:endParaRPr lang="en-GB" sz="1100" dirty="0">
              <a:solidFill>
                <a:schemeClr val="tx1">
                  <a:lumMod val="95000"/>
                </a:schemeClr>
              </a:solidFill>
            </a:endParaRPr>
          </a:p>
          <a:p>
            <a:r>
              <a:rPr lang="en-GB" sz="1100" dirty="0" err="1">
                <a:solidFill>
                  <a:schemeClr val="tx1">
                    <a:lumMod val="95000"/>
                  </a:schemeClr>
                </a:solidFill>
              </a:rPr>
              <a:t>Bremner,J</a:t>
            </a:r>
            <a:r>
              <a:rPr lang="en-GB" sz="1100" dirty="0">
                <a:solidFill>
                  <a:schemeClr val="tx1">
                    <a:lumMod val="95000"/>
                  </a:schemeClr>
                </a:solidFill>
              </a:rPr>
              <a:t>., </a:t>
            </a:r>
            <a:r>
              <a:rPr lang="en-GB" sz="1100" dirty="0" err="1">
                <a:solidFill>
                  <a:schemeClr val="tx1">
                    <a:lumMod val="95000"/>
                  </a:schemeClr>
                </a:solidFill>
              </a:rPr>
              <a:t>Mishra,S</a:t>
            </a:r>
            <a:r>
              <a:rPr lang="en-GB" sz="1100" dirty="0">
                <a:solidFill>
                  <a:schemeClr val="tx1">
                    <a:lumMod val="95000"/>
                  </a:schemeClr>
                </a:solidFill>
              </a:rPr>
              <a:t>., </a:t>
            </a:r>
            <a:r>
              <a:rPr lang="en-GB" sz="1100" dirty="0" err="1">
                <a:solidFill>
                  <a:schemeClr val="tx1">
                    <a:lumMod val="95000"/>
                  </a:schemeClr>
                </a:solidFill>
              </a:rPr>
              <a:t>Campanella,C</a:t>
            </a:r>
            <a:r>
              <a:rPr lang="en-GB" sz="1100" dirty="0">
                <a:solidFill>
                  <a:schemeClr val="tx1">
                    <a:lumMod val="95000"/>
                  </a:schemeClr>
                </a:solidFill>
              </a:rPr>
              <a:t>., </a:t>
            </a:r>
            <a:r>
              <a:rPr lang="en-GB" sz="1100" dirty="0" err="1">
                <a:solidFill>
                  <a:schemeClr val="tx1">
                    <a:lumMod val="95000"/>
                  </a:schemeClr>
                </a:solidFill>
              </a:rPr>
              <a:t>Shah,M</a:t>
            </a:r>
            <a:r>
              <a:rPr lang="en-GB" sz="1100" dirty="0">
                <a:solidFill>
                  <a:schemeClr val="tx1">
                    <a:lumMod val="95000"/>
                  </a:schemeClr>
                </a:solidFill>
              </a:rPr>
              <a:t>., </a:t>
            </a:r>
            <a:r>
              <a:rPr lang="en-GB" sz="1100" dirty="0" err="1">
                <a:solidFill>
                  <a:schemeClr val="tx1">
                    <a:lumMod val="95000"/>
                  </a:schemeClr>
                </a:solidFill>
              </a:rPr>
              <a:t>Kasher,N</a:t>
            </a:r>
            <a:r>
              <a:rPr lang="en-GB" sz="1100" dirty="0">
                <a:solidFill>
                  <a:schemeClr val="tx1">
                    <a:lumMod val="95000"/>
                  </a:schemeClr>
                </a:solidFill>
              </a:rPr>
              <a:t>., </a:t>
            </a:r>
            <a:r>
              <a:rPr lang="en-GB" sz="1100" dirty="0" err="1">
                <a:solidFill>
                  <a:schemeClr val="tx1">
                    <a:lumMod val="95000"/>
                  </a:schemeClr>
                </a:solidFill>
              </a:rPr>
              <a:t>Evans,S</a:t>
            </a:r>
            <a:r>
              <a:rPr lang="en-GB" sz="1100" dirty="0">
                <a:solidFill>
                  <a:schemeClr val="tx1">
                    <a:lumMod val="95000"/>
                  </a:schemeClr>
                </a:solidFill>
              </a:rPr>
              <a:t>., ‘</a:t>
            </a:r>
            <a:r>
              <a:rPr lang="en-GB" sz="1100" dirty="0" err="1">
                <a:solidFill>
                  <a:schemeClr val="tx1">
                    <a:lumMod val="95000"/>
                  </a:schemeClr>
                </a:solidFill>
              </a:rPr>
              <a:t>Carmody,J</a:t>
            </a:r>
            <a:r>
              <a:rPr lang="en-GB" sz="1100" dirty="0">
                <a:solidFill>
                  <a:schemeClr val="tx1">
                    <a:lumMod val="95000"/>
                  </a:schemeClr>
                </a:solidFill>
              </a:rPr>
              <a:t>.’ (2017) ‘Pilot Study of the Effects of Mindfulness-Based Stress Reduction on Post-traumatic Stress Disorder Symptoms </a:t>
            </a:r>
          </a:p>
          <a:p>
            <a:r>
              <a:rPr lang="en-GB" sz="1100" dirty="0">
                <a:solidFill>
                  <a:schemeClr val="tx1">
                    <a:lumMod val="95000"/>
                  </a:schemeClr>
                </a:solidFill>
              </a:rPr>
              <a:t>and Brain Response to Traumatic Reminders of Combat in Operation Enduring Freedom/Operation Iraqi Freedom Combat Veterans with Post-traumatic Stress Disorder.’ </a:t>
            </a:r>
            <a:r>
              <a:rPr lang="en-GB" sz="1100" i="1" dirty="0">
                <a:solidFill>
                  <a:schemeClr val="tx1">
                    <a:lumMod val="95000"/>
                  </a:schemeClr>
                </a:solidFill>
              </a:rPr>
              <a:t>Frontiers in Psychiatry 8</a:t>
            </a:r>
          </a:p>
          <a:p>
            <a:r>
              <a:rPr lang="en-GB" sz="1100" i="1" dirty="0">
                <a:solidFill>
                  <a:schemeClr val="tx1">
                    <a:lumMod val="95000"/>
                  </a:schemeClr>
                </a:solidFill>
              </a:rPr>
              <a:t>http://www/frontiersin.org. [accessed 03 March 2017].</a:t>
            </a:r>
          </a:p>
          <a:p>
            <a:endParaRPr lang="en-GB" sz="1100" dirty="0">
              <a:solidFill>
                <a:schemeClr val="tx1">
                  <a:lumMod val="95000"/>
                </a:schemeClr>
              </a:solidFill>
            </a:endParaRPr>
          </a:p>
          <a:p>
            <a:r>
              <a:rPr lang="en-GB" sz="1100" dirty="0">
                <a:solidFill>
                  <a:schemeClr val="tx1">
                    <a:lumMod val="95000"/>
                  </a:schemeClr>
                </a:solidFill>
              </a:rPr>
              <a:t>Cash, A. (2006). </a:t>
            </a:r>
            <a:r>
              <a:rPr lang="en-GB" sz="1100" i="1" dirty="0">
                <a:solidFill>
                  <a:schemeClr val="tx1">
                    <a:lumMod val="95000"/>
                  </a:schemeClr>
                </a:solidFill>
              </a:rPr>
              <a:t>Posttraumatic stress disorder. </a:t>
            </a:r>
            <a:r>
              <a:rPr lang="en-GB" sz="1100" dirty="0">
                <a:solidFill>
                  <a:schemeClr val="tx1">
                    <a:lumMod val="95000"/>
                  </a:schemeClr>
                </a:solidFill>
              </a:rPr>
              <a:t>Hoboken New Jersey : John Wiley &amp; </a:t>
            </a:r>
            <a:r>
              <a:rPr lang="en-GB" sz="1100" dirty="0" err="1">
                <a:solidFill>
                  <a:schemeClr val="tx1">
                    <a:lumMod val="95000"/>
                  </a:schemeClr>
                </a:solidFill>
              </a:rPr>
              <a:t>Sons,Inc</a:t>
            </a:r>
            <a:endParaRPr lang="en-GB" sz="1100" dirty="0">
              <a:solidFill>
                <a:schemeClr val="tx1">
                  <a:lumMod val="95000"/>
                </a:schemeClr>
              </a:solidFill>
            </a:endParaRPr>
          </a:p>
          <a:p>
            <a:endParaRPr lang="en-GB" sz="1100" dirty="0">
              <a:solidFill>
                <a:schemeClr val="tx1">
                  <a:lumMod val="95000"/>
                </a:schemeClr>
              </a:solidFill>
            </a:endParaRPr>
          </a:p>
          <a:p>
            <a:r>
              <a:rPr lang="en-GB" sz="1100" dirty="0" err="1">
                <a:solidFill>
                  <a:schemeClr val="tx1">
                    <a:lumMod val="95000"/>
                  </a:schemeClr>
                </a:solidFill>
              </a:rPr>
              <a:t>Harman,P</a:t>
            </a:r>
            <a:r>
              <a:rPr lang="en-GB" sz="1100" dirty="0">
                <a:solidFill>
                  <a:schemeClr val="tx1">
                    <a:lumMod val="95000"/>
                  </a:schemeClr>
                </a:solidFill>
              </a:rPr>
              <a:t>. (2017) Post-Traumatic Stress Disorder – Suffering in silence. </a:t>
            </a:r>
            <a:r>
              <a:rPr lang="en-GB" sz="1100" i="1" dirty="0">
                <a:solidFill>
                  <a:schemeClr val="tx1">
                    <a:lumMod val="95000"/>
                  </a:schemeClr>
                </a:solidFill>
              </a:rPr>
              <a:t>Claims; New York.</a:t>
            </a:r>
          </a:p>
          <a:p>
            <a:endParaRPr lang="en-GB" sz="1100" i="1" dirty="0">
              <a:solidFill>
                <a:schemeClr val="tx1">
                  <a:lumMod val="95000"/>
                </a:schemeClr>
              </a:solidFill>
            </a:endParaRPr>
          </a:p>
          <a:p>
            <a:r>
              <a:rPr lang="en-GB" sz="1100" dirty="0" err="1"/>
              <a:t>Marzabadi</a:t>
            </a:r>
            <a:r>
              <a:rPr lang="en-GB" sz="1100" dirty="0"/>
              <a:t>, E., and Zadeh, S. (2014). The Effectiveness of Mindfulness Training in Improving the Quality of Life of the War Victims with Post Traumatic stress disorder (PTSD</a:t>
            </a:r>
            <a:r>
              <a:rPr lang="en-GB" sz="1100" i="1" dirty="0"/>
              <a:t>) Iranian Journal of Psychiatry</a:t>
            </a:r>
            <a:r>
              <a:rPr lang="en-GB" sz="1100" dirty="0"/>
              <a:t>; </a:t>
            </a:r>
          </a:p>
          <a:p>
            <a:r>
              <a:rPr lang="en-GB" sz="1100" i="1" dirty="0"/>
              <a:t>Tehran</a:t>
            </a:r>
            <a:r>
              <a:rPr lang="en-GB" sz="1100" dirty="0"/>
              <a:t> Vol 9 (4) P228-236</a:t>
            </a:r>
          </a:p>
          <a:p>
            <a:endParaRPr lang="en-GB" sz="1100" i="1" dirty="0">
              <a:solidFill>
                <a:schemeClr val="tx1">
                  <a:lumMod val="95000"/>
                </a:schemeClr>
              </a:solidFill>
            </a:endParaRPr>
          </a:p>
          <a:p>
            <a:r>
              <a:rPr lang="en-GB" sz="1100" dirty="0">
                <a:solidFill>
                  <a:schemeClr val="tx1">
                    <a:lumMod val="95000"/>
                  </a:schemeClr>
                </a:solidFill>
              </a:rPr>
              <a:t>Photo by unknown author is licensed under CC BY/SA .</a:t>
            </a:r>
            <a:r>
              <a:rPr lang="en-GB" sz="1100" b="1" dirty="0"/>
              <a:t> </a:t>
            </a:r>
          </a:p>
          <a:p>
            <a:endParaRPr lang="en-GB" sz="1100" dirty="0">
              <a:solidFill>
                <a:schemeClr val="tx1">
                  <a:lumMod val="95000"/>
                </a:schemeClr>
              </a:solidFill>
            </a:endParaRPr>
          </a:p>
          <a:p>
            <a:r>
              <a:rPr lang="en-GB" sz="1100" dirty="0" err="1">
                <a:solidFill>
                  <a:schemeClr val="tx1">
                    <a:lumMod val="95000"/>
                  </a:schemeClr>
                </a:solidFill>
              </a:rPr>
              <a:t>Rothschild,B</a:t>
            </a:r>
            <a:r>
              <a:rPr lang="en-GB" sz="1100" dirty="0">
                <a:solidFill>
                  <a:schemeClr val="tx1">
                    <a:lumMod val="95000"/>
                  </a:schemeClr>
                </a:solidFill>
              </a:rPr>
              <a:t>. (2000). </a:t>
            </a:r>
            <a:r>
              <a:rPr lang="en-GB" sz="1100" i="1" dirty="0">
                <a:solidFill>
                  <a:schemeClr val="tx1">
                    <a:lumMod val="95000"/>
                  </a:schemeClr>
                </a:solidFill>
              </a:rPr>
              <a:t>The Body remembers. The psychophysiology of Trauma and trauma treatment. </a:t>
            </a:r>
            <a:r>
              <a:rPr lang="en-GB" sz="1100" dirty="0">
                <a:solidFill>
                  <a:schemeClr val="tx1">
                    <a:lumMod val="95000"/>
                  </a:schemeClr>
                </a:solidFill>
              </a:rPr>
              <a:t>New York : </a:t>
            </a:r>
            <a:r>
              <a:rPr lang="en-GB" sz="1100" dirty="0" err="1">
                <a:solidFill>
                  <a:schemeClr val="tx1">
                    <a:lumMod val="95000"/>
                  </a:schemeClr>
                </a:solidFill>
              </a:rPr>
              <a:t>W.W.Norton</a:t>
            </a:r>
            <a:endParaRPr lang="en-GB" sz="1100" dirty="0">
              <a:solidFill>
                <a:schemeClr val="tx1">
                  <a:lumMod val="95000"/>
                </a:schemeClr>
              </a:solidFill>
            </a:endParaRPr>
          </a:p>
          <a:p>
            <a:endParaRPr lang="en-GB" sz="1100" i="1" dirty="0"/>
          </a:p>
          <a:p>
            <a:endParaRPr lang="en-GB" sz="1100" i="1" dirty="0"/>
          </a:p>
          <a:p>
            <a:endParaRPr lang="en-GB" sz="1100" i="1" dirty="0"/>
          </a:p>
          <a:p>
            <a:endParaRPr lang="en-GB" sz="1100" i="1" dirty="0"/>
          </a:p>
          <a:p>
            <a:endParaRPr lang="en-GB" dirty="0"/>
          </a:p>
        </p:txBody>
      </p:sp>
    </p:spTree>
    <p:extLst>
      <p:ext uri="{BB962C8B-B14F-4D97-AF65-F5344CB8AC3E}">
        <p14:creationId xmlns:p14="http://schemas.microsoft.com/office/powerpoint/2010/main" val="1335526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3890</TotalTime>
  <Words>652</Words>
  <Application>Microsoft Office PowerPoint</Application>
  <PresentationFormat>Widescreen</PresentationFormat>
  <Paragraphs>69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Symbol</vt:lpstr>
      <vt:lpstr>Times New Roman</vt:lpstr>
      <vt:lpstr>Office Theme</vt:lpstr>
      <vt:lpstr>How Mindfulness treatment can facilitate a better quality of life and greater control of symptoms in individuals experiencing Post-traumatic stress disorder. J Guy</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Judith Guy</dc:creator>
  <cp:lastModifiedBy>Judith Guy</cp:lastModifiedBy>
  <cp:revision>65</cp:revision>
  <dcterms:created xsi:type="dcterms:W3CDTF">2018-03-02T15:15:34Z</dcterms:created>
  <dcterms:modified xsi:type="dcterms:W3CDTF">2018-03-05T10:11:21Z</dcterms:modified>
</cp:coreProperties>
</file>