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6" r:id="rId11"/>
    <p:sldId id="268"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5000" autoAdjust="0"/>
    <p:restoredTop sz="68402" autoAdjust="0"/>
  </p:normalViewPr>
  <p:slideViewPr>
    <p:cSldViewPr snapToGrid="0">
      <p:cViewPr varScale="1">
        <p:scale>
          <a:sx n="88" d="100"/>
          <a:sy n="88" d="100"/>
        </p:scale>
        <p:origin x="-466" y="-77"/>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DF042A-C829-4E6A-92CD-6590896C0E0D}" type="datetimeFigureOut">
              <a:rPr lang="en-IN" smtClean="0"/>
              <a:pPr/>
              <a:t>13-11-2023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6557BF-7BE0-43D3-9292-BF888D6CBED3}" type="slidenum">
              <a:rPr lang="en-IN" smtClean="0"/>
              <a:pPr/>
              <a:t>‹#›</a:t>
            </a:fld>
            <a:endParaRPr lang="en-IN"/>
          </a:p>
        </p:txBody>
      </p:sp>
    </p:spTree>
    <p:extLst>
      <p:ext uri="{BB962C8B-B14F-4D97-AF65-F5344CB8AC3E}">
        <p14:creationId xmlns:p14="http://schemas.microsoft.com/office/powerpoint/2010/main" xmlns="" val="13376307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kern="1200" dirty="0">
                <a:solidFill>
                  <a:schemeClr val="tx1"/>
                </a:solidFill>
                <a:effectLst/>
                <a:latin typeface="+mn-lt"/>
                <a:ea typeface="+mn-ea"/>
                <a:cs typeface="+mn-cs"/>
              </a:rPr>
              <a:t>The mission of the company is to lessen carbon footprints, satisfy the growing need for solar solutions, and advance sustainability, especially for the future. The vision of this business is to lead in the market of solar solutions provider, promoting eco-friendly energy and driving sustainable change.  </a:t>
            </a:r>
            <a:r>
              <a:rPr lang="en-US" sz="1200" b="0" i="0" u="none" strike="noStrike" kern="1200" dirty="0">
                <a:solidFill>
                  <a:schemeClr val="tx1"/>
                </a:solidFill>
                <a:effectLst/>
                <a:latin typeface="+mn-lt"/>
                <a:ea typeface="+mn-ea"/>
                <a:cs typeface="+mn-cs"/>
              </a:rPr>
              <a:t>As a major supplier of solar solutions hope to revolutionize the industry, promote sustainable energy, and bring about a profound shift. Installing solar panels on commercial, industrial, and residential buildings is the main service. There is a great deal of opportunity for growth in the solar energy industry due to rising environmental consciousness and the need to reduce energy costs. The company uses the sun's power and invests $750,000 in equipment, staff training, and marketing costs to achieve the objective. Thus, this innovative business will increase market share and secure long-term prosperity in the booming solar energy sector. Customers benefit from this creative approach, which also helps to create a cleaner, more sustainable future by lowering energy costs and carbon footprints.  The firm can impact in this quickly changing, ecologically conscious market by Skilled personnel, and a steadfast dedication to quality.</a:t>
            </a:r>
            <a:endParaRPr lang="en-US" b="0" dirty="0">
              <a:effectLst/>
            </a:endParaRPr>
          </a:p>
          <a:p>
            <a:r>
              <a:rPr lang="en-US" dirty="0"/>
              <a:t/>
            </a:r>
            <a:br>
              <a:rPr lang="en-US" dirty="0"/>
            </a:br>
            <a:endParaRPr lang="en-IN" dirty="0"/>
          </a:p>
        </p:txBody>
      </p:sp>
      <p:sp>
        <p:nvSpPr>
          <p:cNvPr id="4" name="Slide Number Placeholder 3"/>
          <p:cNvSpPr>
            <a:spLocks noGrp="1"/>
          </p:cNvSpPr>
          <p:nvPr>
            <p:ph type="sldNum" sz="quarter" idx="5"/>
          </p:nvPr>
        </p:nvSpPr>
        <p:spPr/>
        <p:txBody>
          <a:bodyPr/>
          <a:lstStyle/>
          <a:p>
            <a:fld id="{B86557BF-7BE0-43D3-9292-BF888D6CBED3}" type="slidenum">
              <a:rPr lang="en-IN" smtClean="0"/>
              <a:pPr/>
              <a:t>2</a:t>
            </a:fld>
            <a:endParaRPr lang="en-IN"/>
          </a:p>
        </p:txBody>
      </p:sp>
    </p:spTree>
    <p:extLst>
      <p:ext uri="{BB962C8B-B14F-4D97-AF65-F5344CB8AC3E}">
        <p14:creationId xmlns:p14="http://schemas.microsoft.com/office/powerpoint/2010/main" xmlns="" val="19763773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Selecting this particular legal structure has specific advantages that correspond with the aims and objectives of the company.</a:t>
            </a:r>
            <a:endParaRPr lang="en-US" b="0" dirty="0">
              <a:effectLst/>
            </a:endParaRPr>
          </a:p>
          <a:p>
            <a:pPr rtl="0"/>
            <a:r>
              <a:rPr lang="en-IN" sz="1200" kern="1200" dirty="0">
                <a:solidFill>
                  <a:schemeClr val="tx1"/>
                </a:solidFill>
                <a:effectLst/>
                <a:latin typeface="+mn-lt"/>
                <a:ea typeface="+mn-ea"/>
                <a:cs typeface="+mn-cs"/>
              </a:rPr>
              <a:t>LLCs are essential for solar energy companies due to provide tax benefits, flexible management, and liability protection, insulating owners from personal liability and fostering corporate expansion</a:t>
            </a:r>
            <a:r>
              <a:rPr lang="en-US" sz="1200" b="0" i="0" u="none" strike="noStrike" kern="1200" dirty="0">
                <a:solidFill>
                  <a:schemeClr val="tx1"/>
                </a:solidFill>
                <a:effectLst/>
                <a:latin typeface="+mn-lt"/>
                <a:ea typeface="+mn-ea"/>
                <a:cs typeface="+mn-cs"/>
              </a:rPr>
              <a:t>. This flexibility is extremely beneficial due to simpler administrative work and concentrating on the main company operations. It helps to shift market conditions and take advantage of new possibilities.</a:t>
            </a:r>
            <a:endParaRPr lang="en-US" b="0" dirty="0">
              <a:effectLst/>
            </a:endParaRPr>
          </a:p>
          <a:p>
            <a:pPr rtl="0"/>
            <a:r>
              <a:rPr lang="en-US" sz="1200" b="0" i="0" u="none" strike="noStrike" kern="1200" dirty="0">
                <a:solidFill>
                  <a:schemeClr val="tx1"/>
                </a:solidFill>
                <a:effectLst/>
                <a:latin typeface="+mn-lt"/>
                <a:ea typeface="+mn-ea"/>
                <a:cs typeface="+mn-cs"/>
              </a:rPr>
              <a:t>In the UK, an LLC has significant tax advantages. LLCs are accountable for corporate tax to standard partnerships and sole proprietorships, which are related to personal income tax. The company's profitability and financial performance can be improved by this tax structure. The preference for an LLC legal structure is an indication of dedication to longevity and expertise. It indicates a commitment to upholding the highest standards in the industry, which fosters confidence in new customers, business associates, and investors.</a:t>
            </a:r>
          </a:p>
          <a:p>
            <a:pPr rtl="0"/>
            <a:r>
              <a:rPr lang="en-US" sz="1200" b="0" i="0" u="none" strike="noStrike" kern="1200" dirty="0">
                <a:solidFill>
                  <a:schemeClr val="tx1"/>
                </a:solidFill>
                <a:effectLst/>
                <a:latin typeface="+mn-lt"/>
                <a:ea typeface="+mn-ea"/>
                <a:cs typeface="+mn-cs"/>
              </a:rPr>
              <a:t>Companies with employee-based legal frameworks are more significant than sole proprietorships, highlighting the benefits of the LLC structure for the business. This legal format reflects the increasing customer demands and industry laws, which are in line with the developments in Birmingham's solar sector, where more structured and registered business structures are starting to emerge.</a:t>
            </a:r>
            <a:endParaRPr lang="en-US" b="0" dirty="0">
              <a:effectLst/>
            </a:endParaRPr>
          </a:p>
          <a:p>
            <a:pPr rtl="0"/>
            <a:r>
              <a:rPr lang="en-US" sz="1200" b="0" i="0" u="none" strike="noStrike" kern="1200" dirty="0">
                <a:solidFill>
                  <a:schemeClr val="tx1"/>
                </a:solidFill>
                <a:effectLst/>
                <a:latin typeface="+mn-lt"/>
                <a:ea typeface="+mn-ea"/>
                <a:cs typeface="+mn-cs"/>
              </a:rPr>
              <a:t>Green energy sector engagement is fostered by Birmingham's supportive legal environment, including fair licensing prices and streamlined licensing procedures. Regulation and standard compliance are facilitated by the city's dedication to providing training materials and expediting the application process. As a result, cooperation is encouraged between utility companies, solar energy providers, and local government organizations, ensuring the seamless incorporation of renewable energy sources into the infrastructure of the city.</a:t>
            </a:r>
            <a:endParaRPr lang="en-US" b="0" dirty="0">
              <a:effectLst/>
            </a:endParaRPr>
          </a:p>
          <a:p>
            <a:r>
              <a:rPr lang="en-US" b="0" dirty="0">
                <a:effectLst/>
              </a:rPr>
              <a:t/>
            </a:r>
            <a:br>
              <a:rPr lang="en-US" b="0" dirty="0">
                <a:effectLst/>
              </a:rPr>
            </a:br>
            <a:endParaRPr lang="en-US" b="0" dirty="0">
              <a:effectLst/>
            </a:endParaRPr>
          </a:p>
          <a:p>
            <a:r>
              <a:rPr lang="en-US" dirty="0"/>
              <a:t/>
            </a:r>
            <a:br>
              <a:rPr lang="en-US" dirty="0"/>
            </a:br>
            <a:endParaRPr lang="en-IN" dirty="0"/>
          </a:p>
        </p:txBody>
      </p:sp>
      <p:sp>
        <p:nvSpPr>
          <p:cNvPr id="4" name="Slide Number Placeholder 3"/>
          <p:cNvSpPr>
            <a:spLocks noGrp="1"/>
          </p:cNvSpPr>
          <p:nvPr>
            <p:ph type="sldNum" sz="quarter" idx="5"/>
          </p:nvPr>
        </p:nvSpPr>
        <p:spPr/>
        <p:txBody>
          <a:bodyPr/>
          <a:lstStyle/>
          <a:p>
            <a:fld id="{B86557BF-7BE0-43D3-9292-BF888D6CBED3}" type="slidenum">
              <a:rPr lang="en-IN" smtClean="0"/>
              <a:pPr/>
              <a:t>3</a:t>
            </a:fld>
            <a:endParaRPr lang="en-IN"/>
          </a:p>
        </p:txBody>
      </p:sp>
    </p:spTree>
    <p:extLst>
      <p:ext uri="{BB962C8B-B14F-4D97-AF65-F5344CB8AC3E}">
        <p14:creationId xmlns:p14="http://schemas.microsoft.com/office/powerpoint/2010/main" xmlns="" val="6330425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growing cost of construction and maintenance is another factor contributing to this disparity. The need for more affordable and sustainable solutions has been addressed by the business model, which provides a wide range of maintenance packages to the rising expenses. These bundles have been developed to satisfy customers' needs and ensure their solar panels keep working at maximum efficiency for the duration of their lives. It consists of regular upkeep, repairs, cleaning, and performance enhancement.</a:t>
            </a:r>
            <a:endParaRPr lang="en-US" b="0" dirty="0">
              <a:effectLst/>
            </a:endParaRPr>
          </a:p>
          <a:p>
            <a:pPr rtl="0"/>
            <a:r>
              <a:rPr lang="en-US" b="0" dirty="0">
                <a:effectLst/>
              </a:rPr>
              <a:t/>
            </a:r>
            <a:br>
              <a:rPr lang="en-US" b="0" dirty="0">
                <a:effectLst/>
              </a:rPr>
            </a:br>
            <a:r>
              <a:rPr lang="en-US" sz="1200" b="0" i="0" u="none" strike="noStrike" kern="1200" dirty="0">
                <a:solidFill>
                  <a:schemeClr val="tx1"/>
                </a:solidFill>
                <a:effectLst/>
                <a:latin typeface="+mn-lt"/>
                <a:ea typeface="+mn-ea"/>
                <a:cs typeface="+mn-cs"/>
              </a:rPr>
              <a:t>In addition, The company provides solar panel maintenance training and instructional resources as part of its commitment to sustainability. This lowers additional costs for customers while also promoting a sustainable culture and demonstrating a commitment to environmental awareness. The company's starting operations have been strategically placed to satisfy market demands and seize opportunities. The goal is to provide complete maintenance packages and expert solar panel installation to UK urban regions that have a strong demand for solar energy solutions. The skillful staff is formed of knowledgeable experts who have installed and maintained solar panels with a great deal of experience, providing excellent service.</a:t>
            </a:r>
            <a:endParaRPr lang="en-US" b="0" dirty="0">
              <a:effectLst/>
            </a:endParaRPr>
          </a:p>
          <a:p>
            <a:r>
              <a:rPr lang="en-US" b="0" dirty="0">
                <a:effectLst/>
              </a:rPr>
              <a:t/>
            </a:r>
            <a:br>
              <a:rPr lang="en-US" b="0" dirty="0">
                <a:effectLst/>
              </a:rPr>
            </a:br>
            <a:r>
              <a:rPr lang="en-US" b="0" dirty="0">
                <a:effectLst/>
              </a:rPr>
              <a:t/>
            </a:r>
            <a:br>
              <a:rPr lang="en-US" b="0" dirty="0">
                <a:effectLst/>
              </a:rPr>
            </a:br>
            <a:r>
              <a:rPr lang="en-US" b="0" dirty="0">
                <a:effectLst/>
              </a:rPr>
              <a:t/>
            </a:r>
            <a:br>
              <a:rPr lang="en-US" b="0" dirty="0">
                <a:effectLst/>
              </a:rPr>
            </a:br>
            <a:endParaRPr lang="en-IN" dirty="0"/>
          </a:p>
        </p:txBody>
      </p:sp>
      <p:sp>
        <p:nvSpPr>
          <p:cNvPr id="4" name="Slide Number Placeholder 3"/>
          <p:cNvSpPr>
            <a:spLocks noGrp="1"/>
          </p:cNvSpPr>
          <p:nvPr>
            <p:ph type="sldNum" sz="quarter" idx="5"/>
          </p:nvPr>
        </p:nvSpPr>
        <p:spPr/>
        <p:txBody>
          <a:bodyPr/>
          <a:lstStyle/>
          <a:p>
            <a:fld id="{B86557BF-7BE0-43D3-9292-BF888D6CBED3}" type="slidenum">
              <a:rPr lang="en-IN" smtClean="0"/>
              <a:pPr/>
              <a:t>4</a:t>
            </a:fld>
            <a:endParaRPr lang="en-IN"/>
          </a:p>
        </p:txBody>
      </p:sp>
    </p:spTree>
    <p:extLst>
      <p:ext uri="{BB962C8B-B14F-4D97-AF65-F5344CB8AC3E}">
        <p14:creationId xmlns:p14="http://schemas.microsoft.com/office/powerpoint/2010/main" xmlns="" val="31463243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SWOT is a strategic planning that organized, methodical process for assessing the internal elements that influences on a company. SWOT analysis is essential for new businesses in the solar energy industry providing services including installation, maintenance, and energy provision. A startup may identify its internal strengths and shortcomings with the use of this investigation. A competent team, adherence to government incentives and sustainability programs, and availability of revenue are strengths in the context of a solar energy firm. Operational inefficiencies or large initial capital costs are weaknesses. A startup that comprehends these internal aspects and maximizes its resources, uses its advantages and fixes its shortcomings. Startups identify market opportunities that opportunities for a solar energy company may be generated by the growing need for renewable energy, new developments in technology, or possible partnerships with local utilities and government agencies. Gaining an edge over competitors could ensue by identifying and making use of these chances.</a:t>
            </a:r>
            <a:endParaRPr lang="en-US" b="0" dirty="0">
              <a:effectLst/>
            </a:endParaRPr>
          </a:p>
          <a:p>
            <a:pPr rtl="0"/>
            <a:r>
              <a:rPr lang="en-US" sz="1200" b="0" i="0" u="none" strike="noStrike" kern="1200" dirty="0">
                <a:solidFill>
                  <a:schemeClr val="tx1"/>
                </a:solidFill>
                <a:effectLst/>
                <a:latin typeface="+mn-lt"/>
                <a:ea typeface="+mn-ea"/>
                <a:cs typeface="+mn-cs"/>
              </a:rPr>
              <a:t>Startups may identify external vulnerabilities that impact their operations with the use of this SWOT analysis. Threats to the solar energy industry arise from shifting legislation, changes in the economy that impact consumer investment choices, and difficulties relating to the environment. Startup of solar energy business concerns can reduce risks and create backup plans. Startups can create plans and make well-informed decisions thanks to the information acquired from a SWOT analysis. It provides a systematic structure for distributing resources and planning, ensuring the potentiality of the company to face obstacles and seize chances in the competitive solar energy sector.</a:t>
            </a:r>
            <a:endParaRPr lang="en-US" b="0" dirty="0">
              <a:effectLst/>
            </a:endParaRPr>
          </a:p>
          <a:p>
            <a:r>
              <a:rPr lang="en-US" dirty="0"/>
              <a:t/>
            </a:r>
            <a:br>
              <a:rPr lang="en-US" dirty="0"/>
            </a:br>
            <a:endParaRPr lang="en-IN" dirty="0"/>
          </a:p>
        </p:txBody>
      </p:sp>
      <p:sp>
        <p:nvSpPr>
          <p:cNvPr id="4" name="Slide Number Placeholder 3"/>
          <p:cNvSpPr>
            <a:spLocks noGrp="1"/>
          </p:cNvSpPr>
          <p:nvPr>
            <p:ph type="sldNum" sz="quarter" idx="5"/>
          </p:nvPr>
        </p:nvSpPr>
        <p:spPr/>
        <p:txBody>
          <a:bodyPr/>
          <a:lstStyle/>
          <a:p>
            <a:fld id="{B86557BF-7BE0-43D3-9292-BF888D6CBED3}" type="slidenum">
              <a:rPr lang="en-IN" smtClean="0"/>
              <a:pPr/>
              <a:t>5</a:t>
            </a:fld>
            <a:endParaRPr lang="en-IN"/>
          </a:p>
        </p:txBody>
      </p:sp>
    </p:spTree>
    <p:extLst>
      <p:ext uri="{BB962C8B-B14F-4D97-AF65-F5344CB8AC3E}">
        <p14:creationId xmlns:p14="http://schemas.microsoft.com/office/powerpoint/2010/main" xmlns="" val="30011775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PESTLE analysis provides valuable insights into the external factors that impact a new company pursuing the solar energy industry. These factors include limited energy services provision, installation, maintenance, and investor attraction for funding. Geopolitical conditions, laws, and government policies are political factors. Understanding the political environment is crucial for a solar energy startup as government incentives, rules, and energy laws influence the company. Navigating bureaucratic procedures, obtaining subsidies, and adjusting to political shifts that impact the renewable energy sector can all be facilitated by this research. Aspects such as market circumstances, income levels, and economic stability are examples of economic variables. </a:t>
            </a:r>
            <a:endParaRPr lang="en-US" b="0" dirty="0">
              <a:effectLst/>
            </a:endParaRPr>
          </a:p>
          <a:p>
            <a:pPr rtl="0"/>
            <a:r>
              <a:rPr lang="en-US" sz="1200" b="0" i="0" u="none" strike="noStrike" kern="1200" dirty="0">
                <a:solidFill>
                  <a:schemeClr val="tx1"/>
                </a:solidFill>
                <a:effectLst/>
                <a:latin typeface="+mn-lt"/>
                <a:ea typeface="+mn-ea"/>
                <a:cs typeface="+mn-cs"/>
              </a:rPr>
              <a:t>Evaluating these elements is essential to determining when launching a solar energy company is financially feasible and appealing to investors. Investors may find the enterprise more interesting when there is a positive economic climate with high-income levels and investment prospects. Social influences include cultural attitudes and demographic changes. For solar energy to be effectively marketed and presented to investors, it is essential to comprehend consumer attitudes toward sustainability and clean energy. A compelling case for enticing investors might be made by showing the broad support of society for renewable energy. Innovation and competitiveness depend on keeping up with technological developments. Businesses that use modern technology to increase productivity and sustainability are frequently sought after by investors. </a:t>
            </a:r>
            <a:endParaRPr lang="en-US" b="0" dirty="0">
              <a:effectLst/>
            </a:endParaRPr>
          </a:p>
          <a:p>
            <a:pPr rtl="0"/>
            <a:r>
              <a:rPr lang="en-US" sz="1200" b="0" i="0" u="none" strike="noStrike" kern="1200" dirty="0">
                <a:solidFill>
                  <a:schemeClr val="tx1"/>
                </a:solidFill>
                <a:effectLst/>
                <a:latin typeface="+mn-lt"/>
                <a:ea typeface="+mn-ea"/>
                <a:cs typeface="+mn-cs"/>
              </a:rPr>
              <a:t>Regulations, </a:t>
            </a:r>
            <a:r>
              <a:rPr lang="en-US" sz="1200" b="0" i="0" u="none" strike="noStrike" kern="1200" dirty="0" err="1">
                <a:solidFill>
                  <a:schemeClr val="tx1"/>
                </a:solidFill>
                <a:effectLst/>
                <a:latin typeface="+mn-lt"/>
                <a:ea typeface="+mn-ea"/>
                <a:cs typeface="+mn-cs"/>
              </a:rPr>
              <a:t>licences</a:t>
            </a:r>
            <a:r>
              <a:rPr lang="en-US" sz="1200" b="0" i="0" u="none" strike="noStrike" kern="1200" dirty="0">
                <a:solidFill>
                  <a:schemeClr val="tx1"/>
                </a:solidFill>
                <a:effectLst/>
                <a:latin typeface="+mn-lt"/>
                <a:ea typeface="+mn-ea"/>
                <a:cs typeface="+mn-cs"/>
              </a:rPr>
              <a:t>, and compliance requirements are all regarded legal considerations. Startups faces the complicated legal environment to stay free of obstacles and disappointments that may drive away investors. It is essential for due diligence to keep the legal requirements for conducting business in the renewable energy industry. The environment has a major role in the solar energy industry. It focuses on things including environmental laws and the company's general sustainability. Thus, the approaches of environmentally conscious businesses are attracting more interest from investors.</a:t>
            </a:r>
            <a:endParaRPr lang="en-US" b="0" dirty="0">
              <a:effectLst/>
            </a:endParaRPr>
          </a:p>
          <a:p>
            <a:r>
              <a:rPr lang="en-US" dirty="0"/>
              <a:t/>
            </a:r>
            <a:br>
              <a:rPr lang="en-US" dirty="0"/>
            </a:br>
            <a:endParaRPr lang="en-IN" dirty="0"/>
          </a:p>
        </p:txBody>
      </p:sp>
      <p:sp>
        <p:nvSpPr>
          <p:cNvPr id="4" name="Slide Number Placeholder 3"/>
          <p:cNvSpPr>
            <a:spLocks noGrp="1"/>
          </p:cNvSpPr>
          <p:nvPr>
            <p:ph type="sldNum" sz="quarter" idx="5"/>
          </p:nvPr>
        </p:nvSpPr>
        <p:spPr/>
        <p:txBody>
          <a:bodyPr/>
          <a:lstStyle/>
          <a:p>
            <a:fld id="{B86557BF-7BE0-43D3-9292-BF888D6CBED3}" type="slidenum">
              <a:rPr lang="en-IN" smtClean="0"/>
              <a:pPr/>
              <a:t>6</a:t>
            </a:fld>
            <a:endParaRPr lang="en-IN"/>
          </a:p>
        </p:txBody>
      </p:sp>
    </p:spTree>
    <p:extLst>
      <p:ext uri="{BB962C8B-B14F-4D97-AF65-F5344CB8AC3E}">
        <p14:creationId xmlns:p14="http://schemas.microsoft.com/office/powerpoint/2010/main" xmlns="" val="11605733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kern="1200" dirty="0">
                <a:solidFill>
                  <a:schemeClr val="tx1"/>
                </a:solidFill>
                <a:effectLst/>
                <a:latin typeface="+mn-lt"/>
                <a:ea typeface="+mn-ea"/>
                <a:cs typeface="+mn-cs"/>
              </a:rPr>
              <a:t>The target market are Residential customers of Birmingham, Commercial and small business customers such as Restaurants and Cafes, Educational Institutions, Healthcare Providers and Public sector and non-profit organizations. The segmentation approach and online presence strategies are effective for this business. </a:t>
            </a:r>
            <a:r>
              <a:rPr lang="en-US" sz="1200" b="0" i="0" u="none" strike="noStrike" kern="1200" dirty="0">
                <a:solidFill>
                  <a:schemeClr val="tx1"/>
                </a:solidFill>
                <a:effectLst/>
                <a:latin typeface="+mn-lt"/>
                <a:ea typeface="+mn-ea"/>
                <a:cs typeface="+mn-cs"/>
              </a:rPr>
              <a:t>The marketing campaigns must </a:t>
            </a:r>
            <a:r>
              <a:rPr lang="en-US" sz="1200" b="0" i="0" u="none" strike="noStrike" kern="1200" dirty="0" err="1">
                <a:solidFill>
                  <a:schemeClr val="tx1"/>
                </a:solidFill>
                <a:effectLst/>
                <a:latin typeface="+mn-lt"/>
                <a:ea typeface="+mn-ea"/>
                <a:cs typeface="+mn-cs"/>
              </a:rPr>
              <a:t>emphasise</a:t>
            </a:r>
            <a:r>
              <a:rPr lang="en-US" sz="1200" b="0" i="0" u="none" strike="noStrike" kern="1200" dirty="0">
                <a:solidFill>
                  <a:schemeClr val="tx1"/>
                </a:solidFill>
                <a:effectLst/>
                <a:latin typeface="+mn-lt"/>
                <a:ea typeface="+mn-ea"/>
                <a:cs typeface="+mn-cs"/>
              </a:rPr>
              <a:t> affordability, environmental advantages, and government incentives. Aim for small and medium-sized enterprises, such as cafés, restaurants, schools, and medical facilities. These companies are excited to use solar solutions to save operational costs and demonstrate their dedication to sustainability.  There is a market for government buildings, educational institutions, healthcare facilities, and nonprofits that emphasize sustainability and green energy. The marketing must </a:t>
            </a:r>
            <a:r>
              <a:rPr lang="en-US" sz="1200" b="0" i="0" u="none" strike="noStrike" kern="1200" dirty="0" err="1">
                <a:solidFill>
                  <a:schemeClr val="tx1"/>
                </a:solidFill>
                <a:effectLst/>
                <a:latin typeface="+mn-lt"/>
                <a:ea typeface="+mn-ea"/>
                <a:cs typeface="+mn-cs"/>
              </a:rPr>
              <a:t>emphasise</a:t>
            </a:r>
            <a:r>
              <a:rPr lang="en-US" sz="1200" b="0" i="0" u="none" strike="noStrike" kern="1200" dirty="0">
                <a:solidFill>
                  <a:schemeClr val="tx1"/>
                </a:solidFill>
                <a:effectLst/>
                <a:latin typeface="+mn-lt"/>
                <a:ea typeface="+mn-ea"/>
                <a:cs typeface="+mn-cs"/>
              </a:rPr>
              <a:t> the potential for long-term cost savings for these </a:t>
            </a:r>
            <a:r>
              <a:rPr lang="en-US" sz="1200" b="0" i="0" u="none" strike="noStrike" kern="1200" dirty="0" err="1">
                <a:solidFill>
                  <a:schemeClr val="tx1"/>
                </a:solidFill>
                <a:effectLst/>
                <a:latin typeface="+mn-lt"/>
                <a:ea typeface="+mn-ea"/>
                <a:cs typeface="+mn-cs"/>
              </a:rPr>
              <a:t>organisations,and</a:t>
            </a:r>
            <a:r>
              <a:rPr lang="en-US" sz="1200" b="0" i="0" u="none" strike="noStrike" kern="1200" dirty="0">
                <a:solidFill>
                  <a:schemeClr val="tx1"/>
                </a:solidFill>
                <a:effectLst/>
                <a:latin typeface="+mn-lt"/>
                <a:ea typeface="+mn-ea"/>
                <a:cs typeface="+mn-cs"/>
              </a:rPr>
              <a:t> the advantages of sustainability and green energy.</a:t>
            </a:r>
            <a:endParaRPr lang="en-US" b="0" dirty="0">
              <a:effectLst/>
            </a:endParaRPr>
          </a:p>
          <a:p>
            <a:pPr rtl="0"/>
            <a:r>
              <a:rPr lang="en-US" sz="1200" b="0" i="0" u="none" strike="noStrike" kern="1200" dirty="0">
                <a:solidFill>
                  <a:schemeClr val="tx1"/>
                </a:solidFill>
                <a:effectLst/>
                <a:latin typeface="+mn-lt"/>
                <a:ea typeface="+mn-ea"/>
                <a:cs typeface="+mn-cs"/>
              </a:rPr>
              <a:t>Technology and renewable energy businesses pique their curiosity. The solar energy business's sustainability and potential for expansion must be highlighted in its investor appeal by developing trust in this business ideology. </a:t>
            </a:r>
            <a:endParaRPr lang="en-US" b="0" dirty="0">
              <a:effectLst/>
            </a:endParaRPr>
          </a:p>
          <a:p>
            <a:pPr rtl="0"/>
            <a:r>
              <a:rPr lang="en-US" sz="1200" b="0" i="0" u="none" strike="noStrike" kern="1200" dirty="0">
                <a:solidFill>
                  <a:schemeClr val="tx1"/>
                </a:solidFill>
                <a:effectLst/>
                <a:latin typeface="+mn-lt"/>
                <a:ea typeface="+mn-ea"/>
                <a:cs typeface="+mn-cs"/>
              </a:rPr>
              <a:t>Create an easy-to-use website with thorough details about the services, client endorsements, and case studies. Professionalism and dependability must come through in an online presence.  Tailor the marketing efforts to highlight government incentives and cost reductions that are relevant to the target market segments. </a:t>
            </a:r>
            <a:r>
              <a:rPr lang="en-US" sz="1200" b="0" i="0" u="none" strike="noStrike" kern="1200" dirty="0" err="1">
                <a:solidFill>
                  <a:schemeClr val="tx1"/>
                </a:solidFill>
                <a:effectLst/>
                <a:latin typeface="+mn-lt"/>
                <a:ea typeface="+mn-ea"/>
                <a:cs typeface="+mn-cs"/>
              </a:rPr>
              <a:t>Emphasise</a:t>
            </a:r>
            <a:r>
              <a:rPr lang="en-US" sz="1200" b="0" i="0" u="none" strike="noStrike" kern="1200" dirty="0">
                <a:solidFill>
                  <a:schemeClr val="tx1"/>
                </a:solidFill>
                <a:effectLst/>
                <a:latin typeface="+mn-lt"/>
                <a:ea typeface="+mn-ea"/>
                <a:cs typeface="+mn-cs"/>
              </a:rPr>
              <a:t> the long-term financial advantages and operational cost reductions that solar energy may offer.</a:t>
            </a:r>
            <a:endParaRPr lang="en-US" b="0" dirty="0">
              <a:effectLst/>
            </a:endParaRPr>
          </a:p>
          <a:p>
            <a:pPr rtl="0"/>
            <a:r>
              <a:rPr lang="en-US" sz="1200" b="0" i="0" u="none" strike="noStrike" kern="1200" dirty="0">
                <a:solidFill>
                  <a:schemeClr val="tx1"/>
                </a:solidFill>
                <a:effectLst/>
                <a:latin typeface="+mn-lt"/>
                <a:ea typeface="+mn-ea"/>
                <a:cs typeface="+mn-cs"/>
              </a:rPr>
              <a:t>These alliances will broaden the business's appeal and increase its reputation. Assist customers promptly in order to resolve problems, establish rapport, and guarantee their pleasure. Provide individualized maintenance contracts to ensure solar systems' best performance and clients' fulfillment over the long run.  Help customers apply for solar energy systems by teaching them about government subsidies and tax advantages and assisting them with the application process.</a:t>
            </a:r>
            <a:endParaRPr lang="en-US" b="0" dirty="0">
              <a:effectLst/>
            </a:endParaRPr>
          </a:p>
          <a:p>
            <a:r>
              <a:rPr lang="en-US" dirty="0"/>
              <a:t/>
            </a:r>
            <a:br>
              <a:rPr lang="en-US" dirty="0"/>
            </a:br>
            <a:endParaRPr lang="en-IN" dirty="0"/>
          </a:p>
        </p:txBody>
      </p:sp>
      <p:sp>
        <p:nvSpPr>
          <p:cNvPr id="4" name="Slide Number Placeholder 3"/>
          <p:cNvSpPr>
            <a:spLocks noGrp="1"/>
          </p:cNvSpPr>
          <p:nvPr>
            <p:ph type="sldNum" sz="quarter" idx="5"/>
          </p:nvPr>
        </p:nvSpPr>
        <p:spPr/>
        <p:txBody>
          <a:bodyPr/>
          <a:lstStyle/>
          <a:p>
            <a:fld id="{B86557BF-7BE0-43D3-9292-BF888D6CBED3}" type="slidenum">
              <a:rPr lang="en-IN" smtClean="0"/>
              <a:pPr/>
              <a:t>7</a:t>
            </a:fld>
            <a:endParaRPr lang="en-IN"/>
          </a:p>
        </p:txBody>
      </p:sp>
    </p:spTree>
    <p:extLst>
      <p:ext uri="{BB962C8B-B14F-4D97-AF65-F5344CB8AC3E}">
        <p14:creationId xmlns:p14="http://schemas.microsoft.com/office/powerpoint/2010/main" xmlns="" val="13228831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company focuses on technology, sustainability, and renewable energy. This project is hopefully of more interest to investors who are passionate about renewable energy. Numerous countries support renewable energy initiatives with grants and subsidies. Examine the numerous municipal, state, and federal efforts that promote solar energy projects.. Businesses that prioritize sustainability and environmental friendliness are especially targeted by impact investors and clean energy funds. These investors provide the solar energy project a substantial amount of funding and are frequently in line with the objective.</a:t>
            </a:r>
            <a:endParaRPr lang="en-US" b="0" dirty="0">
              <a:effectLst/>
            </a:endParaRPr>
          </a:p>
          <a:p>
            <a:pPr rtl="0"/>
            <a:r>
              <a:rPr lang="en-US" sz="1200" b="0" i="0" u="none" strike="noStrike" kern="1200" dirty="0">
                <a:solidFill>
                  <a:schemeClr val="tx1"/>
                </a:solidFill>
                <a:effectLst/>
                <a:latin typeface="+mn-lt"/>
                <a:ea typeface="+mn-ea"/>
                <a:cs typeface="+mn-cs"/>
              </a:rPr>
              <a:t>Obtaining funding involves conventional bank loans or loans from financial institutions. This company may have to submit a thorough business plan and show how profitable and sustainable its solar energy endeavor is eligible for such financing. Work together with well-established solar energy market firms. Forming alliances with producers of solar equipment, utilities, or energy service providers can give access to networks and financial assistance as well as industry knowledge. Grants and awards have been given out for creative renewable energy initiatives by several organizations and contests</a:t>
            </a:r>
            <a:endParaRPr lang="en-US" b="0" dirty="0">
              <a:effectLst/>
            </a:endParaRPr>
          </a:p>
          <a:p>
            <a:r>
              <a:rPr lang="en-US" dirty="0"/>
              <a:t/>
            </a:r>
            <a:br>
              <a:rPr lang="en-US" dirty="0"/>
            </a:br>
            <a:endParaRPr lang="en-IN" dirty="0"/>
          </a:p>
        </p:txBody>
      </p:sp>
      <p:sp>
        <p:nvSpPr>
          <p:cNvPr id="4" name="Slide Number Placeholder 3"/>
          <p:cNvSpPr>
            <a:spLocks noGrp="1"/>
          </p:cNvSpPr>
          <p:nvPr>
            <p:ph type="sldNum" sz="quarter" idx="5"/>
          </p:nvPr>
        </p:nvSpPr>
        <p:spPr/>
        <p:txBody>
          <a:bodyPr/>
          <a:lstStyle/>
          <a:p>
            <a:fld id="{B86557BF-7BE0-43D3-9292-BF888D6CBED3}" type="slidenum">
              <a:rPr lang="en-IN" smtClean="0"/>
              <a:pPr/>
              <a:t>8</a:t>
            </a:fld>
            <a:endParaRPr lang="en-IN"/>
          </a:p>
        </p:txBody>
      </p:sp>
    </p:spTree>
    <p:extLst>
      <p:ext uri="{BB962C8B-B14F-4D97-AF65-F5344CB8AC3E}">
        <p14:creationId xmlns:p14="http://schemas.microsoft.com/office/powerpoint/2010/main" xmlns="" val="34274357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solar energy business will likely entice investors due to its </a:t>
            </a:r>
            <a:r>
              <a:rPr lang="en-IN" sz="1200" kern="1200" dirty="0" err="1">
                <a:solidFill>
                  <a:schemeClr val="tx1"/>
                </a:solidFill>
                <a:effectLst/>
                <a:latin typeface="+mn-lt"/>
                <a:ea typeface="+mn-ea"/>
                <a:cs typeface="+mn-cs"/>
              </a:rPr>
              <a:t>favorable</a:t>
            </a:r>
            <a:r>
              <a:rPr lang="en-IN" sz="1200" kern="1200" dirty="0">
                <a:solidFill>
                  <a:schemeClr val="tx1"/>
                </a:solidFill>
                <a:effectLst/>
                <a:latin typeface="+mn-lt"/>
                <a:ea typeface="+mn-ea"/>
                <a:cs typeface="+mn-cs"/>
              </a:rPr>
              <a:t> year-end balance sheet and income statement. In the first year, the firm displayed an impressive profit of £850,000, with sales surpassing costs and no outstanding debt that attacks the investors also. </a:t>
            </a:r>
          </a:p>
          <a:p>
            <a:r>
              <a:rPr lang="en-IN" sz="1200" kern="1200" dirty="0">
                <a:solidFill>
                  <a:schemeClr val="tx1"/>
                </a:solidFill>
                <a:effectLst/>
                <a:latin typeface="+mn-lt"/>
                <a:ea typeface="+mn-ea"/>
                <a:cs typeface="+mn-cs"/>
              </a:rPr>
              <a:t/>
            </a:r>
            <a:br>
              <a:rPr lang="en-IN" sz="1200" kern="1200" dirty="0">
                <a:solidFill>
                  <a:schemeClr val="tx1"/>
                </a:solidFill>
                <a:effectLst/>
                <a:latin typeface="+mn-lt"/>
                <a:ea typeface="+mn-ea"/>
                <a:cs typeface="+mn-cs"/>
              </a:rPr>
            </a:br>
            <a:r>
              <a:rPr lang="en-IN" sz="1200" kern="1200" dirty="0">
                <a:solidFill>
                  <a:schemeClr val="tx1"/>
                </a:solidFill>
                <a:effectLst/>
                <a:latin typeface="+mn-lt"/>
                <a:ea typeface="+mn-ea"/>
                <a:cs typeface="+mn-cs"/>
              </a:rPr>
              <a:t> </a:t>
            </a:r>
          </a:p>
          <a:p>
            <a:r>
              <a:rPr lang="en-US" dirty="0"/>
              <a:t/>
            </a:r>
            <a:br>
              <a:rPr lang="en-US" dirty="0"/>
            </a:br>
            <a:endParaRPr lang="en-IN" dirty="0"/>
          </a:p>
        </p:txBody>
      </p:sp>
      <p:sp>
        <p:nvSpPr>
          <p:cNvPr id="4" name="Slide Number Placeholder 3"/>
          <p:cNvSpPr>
            <a:spLocks noGrp="1"/>
          </p:cNvSpPr>
          <p:nvPr>
            <p:ph type="sldNum" sz="quarter" idx="5"/>
          </p:nvPr>
        </p:nvSpPr>
        <p:spPr/>
        <p:txBody>
          <a:bodyPr/>
          <a:lstStyle/>
          <a:p>
            <a:fld id="{B86557BF-7BE0-43D3-9292-BF888D6CBED3}" type="slidenum">
              <a:rPr lang="en-IN" smtClean="0"/>
              <a:pPr/>
              <a:t>9</a:t>
            </a:fld>
            <a:endParaRPr lang="en-IN"/>
          </a:p>
        </p:txBody>
      </p:sp>
    </p:spTree>
    <p:extLst>
      <p:ext uri="{BB962C8B-B14F-4D97-AF65-F5344CB8AC3E}">
        <p14:creationId xmlns:p14="http://schemas.microsoft.com/office/powerpoint/2010/main" xmlns="" val="9801698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This suggests excellent financial results and opportunities for business expansion, which makes it a desirable investment prospect.</a:t>
            </a:r>
            <a:endParaRPr lang="en-IN" dirty="0"/>
          </a:p>
        </p:txBody>
      </p:sp>
      <p:sp>
        <p:nvSpPr>
          <p:cNvPr id="4" name="Slide Number Placeholder 3"/>
          <p:cNvSpPr>
            <a:spLocks noGrp="1"/>
          </p:cNvSpPr>
          <p:nvPr>
            <p:ph type="sldNum" sz="quarter" idx="5"/>
          </p:nvPr>
        </p:nvSpPr>
        <p:spPr/>
        <p:txBody>
          <a:bodyPr/>
          <a:lstStyle/>
          <a:p>
            <a:fld id="{B86557BF-7BE0-43D3-9292-BF888D6CBED3}" type="slidenum">
              <a:rPr lang="en-IN" smtClean="0"/>
              <a:pPr/>
              <a:t>10</a:t>
            </a:fld>
            <a:endParaRPr lang="en-IN"/>
          </a:p>
        </p:txBody>
      </p:sp>
    </p:spTree>
    <p:extLst>
      <p:ext uri="{BB962C8B-B14F-4D97-AF65-F5344CB8AC3E}">
        <p14:creationId xmlns:p14="http://schemas.microsoft.com/office/powerpoint/2010/main" xmlns="" val="33990202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282A316-D2E2-4C36-ABCB-E22E8118BF07}" type="datetimeFigureOut">
              <a:rPr lang="en-IN" smtClean="0"/>
              <a:pPr/>
              <a:t>13-11-2023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39ED0C5-A051-4B37-A90F-F238440EAD36}" type="slidenum">
              <a:rPr lang="en-IN" smtClean="0"/>
              <a:pPr/>
              <a:t>‹#›</a:t>
            </a:fld>
            <a:endParaRPr lang="en-IN"/>
          </a:p>
        </p:txBody>
      </p:sp>
    </p:spTree>
    <p:extLst>
      <p:ext uri="{BB962C8B-B14F-4D97-AF65-F5344CB8AC3E}">
        <p14:creationId xmlns:p14="http://schemas.microsoft.com/office/powerpoint/2010/main" xmlns="" val="19164238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82A316-D2E2-4C36-ABCB-E22E8118BF07}" type="datetimeFigureOut">
              <a:rPr lang="en-IN" smtClean="0"/>
              <a:pPr/>
              <a:t>13-11-2023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39ED0C5-A051-4B37-A90F-F238440EAD36}" type="slidenum">
              <a:rPr lang="en-IN" smtClean="0"/>
              <a:pPr/>
              <a:t>‹#›</a:t>
            </a:fld>
            <a:endParaRPr lang="en-IN"/>
          </a:p>
        </p:txBody>
      </p:sp>
    </p:spTree>
    <p:extLst>
      <p:ext uri="{BB962C8B-B14F-4D97-AF65-F5344CB8AC3E}">
        <p14:creationId xmlns:p14="http://schemas.microsoft.com/office/powerpoint/2010/main" xmlns="" val="31659058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282A316-D2E2-4C36-ABCB-E22E8118BF07}" type="datetimeFigureOut">
              <a:rPr lang="en-IN" smtClean="0"/>
              <a:pPr/>
              <a:t>13-11-2023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39ED0C5-A051-4B37-A90F-F238440EAD36}" type="slidenum">
              <a:rPr lang="en-IN" smtClean="0"/>
              <a:pPr/>
              <a:t>‹#›</a:t>
            </a:fld>
            <a:endParaRPr lang="en-IN"/>
          </a:p>
        </p:txBody>
      </p:sp>
    </p:spTree>
    <p:extLst>
      <p:ext uri="{BB962C8B-B14F-4D97-AF65-F5344CB8AC3E}">
        <p14:creationId xmlns:p14="http://schemas.microsoft.com/office/powerpoint/2010/main" xmlns="" val="33412518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282A316-D2E2-4C36-ABCB-E22E8118BF07}" type="datetimeFigureOut">
              <a:rPr lang="en-IN" smtClean="0"/>
              <a:pPr/>
              <a:t>13-11-2023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39ED0C5-A051-4B37-A90F-F238440EAD36}" type="slidenum">
              <a:rPr lang="en-IN" smtClean="0"/>
              <a:pPr/>
              <a:t>‹#›</a:t>
            </a:fld>
            <a:endParaRPr lang="en-IN"/>
          </a:p>
        </p:txBody>
      </p:sp>
    </p:spTree>
    <p:extLst>
      <p:ext uri="{BB962C8B-B14F-4D97-AF65-F5344CB8AC3E}">
        <p14:creationId xmlns:p14="http://schemas.microsoft.com/office/powerpoint/2010/main" xmlns="" val="9445361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282A316-D2E2-4C36-ABCB-E22E8118BF07}" type="datetimeFigureOut">
              <a:rPr lang="en-IN" smtClean="0"/>
              <a:pPr/>
              <a:t>13-11-2023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39ED0C5-A051-4B37-A90F-F238440EAD36}" type="slidenum">
              <a:rPr lang="en-IN" smtClean="0"/>
              <a:pPr/>
              <a:t>‹#›</a:t>
            </a:fld>
            <a:endParaRPr lang="en-IN"/>
          </a:p>
        </p:txBody>
      </p:sp>
    </p:spTree>
    <p:extLst>
      <p:ext uri="{BB962C8B-B14F-4D97-AF65-F5344CB8AC3E}">
        <p14:creationId xmlns:p14="http://schemas.microsoft.com/office/powerpoint/2010/main" xmlns="" val="32876037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282A316-D2E2-4C36-ABCB-E22E8118BF07}" type="datetimeFigureOut">
              <a:rPr lang="en-IN" smtClean="0"/>
              <a:pPr/>
              <a:t>13-11-2023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39ED0C5-A051-4B37-A90F-F238440EAD36}" type="slidenum">
              <a:rPr lang="en-IN" smtClean="0"/>
              <a:pPr/>
              <a:t>‹#›</a:t>
            </a:fld>
            <a:endParaRPr lang="en-IN"/>
          </a:p>
        </p:txBody>
      </p:sp>
    </p:spTree>
    <p:extLst>
      <p:ext uri="{BB962C8B-B14F-4D97-AF65-F5344CB8AC3E}">
        <p14:creationId xmlns:p14="http://schemas.microsoft.com/office/powerpoint/2010/main" xmlns="" val="293616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82A316-D2E2-4C36-ABCB-E22E8118BF07}" type="datetimeFigureOut">
              <a:rPr lang="en-IN" smtClean="0"/>
              <a:pPr/>
              <a:t>13-11-2023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B39ED0C5-A051-4B37-A90F-F238440EAD36}" type="slidenum">
              <a:rPr lang="en-IN" smtClean="0"/>
              <a:pPr/>
              <a:t>‹#›</a:t>
            </a:fld>
            <a:endParaRPr lang="en-IN"/>
          </a:p>
        </p:txBody>
      </p:sp>
    </p:spTree>
    <p:extLst>
      <p:ext uri="{BB962C8B-B14F-4D97-AF65-F5344CB8AC3E}">
        <p14:creationId xmlns:p14="http://schemas.microsoft.com/office/powerpoint/2010/main" xmlns="" val="22434646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282A316-D2E2-4C36-ABCB-E22E8118BF07}" type="datetimeFigureOut">
              <a:rPr lang="en-IN" smtClean="0"/>
              <a:pPr/>
              <a:t>13-11-2023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39ED0C5-A051-4B37-A90F-F238440EAD36}" type="slidenum">
              <a:rPr lang="en-IN" smtClean="0"/>
              <a:pPr/>
              <a:t>‹#›</a:t>
            </a:fld>
            <a:endParaRPr lang="en-IN"/>
          </a:p>
        </p:txBody>
      </p:sp>
    </p:spTree>
    <p:extLst>
      <p:ext uri="{BB962C8B-B14F-4D97-AF65-F5344CB8AC3E}">
        <p14:creationId xmlns:p14="http://schemas.microsoft.com/office/powerpoint/2010/main" xmlns="" val="42058126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282A316-D2E2-4C36-ABCB-E22E8118BF07}" type="datetimeFigureOut">
              <a:rPr lang="en-IN" smtClean="0"/>
              <a:pPr/>
              <a:t>13-11-2023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39ED0C5-A051-4B37-A90F-F238440EAD36}" type="slidenum">
              <a:rPr lang="en-IN" smtClean="0"/>
              <a:pPr/>
              <a:t>‹#›</a:t>
            </a:fld>
            <a:endParaRPr lang="en-IN"/>
          </a:p>
        </p:txBody>
      </p:sp>
    </p:spTree>
    <p:extLst>
      <p:ext uri="{BB962C8B-B14F-4D97-AF65-F5344CB8AC3E}">
        <p14:creationId xmlns:p14="http://schemas.microsoft.com/office/powerpoint/2010/main" xmlns="" val="32388705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282A316-D2E2-4C36-ABCB-E22E8118BF07}" type="datetimeFigureOut">
              <a:rPr lang="en-IN" smtClean="0"/>
              <a:pPr/>
              <a:t>13-11-2023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39ED0C5-A051-4B37-A90F-F238440EAD36}" type="slidenum">
              <a:rPr lang="en-IN" smtClean="0"/>
              <a:pPr/>
              <a:t>‹#›</a:t>
            </a:fld>
            <a:endParaRPr lang="en-IN"/>
          </a:p>
        </p:txBody>
      </p:sp>
    </p:spTree>
    <p:extLst>
      <p:ext uri="{BB962C8B-B14F-4D97-AF65-F5344CB8AC3E}">
        <p14:creationId xmlns:p14="http://schemas.microsoft.com/office/powerpoint/2010/main" xmlns="" val="17890153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282A316-D2E2-4C36-ABCB-E22E8118BF07}" type="datetimeFigureOut">
              <a:rPr lang="en-IN" smtClean="0"/>
              <a:pPr/>
              <a:t>13-11-2023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39ED0C5-A051-4B37-A90F-F238440EAD36}" type="slidenum">
              <a:rPr lang="en-IN" smtClean="0"/>
              <a:pPr/>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xmlns="" val="29489082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282A316-D2E2-4C36-ABCB-E22E8118BF07}" type="datetimeFigureOut">
              <a:rPr lang="en-IN" smtClean="0"/>
              <a:pPr/>
              <a:t>13-11-2023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39ED0C5-A051-4B37-A90F-F238440EAD36}" type="slidenum">
              <a:rPr lang="en-IN" smtClean="0"/>
              <a:pPr/>
              <a:t>‹#›</a:t>
            </a:fld>
            <a:endParaRPr lang="en-IN"/>
          </a:p>
        </p:txBody>
      </p:sp>
    </p:spTree>
    <p:extLst>
      <p:ext uri="{BB962C8B-B14F-4D97-AF65-F5344CB8AC3E}">
        <p14:creationId xmlns:p14="http://schemas.microsoft.com/office/powerpoint/2010/main" xmlns="" val="10316748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282A316-D2E2-4C36-ABCB-E22E8118BF07}" type="datetimeFigureOut">
              <a:rPr lang="en-IN" smtClean="0"/>
              <a:pPr/>
              <a:t>13-11-2023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39ED0C5-A051-4B37-A90F-F238440EAD36}" type="slidenum">
              <a:rPr lang="en-IN" smtClean="0"/>
              <a:pPr/>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xmlns="" val="2078003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282A316-D2E2-4C36-ABCB-E22E8118BF07}" type="datetimeFigureOut">
              <a:rPr lang="en-IN" smtClean="0"/>
              <a:pPr/>
              <a:t>13-11-2023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39ED0C5-A051-4B37-A90F-F238440EAD36}" type="slidenum">
              <a:rPr lang="en-IN" smtClean="0"/>
              <a:pPr/>
              <a:t>‹#›</a:t>
            </a:fld>
            <a:endParaRPr lang="en-IN"/>
          </a:p>
        </p:txBody>
      </p:sp>
    </p:spTree>
    <p:extLst>
      <p:ext uri="{BB962C8B-B14F-4D97-AF65-F5344CB8AC3E}">
        <p14:creationId xmlns:p14="http://schemas.microsoft.com/office/powerpoint/2010/main" xmlns="" val="28520952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82A316-D2E2-4C36-ABCB-E22E8118BF07}" type="datetimeFigureOut">
              <a:rPr lang="en-IN" smtClean="0"/>
              <a:pPr/>
              <a:t>13-11-2023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39ED0C5-A051-4B37-A90F-F238440EAD36}" type="slidenum">
              <a:rPr lang="en-IN" smtClean="0"/>
              <a:pPr/>
              <a:t>‹#›</a:t>
            </a:fld>
            <a:endParaRPr lang="en-IN"/>
          </a:p>
        </p:txBody>
      </p:sp>
    </p:spTree>
    <p:extLst>
      <p:ext uri="{BB962C8B-B14F-4D97-AF65-F5344CB8AC3E}">
        <p14:creationId xmlns:p14="http://schemas.microsoft.com/office/powerpoint/2010/main" xmlns="" val="19773920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82A316-D2E2-4C36-ABCB-E22E8118BF07}" type="datetimeFigureOut">
              <a:rPr lang="en-IN" smtClean="0"/>
              <a:pPr/>
              <a:t>13-11-2023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39ED0C5-A051-4B37-A90F-F238440EAD36}" type="slidenum">
              <a:rPr lang="en-IN" smtClean="0"/>
              <a:pPr/>
              <a:t>‹#›</a:t>
            </a:fld>
            <a:endParaRPr lang="en-IN"/>
          </a:p>
        </p:txBody>
      </p:sp>
    </p:spTree>
    <p:extLst>
      <p:ext uri="{BB962C8B-B14F-4D97-AF65-F5344CB8AC3E}">
        <p14:creationId xmlns:p14="http://schemas.microsoft.com/office/powerpoint/2010/main" xmlns="" val="38153447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282A316-D2E2-4C36-ABCB-E22E8118BF07}" type="datetimeFigureOut">
              <a:rPr lang="en-IN" smtClean="0"/>
              <a:pPr/>
              <a:t>13-11-2023</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39ED0C5-A051-4B37-A90F-F238440EAD36}" type="slidenum">
              <a:rPr lang="en-IN" smtClean="0"/>
              <a:pPr/>
              <a:t>‹#›</a:t>
            </a:fld>
            <a:endParaRPr lang="en-IN"/>
          </a:p>
        </p:txBody>
      </p:sp>
    </p:spTree>
    <p:extLst>
      <p:ext uri="{BB962C8B-B14F-4D97-AF65-F5344CB8AC3E}">
        <p14:creationId xmlns:p14="http://schemas.microsoft.com/office/powerpoint/2010/main" xmlns="" val="3600737588"/>
      </p:ext>
    </p:extLst>
  </p:cSld>
  <p:clrMap bg1="lt1" tx1="dk1" bg2="lt2" tx2="dk2" accent1="accent1" accent2="accent2" accent3="accent3" accent4="accent4" accent5="accent5" accent6="accent6" hlink="hlink" folHlink="folHlink"/>
  <p:sldLayoutIdLst>
    <p:sldLayoutId id="2147483821" r:id="rId1"/>
    <p:sldLayoutId id="2147483822" r:id="rId2"/>
    <p:sldLayoutId id="2147483823" r:id="rId3"/>
    <p:sldLayoutId id="2147483824" r:id="rId4"/>
    <p:sldLayoutId id="2147483825" r:id="rId5"/>
    <p:sldLayoutId id="2147483826" r:id="rId6"/>
    <p:sldLayoutId id="2147483827" r:id="rId7"/>
    <p:sldLayoutId id="2147483828" r:id="rId8"/>
    <p:sldLayoutId id="2147483829" r:id="rId9"/>
    <p:sldLayoutId id="2147483830" r:id="rId10"/>
    <p:sldLayoutId id="2147483831" r:id="rId11"/>
    <p:sldLayoutId id="2147483832" r:id="rId12"/>
    <p:sldLayoutId id="2147483833" r:id="rId13"/>
    <p:sldLayoutId id="2147483834" r:id="rId14"/>
    <p:sldLayoutId id="2147483835" r:id="rId15"/>
    <p:sldLayoutId id="214748383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8" Type="http://schemas.openxmlformats.org/officeDocument/2006/relationships/hyperlink" Target="https://www.ons.gov.uk/employmentandlabourmarket/peopleinwork/employmentandemployeetypes/bulletins/uklabourmarket/january2023" TargetMode="External"/><Relationship Id="rId3" Type="http://schemas.openxmlformats.org/officeDocument/2006/relationships/hyperlink" Target="https://www.gov.uk/guidance/equality-act-2010-guidance" TargetMode="External"/><Relationship Id="rId7" Type="http://schemas.openxmlformats.org/officeDocument/2006/relationships/hyperlink" Target="https://www.ons.gov.uk/economy/nationalaccounts/balanceofpayments/bulletins/foreigndirectinvestmentinvolvingukcompanies/2021" TargetMode="External"/><Relationship Id="rId2" Type="http://schemas.openxmlformats.org/officeDocument/2006/relationships/hyperlink" Target="https://www.energylivenews.com/2020/11/12/almost-80-of-people-in-the-uk-support-the-use-of-renewable-energy/" TargetMode="External"/><Relationship Id="rId1" Type="http://schemas.openxmlformats.org/officeDocument/2006/relationships/slideLayout" Target="../slideLayouts/slideLayout2.xml"/><Relationship Id="rId6" Type="http://schemas.openxmlformats.org/officeDocument/2006/relationships/hyperlink" Target="https://www.legislation.gov.uk/ukpga/2002/22/contents" TargetMode="External"/><Relationship Id="rId5" Type="http://schemas.openxmlformats.org/officeDocument/2006/relationships/hyperlink" Target="https://defradigital.blog.gov.uk/2022/09/21/recognising-the-power-of-literacy-when-designing-services/" TargetMode="External"/><Relationship Id="rId4" Type="http://schemas.openxmlformats.org/officeDocument/2006/relationships/hyperlink" Target="https://www.gov.uk/government/news/government-commits-up-to-35-billion-to-future-of-tech-and-science"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59FC1DB-F419-4A2C-BACE-5BCEDB8EBE4D}"/>
              </a:ext>
            </a:extLst>
          </p:cNvPr>
          <p:cNvSpPr>
            <a:spLocks noGrp="1"/>
          </p:cNvSpPr>
          <p:nvPr>
            <p:ph type="ctrTitle"/>
          </p:nvPr>
        </p:nvSpPr>
        <p:spPr>
          <a:xfrm>
            <a:off x="2215663" y="1582616"/>
            <a:ext cx="7543800" cy="1582616"/>
          </a:xfrm>
        </p:spPr>
        <p:txBody>
          <a:bodyPr/>
          <a:lstStyle/>
          <a:p>
            <a:pPr algn="ctr"/>
            <a:r>
              <a:rPr lang="en-GB" sz="4800" b="1" dirty="0">
                <a:solidFill>
                  <a:schemeClr val="tx1"/>
                </a:solidFill>
                <a:latin typeface="Times New Roman" panose="02020603050405020304" pitchFamily="18" charset="0"/>
                <a:cs typeface="Times New Roman" panose="02020603050405020304" pitchFamily="18" charset="0"/>
              </a:rPr>
              <a:t>ENTREPRENEURSHIP</a:t>
            </a:r>
            <a:endParaRPr lang="en-IN" sz="4800" dirty="0">
              <a:solidFill>
                <a:schemeClr val="tx1"/>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xmlns="" id="{AC7255A2-1C2F-4F59-ADFA-193A443876E8}"/>
              </a:ext>
            </a:extLst>
          </p:cNvPr>
          <p:cNvSpPr>
            <a:spLocks noGrp="1"/>
          </p:cNvSpPr>
          <p:nvPr>
            <p:ph type="subTitle" idx="1"/>
          </p:nvPr>
        </p:nvSpPr>
        <p:spPr>
          <a:xfrm>
            <a:off x="1507066" y="3428999"/>
            <a:ext cx="9307471" cy="2936631"/>
          </a:xfrm>
        </p:spPr>
        <p:txBody>
          <a:bodyPr>
            <a:noAutofit/>
          </a:bodyPr>
          <a:lstStyle/>
          <a:p>
            <a:pPr algn="ctr"/>
            <a:r>
              <a:rPr lang="en-IN" sz="2000" b="1" dirty="0">
                <a:solidFill>
                  <a:schemeClr val="tx1"/>
                </a:solidFill>
                <a:latin typeface="Times New Roman" panose="02020603050405020304" pitchFamily="18" charset="0"/>
                <a:cs typeface="Times New Roman" panose="02020603050405020304" pitchFamily="18" charset="0"/>
              </a:rPr>
              <a:t>Student name: </a:t>
            </a:r>
            <a:r>
              <a:rPr lang="en-IN" sz="2000" b="1" dirty="0" err="1">
                <a:solidFill>
                  <a:schemeClr val="tx1"/>
                </a:solidFill>
                <a:latin typeface="Times New Roman" panose="02020603050405020304" pitchFamily="18" charset="0"/>
                <a:cs typeface="Times New Roman" panose="02020603050405020304" pitchFamily="18" charset="0"/>
              </a:rPr>
              <a:t>MohammedakibMahammediqbal</a:t>
            </a:r>
            <a:r>
              <a:rPr lang="en-IN" sz="2000" b="1" dirty="0">
                <a:solidFill>
                  <a:schemeClr val="tx1"/>
                </a:solidFill>
                <a:latin typeface="Times New Roman" panose="02020603050405020304" pitchFamily="18" charset="0"/>
                <a:cs typeface="Times New Roman" panose="02020603050405020304" pitchFamily="18" charset="0"/>
              </a:rPr>
              <a:t> </a:t>
            </a:r>
            <a:r>
              <a:rPr lang="en-IN" sz="2000" b="1" dirty="0" err="1">
                <a:solidFill>
                  <a:schemeClr val="tx1"/>
                </a:solidFill>
                <a:latin typeface="Times New Roman" panose="02020603050405020304" pitchFamily="18" charset="0"/>
                <a:cs typeface="Times New Roman" panose="02020603050405020304" pitchFamily="18" charset="0"/>
              </a:rPr>
              <a:t>Shaikh</a:t>
            </a:r>
            <a:r>
              <a:rPr lang="en-IN" sz="2000" b="1" dirty="0">
                <a:solidFill>
                  <a:schemeClr val="tx1"/>
                </a:solidFill>
                <a:latin typeface="Times New Roman" panose="02020603050405020304" pitchFamily="18" charset="0"/>
                <a:cs typeface="Times New Roman" panose="02020603050405020304" pitchFamily="18" charset="0"/>
              </a:rPr>
              <a:t> </a:t>
            </a:r>
          </a:p>
          <a:p>
            <a:pPr algn="ctr"/>
            <a:r>
              <a:rPr lang="en-IN" sz="2000" b="1" dirty="0">
                <a:solidFill>
                  <a:schemeClr val="tx1"/>
                </a:solidFill>
                <a:latin typeface="Times New Roman" panose="02020603050405020304" pitchFamily="18" charset="0"/>
                <a:cs typeface="Times New Roman" panose="02020603050405020304" pitchFamily="18" charset="0"/>
              </a:rPr>
              <a:t>Student id: 2237233</a:t>
            </a:r>
          </a:p>
          <a:p>
            <a:pPr algn="ctr"/>
            <a:r>
              <a:rPr lang="en-IN" sz="2000" b="1" dirty="0">
                <a:solidFill>
                  <a:schemeClr val="tx1"/>
                </a:solidFill>
                <a:latin typeface="Times New Roman" panose="02020603050405020304" pitchFamily="18" charset="0"/>
                <a:cs typeface="Times New Roman" panose="02020603050405020304" pitchFamily="18" charset="0"/>
              </a:rPr>
              <a:t>Module code: LCMB7004</a:t>
            </a:r>
          </a:p>
          <a:p>
            <a:pPr algn="ctr"/>
            <a:endParaRPr lang="en-IN" sz="2000" b="1"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19459502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92C81B8-0312-4C5E-8FCC-A1329E99116D}"/>
              </a:ext>
            </a:extLst>
          </p:cNvPr>
          <p:cNvSpPr>
            <a:spLocks noGrp="1"/>
          </p:cNvSpPr>
          <p:nvPr>
            <p:ph type="title"/>
          </p:nvPr>
        </p:nvSpPr>
        <p:spPr>
          <a:xfrm>
            <a:off x="677333" y="609599"/>
            <a:ext cx="10946097" cy="1254369"/>
          </a:xfrm>
        </p:spPr>
        <p:txBody>
          <a:bodyPr>
            <a:normAutofit fontScale="90000"/>
          </a:bodyPr>
          <a:lstStyle/>
          <a:p>
            <a:pPr algn="ctr"/>
            <a:r>
              <a:rPr lang="en-US" sz="4400" b="1" dirty="0">
                <a:solidFill>
                  <a:schemeClr val="tx1"/>
                </a:solidFill>
                <a:latin typeface="Times New Roman" panose="02020603050405020304" pitchFamily="18" charset="0"/>
                <a:cs typeface="Times New Roman" panose="02020603050405020304" pitchFamily="18" charset="0"/>
              </a:rPr>
              <a:t>Overview of the business idea, product, and/or service</a:t>
            </a:r>
            <a:r>
              <a:rPr lang="en-US" dirty="0"/>
              <a:t/>
            </a:r>
            <a:br>
              <a:rPr lang="en-US" dirty="0"/>
            </a:br>
            <a:r>
              <a:rPr lang="en-US" dirty="0"/>
              <a:t/>
            </a:r>
            <a:br>
              <a:rPr lang="en-US" dirty="0"/>
            </a:br>
            <a:endParaRPr lang="en-IN" dirty="0"/>
          </a:p>
        </p:txBody>
      </p:sp>
      <p:sp>
        <p:nvSpPr>
          <p:cNvPr id="3" name="Content Placeholder 2">
            <a:extLst>
              <a:ext uri="{FF2B5EF4-FFF2-40B4-BE49-F238E27FC236}">
                <a16:creationId xmlns:a16="http://schemas.microsoft.com/office/drawing/2014/main" xmlns="" id="{027D817F-F29D-4263-8482-2BA50C6B128C}"/>
              </a:ext>
            </a:extLst>
          </p:cNvPr>
          <p:cNvSpPr>
            <a:spLocks noGrp="1"/>
          </p:cNvSpPr>
          <p:nvPr>
            <p:ph idx="1"/>
          </p:nvPr>
        </p:nvSpPr>
        <p:spPr>
          <a:xfrm>
            <a:off x="677334" y="2160590"/>
            <a:ext cx="6251003" cy="3607164"/>
          </a:xfrm>
        </p:spPr>
        <p:txBody>
          <a:bodyPr>
            <a:noAutofit/>
          </a:bodyPr>
          <a:lstStyle/>
          <a:p>
            <a:pPr algn="just">
              <a:lnSpc>
                <a:spcPct val="150000"/>
              </a:lnSpc>
              <a:buFont typeface="Arial" panose="020B0604020202020204" pitchFamily="34" charset="0"/>
              <a:buChar char="•"/>
            </a:pPr>
            <a:r>
              <a:rPr lang="en-US" sz="1500" dirty="0">
                <a:latin typeface="Times New Roman" panose="02020603050405020304" pitchFamily="18" charset="0"/>
                <a:cs typeface="Times New Roman" panose="02020603050405020304" pitchFamily="18" charset="0"/>
              </a:rPr>
              <a:t>The innovative renewable energy company concept "Green Energy" is expected to have a significant influence on the solar energy market. </a:t>
            </a:r>
          </a:p>
          <a:p>
            <a:pPr algn="just">
              <a:lnSpc>
                <a:spcPct val="150000"/>
              </a:lnSpc>
              <a:buFont typeface="Arial" panose="020B0604020202020204" pitchFamily="34" charset="0"/>
              <a:buChar char="•"/>
            </a:pPr>
            <a:r>
              <a:rPr lang="en-US" sz="1500" dirty="0">
                <a:latin typeface="Times New Roman" panose="02020603050405020304" pitchFamily="18" charset="0"/>
                <a:cs typeface="Times New Roman" panose="02020603050405020304" pitchFamily="18" charset="0"/>
              </a:rPr>
              <a:t>This organization is committed to using the potential of solar energy, which has experienced significant growth in recent years as a clean and sustainable source of electricity (</a:t>
            </a:r>
            <a:r>
              <a:rPr lang="en-US" sz="1500" dirty="0" err="1">
                <a:latin typeface="Times New Roman" panose="02020603050405020304" pitchFamily="18" charset="0"/>
                <a:cs typeface="Times New Roman" panose="02020603050405020304" pitchFamily="18" charset="0"/>
              </a:rPr>
              <a:t>Maka</a:t>
            </a:r>
            <a:r>
              <a:rPr lang="en-US" sz="1500" dirty="0">
                <a:latin typeface="Times New Roman" panose="02020603050405020304" pitchFamily="18" charset="0"/>
                <a:cs typeface="Times New Roman" panose="02020603050405020304" pitchFamily="18" charset="0"/>
              </a:rPr>
              <a:t> and </a:t>
            </a:r>
            <a:r>
              <a:rPr lang="en-US" sz="1500" dirty="0" err="1">
                <a:latin typeface="Times New Roman" panose="02020603050405020304" pitchFamily="18" charset="0"/>
                <a:cs typeface="Times New Roman" panose="02020603050405020304" pitchFamily="18" charset="0"/>
              </a:rPr>
              <a:t>Alabid</a:t>
            </a:r>
            <a:r>
              <a:rPr lang="en-US" sz="1500" dirty="0">
                <a:latin typeface="Times New Roman" panose="02020603050405020304" pitchFamily="18" charset="0"/>
                <a:cs typeface="Times New Roman" panose="02020603050405020304" pitchFamily="18" charset="0"/>
              </a:rPr>
              <a:t>, 2022).</a:t>
            </a:r>
          </a:p>
          <a:p>
            <a:pPr algn="just">
              <a:lnSpc>
                <a:spcPct val="150000"/>
              </a:lnSpc>
              <a:buFont typeface="Arial" panose="020B0604020202020204" pitchFamily="34" charset="0"/>
              <a:buChar char="•"/>
            </a:pPr>
            <a:r>
              <a:rPr lang="en-US" sz="1500" dirty="0">
                <a:latin typeface="Times New Roman" panose="02020603050405020304" pitchFamily="18" charset="0"/>
                <a:cs typeface="Times New Roman" panose="02020603050405020304" pitchFamily="18" charset="0"/>
              </a:rPr>
              <a:t>Asking price </a:t>
            </a:r>
            <a:r>
              <a:rPr lang="en-US" sz="1500" dirty="0" smtClean="0">
                <a:latin typeface="Times New Roman" panose="02020603050405020304" pitchFamily="18" charset="0"/>
                <a:cs typeface="Times New Roman" panose="02020603050405020304" pitchFamily="18" charset="0"/>
              </a:rPr>
              <a:t>from the investors 750,000Pound</a:t>
            </a:r>
            <a:r>
              <a:rPr lang="en-US" sz="1500" dirty="0">
                <a:latin typeface="Times New Roman" panose="02020603050405020304" pitchFamily="18" charset="0"/>
                <a:cs typeface="Times New Roman" panose="02020603050405020304" pitchFamily="18" charset="0"/>
              </a:rPr>
              <a:t>. </a:t>
            </a:r>
          </a:p>
          <a:p>
            <a:pPr algn="just">
              <a:lnSpc>
                <a:spcPct val="150000"/>
              </a:lnSpc>
              <a:buFont typeface="Arial" panose="020B0604020202020204" pitchFamily="34" charset="0"/>
              <a:buChar char="•"/>
            </a:pPr>
            <a:r>
              <a:rPr lang="en-US" sz="1500" dirty="0">
                <a:latin typeface="Times New Roman" panose="02020603050405020304" pitchFamily="18" charset="0"/>
                <a:cs typeface="Times New Roman" panose="02020603050405020304" pitchFamily="18" charset="0"/>
              </a:rPr>
              <a:t>The motto is to develop an identity as a sole proprietorship that says "There is always someone who cares for you.“</a:t>
            </a:r>
          </a:p>
          <a:p>
            <a:pPr algn="just">
              <a:lnSpc>
                <a:spcPct val="150000"/>
              </a:lnSpc>
              <a:buFont typeface="Arial" panose="020B0604020202020204" pitchFamily="34" charset="0"/>
              <a:buChar char="•"/>
            </a:pPr>
            <a:r>
              <a:rPr lang="en-US" sz="1500" dirty="0">
                <a:latin typeface="Times New Roman" panose="02020603050405020304" pitchFamily="18" charset="0"/>
                <a:cs typeface="Times New Roman" panose="02020603050405020304" pitchFamily="18" charset="0"/>
              </a:rPr>
              <a:t>Moreover, investing in Green Energy," means thriving sectors, experiencing more profitability, and enhancing market share for both the company and investors.</a:t>
            </a:r>
          </a:p>
          <a:p>
            <a:pPr algn="just">
              <a:lnSpc>
                <a:spcPct val="150000"/>
              </a:lnSpc>
            </a:pPr>
            <a:endParaRPr lang="en-US" sz="1500"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US" sz="1500" dirty="0"/>
              <a:t/>
            </a:r>
            <a:br>
              <a:rPr lang="en-US" sz="1500" dirty="0"/>
            </a:br>
            <a:endParaRPr lang="en-IN" sz="1500" dirty="0"/>
          </a:p>
        </p:txBody>
      </p:sp>
      <p:pic>
        <p:nvPicPr>
          <p:cNvPr id="1026" name="Picture 2" descr="The potential for UK solar – pv magazine International">
            <a:extLst>
              <a:ext uri="{FF2B5EF4-FFF2-40B4-BE49-F238E27FC236}">
                <a16:creationId xmlns:a16="http://schemas.microsoft.com/office/drawing/2014/main" xmlns="" id="{65AB5231-2BF6-43B2-8FCD-A2E94D4E5A1E}"/>
              </a:ext>
            </a:extLst>
          </p:cNvPr>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7315201" y="2064778"/>
            <a:ext cx="3913064" cy="2735822"/>
          </a:xfrm>
          <a:prstGeom prst="rect">
            <a:avLst/>
          </a:prstGeom>
          <a:noFill/>
          <a:extLst>
            <a:ext uri="{909E8E84-426E-40DD-AFC4-6F175D3DCCD1}">
              <a14:hiddenFill xmlns:a14="http://schemas.microsoft.com/office/drawing/2010/main" xmlns="">
                <a:solidFill>
                  <a:srgbClr val="FFFFFF"/>
                </a:solidFill>
              </a14:hiddenFill>
            </a:ext>
          </a:extLst>
        </p:spPr>
      </p:pic>
      <p:sp>
        <p:nvSpPr>
          <p:cNvPr id="4" name="Rectangle 3">
            <a:extLst>
              <a:ext uri="{FF2B5EF4-FFF2-40B4-BE49-F238E27FC236}">
                <a16:creationId xmlns:a16="http://schemas.microsoft.com/office/drawing/2014/main" xmlns="" id="{E5EC1E2F-3C74-4DB4-AE89-F89E96816870}"/>
              </a:ext>
            </a:extLst>
          </p:cNvPr>
          <p:cNvSpPr/>
          <p:nvPr/>
        </p:nvSpPr>
        <p:spPr>
          <a:xfrm>
            <a:off x="7304050" y="4796740"/>
            <a:ext cx="3913064" cy="867508"/>
          </a:xfrm>
          <a:prstGeom prst="rect">
            <a:avLst/>
          </a:prstGeom>
          <a:ln>
            <a:solidFill>
              <a:schemeClr val="bg1"/>
            </a:solidFill>
          </a:ln>
        </p:spPr>
        <p:style>
          <a:lnRef idx="2">
            <a:schemeClr val="dk1"/>
          </a:lnRef>
          <a:fillRef idx="1">
            <a:schemeClr val="lt1"/>
          </a:fillRef>
          <a:effectRef idx="0">
            <a:schemeClr val="dk1"/>
          </a:effectRef>
          <a:fontRef idx="minor">
            <a:schemeClr val="dk1"/>
          </a:fontRef>
        </p:style>
        <p:txBody>
          <a:bodyPr rtlCol="0" anchor="ctr"/>
          <a:lstStyle/>
          <a:p>
            <a:pPr algn="ctr"/>
            <a:r>
              <a:rPr lang="en-IN" sz="1200" dirty="0">
                <a:latin typeface="Times New Roman" panose="02020603050405020304" pitchFamily="18" charset="0"/>
                <a:cs typeface="Times New Roman" panose="02020603050405020304" pitchFamily="18" charset="0"/>
              </a:rPr>
              <a:t>https://www.pv-magazine.com/2020/11/16/the-potential-for-uk-solar/</a:t>
            </a:r>
          </a:p>
        </p:txBody>
      </p:sp>
    </p:spTree>
    <p:extLst>
      <p:ext uri="{BB962C8B-B14F-4D97-AF65-F5344CB8AC3E}">
        <p14:creationId xmlns:p14="http://schemas.microsoft.com/office/powerpoint/2010/main" xmlns="" val="26679935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F9A29EF-053A-496C-B438-3BBBA4C24F6E}"/>
              </a:ext>
            </a:extLst>
          </p:cNvPr>
          <p:cNvSpPr>
            <a:spLocks noGrp="1"/>
          </p:cNvSpPr>
          <p:nvPr>
            <p:ph type="title"/>
          </p:nvPr>
        </p:nvSpPr>
        <p:spPr>
          <a:xfrm>
            <a:off x="677334" y="609600"/>
            <a:ext cx="10837332" cy="776165"/>
          </a:xfrm>
        </p:spPr>
        <p:txBody>
          <a:bodyPr>
            <a:normAutofit fontScale="90000"/>
          </a:bodyPr>
          <a:lstStyle/>
          <a:p>
            <a:pPr algn="ctr"/>
            <a:r>
              <a:rPr lang="en-IN" sz="4400" b="1" dirty="0">
                <a:solidFill>
                  <a:schemeClr val="tx1"/>
                </a:solidFill>
                <a:latin typeface="Times New Roman" panose="02020603050405020304" pitchFamily="18" charset="0"/>
                <a:cs typeface="Times New Roman" panose="02020603050405020304" pitchFamily="18" charset="0"/>
              </a:rPr>
              <a:t>Legal format</a:t>
            </a:r>
            <a:r>
              <a:rPr lang="en-IN" dirty="0"/>
              <a:t/>
            </a:r>
            <a:br>
              <a:rPr lang="en-IN" dirty="0"/>
            </a:br>
            <a:r>
              <a:rPr lang="en-IN" dirty="0"/>
              <a:t/>
            </a:r>
            <a:br>
              <a:rPr lang="en-IN" dirty="0"/>
            </a:br>
            <a:endParaRPr lang="en-IN" dirty="0"/>
          </a:p>
        </p:txBody>
      </p:sp>
      <p:sp>
        <p:nvSpPr>
          <p:cNvPr id="3" name="Content Placeholder 2">
            <a:extLst>
              <a:ext uri="{FF2B5EF4-FFF2-40B4-BE49-F238E27FC236}">
                <a16:creationId xmlns:a16="http://schemas.microsoft.com/office/drawing/2014/main" xmlns="" id="{2A833E53-EE07-440A-BC6C-018FD19307C3}"/>
              </a:ext>
            </a:extLst>
          </p:cNvPr>
          <p:cNvSpPr>
            <a:spLocks noGrp="1"/>
          </p:cNvSpPr>
          <p:nvPr>
            <p:ph idx="1"/>
          </p:nvPr>
        </p:nvSpPr>
        <p:spPr>
          <a:xfrm>
            <a:off x="677335" y="2160589"/>
            <a:ext cx="5565204" cy="3677503"/>
          </a:xfrm>
        </p:spPr>
        <p:txBody>
          <a:bodyPr>
            <a:normAutofit/>
          </a:bodyPr>
          <a:lstStyle/>
          <a:p>
            <a:pPr algn="just">
              <a:lnSpc>
                <a:spcPct val="150000"/>
              </a:lnSpc>
            </a:pPr>
            <a:r>
              <a:rPr lang="en-US" sz="1200" dirty="0">
                <a:latin typeface="Times New Roman" panose="02020603050405020304" pitchFamily="18" charset="0"/>
                <a:cs typeface="Times New Roman" panose="02020603050405020304" pitchFamily="18" charset="0"/>
              </a:rPr>
              <a:t>"Green Energy" has decided to operate as a Limited Liability Company (LLC) in the UK for the installation and maintenance of solar panels. </a:t>
            </a:r>
          </a:p>
          <a:p>
            <a:pPr algn="just">
              <a:lnSpc>
                <a:spcPct val="150000"/>
              </a:lnSpc>
            </a:pPr>
            <a:r>
              <a:rPr lang="en-US" sz="1200" dirty="0">
                <a:latin typeface="Times New Roman" panose="02020603050405020304" pitchFamily="18" charset="0"/>
                <a:cs typeface="Times New Roman" panose="02020603050405020304" pitchFamily="18" charset="0"/>
              </a:rPr>
              <a:t>Business owners receive an important level of security under the LLC structure. (Ji </a:t>
            </a:r>
            <a:r>
              <a:rPr lang="en-US" sz="1200" i="1" dirty="0">
                <a:latin typeface="Times New Roman" panose="02020603050405020304" pitchFamily="18" charset="0"/>
                <a:cs typeface="Times New Roman" panose="02020603050405020304" pitchFamily="18" charset="0"/>
              </a:rPr>
              <a:t>et al</a:t>
            </a:r>
            <a:r>
              <a:rPr lang="en-US" sz="1200" dirty="0">
                <a:latin typeface="Times New Roman" panose="02020603050405020304" pitchFamily="18" charset="0"/>
                <a:cs typeface="Times New Roman" panose="02020603050405020304" pitchFamily="18" charset="0"/>
              </a:rPr>
              <a:t>., 2023).</a:t>
            </a:r>
          </a:p>
          <a:p>
            <a:pPr algn="just">
              <a:lnSpc>
                <a:spcPct val="150000"/>
              </a:lnSpc>
            </a:pPr>
            <a:r>
              <a:rPr lang="en-US" sz="1200" dirty="0">
                <a:latin typeface="Times New Roman" panose="02020603050405020304" pitchFamily="18" charset="0"/>
                <a:cs typeface="Times New Roman" panose="02020603050405020304" pitchFamily="18" charset="0"/>
              </a:rPr>
              <a:t>It ensures the owners' financial security and flexibility by protecting their personal assets from unanticipated liabilities or financial losses that influences investor also for financing in this business.</a:t>
            </a:r>
          </a:p>
          <a:p>
            <a:pPr algn="just">
              <a:lnSpc>
                <a:spcPct val="150000"/>
              </a:lnSpc>
            </a:pPr>
            <a:r>
              <a:rPr lang="en-US" sz="1200" dirty="0">
                <a:latin typeface="Times New Roman" panose="02020603050405020304" pitchFamily="18" charset="0"/>
                <a:cs typeface="Times New Roman" panose="02020603050405020304" pitchFamily="18" charset="0"/>
              </a:rPr>
              <a:t>Besides, the solar energy business used </a:t>
            </a:r>
            <a:r>
              <a:rPr lang="en-US" sz="1200" b="1" i="1" dirty="0">
                <a:latin typeface="Times New Roman" panose="02020603050405020304" pitchFamily="18" charset="0"/>
                <a:cs typeface="Times New Roman" panose="02020603050405020304" pitchFamily="18" charset="0"/>
              </a:rPr>
              <a:t>“Electricity Generation License</a:t>
            </a:r>
            <a:r>
              <a:rPr lang="en-US" sz="1200" dirty="0">
                <a:latin typeface="Times New Roman" panose="02020603050405020304" pitchFamily="18" charset="0"/>
                <a:cs typeface="Times New Roman" panose="02020603050405020304" pitchFamily="18" charset="0"/>
              </a:rPr>
              <a:t>” for receiving more renewable sources to overcome legal challenges for this new business. </a:t>
            </a:r>
          </a:p>
          <a:p>
            <a:pPr marL="0" indent="0">
              <a:buNone/>
            </a:pPr>
            <a:endParaRPr lang="en-IN" dirty="0"/>
          </a:p>
        </p:txBody>
      </p:sp>
      <p:pic>
        <p:nvPicPr>
          <p:cNvPr id="2050" name="Picture 2" descr="Limited Liability Company | Know the Advantages and Disadvantages">
            <a:extLst>
              <a:ext uri="{FF2B5EF4-FFF2-40B4-BE49-F238E27FC236}">
                <a16:creationId xmlns:a16="http://schemas.microsoft.com/office/drawing/2014/main" xmlns="" id="{2CAEF97C-FF94-4060-BE87-A328189CB985}"/>
              </a:ext>
            </a:extLst>
          </p:cNvPr>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6383216" y="1930400"/>
            <a:ext cx="4947138" cy="2782765"/>
          </a:xfrm>
          <a:prstGeom prst="rect">
            <a:avLst/>
          </a:prstGeom>
          <a:noFill/>
          <a:extLst>
            <a:ext uri="{909E8E84-426E-40DD-AFC4-6F175D3DCCD1}">
              <a14:hiddenFill xmlns:a14="http://schemas.microsoft.com/office/drawing/2010/main" xmlns="">
                <a:solidFill>
                  <a:srgbClr val="FFFFFF"/>
                </a:solidFill>
              </a14:hiddenFill>
            </a:ext>
          </a:extLst>
        </p:spPr>
      </p:pic>
      <p:sp>
        <p:nvSpPr>
          <p:cNvPr id="4" name="Rectangle 3">
            <a:extLst>
              <a:ext uri="{FF2B5EF4-FFF2-40B4-BE49-F238E27FC236}">
                <a16:creationId xmlns:a16="http://schemas.microsoft.com/office/drawing/2014/main" xmlns="" id="{36A376D5-5C40-4313-8A5E-CC7055A7CC9C}"/>
              </a:ext>
            </a:extLst>
          </p:cNvPr>
          <p:cNvSpPr/>
          <p:nvPr/>
        </p:nvSpPr>
        <p:spPr>
          <a:xfrm>
            <a:off x="6623824" y="4644483"/>
            <a:ext cx="4690120" cy="990600"/>
          </a:xfrm>
          <a:prstGeom prst="rect">
            <a:avLst/>
          </a:prstGeom>
          <a:ln>
            <a:solidFill>
              <a:schemeClr val="bg1"/>
            </a:solidFill>
          </a:ln>
        </p:spPr>
        <p:style>
          <a:lnRef idx="2">
            <a:schemeClr val="dk1"/>
          </a:lnRef>
          <a:fillRef idx="1">
            <a:schemeClr val="lt1"/>
          </a:fillRef>
          <a:effectRef idx="0">
            <a:schemeClr val="dk1"/>
          </a:effectRef>
          <a:fontRef idx="minor">
            <a:schemeClr val="dk1"/>
          </a:fontRef>
        </p:style>
        <p:txBody>
          <a:bodyPr rtlCol="0" anchor="ctr"/>
          <a:lstStyle/>
          <a:p>
            <a:pPr algn="ctr"/>
            <a:r>
              <a:rPr lang="en-IN" sz="1200" dirty="0">
                <a:latin typeface="Times New Roman" panose="02020603050405020304" pitchFamily="18" charset="0"/>
                <a:cs typeface="Times New Roman" panose="02020603050405020304" pitchFamily="18" charset="0"/>
              </a:rPr>
              <a:t>https://www.educba.com/limited-liability-company/</a:t>
            </a:r>
          </a:p>
        </p:txBody>
      </p:sp>
    </p:spTree>
    <p:extLst>
      <p:ext uri="{BB962C8B-B14F-4D97-AF65-F5344CB8AC3E}">
        <p14:creationId xmlns:p14="http://schemas.microsoft.com/office/powerpoint/2010/main" xmlns="" val="26777731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9184DA5-A430-42A7-9F7C-59B8B09D2539}"/>
              </a:ext>
            </a:extLst>
          </p:cNvPr>
          <p:cNvSpPr>
            <a:spLocks noGrp="1"/>
          </p:cNvSpPr>
          <p:nvPr>
            <p:ph type="title"/>
          </p:nvPr>
        </p:nvSpPr>
        <p:spPr>
          <a:xfrm>
            <a:off x="677334" y="609600"/>
            <a:ext cx="10242712" cy="808892"/>
          </a:xfrm>
        </p:spPr>
        <p:txBody>
          <a:bodyPr>
            <a:normAutofit fontScale="90000"/>
          </a:bodyPr>
          <a:lstStyle/>
          <a:p>
            <a:pPr algn="ctr"/>
            <a:r>
              <a:rPr lang="en-IN" sz="4400" b="1" dirty="0">
                <a:solidFill>
                  <a:schemeClr val="tx1"/>
                </a:solidFill>
                <a:latin typeface="Times New Roman" panose="02020603050405020304" pitchFamily="18" charset="0"/>
                <a:cs typeface="Times New Roman" panose="02020603050405020304" pitchFamily="18" charset="0"/>
              </a:rPr>
              <a:t>Gap in the Market</a:t>
            </a:r>
            <a:r>
              <a:rPr lang="en-IN" dirty="0"/>
              <a:t/>
            </a:r>
            <a:br>
              <a:rPr lang="en-IN" dirty="0"/>
            </a:br>
            <a:r>
              <a:rPr lang="en-IN" dirty="0"/>
              <a:t/>
            </a:r>
            <a:br>
              <a:rPr lang="en-IN" dirty="0"/>
            </a:br>
            <a:endParaRPr lang="en-IN" dirty="0"/>
          </a:p>
        </p:txBody>
      </p:sp>
      <p:sp>
        <p:nvSpPr>
          <p:cNvPr id="3" name="Content Placeholder 2">
            <a:extLst>
              <a:ext uri="{FF2B5EF4-FFF2-40B4-BE49-F238E27FC236}">
                <a16:creationId xmlns:a16="http://schemas.microsoft.com/office/drawing/2014/main" xmlns="" id="{5953E17C-48C9-4354-A576-569FB3C1C063}"/>
              </a:ext>
            </a:extLst>
          </p:cNvPr>
          <p:cNvSpPr>
            <a:spLocks noGrp="1"/>
          </p:cNvSpPr>
          <p:nvPr>
            <p:ph idx="1"/>
          </p:nvPr>
        </p:nvSpPr>
        <p:spPr>
          <a:xfrm>
            <a:off x="677334" y="1471961"/>
            <a:ext cx="5511593" cy="4776439"/>
          </a:xfrm>
        </p:spPr>
        <p:txBody>
          <a:bodyPr>
            <a:noAutofit/>
          </a:bodyPr>
          <a:lstStyle/>
          <a:p>
            <a:pPr algn="just">
              <a:lnSpc>
                <a:spcPct val="150000"/>
              </a:lnSpc>
            </a:pPr>
            <a:r>
              <a:rPr lang="en-US" sz="1500" dirty="0">
                <a:latin typeface="Times New Roman" panose="02020603050405020304" pitchFamily="18" charset="0"/>
                <a:cs typeface="Times New Roman" panose="02020603050405020304" pitchFamily="18" charset="0"/>
              </a:rPr>
              <a:t>"Green Energy" is working to satisfy a large vacuum in the market for full solar panel installation and maintenance services. </a:t>
            </a:r>
          </a:p>
          <a:p>
            <a:pPr algn="just">
              <a:lnSpc>
                <a:spcPct val="150000"/>
              </a:lnSpc>
            </a:pPr>
            <a:r>
              <a:rPr lang="en-US" sz="1500" dirty="0">
                <a:latin typeface="Times New Roman" panose="02020603050405020304" pitchFamily="18" charset="0"/>
                <a:cs typeface="Times New Roman" panose="02020603050405020304" pitchFamily="18" charset="0"/>
              </a:rPr>
              <a:t>This business plan aims to show potential investors how serious the team member is about this endeavor by demonstrating an awareness of it and commitment to closing it. </a:t>
            </a:r>
          </a:p>
          <a:p>
            <a:pPr algn="just">
              <a:lnSpc>
                <a:spcPct val="150000"/>
              </a:lnSpc>
            </a:pPr>
            <a:r>
              <a:rPr lang="en-US" sz="1500" dirty="0">
                <a:latin typeface="Times New Roman" panose="02020603050405020304" pitchFamily="18" charset="0"/>
                <a:cs typeface="Times New Roman" panose="02020603050405020304" pitchFamily="18" charset="0"/>
              </a:rPr>
              <a:t>The market gap has a distinct absence of suppliers providing comprehensive maintenance and repair services for solar panels  (</a:t>
            </a:r>
            <a:r>
              <a:rPr lang="en-US" sz="1500" dirty="0" err="1">
                <a:latin typeface="Times New Roman" panose="02020603050405020304" pitchFamily="18" charset="0"/>
                <a:cs typeface="Times New Roman" panose="02020603050405020304" pitchFamily="18" charset="0"/>
              </a:rPr>
              <a:t>Schichtel</a:t>
            </a:r>
            <a:r>
              <a:rPr lang="en-US" sz="1500" dirty="0">
                <a:latin typeface="Times New Roman" panose="02020603050405020304" pitchFamily="18" charset="0"/>
                <a:cs typeface="Times New Roman" panose="02020603050405020304" pitchFamily="18" charset="0"/>
              </a:rPr>
              <a:t> </a:t>
            </a:r>
            <a:r>
              <a:rPr lang="en-US" sz="1500" i="1" dirty="0">
                <a:latin typeface="Times New Roman" panose="02020603050405020304" pitchFamily="18" charset="0"/>
                <a:cs typeface="Times New Roman" panose="02020603050405020304" pitchFamily="18" charset="0"/>
              </a:rPr>
              <a:t>et al</a:t>
            </a:r>
            <a:r>
              <a:rPr lang="en-US" sz="1500" dirty="0">
                <a:latin typeface="Times New Roman" panose="02020603050405020304" pitchFamily="18" charset="0"/>
                <a:cs typeface="Times New Roman" panose="02020603050405020304" pitchFamily="18" charset="0"/>
              </a:rPr>
              <a:t>., 2022).</a:t>
            </a:r>
          </a:p>
          <a:p>
            <a:pPr algn="just">
              <a:lnSpc>
                <a:spcPct val="150000"/>
              </a:lnSpc>
            </a:pPr>
            <a:r>
              <a:rPr lang="en-US" sz="1500" dirty="0">
                <a:latin typeface="Times New Roman" panose="02020603050405020304" pitchFamily="18" charset="0"/>
                <a:cs typeface="Times New Roman" panose="02020603050405020304" pitchFamily="18" charset="0"/>
              </a:rPr>
              <a:t>Owners of solar panels need dependable assistance for their investments because there are few firms offering full maintenance solutions, and most of the ones that do concentrate on installation.</a:t>
            </a:r>
            <a:r>
              <a:rPr lang="en-US" sz="1500" dirty="0"/>
              <a:t/>
            </a:r>
            <a:br>
              <a:rPr lang="en-US" sz="1500" dirty="0"/>
            </a:br>
            <a:endParaRPr lang="en-IN" sz="1500" dirty="0"/>
          </a:p>
        </p:txBody>
      </p:sp>
      <p:pic>
        <p:nvPicPr>
          <p:cNvPr id="3074" name="Picture 2" descr="Rooftop solar power installations double in a year">
            <a:extLst>
              <a:ext uri="{FF2B5EF4-FFF2-40B4-BE49-F238E27FC236}">
                <a16:creationId xmlns:a16="http://schemas.microsoft.com/office/drawing/2014/main" xmlns="" id="{FFF8F32F-2D38-4EA8-8317-6E077FCC1CAF}"/>
              </a:ext>
            </a:extLst>
          </p:cNvPr>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6450951" y="1582615"/>
            <a:ext cx="5503985" cy="4087810"/>
          </a:xfrm>
          <a:prstGeom prst="rect">
            <a:avLst/>
          </a:prstGeom>
          <a:noFill/>
          <a:extLst>
            <a:ext uri="{909E8E84-426E-40DD-AFC4-6F175D3DCCD1}">
              <a14:hiddenFill xmlns:a14="http://schemas.microsoft.com/office/drawing/2010/main" xmlns="">
                <a:solidFill>
                  <a:srgbClr val="FFFFFF"/>
                </a:solidFill>
              </a14:hiddenFill>
            </a:ext>
          </a:extLst>
        </p:spPr>
      </p:pic>
      <p:sp>
        <p:nvSpPr>
          <p:cNvPr id="4" name="Rectangle 3">
            <a:extLst>
              <a:ext uri="{FF2B5EF4-FFF2-40B4-BE49-F238E27FC236}">
                <a16:creationId xmlns:a16="http://schemas.microsoft.com/office/drawing/2014/main" xmlns="" id="{7891FAF2-711A-42D8-8965-5817F198C94A}"/>
              </a:ext>
            </a:extLst>
          </p:cNvPr>
          <p:cNvSpPr/>
          <p:nvPr/>
        </p:nvSpPr>
        <p:spPr>
          <a:xfrm>
            <a:off x="6665427" y="5650238"/>
            <a:ext cx="5283851" cy="808892"/>
          </a:xfrm>
          <a:prstGeom prst="rect">
            <a:avLst/>
          </a:prstGeom>
          <a:ln>
            <a:solidFill>
              <a:schemeClr val="bg1"/>
            </a:solidFill>
          </a:ln>
        </p:spPr>
        <p:style>
          <a:lnRef idx="2">
            <a:schemeClr val="dk1"/>
          </a:lnRef>
          <a:fillRef idx="1">
            <a:schemeClr val="lt1"/>
          </a:fillRef>
          <a:effectRef idx="0">
            <a:schemeClr val="dk1"/>
          </a:effectRef>
          <a:fontRef idx="minor">
            <a:schemeClr val="dk1"/>
          </a:fontRef>
        </p:style>
        <p:txBody>
          <a:bodyPr rtlCol="0" anchor="ctr"/>
          <a:lstStyle/>
          <a:p>
            <a:pPr algn="ctr"/>
            <a:r>
              <a:rPr lang="en-IN" sz="1200" dirty="0">
                <a:latin typeface="Times New Roman" panose="02020603050405020304" pitchFamily="18" charset="0"/>
                <a:cs typeface="Times New Roman" panose="02020603050405020304" pitchFamily="18" charset="0"/>
              </a:rPr>
              <a:t>https://solarenergyuk.org/news/rooftop-solar-power-installations-double-in-a-year/</a:t>
            </a:r>
          </a:p>
        </p:txBody>
      </p:sp>
    </p:spTree>
    <p:extLst>
      <p:ext uri="{BB962C8B-B14F-4D97-AF65-F5344CB8AC3E}">
        <p14:creationId xmlns:p14="http://schemas.microsoft.com/office/powerpoint/2010/main" xmlns="" val="27471977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DC07193-1278-41E0-86C1-853DD4C48F4B}"/>
              </a:ext>
            </a:extLst>
          </p:cNvPr>
          <p:cNvSpPr>
            <a:spLocks noGrp="1"/>
          </p:cNvSpPr>
          <p:nvPr>
            <p:ph type="title"/>
          </p:nvPr>
        </p:nvSpPr>
        <p:spPr>
          <a:xfrm>
            <a:off x="677333" y="369277"/>
            <a:ext cx="10277881" cy="756138"/>
          </a:xfrm>
        </p:spPr>
        <p:txBody>
          <a:bodyPr>
            <a:noAutofit/>
          </a:bodyPr>
          <a:lstStyle/>
          <a:p>
            <a:pPr algn="ctr"/>
            <a:r>
              <a:rPr lang="en-IN" sz="4000" b="1" dirty="0">
                <a:solidFill>
                  <a:schemeClr val="tx1"/>
                </a:solidFill>
                <a:latin typeface="Times New Roman" panose="02020603050405020304" pitchFamily="18" charset="0"/>
                <a:cs typeface="Times New Roman" panose="02020603050405020304" pitchFamily="18" charset="0"/>
              </a:rPr>
              <a:t>SWOT Analysis</a:t>
            </a:r>
            <a:endParaRPr lang="en-IN" sz="4000" dirty="0">
              <a:solidFill>
                <a:schemeClr val="tx1"/>
              </a:solidFill>
              <a:latin typeface="Times New Roman" panose="02020603050405020304" pitchFamily="18" charset="0"/>
              <a:cs typeface="Times New Roman" panose="02020603050405020304" pitchFamily="18" charset="0"/>
            </a:endParaRPr>
          </a:p>
        </p:txBody>
      </p:sp>
      <p:graphicFrame>
        <p:nvGraphicFramePr>
          <p:cNvPr id="5" name="Content Placeholder 4">
            <a:extLst>
              <a:ext uri="{FF2B5EF4-FFF2-40B4-BE49-F238E27FC236}">
                <a16:creationId xmlns:a16="http://schemas.microsoft.com/office/drawing/2014/main" xmlns="" id="{A7A554C0-16E9-4935-AD61-39E0A2DEC21A}"/>
              </a:ext>
            </a:extLst>
          </p:cNvPr>
          <p:cNvGraphicFramePr>
            <a:graphicFrameLocks noGrp="1"/>
          </p:cNvGraphicFramePr>
          <p:nvPr>
            <p:ph idx="1"/>
            <p:extLst>
              <p:ext uri="{D42A27DB-BD31-4B8C-83A1-F6EECF244321}">
                <p14:modId xmlns:p14="http://schemas.microsoft.com/office/powerpoint/2010/main" xmlns="" val="2158793709"/>
              </p:ext>
            </p:extLst>
          </p:nvPr>
        </p:nvGraphicFramePr>
        <p:xfrm>
          <a:off x="1344707" y="1227959"/>
          <a:ext cx="9330144" cy="5518834"/>
        </p:xfrm>
        <a:graphic>
          <a:graphicData uri="http://schemas.openxmlformats.org/drawingml/2006/table">
            <a:tbl>
              <a:tblPr firstRow="1" bandRow="1">
                <a:tableStyleId>{5C22544A-7EE6-4342-B048-85BDC9FD1C3A}</a:tableStyleId>
              </a:tblPr>
              <a:tblGrid>
                <a:gridCol w="4665071">
                  <a:extLst>
                    <a:ext uri="{9D8B030D-6E8A-4147-A177-3AD203B41FA5}">
                      <a16:colId xmlns:a16="http://schemas.microsoft.com/office/drawing/2014/main" xmlns="" val="1052350620"/>
                    </a:ext>
                  </a:extLst>
                </a:gridCol>
                <a:gridCol w="4665073">
                  <a:extLst>
                    <a:ext uri="{9D8B030D-6E8A-4147-A177-3AD203B41FA5}">
                      <a16:colId xmlns:a16="http://schemas.microsoft.com/office/drawing/2014/main" xmlns="" val="1798458848"/>
                    </a:ext>
                  </a:extLst>
                </a:gridCol>
              </a:tblGrid>
              <a:tr h="509954">
                <a:tc>
                  <a:txBody>
                    <a:bodyPr/>
                    <a:lstStyle/>
                    <a:p>
                      <a:pPr algn="just" rtl="0" fontAlgn="t">
                        <a:lnSpc>
                          <a:spcPct val="150000"/>
                        </a:lnSpc>
                        <a:spcBef>
                          <a:spcPts val="0"/>
                        </a:spcBef>
                        <a:spcAft>
                          <a:spcPts val="0"/>
                        </a:spcAft>
                      </a:pPr>
                      <a:r>
                        <a:rPr lang="en-IN" sz="1200" b="1" i="0" u="none" strike="noStrike" dirty="0">
                          <a:solidFill>
                            <a:srgbClr val="000000"/>
                          </a:solidFill>
                          <a:effectLst/>
                          <a:latin typeface="Times New Roman" panose="02020603050405020304" pitchFamily="18" charset="0"/>
                          <a:cs typeface="Times New Roman" panose="02020603050405020304" pitchFamily="18" charset="0"/>
                        </a:rPr>
                        <a:t>Strength </a:t>
                      </a:r>
                      <a:endParaRPr lang="en-IN" dirty="0">
                        <a:effectLst/>
                        <a:latin typeface="Times New Roman" panose="02020603050405020304" pitchFamily="18" charset="0"/>
                        <a:cs typeface="Times New Roman" panose="02020603050405020304" pitchFamily="18" charset="0"/>
                      </a:endParaRPr>
                    </a:p>
                  </a:txBody>
                  <a:tcPr marL="63500" marR="63500" marT="63500" marB="63500"/>
                </a:tc>
                <a:tc>
                  <a:txBody>
                    <a:bodyPr/>
                    <a:lstStyle/>
                    <a:p>
                      <a:pPr algn="just" rtl="0" fontAlgn="t">
                        <a:lnSpc>
                          <a:spcPct val="150000"/>
                        </a:lnSpc>
                        <a:spcBef>
                          <a:spcPts val="0"/>
                        </a:spcBef>
                        <a:spcAft>
                          <a:spcPts val="0"/>
                        </a:spcAft>
                      </a:pPr>
                      <a:r>
                        <a:rPr lang="en-IN" sz="1200" b="1" i="0" u="none" strike="noStrike" dirty="0">
                          <a:solidFill>
                            <a:srgbClr val="000000"/>
                          </a:solidFill>
                          <a:effectLst/>
                          <a:latin typeface="Times New Roman" panose="02020603050405020304" pitchFamily="18" charset="0"/>
                          <a:cs typeface="Times New Roman" panose="02020603050405020304" pitchFamily="18" charset="0"/>
                        </a:rPr>
                        <a:t>Weakness </a:t>
                      </a:r>
                      <a:endParaRPr lang="en-IN" dirty="0">
                        <a:effectLst/>
                        <a:latin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xmlns="" val="2308891376"/>
                  </a:ext>
                </a:extLst>
              </a:tr>
              <a:tr h="1605312">
                <a:tc>
                  <a:txBody>
                    <a:bodyPr/>
                    <a:lstStyle/>
                    <a:p>
                      <a:pPr marL="171450" indent="-171450" algn="just" rtl="0" fontAlgn="base">
                        <a:lnSpc>
                          <a:spcPct val="150000"/>
                        </a:lnSpc>
                        <a:buFont typeface="Arial" panose="020B0604020202020204" pitchFamily="34" charset="0"/>
                        <a:buChar char="•"/>
                      </a:pPr>
                      <a:r>
                        <a:rPr lang="en-US" sz="12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The Green Energy targets for renewable energy resulted in an increased need for solar panel installations.</a:t>
                      </a:r>
                    </a:p>
                    <a:p>
                      <a:pPr marL="171450" indent="-171450" algn="just" rtl="0" fontAlgn="base">
                        <a:lnSpc>
                          <a:spcPct val="150000"/>
                        </a:lnSpc>
                        <a:buFont typeface="Arial" panose="020B0604020202020204" pitchFamily="34" charset="0"/>
                        <a:buChar char="•"/>
                      </a:pPr>
                      <a:r>
                        <a:rPr lang="en-US" sz="12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Following Sole proprietorship </a:t>
                      </a:r>
                    </a:p>
                    <a:p>
                      <a:pPr marL="171450" indent="-171450" algn="just" rtl="0" fontAlgn="base">
                        <a:lnSpc>
                          <a:spcPct val="150000"/>
                        </a:lnSpc>
                        <a:buFont typeface="Arial" panose="020B0604020202020204" pitchFamily="34" charset="0"/>
                        <a:buChar char="•"/>
                      </a:pPr>
                      <a:r>
                        <a:rPr lang="en-US" sz="12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Compliance with government incentives and green initiatives.</a:t>
                      </a:r>
                    </a:p>
                    <a:p>
                      <a:pPr marL="171450" indent="-171450" algn="just" rtl="0" fontAlgn="base">
                        <a:lnSpc>
                          <a:spcPct val="150000"/>
                        </a:lnSpc>
                        <a:buFont typeface="Arial" panose="020B0604020202020204" pitchFamily="34" charset="0"/>
                        <a:buChar char="•"/>
                      </a:pPr>
                      <a:r>
                        <a:rPr lang="en-US" sz="12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Accessing to a skilled workforce in the green energy sector.</a:t>
                      </a:r>
                    </a:p>
                    <a:p>
                      <a:pPr marL="171450" indent="-171450" algn="just" rtl="0" fontAlgn="base">
                        <a:lnSpc>
                          <a:spcPct val="150000"/>
                        </a:lnSpc>
                        <a:buFont typeface="Arial" panose="020B0604020202020204" pitchFamily="34" charset="0"/>
                        <a:buChar char="•"/>
                      </a:pPr>
                      <a:r>
                        <a:rPr lang="en-US" sz="12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Programs including the Feed-in Tariff (</a:t>
                      </a:r>
                      <a:r>
                        <a:rPr lang="en-US" sz="1200" b="0" i="0" u="none" strike="noStrike" kern="1200" dirty="0" err="1">
                          <a:solidFill>
                            <a:schemeClr val="dk1"/>
                          </a:solidFill>
                          <a:effectLst/>
                          <a:latin typeface="Times New Roman" panose="02020603050405020304" pitchFamily="18" charset="0"/>
                          <a:ea typeface="+mn-ea"/>
                          <a:cs typeface="Times New Roman" panose="02020603050405020304" pitchFamily="18" charset="0"/>
                        </a:rPr>
                        <a:t>FiT</a:t>
                      </a:r>
                      <a:r>
                        <a:rPr lang="en-US" sz="12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 and the Smart Export Guarantee (SEG) are applied by Green Energy company to show how the government provides funding (</a:t>
                      </a:r>
                      <a:r>
                        <a:rPr lang="en-US" sz="1200" b="0" i="0" u="none" strike="noStrike" kern="1200" dirty="0" err="1">
                          <a:solidFill>
                            <a:schemeClr val="dk1"/>
                          </a:solidFill>
                          <a:effectLst/>
                          <a:latin typeface="Times New Roman" panose="02020603050405020304" pitchFamily="18" charset="0"/>
                          <a:ea typeface="+mn-ea"/>
                          <a:cs typeface="Times New Roman" panose="02020603050405020304" pitchFamily="18" charset="0"/>
                        </a:rPr>
                        <a:t>Sovacool</a:t>
                      </a:r>
                      <a:r>
                        <a:rPr lang="en-US" sz="12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 </a:t>
                      </a:r>
                      <a:r>
                        <a:rPr lang="en-US" sz="1200" b="0" i="1" u="none" strike="noStrike" kern="1200" dirty="0">
                          <a:solidFill>
                            <a:schemeClr val="dk1"/>
                          </a:solidFill>
                          <a:effectLst/>
                          <a:latin typeface="Times New Roman" panose="02020603050405020304" pitchFamily="18" charset="0"/>
                          <a:ea typeface="+mn-ea"/>
                          <a:cs typeface="Times New Roman" panose="02020603050405020304" pitchFamily="18" charset="0"/>
                        </a:rPr>
                        <a:t>et al. </a:t>
                      </a:r>
                      <a:r>
                        <a:rPr lang="en-US" sz="12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2022).</a:t>
                      </a:r>
                      <a:endParaRPr lang="en-IN" sz="1200" dirty="0">
                        <a:latin typeface="Times New Roman" panose="02020603050405020304" pitchFamily="18" charset="0"/>
                        <a:cs typeface="Times New Roman" panose="02020603050405020304" pitchFamily="18" charset="0"/>
                      </a:endParaRPr>
                    </a:p>
                  </a:txBody>
                  <a:tcPr/>
                </a:tc>
                <a:tc>
                  <a:txBody>
                    <a:bodyPr/>
                    <a:lstStyle/>
                    <a:p>
                      <a:pPr marL="171450" indent="-171450" algn="just" rtl="0" fontAlgn="base">
                        <a:lnSpc>
                          <a:spcPct val="150000"/>
                        </a:lnSpc>
                        <a:buFont typeface="Arial" panose="020B0604020202020204" pitchFamily="34" charset="0"/>
                        <a:buChar char="•"/>
                      </a:pPr>
                      <a:r>
                        <a:rPr lang="en-US" sz="12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substantial upfront labor and equipment costs.</a:t>
                      </a:r>
                    </a:p>
                    <a:p>
                      <a:pPr marL="171450" indent="-171450" algn="just" rtl="0" fontAlgn="base">
                        <a:lnSpc>
                          <a:spcPct val="150000"/>
                        </a:lnSpc>
                        <a:buFont typeface="Arial" panose="020B0604020202020204" pitchFamily="34" charset="0"/>
                        <a:buChar char="•"/>
                      </a:pPr>
                      <a:r>
                        <a:rPr lang="en-US" sz="12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 Solar energy generation depends on the weather, which results in deviations in revenue (</a:t>
                      </a:r>
                      <a:r>
                        <a:rPr lang="en-US" sz="1200" b="0" i="0" u="none" strike="noStrike" kern="1200" dirty="0" err="1">
                          <a:solidFill>
                            <a:schemeClr val="dk1"/>
                          </a:solidFill>
                          <a:effectLst/>
                          <a:latin typeface="Times New Roman" panose="02020603050405020304" pitchFamily="18" charset="0"/>
                          <a:ea typeface="+mn-ea"/>
                          <a:cs typeface="Times New Roman" panose="02020603050405020304" pitchFamily="18" charset="0"/>
                        </a:rPr>
                        <a:t>Alao</a:t>
                      </a:r>
                      <a:r>
                        <a:rPr lang="en-US" sz="12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 and </a:t>
                      </a:r>
                      <a:r>
                        <a:rPr lang="en-US" sz="1200" b="0" i="0" u="none" strike="noStrike" kern="1200" dirty="0" err="1">
                          <a:solidFill>
                            <a:schemeClr val="dk1"/>
                          </a:solidFill>
                          <a:effectLst/>
                          <a:latin typeface="Times New Roman" panose="02020603050405020304" pitchFamily="18" charset="0"/>
                          <a:ea typeface="+mn-ea"/>
                          <a:cs typeface="Times New Roman" panose="02020603050405020304" pitchFamily="18" charset="0"/>
                        </a:rPr>
                        <a:t>Cuffe</a:t>
                      </a:r>
                      <a:r>
                        <a:rPr lang="en-US" sz="12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 2022)</a:t>
                      </a:r>
                    </a:p>
                    <a:p>
                      <a:pPr marL="171450" indent="-171450" algn="just" rtl="0" fontAlgn="base">
                        <a:lnSpc>
                          <a:spcPct val="150000"/>
                        </a:lnSpc>
                        <a:buFont typeface="Arial" panose="020B0604020202020204" pitchFamily="34" charset="0"/>
                        <a:buChar char="•"/>
                      </a:pPr>
                      <a:r>
                        <a:rPr lang="en-US" sz="12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Challenges for adhering to regulations arising from the modifications in Green Energy standards.</a:t>
                      </a:r>
                    </a:p>
                    <a:p>
                      <a:pPr marL="171450" indent="-171450" algn="just">
                        <a:lnSpc>
                          <a:spcPct val="150000"/>
                        </a:lnSpc>
                        <a:buFont typeface="Arial" panose="020B0604020202020204" pitchFamily="34" charset="0"/>
                        <a:buChar char="•"/>
                      </a:pPr>
                      <a:endParaRPr lang="en-IN" sz="12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xmlns="" val="2900114407"/>
                  </a:ext>
                </a:extLst>
              </a:tr>
              <a:tr h="372113">
                <a:tc>
                  <a:txBody>
                    <a:bodyPr/>
                    <a:lstStyle/>
                    <a:p>
                      <a:pPr algn="just" rtl="0" fontAlgn="t">
                        <a:lnSpc>
                          <a:spcPct val="150000"/>
                        </a:lnSpc>
                        <a:spcBef>
                          <a:spcPts val="0"/>
                        </a:spcBef>
                        <a:spcAft>
                          <a:spcPts val="0"/>
                        </a:spcAft>
                      </a:pPr>
                      <a:r>
                        <a:rPr lang="en-IN" sz="1200" b="1" i="0" u="none" strike="noStrike">
                          <a:solidFill>
                            <a:srgbClr val="000000"/>
                          </a:solidFill>
                          <a:effectLst/>
                          <a:latin typeface="Times New Roman" panose="02020603050405020304" pitchFamily="18" charset="0"/>
                          <a:cs typeface="Times New Roman" panose="02020603050405020304" pitchFamily="18" charset="0"/>
                        </a:rPr>
                        <a:t>Opportunities </a:t>
                      </a:r>
                      <a:endParaRPr lang="en-IN">
                        <a:effectLst/>
                        <a:latin typeface="Times New Roman" panose="02020603050405020304" pitchFamily="18" charset="0"/>
                        <a:cs typeface="Times New Roman" panose="02020603050405020304" pitchFamily="18" charset="0"/>
                      </a:endParaRPr>
                    </a:p>
                  </a:txBody>
                  <a:tcPr marL="63500" marR="63500" marT="63500" marB="63500"/>
                </a:tc>
                <a:tc>
                  <a:txBody>
                    <a:bodyPr/>
                    <a:lstStyle/>
                    <a:p>
                      <a:pPr algn="just" rtl="0" fontAlgn="t">
                        <a:lnSpc>
                          <a:spcPct val="150000"/>
                        </a:lnSpc>
                        <a:spcBef>
                          <a:spcPts val="0"/>
                        </a:spcBef>
                        <a:spcAft>
                          <a:spcPts val="0"/>
                        </a:spcAft>
                      </a:pPr>
                      <a:r>
                        <a:rPr lang="en-IN" sz="1200" b="1" i="0" u="none" strike="noStrike" dirty="0">
                          <a:solidFill>
                            <a:srgbClr val="000000"/>
                          </a:solidFill>
                          <a:effectLst/>
                          <a:latin typeface="Times New Roman" panose="02020603050405020304" pitchFamily="18" charset="0"/>
                          <a:cs typeface="Times New Roman" panose="02020603050405020304" pitchFamily="18" charset="0"/>
                        </a:rPr>
                        <a:t>Threats </a:t>
                      </a:r>
                      <a:endParaRPr lang="en-IN" dirty="0">
                        <a:effectLst/>
                        <a:latin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xmlns="" val="3493172938"/>
                  </a:ext>
                </a:extLst>
              </a:tr>
              <a:tr h="786195">
                <a:tc>
                  <a:txBody>
                    <a:bodyPr/>
                    <a:lstStyle/>
                    <a:p>
                      <a:pPr marL="171450" indent="-171450" algn="just" rtl="0" fontAlgn="base">
                        <a:lnSpc>
                          <a:spcPct val="150000"/>
                        </a:lnSpc>
                        <a:spcBef>
                          <a:spcPts val="0"/>
                        </a:spcBef>
                        <a:spcAft>
                          <a:spcPts val="0"/>
                        </a:spcAft>
                        <a:buFont typeface="Arial" panose="020B0604020202020204" pitchFamily="34" charset="0"/>
                        <a:buChar char="•"/>
                      </a:pPr>
                      <a:r>
                        <a:rPr lang="en-US" sz="1200" b="0" i="0" u="none" strike="noStrike" dirty="0">
                          <a:solidFill>
                            <a:srgbClr val="000000"/>
                          </a:solidFill>
                          <a:effectLst/>
                          <a:latin typeface="Times New Roman" panose="02020603050405020304" pitchFamily="18" charset="0"/>
                          <a:cs typeface="Times New Roman" panose="02020603050405020304" pitchFamily="18" charset="0"/>
                        </a:rPr>
                        <a:t> Green Energy can increase as the country strives to reduce its carbon footprint.</a:t>
                      </a:r>
                    </a:p>
                    <a:p>
                      <a:pPr marL="171450" indent="-171450" algn="just" rtl="0" fontAlgn="base">
                        <a:lnSpc>
                          <a:spcPct val="150000"/>
                        </a:lnSpc>
                        <a:spcBef>
                          <a:spcPts val="0"/>
                        </a:spcBef>
                        <a:spcAft>
                          <a:spcPts val="0"/>
                        </a:spcAft>
                        <a:buFont typeface="Arial" panose="020B0604020202020204" pitchFamily="34" charset="0"/>
                        <a:buChar char="•"/>
                      </a:pPr>
                      <a:r>
                        <a:rPr lang="en-US" sz="1200" b="0" i="0" u="none" strike="noStrike" dirty="0">
                          <a:solidFill>
                            <a:srgbClr val="000000"/>
                          </a:solidFill>
                          <a:effectLst/>
                          <a:latin typeface="Times New Roman" panose="02020603050405020304" pitchFamily="18" charset="0"/>
                          <a:cs typeface="Times New Roman" panose="02020603050405020304" pitchFamily="18" charset="0"/>
                        </a:rPr>
                        <a:t>Increasing the company's solar panel and battery storage technologies' performance.</a:t>
                      </a:r>
                    </a:p>
                    <a:p>
                      <a:pPr marL="171450" indent="-171450" algn="just" rtl="0" fontAlgn="base">
                        <a:lnSpc>
                          <a:spcPct val="150000"/>
                        </a:lnSpc>
                        <a:spcBef>
                          <a:spcPts val="0"/>
                        </a:spcBef>
                        <a:spcAft>
                          <a:spcPts val="0"/>
                        </a:spcAft>
                        <a:buFont typeface="Arial" panose="020B0604020202020204" pitchFamily="34" charset="0"/>
                        <a:buChar char="•"/>
                      </a:pPr>
                      <a:r>
                        <a:rPr lang="en-US" sz="1200" b="0" i="0" u="none" strike="noStrike" dirty="0">
                          <a:solidFill>
                            <a:srgbClr val="000000"/>
                          </a:solidFill>
                          <a:effectLst/>
                          <a:latin typeface="Times New Roman" panose="02020603050405020304" pitchFamily="18" charset="0"/>
                          <a:cs typeface="Times New Roman" panose="02020603050405020304" pitchFamily="18" charset="0"/>
                        </a:rPr>
                        <a:t>Prospects for collaboration and alliances with local utilities, environmental associations, and governmental bodies.</a:t>
                      </a:r>
                    </a:p>
                  </a:txBody>
                  <a:tcPr marL="63500" marR="63500" marT="63500" marB="63500"/>
                </a:tc>
                <a:tc>
                  <a:txBody>
                    <a:bodyPr/>
                    <a:lstStyle/>
                    <a:p>
                      <a:pPr marL="171450" indent="-171450" algn="just" rtl="0" fontAlgn="base">
                        <a:lnSpc>
                          <a:spcPct val="150000"/>
                        </a:lnSpc>
                        <a:spcBef>
                          <a:spcPts val="0"/>
                        </a:spcBef>
                        <a:spcAft>
                          <a:spcPts val="0"/>
                        </a:spcAft>
                        <a:buFont typeface="Arial" panose="020B0604020202020204" pitchFamily="34" charset="0"/>
                        <a:buChar char="•"/>
                      </a:pPr>
                      <a:r>
                        <a:rPr lang="en-US" sz="1200" b="0" i="0" u="none" strike="noStrike" dirty="0">
                          <a:solidFill>
                            <a:srgbClr val="000000"/>
                          </a:solidFill>
                          <a:effectLst/>
                          <a:latin typeface="Times New Roman" panose="02020603050405020304" pitchFamily="18" charset="0"/>
                          <a:cs typeface="Times New Roman" panose="02020603050405020304" pitchFamily="18" charset="0"/>
                        </a:rPr>
                        <a:t>Green Energy is becoming more competitive in the market resulting in increasing demand for solar systems.</a:t>
                      </a:r>
                    </a:p>
                    <a:p>
                      <a:pPr marL="171450" indent="-171450" algn="just" rtl="0" fontAlgn="base">
                        <a:lnSpc>
                          <a:spcPct val="150000"/>
                        </a:lnSpc>
                        <a:spcBef>
                          <a:spcPts val="0"/>
                        </a:spcBef>
                        <a:spcAft>
                          <a:spcPts val="0"/>
                        </a:spcAft>
                        <a:buFont typeface="Arial" panose="020B0604020202020204" pitchFamily="34" charset="0"/>
                        <a:buChar char="•"/>
                      </a:pPr>
                      <a:r>
                        <a:rPr lang="en-US" sz="1200" b="0" i="0" u="none" strike="noStrike" dirty="0">
                          <a:solidFill>
                            <a:srgbClr val="000000"/>
                          </a:solidFill>
                          <a:effectLst/>
                          <a:latin typeface="Times New Roman" panose="02020603050405020304" pitchFamily="18" charset="0"/>
                          <a:cs typeface="Times New Roman" panose="02020603050405020304" pitchFamily="18" charset="0"/>
                        </a:rPr>
                        <a:t>Customer intentions to invest in solar panels are influenced by shifts in the economy.</a:t>
                      </a:r>
                    </a:p>
                    <a:p>
                      <a:pPr marL="171450" indent="-171450" algn="just" rtl="0" fontAlgn="base">
                        <a:lnSpc>
                          <a:spcPct val="150000"/>
                        </a:lnSpc>
                        <a:spcBef>
                          <a:spcPts val="0"/>
                        </a:spcBef>
                        <a:spcAft>
                          <a:spcPts val="0"/>
                        </a:spcAft>
                        <a:buFont typeface="Arial" panose="020B0604020202020204" pitchFamily="34" charset="0"/>
                        <a:buChar char="•"/>
                      </a:pPr>
                      <a:r>
                        <a:rPr lang="en-US" sz="1200" b="0" i="0" u="none" strike="noStrike" dirty="0">
                          <a:solidFill>
                            <a:srgbClr val="000000"/>
                          </a:solidFill>
                          <a:effectLst/>
                          <a:latin typeface="Times New Roman" panose="02020603050405020304" pitchFamily="18" charset="0"/>
                          <a:cs typeface="Times New Roman" panose="02020603050405020304" pitchFamily="18" charset="0"/>
                        </a:rPr>
                        <a:t>Climate change and instability have affected in ratios of producing green energy resources </a:t>
                      </a:r>
                    </a:p>
                    <a:p>
                      <a:pPr marL="171450" indent="-171450" algn="just" rtl="0" fontAlgn="base">
                        <a:lnSpc>
                          <a:spcPct val="150000"/>
                        </a:lnSpc>
                        <a:spcBef>
                          <a:spcPts val="0"/>
                        </a:spcBef>
                        <a:spcAft>
                          <a:spcPts val="0"/>
                        </a:spcAft>
                        <a:buFont typeface="Arial" panose="020B0604020202020204" pitchFamily="34" charset="0"/>
                        <a:buChar char="•"/>
                      </a:pPr>
                      <a:r>
                        <a:rPr lang="en-US" sz="1200" b="0" i="0" u="none" strike="noStrike" dirty="0">
                          <a:solidFill>
                            <a:srgbClr val="000000"/>
                          </a:solidFill>
                          <a:effectLst/>
                          <a:latin typeface="Times New Roman" panose="02020603050405020304" pitchFamily="18" charset="0"/>
                          <a:cs typeface="Times New Roman" panose="02020603050405020304" pitchFamily="18" charset="0"/>
                        </a:rPr>
                        <a:t>changes to laws that frequently affect business operations and the sustainability of companies.</a:t>
                      </a:r>
                    </a:p>
                  </a:txBody>
                  <a:tcPr marL="63500" marR="63500" marT="63500" marB="63500"/>
                </a:tc>
                <a:extLst>
                  <a:ext uri="{0D108BD9-81ED-4DB2-BD59-A6C34878D82A}">
                    <a16:rowId xmlns:a16="http://schemas.microsoft.com/office/drawing/2014/main" xmlns="" val="4177341481"/>
                  </a:ext>
                </a:extLst>
              </a:tr>
            </a:tbl>
          </a:graphicData>
        </a:graphic>
      </p:graphicFrame>
    </p:spTree>
    <p:extLst>
      <p:ext uri="{BB962C8B-B14F-4D97-AF65-F5344CB8AC3E}">
        <p14:creationId xmlns:p14="http://schemas.microsoft.com/office/powerpoint/2010/main" xmlns="" val="26128884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EC73D56-1633-4218-AB63-FBE5DE344BE1}"/>
              </a:ext>
            </a:extLst>
          </p:cNvPr>
          <p:cNvSpPr>
            <a:spLocks noGrp="1"/>
          </p:cNvSpPr>
          <p:nvPr>
            <p:ph type="title"/>
          </p:nvPr>
        </p:nvSpPr>
        <p:spPr>
          <a:xfrm>
            <a:off x="677334" y="263769"/>
            <a:ext cx="10225128" cy="773723"/>
          </a:xfrm>
        </p:spPr>
        <p:txBody>
          <a:bodyPr>
            <a:noAutofit/>
          </a:bodyPr>
          <a:lstStyle/>
          <a:p>
            <a:pPr algn="ctr"/>
            <a:r>
              <a:rPr lang="en-US" sz="4000" b="1" dirty="0">
                <a:solidFill>
                  <a:schemeClr val="tx1"/>
                </a:solidFill>
                <a:latin typeface="Times New Roman" panose="02020603050405020304" pitchFamily="18" charset="0"/>
                <a:cs typeface="Times New Roman" panose="02020603050405020304" pitchFamily="18" charset="0"/>
              </a:rPr>
              <a:t>PESTLE Analysis </a:t>
            </a:r>
            <a:endParaRPr lang="en-IN" sz="4000" b="1" dirty="0">
              <a:solidFill>
                <a:schemeClr val="tx1"/>
              </a:solidFill>
              <a:latin typeface="Times New Roman" panose="02020603050405020304" pitchFamily="18" charset="0"/>
              <a:cs typeface="Times New Roman" panose="02020603050405020304" pitchFamily="18" charset="0"/>
            </a:endParaRPr>
          </a:p>
        </p:txBody>
      </p:sp>
      <p:graphicFrame>
        <p:nvGraphicFramePr>
          <p:cNvPr id="5" name="Content Placeholder 4">
            <a:extLst>
              <a:ext uri="{FF2B5EF4-FFF2-40B4-BE49-F238E27FC236}">
                <a16:creationId xmlns:a16="http://schemas.microsoft.com/office/drawing/2014/main" xmlns="" id="{C7E98BE5-6E4D-4239-8662-5370DDA6628B}"/>
              </a:ext>
            </a:extLst>
          </p:cNvPr>
          <p:cNvGraphicFramePr>
            <a:graphicFrameLocks noGrp="1"/>
          </p:cNvGraphicFramePr>
          <p:nvPr>
            <p:ph idx="1"/>
            <p:extLst>
              <p:ext uri="{D42A27DB-BD31-4B8C-83A1-F6EECF244321}">
                <p14:modId xmlns:p14="http://schemas.microsoft.com/office/powerpoint/2010/main" xmlns="" val="3638233676"/>
              </p:ext>
            </p:extLst>
          </p:nvPr>
        </p:nvGraphicFramePr>
        <p:xfrm>
          <a:off x="226031" y="1301262"/>
          <a:ext cx="11794984" cy="5418037"/>
        </p:xfrm>
        <a:graphic>
          <a:graphicData uri="http://schemas.openxmlformats.org/drawingml/2006/table">
            <a:tbl>
              <a:tblPr firstRow="1" bandRow="1">
                <a:tableStyleId>{5C22544A-7EE6-4342-B048-85BDC9FD1C3A}</a:tableStyleId>
              </a:tblPr>
              <a:tblGrid>
                <a:gridCol w="1915385">
                  <a:extLst>
                    <a:ext uri="{9D8B030D-6E8A-4147-A177-3AD203B41FA5}">
                      <a16:colId xmlns:a16="http://schemas.microsoft.com/office/drawing/2014/main" xmlns="" val="2317588841"/>
                    </a:ext>
                  </a:extLst>
                </a:gridCol>
                <a:gridCol w="5934072">
                  <a:extLst>
                    <a:ext uri="{9D8B030D-6E8A-4147-A177-3AD203B41FA5}">
                      <a16:colId xmlns:a16="http://schemas.microsoft.com/office/drawing/2014/main" xmlns="" val="884022148"/>
                    </a:ext>
                  </a:extLst>
                </a:gridCol>
                <a:gridCol w="3945527">
                  <a:extLst>
                    <a:ext uri="{9D8B030D-6E8A-4147-A177-3AD203B41FA5}">
                      <a16:colId xmlns:a16="http://schemas.microsoft.com/office/drawing/2014/main" xmlns="" val="1200808713"/>
                    </a:ext>
                  </a:extLst>
                </a:gridCol>
              </a:tblGrid>
              <a:tr h="1005283">
                <a:tc>
                  <a:txBody>
                    <a:bodyPr/>
                    <a:lstStyle/>
                    <a:p>
                      <a:pPr algn="ctr" rtl="0" fontAlgn="t">
                        <a:spcBef>
                          <a:spcPts val="0"/>
                        </a:spcBef>
                        <a:spcAft>
                          <a:spcPts val="0"/>
                        </a:spcAft>
                      </a:pPr>
                      <a:r>
                        <a:rPr lang="en-IN" sz="1200" b="1" i="0" u="none" strike="noStrike" dirty="0">
                          <a:solidFill>
                            <a:srgbClr val="000000"/>
                          </a:solidFill>
                          <a:effectLst/>
                          <a:latin typeface="Times New Roman" panose="02020603050405020304" pitchFamily="18" charset="0"/>
                        </a:rPr>
                        <a:t>Factors </a:t>
                      </a:r>
                      <a:endParaRPr lang="en-IN" dirty="0">
                        <a:effectLst/>
                      </a:endParaRPr>
                    </a:p>
                  </a:txBody>
                  <a:tcPr marL="63500" marR="63500" marT="63500" marB="63500"/>
                </a:tc>
                <a:tc>
                  <a:txBody>
                    <a:bodyPr/>
                    <a:lstStyle/>
                    <a:p>
                      <a:pPr algn="ctr" rtl="0" fontAlgn="t">
                        <a:spcBef>
                          <a:spcPts val="0"/>
                        </a:spcBef>
                        <a:spcAft>
                          <a:spcPts val="0"/>
                        </a:spcAft>
                      </a:pPr>
                      <a:r>
                        <a:rPr lang="en-IN" sz="1200" b="1" i="0" u="none" strike="noStrike">
                          <a:solidFill>
                            <a:srgbClr val="000000"/>
                          </a:solidFill>
                          <a:effectLst/>
                          <a:latin typeface="Times New Roman" panose="02020603050405020304" pitchFamily="18" charset="0"/>
                        </a:rPr>
                        <a:t>Description </a:t>
                      </a:r>
                      <a:endParaRPr lang="en-IN">
                        <a:effectLst/>
                      </a:endParaRPr>
                    </a:p>
                  </a:txBody>
                  <a:tcPr marL="63500" marR="63500" marT="63500" marB="63500"/>
                </a:tc>
                <a:tc>
                  <a:txBody>
                    <a:bodyPr/>
                    <a:lstStyle/>
                    <a:p>
                      <a:pPr algn="ctr" rtl="0" fontAlgn="t">
                        <a:spcBef>
                          <a:spcPts val="0"/>
                        </a:spcBef>
                        <a:spcAft>
                          <a:spcPts val="0"/>
                        </a:spcAft>
                      </a:pPr>
                      <a:r>
                        <a:rPr lang="en-IN" sz="1200" b="1" i="0" u="none" strike="noStrike">
                          <a:solidFill>
                            <a:srgbClr val="000000"/>
                          </a:solidFill>
                          <a:effectLst/>
                          <a:latin typeface="Times New Roman" panose="02020603050405020304" pitchFamily="18" charset="0"/>
                        </a:rPr>
                        <a:t>Impact</a:t>
                      </a:r>
                      <a:endParaRPr lang="en-IN">
                        <a:effectLst/>
                      </a:endParaRPr>
                    </a:p>
                  </a:txBody>
                  <a:tcPr marL="12700" marR="12700" marT="12700" marB="12700"/>
                </a:tc>
                <a:extLst>
                  <a:ext uri="{0D108BD9-81ED-4DB2-BD59-A6C34878D82A}">
                    <a16:rowId xmlns:a16="http://schemas.microsoft.com/office/drawing/2014/main" xmlns="" val="3768200328"/>
                  </a:ext>
                </a:extLst>
              </a:tr>
              <a:tr h="557809">
                <a:tc>
                  <a:txBody>
                    <a:bodyPr/>
                    <a:lstStyle/>
                    <a:p>
                      <a:pPr algn="just" rtl="0" fontAlgn="t">
                        <a:spcBef>
                          <a:spcPts val="0"/>
                        </a:spcBef>
                        <a:spcAft>
                          <a:spcPts val="0"/>
                        </a:spcAft>
                      </a:pPr>
                      <a:r>
                        <a:rPr lang="en-IN" sz="1200" b="0" i="0" u="none" strike="noStrike">
                          <a:solidFill>
                            <a:srgbClr val="000000"/>
                          </a:solidFill>
                          <a:effectLst/>
                          <a:latin typeface="Times New Roman" panose="02020603050405020304" pitchFamily="18" charset="0"/>
                        </a:rPr>
                        <a:t>Political </a:t>
                      </a:r>
                      <a:endParaRPr lang="en-IN">
                        <a:effectLst/>
                      </a:endParaRPr>
                    </a:p>
                  </a:txBody>
                  <a:tcPr marL="63500" marR="63500" marT="63500" marB="63500"/>
                </a:tc>
                <a:tc>
                  <a:txBody>
                    <a:bodyPr/>
                    <a:lstStyle/>
                    <a:p>
                      <a:pPr algn="just"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Times New Roman" panose="02020603050405020304" pitchFamily="18" charset="0"/>
                        </a:rPr>
                        <a:t>Political tensions and import-export exertion have increased due to issues of Brexit.</a:t>
                      </a:r>
                    </a:p>
                    <a:p>
                      <a:pPr algn="just"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Times New Roman" panose="02020603050405020304" pitchFamily="18" charset="0"/>
                        </a:rPr>
                        <a:t>The UK's political stability is estimated almost 0.54 by 2022.(ons.gov.uk, 2023)</a:t>
                      </a:r>
                    </a:p>
                  </a:txBody>
                  <a:tcPr marL="63500" marR="63500" marT="63500" marB="63500"/>
                </a:tc>
                <a:tc>
                  <a:txBody>
                    <a:bodyPr/>
                    <a:lstStyle/>
                    <a:p>
                      <a:pPr algn="just" rtl="0" fontAlgn="t">
                        <a:spcBef>
                          <a:spcPts val="1200"/>
                        </a:spcBef>
                        <a:spcAft>
                          <a:spcPts val="1200"/>
                        </a:spcAft>
                      </a:pPr>
                      <a:r>
                        <a:rPr lang="en-IN" sz="1200" b="1" i="0" u="none" strike="noStrike" dirty="0">
                          <a:solidFill>
                            <a:srgbClr val="000000"/>
                          </a:solidFill>
                          <a:effectLst/>
                          <a:latin typeface="Times New Roman" panose="02020603050405020304" pitchFamily="18" charset="0"/>
                        </a:rPr>
                        <a:t>Positive- </a:t>
                      </a:r>
                      <a:r>
                        <a:rPr lang="en-IN" sz="1200" b="0" i="0" u="none" strike="noStrike" dirty="0">
                          <a:solidFill>
                            <a:srgbClr val="000000"/>
                          </a:solidFill>
                          <a:effectLst/>
                          <a:latin typeface="Times New Roman" panose="02020603050405020304" pitchFamily="18" charset="0"/>
                        </a:rPr>
                        <a:t>Green Energy receives the political supports to expand business in locally. </a:t>
                      </a:r>
                      <a:endParaRPr lang="en-IN" b="0" dirty="0">
                        <a:effectLst/>
                      </a:endParaRPr>
                    </a:p>
                  </a:txBody>
                  <a:tcPr marL="12700" marR="12700" marT="12700" marB="12700"/>
                </a:tc>
                <a:extLst>
                  <a:ext uri="{0D108BD9-81ED-4DB2-BD59-A6C34878D82A}">
                    <a16:rowId xmlns:a16="http://schemas.microsoft.com/office/drawing/2014/main" xmlns="" val="1020866848"/>
                  </a:ext>
                </a:extLst>
              </a:tr>
              <a:tr h="551679">
                <a:tc>
                  <a:txBody>
                    <a:bodyPr/>
                    <a:lstStyle/>
                    <a:p>
                      <a:pPr algn="just" rtl="0" fontAlgn="t">
                        <a:spcBef>
                          <a:spcPts val="0"/>
                        </a:spcBef>
                        <a:spcAft>
                          <a:spcPts val="0"/>
                        </a:spcAft>
                      </a:pPr>
                      <a:r>
                        <a:rPr lang="en-IN" sz="1200" b="0" i="0" u="none" strike="noStrike" dirty="0">
                          <a:solidFill>
                            <a:srgbClr val="000000"/>
                          </a:solidFill>
                          <a:effectLst/>
                          <a:latin typeface="Times New Roman" panose="02020603050405020304" pitchFamily="18" charset="0"/>
                        </a:rPr>
                        <a:t>Economical </a:t>
                      </a:r>
                      <a:endParaRPr lang="en-IN" dirty="0">
                        <a:effectLst/>
                      </a:endParaRPr>
                    </a:p>
                  </a:txBody>
                  <a:tcPr marL="63500" marR="63500" marT="63500" marB="63500"/>
                </a:tc>
                <a:tc>
                  <a:txBody>
                    <a:bodyPr/>
                    <a:lstStyle/>
                    <a:p>
                      <a:pPr algn="just"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Times New Roman" panose="02020603050405020304" pitchFamily="18" charset="0"/>
                        </a:rPr>
                        <a:t>The UK's per capita earnings surpassed 75.6% in 2022.(ons.gov.uk, 2023)</a:t>
                      </a:r>
                    </a:p>
                    <a:p>
                      <a:pPr algn="just" rtl="0" fontAlgn="base">
                        <a:spcBef>
                          <a:spcPts val="0"/>
                        </a:spcBef>
                        <a:spcAft>
                          <a:spcPts val="1200"/>
                        </a:spcAft>
                        <a:buFont typeface="Arial" panose="020B0604020202020204" pitchFamily="34" charset="0"/>
                        <a:buChar char="•"/>
                      </a:pPr>
                      <a:r>
                        <a:rPr lang="en-US" sz="1200" b="0" i="0" u="none" strike="noStrike" dirty="0">
                          <a:solidFill>
                            <a:srgbClr val="000000"/>
                          </a:solidFill>
                          <a:effectLst/>
                          <a:latin typeface="Times New Roman" panose="02020603050405020304" pitchFamily="18" charset="0"/>
                        </a:rPr>
                        <a:t>The UK's GDP rate increased by 0.2% in 2023 (ons.gov.uk, 2023)</a:t>
                      </a:r>
                    </a:p>
                  </a:txBody>
                  <a:tcPr marL="63500" marR="63500" marT="63500" marB="63500"/>
                </a:tc>
                <a:tc>
                  <a:txBody>
                    <a:bodyPr/>
                    <a:lstStyle/>
                    <a:p>
                      <a:pPr algn="just" rtl="0" fontAlgn="t">
                        <a:spcBef>
                          <a:spcPts val="1200"/>
                        </a:spcBef>
                        <a:spcAft>
                          <a:spcPts val="1200"/>
                        </a:spcAft>
                      </a:pPr>
                      <a:r>
                        <a:rPr lang="en-IN" sz="1200" b="1" i="0" u="none" strike="noStrike" dirty="0">
                          <a:solidFill>
                            <a:srgbClr val="000000"/>
                          </a:solidFill>
                          <a:effectLst/>
                          <a:latin typeface="Times New Roman" panose="02020603050405020304" pitchFamily="18" charset="0"/>
                        </a:rPr>
                        <a:t>Positive</a:t>
                      </a:r>
                      <a:r>
                        <a:rPr lang="en-IN" sz="1200" b="0" i="0" u="none" strike="noStrike" dirty="0">
                          <a:solidFill>
                            <a:srgbClr val="000000"/>
                          </a:solidFill>
                          <a:effectLst/>
                          <a:latin typeface="Times New Roman" panose="02020603050405020304" pitchFamily="18" charset="0"/>
                        </a:rPr>
                        <a:t> - Green Energy increases their sales due to upward growth of income rates of community. </a:t>
                      </a:r>
                      <a:endParaRPr lang="en-IN" dirty="0">
                        <a:effectLst/>
                      </a:endParaRPr>
                    </a:p>
                  </a:txBody>
                  <a:tcPr marL="12700" marR="12700" marT="12700" marB="12700"/>
                </a:tc>
                <a:extLst>
                  <a:ext uri="{0D108BD9-81ED-4DB2-BD59-A6C34878D82A}">
                    <a16:rowId xmlns:a16="http://schemas.microsoft.com/office/drawing/2014/main" xmlns="" val="698188126"/>
                  </a:ext>
                </a:extLst>
              </a:tr>
              <a:tr h="688918">
                <a:tc>
                  <a:txBody>
                    <a:bodyPr/>
                    <a:lstStyle/>
                    <a:p>
                      <a:pPr algn="just" rtl="0" fontAlgn="t">
                        <a:spcBef>
                          <a:spcPts val="0"/>
                        </a:spcBef>
                        <a:spcAft>
                          <a:spcPts val="0"/>
                        </a:spcAft>
                      </a:pPr>
                      <a:r>
                        <a:rPr lang="en-IN" sz="1200" b="0" i="0" u="none" strike="noStrike">
                          <a:solidFill>
                            <a:srgbClr val="000000"/>
                          </a:solidFill>
                          <a:effectLst/>
                          <a:latin typeface="Times New Roman" panose="02020603050405020304" pitchFamily="18" charset="0"/>
                        </a:rPr>
                        <a:t>Social </a:t>
                      </a:r>
                      <a:endParaRPr lang="en-IN">
                        <a:effectLst/>
                      </a:endParaRPr>
                    </a:p>
                  </a:txBody>
                  <a:tcPr marL="63500" marR="63500" marT="63500" marB="63500"/>
                </a:tc>
                <a:tc>
                  <a:txBody>
                    <a:bodyPr/>
                    <a:lstStyle/>
                    <a:p>
                      <a:pPr algn="just"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Times New Roman" panose="02020603050405020304" pitchFamily="18" charset="0"/>
                        </a:rPr>
                        <a:t> Nearly 75% of people were self-employed in the UK in 2022. (gov.uk, 2023)</a:t>
                      </a:r>
                    </a:p>
                    <a:p>
                      <a:pPr algn="just"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Times New Roman" panose="02020603050405020304" pitchFamily="18" charset="0"/>
                        </a:rPr>
                        <a:t>Almost 80% people prefers to use renewable energy (energylivenews.com, 2023).</a:t>
                      </a:r>
                    </a:p>
                  </a:txBody>
                  <a:tcPr marL="63500" marR="63500" marT="63500" marB="63500"/>
                </a:tc>
                <a:tc>
                  <a:txBody>
                    <a:bodyPr/>
                    <a:lstStyle/>
                    <a:p>
                      <a:pPr algn="just" rtl="0" fontAlgn="t">
                        <a:spcBef>
                          <a:spcPts val="0"/>
                        </a:spcBef>
                        <a:spcAft>
                          <a:spcPts val="0"/>
                        </a:spcAft>
                      </a:pPr>
                      <a:r>
                        <a:rPr lang="en-IN" sz="1200" b="1" i="0" u="none" strike="noStrike" dirty="0">
                          <a:solidFill>
                            <a:srgbClr val="000000"/>
                          </a:solidFill>
                          <a:effectLst/>
                          <a:latin typeface="Times New Roman" panose="02020603050405020304" pitchFamily="18" charset="0"/>
                        </a:rPr>
                        <a:t>Positive</a:t>
                      </a:r>
                      <a:r>
                        <a:rPr lang="en-IN" sz="1200" b="0" i="0" u="none" strike="noStrike" dirty="0">
                          <a:solidFill>
                            <a:srgbClr val="000000"/>
                          </a:solidFill>
                          <a:effectLst/>
                          <a:latin typeface="Times New Roman" panose="02020603050405020304" pitchFamily="18" charset="0"/>
                        </a:rPr>
                        <a:t> Green energy can penetrate in local places due to high preferences of renewable energy. </a:t>
                      </a:r>
                      <a:endParaRPr lang="en-IN" dirty="0">
                        <a:effectLst/>
                      </a:endParaRPr>
                    </a:p>
                  </a:txBody>
                  <a:tcPr marL="12700" marR="12700" marT="12700" marB="12700"/>
                </a:tc>
                <a:extLst>
                  <a:ext uri="{0D108BD9-81ED-4DB2-BD59-A6C34878D82A}">
                    <a16:rowId xmlns:a16="http://schemas.microsoft.com/office/drawing/2014/main" xmlns="" val="3968838230"/>
                  </a:ext>
                </a:extLst>
              </a:tr>
              <a:tr h="1005283">
                <a:tc>
                  <a:txBody>
                    <a:bodyPr/>
                    <a:lstStyle/>
                    <a:p>
                      <a:pPr algn="just" rtl="0" fontAlgn="t">
                        <a:spcBef>
                          <a:spcPts val="0"/>
                        </a:spcBef>
                        <a:spcAft>
                          <a:spcPts val="0"/>
                        </a:spcAft>
                      </a:pPr>
                      <a:r>
                        <a:rPr lang="en-IN" sz="1200" b="0" i="0" u="none" strike="noStrike">
                          <a:solidFill>
                            <a:srgbClr val="000000"/>
                          </a:solidFill>
                          <a:effectLst/>
                          <a:latin typeface="Times New Roman" panose="02020603050405020304" pitchFamily="18" charset="0"/>
                        </a:rPr>
                        <a:t>Technological </a:t>
                      </a:r>
                      <a:endParaRPr lang="en-IN">
                        <a:effectLst/>
                      </a:endParaRPr>
                    </a:p>
                  </a:txBody>
                  <a:tcPr marL="63500" marR="63500" marT="63500" marB="63500"/>
                </a:tc>
                <a:tc>
                  <a:txBody>
                    <a:bodyPr/>
                    <a:lstStyle/>
                    <a:p>
                      <a:pPr algn="just"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Times New Roman" panose="02020603050405020304" pitchFamily="18" charset="0"/>
                        </a:rPr>
                        <a:t> Investments in AI of about £3.8 B by UK’s governments  (ons.gov.uk, 2023)</a:t>
                      </a:r>
                    </a:p>
                    <a:p>
                      <a:pPr algn="just" rtl="0" fontAlgn="base">
                        <a:spcBef>
                          <a:spcPts val="0"/>
                        </a:spcBef>
                        <a:spcAft>
                          <a:spcPts val="1200"/>
                        </a:spcAft>
                        <a:buFont typeface="Arial" panose="020B0604020202020204" pitchFamily="34" charset="0"/>
                        <a:buChar char="•"/>
                      </a:pPr>
                      <a:r>
                        <a:rPr lang="en-US" sz="700" b="0" i="0" u="none" strike="noStrike" dirty="0">
                          <a:solidFill>
                            <a:srgbClr val="000000"/>
                          </a:solidFill>
                          <a:effectLst/>
                          <a:latin typeface="Times New Roman" panose="02020603050405020304" pitchFamily="18" charset="0"/>
                        </a:rPr>
                        <a:t> </a:t>
                      </a:r>
                      <a:r>
                        <a:rPr lang="en-US" sz="1200" b="0" i="0" u="none" strike="noStrike" dirty="0">
                          <a:solidFill>
                            <a:srgbClr val="000000"/>
                          </a:solidFill>
                          <a:effectLst/>
                          <a:latin typeface="Times New Roman" panose="02020603050405020304" pitchFamily="18" charset="0"/>
                        </a:rPr>
                        <a:t>More than £370M  technical development  developed by the UK government (gov.uk,2023)</a:t>
                      </a:r>
                      <a:endParaRPr lang="en-US" sz="1100" b="0" i="0" u="none" strike="noStrike" dirty="0">
                        <a:solidFill>
                          <a:srgbClr val="000000"/>
                        </a:solidFill>
                        <a:effectLst/>
                        <a:latin typeface="Times New Roman" panose="02020603050405020304" pitchFamily="18" charset="0"/>
                      </a:endParaRPr>
                    </a:p>
                  </a:txBody>
                  <a:tcPr marL="63500" marR="63500" marT="63500" marB="63500"/>
                </a:tc>
                <a:tc>
                  <a:txBody>
                    <a:bodyPr/>
                    <a:lstStyle/>
                    <a:p>
                      <a:pPr algn="just" rtl="0" fontAlgn="t">
                        <a:spcBef>
                          <a:spcPts val="1200"/>
                        </a:spcBef>
                        <a:spcAft>
                          <a:spcPts val="1200"/>
                        </a:spcAft>
                      </a:pPr>
                      <a:r>
                        <a:rPr lang="en-IN" sz="1200" b="1" i="0" u="none" strike="noStrike" dirty="0">
                          <a:solidFill>
                            <a:srgbClr val="000000"/>
                          </a:solidFill>
                          <a:effectLst/>
                          <a:latin typeface="Times New Roman" panose="02020603050405020304" pitchFamily="18" charset="0"/>
                        </a:rPr>
                        <a:t>Positive </a:t>
                      </a:r>
                      <a:r>
                        <a:rPr lang="en-IN" sz="1200" b="0" i="0" u="none" strike="noStrike" dirty="0">
                          <a:solidFill>
                            <a:srgbClr val="000000"/>
                          </a:solidFill>
                          <a:effectLst/>
                          <a:latin typeface="Times New Roman" panose="02020603050405020304" pitchFamily="18" charset="0"/>
                        </a:rPr>
                        <a:t>Green Energy has facilized by receiving technical expertise cooperation </a:t>
                      </a:r>
                      <a:endParaRPr lang="en-IN" b="0" dirty="0">
                        <a:effectLst/>
                      </a:endParaRPr>
                    </a:p>
                  </a:txBody>
                  <a:tcPr marL="12700" marR="12700" marT="12700" marB="12700"/>
                </a:tc>
                <a:extLst>
                  <a:ext uri="{0D108BD9-81ED-4DB2-BD59-A6C34878D82A}">
                    <a16:rowId xmlns:a16="http://schemas.microsoft.com/office/drawing/2014/main" xmlns="" val="124680911"/>
                  </a:ext>
                </a:extLst>
              </a:tr>
              <a:tr h="603782">
                <a:tc>
                  <a:txBody>
                    <a:bodyPr/>
                    <a:lstStyle/>
                    <a:p>
                      <a:pPr algn="just" rtl="0" fontAlgn="t">
                        <a:spcBef>
                          <a:spcPts val="0"/>
                        </a:spcBef>
                        <a:spcAft>
                          <a:spcPts val="0"/>
                        </a:spcAft>
                      </a:pPr>
                      <a:r>
                        <a:rPr lang="en-IN" sz="1200" b="0" i="0" u="none" strike="noStrike">
                          <a:solidFill>
                            <a:srgbClr val="000000"/>
                          </a:solidFill>
                          <a:effectLst/>
                          <a:latin typeface="Times New Roman" panose="02020603050405020304" pitchFamily="18" charset="0"/>
                        </a:rPr>
                        <a:t>Legal </a:t>
                      </a:r>
                      <a:endParaRPr lang="en-IN">
                        <a:effectLst/>
                      </a:endParaRPr>
                    </a:p>
                  </a:txBody>
                  <a:tcPr marL="63500" marR="63500" marT="63500" marB="63500"/>
                </a:tc>
                <a:tc>
                  <a:txBody>
                    <a:bodyPr/>
                    <a:lstStyle/>
                    <a:p>
                      <a:pPr algn="just"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Times New Roman" panose="02020603050405020304" pitchFamily="18" charset="0"/>
                        </a:rPr>
                        <a:t> Mandatory maintenance of Employment Act 2002  (legislation.gov.uk, 2023)</a:t>
                      </a:r>
                    </a:p>
                    <a:p>
                      <a:pPr algn="just"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Times New Roman" panose="02020603050405020304" pitchFamily="18" charset="0"/>
                        </a:rPr>
                        <a:t>Actively valuing The Equality Act 2010 (gov.uk, 2023)</a:t>
                      </a:r>
                    </a:p>
                  </a:txBody>
                  <a:tcPr marL="63500" marR="63500" marT="63500" marB="63500"/>
                </a:tc>
                <a:tc>
                  <a:txBody>
                    <a:bodyPr/>
                    <a:lstStyle/>
                    <a:p>
                      <a:pPr algn="just" rtl="0" fontAlgn="t">
                        <a:spcBef>
                          <a:spcPts val="0"/>
                        </a:spcBef>
                        <a:spcAft>
                          <a:spcPts val="0"/>
                        </a:spcAft>
                      </a:pPr>
                      <a:r>
                        <a:rPr lang="en-IN" sz="1200" b="1" i="0" u="none" strike="noStrike" dirty="0">
                          <a:solidFill>
                            <a:srgbClr val="000000"/>
                          </a:solidFill>
                          <a:effectLst/>
                          <a:latin typeface="Times New Roman" panose="02020603050405020304" pitchFamily="18" charset="0"/>
                        </a:rPr>
                        <a:t>Positive  </a:t>
                      </a:r>
                      <a:r>
                        <a:rPr lang="en-IN" sz="1200" b="0" i="0" u="none" strike="noStrike" dirty="0">
                          <a:solidFill>
                            <a:srgbClr val="000000"/>
                          </a:solidFill>
                          <a:effectLst/>
                          <a:latin typeface="Times New Roman" panose="02020603050405020304" pitchFamily="18" charset="0"/>
                        </a:rPr>
                        <a:t>Getting legal supports significantly </a:t>
                      </a:r>
                      <a:endParaRPr lang="en-IN" b="0" dirty="0">
                        <a:effectLst/>
                      </a:endParaRPr>
                    </a:p>
                  </a:txBody>
                  <a:tcPr marL="12700" marR="12700" marT="12700" marB="12700"/>
                </a:tc>
                <a:extLst>
                  <a:ext uri="{0D108BD9-81ED-4DB2-BD59-A6C34878D82A}">
                    <a16:rowId xmlns:a16="http://schemas.microsoft.com/office/drawing/2014/main" xmlns="" val="1203399415"/>
                  </a:ext>
                </a:extLst>
              </a:tr>
              <a:tr h="1005283">
                <a:tc>
                  <a:txBody>
                    <a:bodyPr/>
                    <a:lstStyle/>
                    <a:p>
                      <a:pPr algn="just" rtl="0" fontAlgn="t">
                        <a:spcBef>
                          <a:spcPts val="0"/>
                        </a:spcBef>
                        <a:spcAft>
                          <a:spcPts val="0"/>
                        </a:spcAft>
                      </a:pPr>
                      <a:r>
                        <a:rPr lang="en-IN" sz="1200" b="0" i="0" u="none" strike="noStrike">
                          <a:solidFill>
                            <a:srgbClr val="000000"/>
                          </a:solidFill>
                          <a:effectLst/>
                          <a:latin typeface="Times New Roman" panose="02020603050405020304" pitchFamily="18" charset="0"/>
                        </a:rPr>
                        <a:t>Environmental </a:t>
                      </a:r>
                      <a:endParaRPr lang="en-IN">
                        <a:effectLst/>
                      </a:endParaRPr>
                    </a:p>
                  </a:txBody>
                  <a:tcPr marL="63500" marR="63500" marT="63500" marB="63500"/>
                </a:tc>
                <a:tc>
                  <a:txBody>
                    <a:bodyPr/>
                    <a:lstStyle/>
                    <a:p>
                      <a:pPr algn="just"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Times New Roman" panose="02020603050405020304" pitchFamily="18" charset="0"/>
                        </a:rPr>
                        <a:t>Waste management approach implemented by the UK government</a:t>
                      </a:r>
                    </a:p>
                    <a:p>
                      <a:pPr algn="just"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Times New Roman" panose="02020603050405020304" pitchFamily="18" charset="0"/>
                        </a:rPr>
                        <a:t>Reducing CO2 emission rates 331.5 million </a:t>
                      </a:r>
                      <a:r>
                        <a:rPr lang="en-US" sz="1200" b="0" i="0" u="none" strike="noStrike" dirty="0" err="1">
                          <a:solidFill>
                            <a:srgbClr val="000000"/>
                          </a:solidFill>
                          <a:effectLst/>
                          <a:latin typeface="Times New Roman" panose="02020603050405020304" pitchFamily="18" charset="0"/>
                        </a:rPr>
                        <a:t>tonnes</a:t>
                      </a:r>
                      <a:r>
                        <a:rPr lang="en-US" sz="1200" b="0" i="0" u="none" strike="noStrike" dirty="0">
                          <a:solidFill>
                            <a:srgbClr val="000000"/>
                          </a:solidFill>
                          <a:effectLst/>
                          <a:latin typeface="Times New Roman" panose="02020603050405020304" pitchFamily="18" charset="0"/>
                        </a:rPr>
                        <a:t> (ons.gov.uk, 2023)</a:t>
                      </a:r>
                    </a:p>
                  </a:txBody>
                  <a:tcPr marL="63500" marR="63500" marT="63500" marB="63500"/>
                </a:tc>
                <a:tc>
                  <a:txBody>
                    <a:bodyPr/>
                    <a:lstStyle/>
                    <a:p>
                      <a:pPr algn="just" rtl="0" fontAlgn="t">
                        <a:spcBef>
                          <a:spcPts val="0"/>
                        </a:spcBef>
                        <a:spcAft>
                          <a:spcPts val="0"/>
                        </a:spcAft>
                      </a:pPr>
                      <a:r>
                        <a:rPr lang="en-IN" sz="1200" b="1" i="0" u="none" strike="noStrike" dirty="0">
                          <a:solidFill>
                            <a:srgbClr val="000000"/>
                          </a:solidFill>
                          <a:effectLst/>
                          <a:latin typeface="Times New Roman" panose="02020603050405020304" pitchFamily="18" charset="0"/>
                        </a:rPr>
                        <a:t>Positive</a:t>
                      </a:r>
                      <a:r>
                        <a:rPr lang="en-IN" sz="1200" b="0" i="0" u="none" strike="noStrike" dirty="0">
                          <a:solidFill>
                            <a:srgbClr val="000000"/>
                          </a:solidFill>
                          <a:effectLst/>
                          <a:latin typeface="Times New Roman" panose="02020603050405020304" pitchFamily="18" charset="0"/>
                        </a:rPr>
                        <a:t>  Supporting in ecological system and gets more corporate values. </a:t>
                      </a:r>
                      <a:endParaRPr lang="en-IN" dirty="0">
                        <a:effectLst/>
                      </a:endParaRPr>
                    </a:p>
                  </a:txBody>
                  <a:tcPr marL="12700" marR="12700" marT="12700" marB="12700"/>
                </a:tc>
                <a:extLst>
                  <a:ext uri="{0D108BD9-81ED-4DB2-BD59-A6C34878D82A}">
                    <a16:rowId xmlns:a16="http://schemas.microsoft.com/office/drawing/2014/main" xmlns="" val="1704243759"/>
                  </a:ext>
                </a:extLst>
              </a:tr>
            </a:tbl>
          </a:graphicData>
        </a:graphic>
      </p:graphicFrame>
    </p:spTree>
    <p:extLst>
      <p:ext uri="{BB962C8B-B14F-4D97-AF65-F5344CB8AC3E}">
        <p14:creationId xmlns:p14="http://schemas.microsoft.com/office/powerpoint/2010/main" xmlns="" val="9177021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003E309-953F-48F0-A460-3FB2C031AC27}"/>
              </a:ext>
            </a:extLst>
          </p:cNvPr>
          <p:cNvSpPr>
            <a:spLocks noGrp="1"/>
          </p:cNvSpPr>
          <p:nvPr>
            <p:ph type="title"/>
          </p:nvPr>
        </p:nvSpPr>
        <p:spPr>
          <a:xfrm>
            <a:off x="677333" y="609600"/>
            <a:ext cx="9926189" cy="849923"/>
          </a:xfrm>
        </p:spPr>
        <p:txBody>
          <a:bodyPr>
            <a:normAutofit fontScale="90000"/>
          </a:bodyPr>
          <a:lstStyle/>
          <a:p>
            <a:pPr algn="ctr"/>
            <a:r>
              <a:rPr lang="en-US" sz="4400" b="1" dirty="0">
                <a:solidFill>
                  <a:schemeClr val="tx1"/>
                </a:solidFill>
                <a:latin typeface="Times New Roman" panose="02020603050405020304" pitchFamily="18" charset="0"/>
                <a:cs typeface="Times New Roman" panose="02020603050405020304" pitchFamily="18" charset="0"/>
              </a:rPr>
              <a:t>Target market and the strategies </a:t>
            </a:r>
            <a:r>
              <a:rPr lang="en-US" dirty="0"/>
              <a:t/>
            </a:r>
            <a:br>
              <a:rPr lang="en-US" dirty="0"/>
            </a:br>
            <a:r>
              <a:rPr lang="en-US" dirty="0"/>
              <a:t/>
            </a:r>
            <a:br>
              <a:rPr lang="en-US" dirty="0"/>
            </a:br>
            <a:endParaRPr lang="en-IN" dirty="0"/>
          </a:p>
        </p:txBody>
      </p:sp>
      <p:sp>
        <p:nvSpPr>
          <p:cNvPr id="3" name="Content Placeholder 2">
            <a:extLst>
              <a:ext uri="{FF2B5EF4-FFF2-40B4-BE49-F238E27FC236}">
                <a16:creationId xmlns:a16="http://schemas.microsoft.com/office/drawing/2014/main" xmlns="" id="{1E39FDEC-8AD7-4BC4-A628-CABDAEDFB4E7}"/>
              </a:ext>
            </a:extLst>
          </p:cNvPr>
          <p:cNvSpPr>
            <a:spLocks noGrp="1"/>
          </p:cNvSpPr>
          <p:nvPr>
            <p:ph idx="1"/>
          </p:nvPr>
        </p:nvSpPr>
        <p:spPr>
          <a:xfrm>
            <a:off x="677335" y="2160590"/>
            <a:ext cx="5617958" cy="3360980"/>
          </a:xfrm>
        </p:spPr>
        <p:txBody>
          <a:bodyPr/>
          <a:lstStyle/>
          <a:p>
            <a:pPr algn="just">
              <a:lnSpc>
                <a:spcPct val="150000"/>
              </a:lnSpc>
            </a:pPr>
            <a:r>
              <a:rPr lang="en-US" sz="1200" dirty="0">
                <a:latin typeface="Times New Roman" panose="02020603050405020304" pitchFamily="18" charset="0"/>
                <a:cs typeface="Times New Roman" panose="02020603050405020304" pitchFamily="18" charset="0"/>
              </a:rPr>
              <a:t>Homeowners and renters in Birmingham who want to lower their energy expenses, lessen their environmental effect, and take advantage of government solar panel installation incentives are considered residential customers of Birmingham.</a:t>
            </a:r>
          </a:p>
          <a:p>
            <a:pPr algn="just">
              <a:lnSpc>
                <a:spcPct val="150000"/>
              </a:lnSpc>
            </a:pPr>
            <a:r>
              <a:rPr lang="en-US" sz="1200" dirty="0">
                <a:latin typeface="Times New Roman" panose="02020603050405020304" pitchFamily="18" charset="0"/>
                <a:cs typeface="Times New Roman" panose="02020603050405020304" pitchFamily="18" charset="0"/>
              </a:rPr>
              <a:t>Potential investors include Sarah Greenfield, Clean Growth Fund, Innovate UK, and Birmingham Venture Capital. (Shan </a:t>
            </a:r>
            <a:r>
              <a:rPr lang="en-US" sz="1200" i="1" dirty="0">
                <a:latin typeface="Times New Roman" panose="02020603050405020304" pitchFamily="18" charset="0"/>
                <a:cs typeface="Times New Roman" panose="02020603050405020304" pitchFamily="18" charset="0"/>
              </a:rPr>
              <a:t>et al</a:t>
            </a:r>
            <a:r>
              <a:rPr lang="en-US" sz="1200" dirty="0">
                <a:latin typeface="Times New Roman" panose="02020603050405020304" pitchFamily="18" charset="0"/>
                <a:cs typeface="Times New Roman" panose="02020603050405020304" pitchFamily="18" charset="0"/>
              </a:rPr>
              <a:t>., 2022).</a:t>
            </a:r>
          </a:p>
          <a:p>
            <a:pPr algn="just">
              <a:lnSpc>
                <a:spcPct val="150000"/>
              </a:lnSpc>
            </a:pPr>
            <a:r>
              <a:rPr lang="en-US" sz="1200" dirty="0">
                <a:latin typeface="Times New Roman" panose="02020603050405020304" pitchFamily="18" charset="0"/>
                <a:cs typeface="Times New Roman" panose="02020603050405020304" pitchFamily="18" charset="0"/>
              </a:rPr>
              <a:t>Partner with regional utilities, environmental nonprofits, and government initiatives to obtain financing, special offers, and more joint venture possibilities.</a:t>
            </a:r>
          </a:p>
          <a:p>
            <a:endParaRPr lang="en-IN" dirty="0"/>
          </a:p>
        </p:txBody>
      </p:sp>
      <p:pic>
        <p:nvPicPr>
          <p:cNvPr id="5122" name="Picture 2" descr="Solar Panels for Businesses | Renewable Energy For Businesses - Solarsense  Solarsense">
            <a:extLst>
              <a:ext uri="{FF2B5EF4-FFF2-40B4-BE49-F238E27FC236}">
                <a16:creationId xmlns:a16="http://schemas.microsoft.com/office/drawing/2014/main" xmlns="" id="{2F676024-E241-4EC3-AB3D-C1F0B3743119}"/>
              </a:ext>
            </a:extLst>
          </p:cNvPr>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7139354" y="1831877"/>
            <a:ext cx="4563207" cy="3194245"/>
          </a:xfrm>
          <a:prstGeom prst="rect">
            <a:avLst/>
          </a:prstGeom>
          <a:noFill/>
          <a:extLst>
            <a:ext uri="{909E8E84-426E-40DD-AFC4-6F175D3DCCD1}">
              <a14:hiddenFill xmlns:a14="http://schemas.microsoft.com/office/drawing/2010/main" xmlns="">
                <a:solidFill>
                  <a:srgbClr val="FFFFFF"/>
                </a:solidFill>
              </a14:hiddenFill>
            </a:ext>
          </a:extLst>
        </p:spPr>
      </p:pic>
      <p:sp>
        <p:nvSpPr>
          <p:cNvPr id="4" name="Rectangle 3">
            <a:extLst>
              <a:ext uri="{FF2B5EF4-FFF2-40B4-BE49-F238E27FC236}">
                <a16:creationId xmlns:a16="http://schemas.microsoft.com/office/drawing/2014/main" xmlns="" id="{97A606D1-122B-4FCF-9646-118734129C7F}"/>
              </a:ext>
            </a:extLst>
          </p:cNvPr>
          <p:cNvSpPr/>
          <p:nvPr/>
        </p:nvSpPr>
        <p:spPr>
          <a:xfrm>
            <a:off x="7192536" y="5064370"/>
            <a:ext cx="4516243" cy="849923"/>
          </a:xfrm>
          <a:prstGeom prst="rect">
            <a:avLst/>
          </a:prstGeom>
          <a:ln>
            <a:solidFill>
              <a:schemeClr val="bg1"/>
            </a:solidFill>
          </a:ln>
        </p:spPr>
        <p:style>
          <a:lnRef idx="2">
            <a:schemeClr val="dk1"/>
          </a:lnRef>
          <a:fillRef idx="1">
            <a:schemeClr val="lt1"/>
          </a:fillRef>
          <a:effectRef idx="0">
            <a:schemeClr val="dk1"/>
          </a:effectRef>
          <a:fontRef idx="minor">
            <a:schemeClr val="dk1"/>
          </a:fontRef>
        </p:style>
        <p:txBody>
          <a:bodyPr rtlCol="0" anchor="ctr"/>
          <a:lstStyle/>
          <a:p>
            <a:pPr algn="ctr"/>
            <a:r>
              <a:rPr lang="en-IN" sz="1200" dirty="0">
                <a:latin typeface="Times New Roman" panose="02020603050405020304" pitchFamily="18" charset="0"/>
                <a:cs typeface="Times New Roman" panose="02020603050405020304" pitchFamily="18" charset="0"/>
              </a:rPr>
              <a:t>https://www.solarsense-uk.com/commercials/solar-panel-installer-businesses/</a:t>
            </a:r>
          </a:p>
        </p:txBody>
      </p:sp>
    </p:spTree>
    <p:extLst>
      <p:ext uri="{BB962C8B-B14F-4D97-AF65-F5344CB8AC3E}">
        <p14:creationId xmlns:p14="http://schemas.microsoft.com/office/powerpoint/2010/main" xmlns="" val="15237894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5CD1819-32B4-49AB-8668-37754F2B0F2F}"/>
              </a:ext>
            </a:extLst>
          </p:cNvPr>
          <p:cNvSpPr>
            <a:spLocks noGrp="1"/>
          </p:cNvSpPr>
          <p:nvPr>
            <p:ph type="title"/>
          </p:nvPr>
        </p:nvSpPr>
        <p:spPr>
          <a:xfrm>
            <a:off x="677334" y="609600"/>
            <a:ext cx="10910928" cy="973015"/>
          </a:xfrm>
        </p:spPr>
        <p:txBody>
          <a:bodyPr>
            <a:normAutofit fontScale="90000"/>
          </a:bodyPr>
          <a:lstStyle/>
          <a:p>
            <a:pPr algn="ctr"/>
            <a:r>
              <a:rPr lang="en-US" sz="4400" b="1" dirty="0">
                <a:solidFill>
                  <a:schemeClr val="tx1"/>
                </a:solidFill>
                <a:latin typeface="Times New Roman" panose="02020603050405020304" pitchFamily="18" charset="0"/>
                <a:cs typeface="Times New Roman" panose="02020603050405020304" pitchFamily="18" charset="0"/>
              </a:rPr>
              <a:t>Brief budgeting or financial plan </a:t>
            </a:r>
            <a:r>
              <a:rPr lang="en-US" dirty="0"/>
              <a:t/>
            </a:r>
            <a:br>
              <a:rPr lang="en-US" dirty="0"/>
            </a:br>
            <a:r>
              <a:rPr lang="en-US" dirty="0"/>
              <a:t/>
            </a:r>
            <a:br>
              <a:rPr lang="en-US" dirty="0"/>
            </a:br>
            <a:endParaRPr lang="en-IN" dirty="0"/>
          </a:p>
        </p:txBody>
      </p:sp>
      <p:sp>
        <p:nvSpPr>
          <p:cNvPr id="3" name="Content Placeholder 2">
            <a:extLst>
              <a:ext uri="{FF2B5EF4-FFF2-40B4-BE49-F238E27FC236}">
                <a16:creationId xmlns:a16="http://schemas.microsoft.com/office/drawing/2014/main" xmlns="" id="{055217FD-9107-4EA6-BC13-29430A1FA486}"/>
              </a:ext>
            </a:extLst>
          </p:cNvPr>
          <p:cNvSpPr>
            <a:spLocks noGrp="1"/>
          </p:cNvSpPr>
          <p:nvPr>
            <p:ph idx="1"/>
          </p:nvPr>
        </p:nvSpPr>
        <p:spPr>
          <a:xfrm>
            <a:off x="677334" y="2160590"/>
            <a:ext cx="5195928" cy="3548834"/>
          </a:xfrm>
        </p:spPr>
        <p:txBody>
          <a:bodyPr>
            <a:noAutofit/>
          </a:bodyPr>
          <a:lstStyle/>
          <a:p>
            <a:pPr algn="just">
              <a:lnSpc>
                <a:spcPct val="150000"/>
              </a:lnSpc>
            </a:pPr>
            <a:r>
              <a:rPr lang="en-US" sz="1600" dirty="0">
                <a:latin typeface="Times New Roman" panose="02020603050405020304" pitchFamily="18" charset="0"/>
                <a:cs typeface="Times New Roman" panose="02020603050405020304" pitchFamily="18" charset="0"/>
              </a:rPr>
              <a:t>The solar energy industry can get significant investment from venture capital companies and private investors. </a:t>
            </a:r>
          </a:p>
          <a:p>
            <a:pPr algn="just">
              <a:lnSpc>
                <a:spcPct val="150000"/>
              </a:lnSpc>
            </a:pPr>
            <a:r>
              <a:rPr lang="en-US" sz="1600" dirty="0">
                <a:latin typeface="Times New Roman" panose="02020603050405020304" pitchFamily="18" charset="0"/>
                <a:cs typeface="Times New Roman" panose="02020603050405020304" pitchFamily="18" charset="0"/>
              </a:rPr>
              <a:t>For instance, this company can investigate incentives such as the Feed-in Tariff (</a:t>
            </a:r>
            <a:r>
              <a:rPr lang="en-US" sz="1600" dirty="0" err="1">
                <a:latin typeface="Times New Roman" panose="02020603050405020304" pitchFamily="18" charset="0"/>
                <a:cs typeface="Times New Roman" panose="02020603050405020304" pitchFamily="18" charset="0"/>
              </a:rPr>
              <a:t>FiT</a:t>
            </a:r>
            <a:r>
              <a:rPr lang="en-US" sz="1600" dirty="0">
                <a:latin typeface="Times New Roman" panose="02020603050405020304" pitchFamily="18" charset="0"/>
                <a:cs typeface="Times New Roman" panose="02020603050405020304" pitchFamily="18" charset="0"/>
              </a:rPr>
              <a:t>) and the Smart Export Guarantee (SEG) in the UK (Cui </a:t>
            </a:r>
            <a:r>
              <a:rPr lang="en-US" sz="1600" i="1" dirty="0">
                <a:latin typeface="Times New Roman" panose="02020603050405020304" pitchFamily="18" charset="0"/>
                <a:cs typeface="Times New Roman" panose="02020603050405020304" pitchFamily="18" charset="0"/>
              </a:rPr>
              <a:t>et al., </a:t>
            </a:r>
            <a:r>
              <a:rPr lang="en-US" sz="1600" dirty="0">
                <a:latin typeface="Times New Roman" panose="02020603050405020304" pitchFamily="18" charset="0"/>
                <a:cs typeface="Times New Roman" panose="02020603050405020304" pitchFamily="18" charset="0"/>
              </a:rPr>
              <a:t>2023)</a:t>
            </a:r>
          </a:p>
          <a:p>
            <a:pPr algn="just">
              <a:lnSpc>
                <a:spcPct val="150000"/>
              </a:lnSpc>
            </a:pPr>
            <a:r>
              <a:rPr lang="en-US" sz="1600" dirty="0">
                <a:latin typeface="Times New Roman" panose="02020603050405020304" pitchFamily="18" charset="0"/>
                <a:cs typeface="Times New Roman" panose="02020603050405020304" pitchFamily="18" charset="0"/>
              </a:rPr>
              <a:t>Make a campaign that is appealing and provide alluring incentives to get customers to make business investments.</a:t>
            </a:r>
            <a:r>
              <a:rPr lang="en-US" sz="1600" dirty="0"/>
              <a:t/>
            </a:r>
            <a:br>
              <a:rPr lang="en-US" sz="1600" dirty="0"/>
            </a:br>
            <a:endParaRPr lang="en-IN" sz="1600" dirty="0"/>
          </a:p>
        </p:txBody>
      </p:sp>
      <p:pic>
        <p:nvPicPr>
          <p:cNvPr id="4100" name="Picture 4" descr="Feed-in remuneration scheme | STUNNING">
            <a:extLst>
              <a:ext uri="{FF2B5EF4-FFF2-40B4-BE49-F238E27FC236}">
                <a16:creationId xmlns:a16="http://schemas.microsoft.com/office/drawing/2014/main" xmlns="" id="{466F15E1-C8FC-40F8-8ADA-77808257F6DA}"/>
              </a:ext>
            </a:extLst>
          </p:cNvPr>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6693127" y="2160589"/>
            <a:ext cx="4821539" cy="2767011"/>
          </a:xfrm>
          <a:prstGeom prst="rect">
            <a:avLst/>
          </a:prstGeom>
          <a:noFill/>
          <a:extLst>
            <a:ext uri="{909E8E84-426E-40DD-AFC4-6F175D3DCCD1}">
              <a14:hiddenFill xmlns:a14="http://schemas.microsoft.com/office/drawing/2010/main" xmlns="">
                <a:solidFill>
                  <a:srgbClr val="FFFFFF"/>
                </a:solidFill>
              </a14:hiddenFill>
            </a:ext>
          </a:extLst>
        </p:spPr>
      </p:pic>
      <p:sp>
        <p:nvSpPr>
          <p:cNvPr id="5" name="Rectangle 4">
            <a:extLst>
              <a:ext uri="{FF2B5EF4-FFF2-40B4-BE49-F238E27FC236}">
                <a16:creationId xmlns:a16="http://schemas.microsoft.com/office/drawing/2014/main" xmlns="" id="{29E90493-C9F0-4B0A-A8B4-2A8D90D92153}"/>
              </a:ext>
            </a:extLst>
          </p:cNvPr>
          <p:cNvSpPr/>
          <p:nvPr/>
        </p:nvSpPr>
        <p:spPr>
          <a:xfrm>
            <a:off x="6668427" y="4917259"/>
            <a:ext cx="4841775" cy="1125415"/>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r>
              <a:rPr lang="en-IN" sz="1200" dirty="0">
                <a:latin typeface="Times New Roman" panose="02020603050405020304" pitchFamily="18" charset="0"/>
                <a:cs typeface="Times New Roman" panose="02020603050405020304" pitchFamily="18" charset="0"/>
              </a:rPr>
              <a:t>https://renovation-hub.eu/business-models/feed-in-remuneration-scheme/</a:t>
            </a:r>
          </a:p>
        </p:txBody>
      </p:sp>
    </p:spTree>
    <p:extLst>
      <p:ext uri="{BB962C8B-B14F-4D97-AF65-F5344CB8AC3E}">
        <p14:creationId xmlns:p14="http://schemas.microsoft.com/office/powerpoint/2010/main" xmlns="" val="27113712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4F8F67C-B80D-4413-A253-CA7E714C5C71}"/>
              </a:ext>
            </a:extLst>
          </p:cNvPr>
          <p:cNvSpPr>
            <a:spLocks noGrp="1"/>
          </p:cNvSpPr>
          <p:nvPr>
            <p:ph type="title"/>
          </p:nvPr>
        </p:nvSpPr>
        <p:spPr>
          <a:xfrm>
            <a:off x="677334" y="609600"/>
            <a:ext cx="8596668" cy="656492"/>
          </a:xfrm>
        </p:spPr>
        <p:txBody>
          <a:bodyPr>
            <a:noAutofit/>
          </a:bodyPr>
          <a:lstStyle/>
          <a:p>
            <a:pPr algn="ctr"/>
            <a:r>
              <a:rPr lang="en-US" sz="4000" b="1" dirty="0">
                <a:solidFill>
                  <a:schemeClr val="tx1"/>
                </a:solidFill>
                <a:latin typeface="Times New Roman" panose="02020603050405020304" pitchFamily="18" charset="0"/>
                <a:cs typeface="Times New Roman" panose="02020603050405020304" pitchFamily="18" charset="0"/>
              </a:rPr>
              <a:t>The </a:t>
            </a:r>
            <a:r>
              <a:rPr lang="en-GB" sz="4000" b="1" dirty="0">
                <a:solidFill>
                  <a:schemeClr val="tx1"/>
                </a:solidFill>
                <a:latin typeface="Times New Roman" panose="02020603050405020304" pitchFamily="18" charset="0"/>
                <a:ea typeface="Arial" panose="020B0604020202020204" pitchFamily="34" charset="0"/>
                <a:cs typeface="Times New Roman" panose="02020603050405020304" pitchFamily="18" charset="0"/>
              </a:rPr>
              <a:t>first 12 months of cash flow</a:t>
            </a:r>
            <a:endParaRPr lang="en-IN" sz="4000" b="1" dirty="0">
              <a:solidFill>
                <a:schemeClr val="tx1"/>
              </a:solidFill>
              <a:latin typeface="Times New Roman" panose="02020603050405020304" pitchFamily="18" charset="0"/>
              <a:cs typeface="Times New Roman" panose="02020603050405020304" pitchFamily="18" charset="0"/>
            </a:endParaRPr>
          </a:p>
        </p:txBody>
      </p:sp>
      <p:pic>
        <p:nvPicPr>
          <p:cNvPr id="1026" name="Picture 2"/>
          <p:cNvPicPr>
            <a:picLocks noGrp="1" noChangeAspect="1" noChangeArrowheads="1"/>
          </p:cNvPicPr>
          <p:nvPr>
            <p:ph idx="1"/>
          </p:nvPr>
        </p:nvPicPr>
        <p:blipFill>
          <a:blip r:embed="rId3"/>
          <a:srcRect/>
          <a:stretch>
            <a:fillRect/>
          </a:stretch>
        </p:blipFill>
        <p:spPr bwMode="auto">
          <a:xfrm>
            <a:off x="691376" y="1650380"/>
            <a:ext cx="9422779" cy="4806176"/>
          </a:xfrm>
          <a:prstGeom prst="rect">
            <a:avLst/>
          </a:prstGeom>
          <a:noFill/>
          <a:ln w="9525">
            <a:noFill/>
            <a:miter lim="800000"/>
            <a:headEnd/>
            <a:tailEnd/>
          </a:ln>
          <a:effectLst/>
        </p:spPr>
      </p:pic>
    </p:spTree>
    <p:extLst>
      <p:ext uri="{BB962C8B-B14F-4D97-AF65-F5344CB8AC3E}">
        <p14:creationId xmlns:p14="http://schemas.microsoft.com/office/powerpoint/2010/main" xmlns="" val="33425401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C8876AA-1DD1-4808-BC00-24D43B7CF924}"/>
              </a:ext>
            </a:extLst>
          </p:cNvPr>
          <p:cNvSpPr>
            <a:spLocks noGrp="1"/>
          </p:cNvSpPr>
          <p:nvPr>
            <p:ph type="title"/>
          </p:nvPr>
        </p:nvSpPr>
        <p:spPr/>
        <p:txBody>
          <a:bodyPr>
            <a:normAutofit/>
          </a:bodyPr>
          <a:lstStyle/>
          <a:p>
            <a:pPr algn="ctr"/>
            <a:r>
              <a:rPr lang="en-US" sz="4000" b="1" dirty="0">
                <a:solidFill>
                  <a:schemeClr val="tx1"/>
                </a:solidFill>
                <a:latin typeface="Times New Roman" panose="02020603050405020304" pitchFamily="18" charset="0"/>
                <a:cs typeface="Times New Roman" panose="02020603050405020304" pitchFamily="18" charset="0"/>
              </a:rPr>
              <a:t>CONTD…</a:t>
            </a:r>
            <a:endParaRPr lang="en-IN" sz="40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xmlns="" id="{E7E58848-93B3-4C44-843E-C953BDA8B2D0}"/>
              </a:ext>
            </a:extLst>
          </p:cNvPr>
          <p:cNvSpPr>
            <a:spLocks noGrp="1"/>
          </p:cNvSpPr>
          <p:nvPr>
            <p:ph idx="1"/>
          </p:nvPr>
        </p:nvSpPr>
        <p:spPr>
          <a:xfrm>
            <a:off x="543464" y="1500996"/>
            <a:ext cx="3778370" cy="2754481"/>
          </a:xfrm>
        </p:spPr>
        <p:txBody>
          <a:bodyPr>
            <a:noAutofit/>
          </a:bodyPr>
          <a:lstStyle/>
          <a:p>
            <a:pPr algn="just">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The cash in flow is £9,00,000 in the first 12 month indicating the expected sales values that impacts in business growth. </a:t>
            </a:r>
          </a:p>
          <a:p>
            <a:pPr algn="just">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The cash out flow is £10,80,000 in the first 12 month indicating the expected expenses that impacts in solar energy business </a:t>
            </a:r>
          </a:p>
          <a:p>
            <a:pPr algn="just">
              <a:buNone/>
            </a:pPr>
            <a:endParaRPr lang="en-US" sz="14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xmlns="" id="{A610842B-1BB4-4E89-976D-0D4CC37A05DF}"/>
              </a:ext>
            </a:extLst>
          </p:cNvPr>
          <p:cNvPicPr>
            <a:picLocks noChangeAspect="1"/>
          </p:cNvPicPr>
          <p:nvPr/>
        </p:nvPicPr>
        <p:blipFill>
          <a:blip r:embed="rId3"/>
          <a:stretch>
            <a:fillRect/>
          </a:stretch>
        </p:blipFill>
        <p:spPr>
          <a:xfrm>
            <a:off x="0" y="5106838"/>
            <a:ext cx="9286539" cy="1751162"/>
          </a:xfrm>
          <a:prstGeom prst="rect">
            <a:avLst/>
          </a:prstGeom>
        </p:spPr>
      </p:pic>
      <p:pic>
        <p:nvPicPr>
          <p:cNvPr id="1026" name="Picture 2"/>
          <p:cNvPicPr>
            <a:picLocks noChangeAspect="1" noChangeArrowheads="1"/>
          </p:cNvPicPr>
          <p:nvPr/>
        </p:nvPicPr>
        <p:blipFill>
          <a:blip r:embed="rId4"/>
          <a:srcRect/>
          <a:stretch>
            <a:fillRect/>
          </a:stretch>
        </p:blipFill>
        <p:spPr bwMode="auto">
          <a:xfrm>
            <a:off x="4382219" y="1419524"/>
            <a:ext cx="7634377" cy="3747699"/>
          </a:xfrm>
          <a:prstGeom prst="rect">
            <a:avLst/>
          </a:prstGeom>
          <a:noFill/>
          <a:ln w="9525">
            <a:noFill/>
            <a:miter lim="800000"/>
            <a:headEnd/>
            <a:tailEnd/>
          </a:ln>
          <a:effectLst/>
        </p:spPr>
      </p:pic>
    </p:spTree>
    <p:extLst>
      <p:ext uri="{BB962C8B-B14F-4D97-AF65-F5344CB8AC3E}">
        <p14:creationId xmlns:p14="http://schemas.microsoft.com/office/powerpoint/2010/main" xmlns="" val="25903183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67E5B1B-5E8F-42EE-8FBD-DCAADAF19823}"/>
              </a:ext>
            </a:extLst>
          </p:cNvPr>
          <p:cNvSpPr>
            <a:spLocks noGrp="1"/>
          </p:cNvSpPr>
          <p:nvPr>
            <p:ph type="title"/>
          </p:nvPr>
        </p:nvSpPr>
        <p:spPr>
          <a:xfrm>
            <a:off x="140677" y="298939"/>
            <a:ext cx="11465169" cy="914400"/>
          </a:xfrm>
        </p:spPr>
        <p:txBody>
          <a:bodyPr>
            <a:normAutofit fontScale="90000"/>
          </a:bodyPr>
          <a:lstStyle/>
          <a:p>
            <a:pPr algn="ctr"/>
            <a:r>
              <a:rPr lang="en-US" sz="4000" b="1" dirty="0">
                <a:solidFill>
                  <a:schemeClr val="tx1"/>
                </a:solidFill>
                <a:latin typeface="Times New Roman" panose="02020603050405020304" pitchFamily="18" charset="0"/>
                <a:cs typeface="Times New Roman" panose="02020603050405020304" pitchFamily="18" charset="0"/>
              </a:rPr>
              <a:t>References </a:t>
            </a:r>
            <a:r>
              <a:rPr lang="en-US" dirty="0"/>
              <a:t/>
            </a:r>
            <a:br>
              <a:rPr lang="en-US" dirty="0"/>
            </a:br>
            <a:endParaRPr lang="en-IN" dirty="0"/>
          </a:p>
        </p:txBody>
      </p:sp>
      <p:sp>
        <p:nvSpPr>
          <p:cNvPr id="3" name="Content Placeholder 2">
            <a:extLst>
              <a:ext uri="{FF2B5EF4-FFF2-40B4-BE49-F238E27FC236}">
                <a16:creationId xmlns:a16="http://schemas.microsoft.com/office/drawing/2014/main" xmlns="" id="{3DC6FC7C-3235-4F5A-98F7-599AB79AF480}"/>
              </a:ext>
            </a:extLst>
          </p:cNvPr>
          <p:cNvSpPr>
            <a:spLocks noGrp="1"/>
          </p:cNvSpPr>
          <p:nvPr>
            <p:ph idx="1"/>
          </p:nvPr>
        </p:nvSpPr>
        <p:spPr>
          <a:xfrm>
            <a:off x="1" y="1213339"/>
            <a:ext cx="12027876" cy="5345722"/>
          </a:xfrm>
        </p:spPr>
        <p:txBody>
          <a:bodyPr>
            <a:normAutofit fontScale="25000" lnSpcReduction="20000"/>
          </a:bodyPr>
          <a:lstStyle/>
          <a:p>
            <a:pPr algn="just">
              <a:lnSpc>
                <a:spcPct val="170000"/>
              </a:lnSpc>
            </a:pPr>
            <a:r>
              <a:rPr lang="en-IN" sz="2800" dirty="0" err="1">
                <a:solidFill>
                  <a:schemeClr val="tx1"/>
                </a:solidFill>
                <a:latin typeface="Times New Roman" panose="02020603050405020304" pitchFamily="18" charset="0"/>
                <a:cs typeface="Times New Roman" panose="02020603050405020304" pitchFamily="18" charset="0"/>
              </a:rPr>
              <a:t>Alao</a:t>
            </a:r>
            <a:r>
              <a:rPr lang="en-IN" sz="2800" dirty="0">
                <a:solidFill>
                  <a:schemeClr val="tx1"/>
                </a:solidFill>
                <a:latin typeface="Times New Roman" panose="02020603050405020304" pitchFamily="18" charset="0"/>
                <a:cs typeface="Times New Roman" panose="02020603050405020304" pitchFamily="18" charset="0"/>
              </a:rPr>
              <a:t>, O. and </a:t>
            </a:r>
            <a:r>
              <a:rPr lang="en-IN" sz="2800" dirty="0" err="1">
                <a:solidFill>
                  <a:schemeClr val="tx1"/>
                </a:solidFill>
                <a:latin typeface="Times New Roman" panose="02020603050405020304" pitchFamily="18" charset="0"/>
                <a:cs typeface="Times New Roman" panose="02020603050405020304" pitchFamily="18" charset="0"/>
              </a:rPr>
              <a:t>Cuffe</a:t>
            </a:r>
            <a:r>
              <a:rPr lang="en-IN" sz="2800" dirty="0">
                <a:solidFill>
                  <a:schemeClr val="tx1"/>
                </a:solidFill>
                <a:latin typeface="Times New Roman" panose="02020603050405020304" pitchFamily="18" charset="0"/>
                <a:cs typeface="Times New Roman" panose="02020603050405020304" pitchFamily="18" charset="0"/>
              </a:rPr>
              <a:t>, P., 2022. Hedging Volumetric Risks of Solar Power Producers Using Weather Derivative Smart Contracts on a Blockchain Marketplace. </a:t>
            </a:r>
            <a:r>
              <a:rPr lang="en-IN" sz="2800" i="1" dirty="0">
                <a:solidFill>
                  <a:schemeClr val="tx1"/>
                </a:solidFill>
                <a:latin typeface="Times New Roman" panose="02020603050405020304" pitchFamily="18" charset="0"/>
                <a:cs typeface="Times New Roman" panose="02020603050405020304" pitchFamily="18" charset="0"/>
              </a:rPr>
              <a:t>IEEE Transactions on Smart Grid</a:t>
            </a:r>
            <a:r>
              <a:rPr lang="en-IN" sz="2800" dirty="0">
                <a:solidFill>
                  <a:schemeClr val="tx1"/>
                </a:solidFill>
                <a:latin typeface="Times New Roman" panose="02020603050405020304" pitchFamily="18" charset="0"/>
                <a:cs typeface="Times New Roman" panose="02020603050405020304" pitchFamily="18" charset="0"/>
              </a:rPr>
              <a:t>, </a:t>
            </a:r>
            <a:r>
              <a:rPr lang="en-IN" sz="2800" i="1" dirty="0">
                <a:solidFill>
                  <a:schemeClr val="tx1"/>
                </a:solidFill>
                <a:latin typeface="Times New Roman" panose="02020603050405020304" pitchFamily="18" charset="0"/>
                <a:cs typeface="Times New Roman" panose="02020603050405020304" pitchFamily="18" charset="0"/>
              </a:rPr>
              <a:t>13</a:t>
            </a:r>
            <a:r>
              <a:rPr lang="en-IN" sz="2800" dirty="0">
                <a:solidFill>
                  <a:schemeClr val="tx1"/>
                </a:solidFill>
                <a:latin typeface="Times New Roman" panose="02020603050405020304" pitchFamily="18" charset="0"/>
                <a:cs typeface="Times New Roman" panose="02020603050405020304" pitchFamily="18" charset="0"/>
              </a:rPr>
              <a:t>(6), pp.4730-4746.</a:t>
            </a:r>
          </a:p>
          <a:p>
            <a:pPr algn="just">
              <a:lnSpc>
                <a:spcPct val="170000"/>
              </a:lnSpc>
            </a:pPr>
            <a:r>
              <a:rPr lang="en-IN" sz="2800" dirty="0">
                <a:solidFill>
                  <a:schemeClr val="tx1"/>
                </a:solidFill>
                <a:latin typeface="Times New Roman" panose="02020603050405020304" pitchFamily="18" charset="0"/>
                <a:cs typeface="Times New Roman" panose="02020603050405020304" pitchFamily="18" charset="0"/>
              </a:rPr>
              <a:t>Cui, Y., Tian, S., Zhu, J., </a:t>
            </a:r>
            <a:r>
              <a:rPr lang="en-IN" sz="2800" dirty="0" err="1">
                <a:solidFill>
                  <a:schemeClr val="tx1"/>
                </a:solidFill>
                <a:latin typeface="Times New Roman" panose="02020603050405020304" pitchFamily="18" charset="0"/>
                <a:cs typeface="Times New Roman" panose="02020603050405020304" pitchFamily="18" charset="0"/>
              </a:rPr>
              <a:t>Zoras</a:t>
            </a:r>
            <a:r>
              <a:rPr lang="en-IN" sz="2800" dirty="0">
                <a:solidFill>
                  <a:schemeClr val="tx1"/>
                </a:solidFill>
                <a:latin typeface="Times New Roman" panose="02020603050405020304" pitchFamily="18" charset="0"/>
                <a:cs typeface="Times New Roman" panose="02020603050405020304" pitchFamily="18" charset="0"/>
              </a:rPr>
              <a:t>, S. and Shao, Y., 2023. Energy and Stochastic Economic Assessments of Photovoltaic Systems in the East Midlands. </a:t>
            </a:r>
            <a:r>
              <a:rPr lang="en-IN" sz="2800" i="1" dirty="0">
                <a:solidFill>
                  <a:schemeClr val="tx1"/>
                </a:solidFill>
                <a:latin typeface="Times New Roman" panose="02020603050405020304" pitchFamily="18" charset="0"/>
                <a:cs typeface="Times New Roman" panose="02020603050405020304" pitchFamily="18" charset="0"/>
              </a:rPr>
              <a:t>Energies</a:t>
            </a:r>
            <a:r>
              <a:rPr lang="en-IN" sz="2800" dirty="0">
                <a:solidFill>
                  <a:schemeClr val="tx1"/>
                </a:solidFill>
                <a:latin typeface="Times New Roman" panose="02020603050405020304" pitchFamily="18" charset="0"/>
                <a:cs typeface="Times New Roman" panose="02020603050405020304" pitchFamily="18" charset="0"/>
              </a:rPr>
              <a:t>, </a:t>
            </a:r>
            <a:r>
              <a:rPr lang="en-IN" sz="2800" i="1" dirty="0">
                <a:solidFill>
                  <a:schemeClr val="tx1"/>
                </a:solidFill>
                <a:latin typeface="Times New Roman" panose="02020603050405020304" pitchFamily="18" charset="0"/>
                <a:cs typeface="Times New Roman" panose="02020603050405020304" pitchFamily="18" charset="0"/>
              </a:rPr>
              <a:t>16</a:t>
            </a:r>
            <a:r>
              <a:rPr lang="en-IN" sz="2800" dirty="0">
                <a:solidFill>
                  <a:schemeClr val="tx1"/>
                </a:solidFill>
                <a:latin typeface="Times New Roman" panose="02020603050405020304" pitchFamily="18" charset="0"/>
                <a:cs typeface="Times New Roman" panose="02020603050405020304" pitchFamily="18" charset="0"/>
              </a:rPr>
              <a:t>(18), p.6723.</a:t>
            </a:r>
          </a:p>
          <a:p>
            <a:pPr algn="just">
              <a:lnSpc>
                <a:spcPct val="170000"/>
              </a:lnSpc>
            </a:pPr>
            <a:r>
              <a:rPr lang="en-IN" sz="2800" dirty="0">
                <a:solidFill>
                  <a:schemeClr val="tx1"/>
                </a:solidFill>
                <a:latin typeface="Times New Roman" panose="02020603050405020304" pitchFamily="18" charset="0"/>
                <a:cs typeface="Times New Roman" panose="02020603050405020304" pitchFamily="18" charset="0"/>
              </a:rPr>
              <a:t>energylivenews.com, (2023). </a:t>
            </a:r>
            <a:r>
              <a:rPr lang="en-IN" sz="2800" i="1" dirty="0">
                <a:solidFill>
                  <a:schemeClr val="tx1"/>
                </a:solidFill>
                <a:latin typeface="Times New Roman" panose="02020603050405020304" pitchFamily="18" charset="0"/>
                <a:cs typeface="Times New Roman" panose="02020603050405020304" pitchFamily="18" charset="0"/>
              </a:rPr>
              <a:t>Almost-80-of-people-in-the-uk-support-the-use-of-renewable-energy.</a:t>
            </a:r>
            <a:r>
              <a:rPr lang="en-IN" sz="2800" dirty="0">
                <a:solidFill>
                  <a:schemeClr val="tx1"/>
                </a:solidFill>
                <a:latin typeface="Times New Roman" panose="02020603050405020304" pitchFamily="18" charset="0"/>
                <a:cs typeface="Times New Roman" panose="02020603050405020304" pitchFamily="18" charset="0"/>
              </a:rPr>
              <a:t> Available </a:t>
            </a:r>
            <a:r>
              <a:rPr lang="en-IN" sz="2800" dirty="0" err="1">
                <a:solidFill>
                  <a:schemeClr val="tx1"/>
                </a:solidFill>
                <a:latin typeface="Times New Roman" panose="02020603050405020304" pitchFamily="18" charset="0"/>
                <a:cs typeface="Times New Roman" panose="02020603050405020304" pitchFamily="18" charset="0"/>
              </a:rPr>
              <a:t>at:</a:t>
            </a:r>
            <a:r>
              <a:rPr lang="en-IN" sz="2800" dirty="0" err="1">
                <a:solidFill>
                  <a:schemeClr val="tx1"/>
                </a:solid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xmlns="" val="tx"/>
                    </a:ext>
                  </a:extLst>
                </a:hlinkClick>
              </a:rPr>
              <a:t>https</a:t>
            </a:r>
            <a:r>
              <a:rPr lang="en-IN" sz="2800" dirty="0">
                <a:solidFill>
                  <a:schemeClr val="tx1"/>
                </a:solid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xmlns="" val="tx"/>
                    </a:ext>
                  </a:extLst>
                </a:hlinkClick>
              </a:rPr>
              <a:t>://www.energylivenews.com/2020/11/12/almost-80-of-people-in-the-uk-support-the-use-of-renewable-energy/</a:t>
            </a:r>
            <a:r>
              <a:rPr lang="en-IN" sz="2800" dirty="0">
                <a:solidFill>
                  <a:schemeClr val="tx1"/>
                </a:solidFill>
                <a:latin typeface="Times New Roman" panose="02020603050405020304" pitchFamily="18" charset="0"/>
                <a:cs typeface="Times New Roman" panose="02020603050405020304" pitchFamily="18" charset="0"/>
              </a:rPr>
              <a:t> [Accessed on: 24 October, 2023]</a:t>
            </a:r>
          </a:p>
          <a:p>
            <a:pPr algn="just">
              <a:lnSpc>
                <a:spcPct val="170000"/>
              </a:lnSpc>
            </a:pPr>
            <a:r>
              <a:rPr lang="en-IN" sz="2800" dirty="0">
                <a:solidFill>
                  <a:schemeClr val="tx1"/>
                </a:solidFill>
                <a:latin typeface="Times New Roman" panose="02020603050405020304" pitchFamily="18" charset="0"/>
                <a:cs typeface="Times New Roman" panose="02020603050405020304" pitchFamily="18" charset="0"/>
              </a:rPr>
              <a:t>gov.uk, (2023), </a:t>
            </a:r>
            <a:r>
              <a:rPr lang="en-IN" sz="2800" i="1" dirty="0">
                <a:solidFill>
                  <a:schemeClr val="tx1"/>
                </a:solidFill>
                <a:latin typeface="Times New Roman" panose="02020603050405020304" pitchFamily="18" charset="0"/>
                <a:cs typeface="Times New Roman" panose="02020603050405020304" pitchFamily="18" charset="0"/>
              </a:rPr>
              <a:t>Equality Act, of 2010, </a:t>
            </a:r>
            <a:r>
              <a:rPr lang="en-IN" sz="2800" dirty="0">
                <a:solidFill>
                  <a:schemeClr val="tx1"/>
                </a:solidFill>
                <a:latin typeface="Times New Roman" panose="02020603050405020304" pitchFamily="18" charset="0"/>
                <a:cs typeface="Times New Roman" panose="02020603050405020304" pitchFamily="18" charset="0"/>
              </a:rPr>
              <a:t>Available at:</a:t>
            </a:r>
            <a:r>
              <a:rPr lang="en-IN" sz="2800" dirty="0">
                <a:solidFill>
                  <a:schemeClr val="tx1"/>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xmlns="" val="tx"/>
                    </a:ext>
                  </a:extLst>
                </a:hlinkClick>
              </a:rPr>
              <a:t> https://www.gov.uk/guidance/equality-act-2010-guidance#:~:text=The%20Equality%20Act%202010%20legally,strengthening%20protection%20in%20some%20situations</a:t>
            </a:r>
            <a:r>
              <a:rPr lang="en-IN" sz="2800" dirty="0">
                <a:solidFill>
                  <a:schemeClr val="tx1"/>
                </a:solidFill>
                <a:latin typeface="Times New Roman" panose="02020603050405020304" pitchFamily="18" charset="0"/>
                <a:cs typeface="Times New Roman" panose="02020603050405020304" pitchFamily="18" charset="0"/>
              </a:rPr>
              <a:t>,  [Accessed on : 24 October 2023]</a:t>
            </a:r>
          </a:p>
          <a:p>
            <a:pPr algn="just">
              <a:lnSpc>
                <a:spcPct val="170000"/>
              </a:lnSpc>
            </a:pPr>
            <a:r>
              <a:rPr lang="en-IN" sz="2800" dirty="0">
                <a:solidFill>
                  <a:schemeClr val="tx1"/>
                </a:solidFill>
                <a:latin typeface="Times New Roman" panose="02020603050405020304" pitchFamily="18" charset="0"/>
                <a:cs typeface="Times New Roman" panose="02020603050405020304" pitchFamily="18" charset="0"/>
              </a:rPr>
              <a:t>Gov.UK, (2023). </a:t>
            </a:r>
            <a:r>
              <a:rPr lang="en-IN" sz="2800" i="1" dirty="0">
                <a:solidFill>
                  <a:schemeClr val="tx1"/>
                </a:solidFill>
                <a:latin typeface="Times New Roman" panose="02020603050405020304" pitchFamily="18" charset="0"/>
                <a:cs typeface="Times New Roman" panose="02020603050405020304" pitchFamily="18" charset="0"/>
              </a:rPr>
              <a:t>Business-population-estimates-2022.</a:t>
            </a:r>
            <a:r>
              <a:rPr lang="en-IN" sz="2800" dirty="0">
                <a:solidFill>
                  <a:schemeClr val="tx1"/>
                </a:solidFill>
                <a:latin typeface="Times New Roman" panose="02020603050405020304" pitchFamily="18" charset="0"/>
                <a:cs typeface="Times New Roman" panose="02020603050405020304" pitchFamily="18" charset="0"/>
              </a:rPr>
              <a:t> Available at: https://www.gov.uk/government/statistics/business-population-estimates-2022/business-population-estimates-for-the-uk-and-regions-2022-statistical-release-html#:~:text=Composition%20of%20the%202022%20business%20population,-The%20UK%20private&amp;text=At%20the%20start%20of%202022%3A,4.1%20million%20had%20no%20employees [Accessed on: 4 November 2023]</a:t>
            </a:r>
          </a:p>
          <a:p>
            <a:pPr algn="just">
              <a:lnSpc>
                <a:spcPct val="170000"/>
              </a:lnSpc>
            </a:pPr>
            <a:r>
              <a:rPr lang="en-IN" sz="2800" dirty="0">
                <a:solidFill>
                  <a:schemeClr val="tx1"/>
                </a:solidFill>
                <a:latin typeface="Times New Roman" panose="02020603050405020304" pitchFamily="18" charset="0"/>
                <a:cs typeface="Times New Roman" panose="02020603050405020304" pitchFamily="18" charset="0"/>
              </a:rPr>
              <a:t>gov.uk,(2023), </a:t>
            </a:r>
            <a:r>
              <a:rPr lang="en-IN" sz="2800" i="1" dirty="0">
                <a:solidFill>
                  <a:schemeClr val="tx1"/>
                </a:solidFill>
                <a:latin typeface="Times New Roman" panose="02020603050405020304" pitchFamily="18" charset="0"/>
                <a:cs typeface="Times New Roman" panose="02020603050405020304" pitchFamily="18" charset="0"/>
              </a:rPr>
              <a:t>Government commits up to £3.5 billion to future of tech and science, </a:t>
            </a:r>
            <a:r>
              <a:rPr lang="en-IN" sz="2800" dirty="0">
                <a:solidFill>
                  <a:schemeClr val="tx1"/>
                </a:solidFill>
                <a:latin typeface="Times New Roman" panose="02020603050405020304" pitchFamily="18" charset="0"/>
                <a:cs typeface="Times New Roman" panose="02020603050405020304" pitchFamily="18" charset="0"/>
              </a:rPr>
              <a:t>Available at:</a:t>
            </a:r>
            <a:r>
              <a:rPr lang="en-IN" sz="2800" dirty="0">
                <a:solidFill>
                  <a:schemeClr val="tx1"/>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xmlns="" val="tx"/>
                    </a:ext>
                  </a:extLst>
                </a:hlinkClick>
              </a:rPr>
              <a:t> https://www.gov.uk/government/news/government-commits-up-to-35-billion-to-future-of-tech-and-science</a:t>
            </a:r>
            <a:r>
              <a:rPr lang="en-IN" sz="2800" dirty="0">
                <a:solidFill>
                  <a:schemeClr val="tx1"/>
                </a:solidFill>
                <a:latin typeface="Times New Roman" panose="02020603050405020304" pitchFamily="18" charset="0"/>
                <a:cs typeface="Times New Roman" panose="02020603050405020304" pitchFamily="18" charset="0"/>
              </a:rPr>
              <a:t>,  [Accessed on: 4 November 2023]</a:t>
            </a:r>
          </a:p>
          <a:p>
            <a:pPr algn="just">
              <a:lnSpc>
                <a:spcPct val="170000"/>
              </a:lnSpc>
            </a:pPr>
            <a:r>
              <a:rPr lang="en-IN" sz="2800" dirty="0">
                <a:solidFill>
                  <a:schemeClr val="tx1"/>
                </a:solidFill>
                <a:latin typeface="Times New Roman" panose="02020603050405020304" pitchFamily="18" charset="0"/>
                <a:cs typeface="Times New Roman" panose="02020603050405020304" pitchFamily="18" charset="0"/>
              </a:rPr>
              <a:t>gov.uk,(2023), </a:t>
            </a:r>
            <a:r>
              <a:rPr lang="en-IN" sz="2800" i="1" dirty="0">
                <a:solidFill>
                  <a:schemeClr val="tx1"/>
                </a:solidFill>
                <a:latin typeface="Times New Roman" panose="02020603050405020304" pitchFamily="18" charset="0"/>
                <a:cs typeface="Times New Roman" panose="02020603050405020304" pitchFamily="18" charset="0"/>
              </a:rPr>
              <a:t>Understanding the numbers helps us understand the challenge, </a:t>
            </a:r>
            <a:r>
              <a:rPr lang="en-IN" sz="2800" dirty="0">
                <a:solidFill>
                  <a:schemeClr val="tx1"/>
                </a:solidFill>
                <a:latin typeface="Times New Roman" panose="02020603050405020304" pitchFamily="18" charset="0"/>
                <a:cs typeface="Times New Roman" panose="02020603050405020304" pitchFamily="18" charset="0"/>
              </a:rPr>
              <a:t>Available at:</a:t>
            </a:r>
            <a:r>
              <a:rPr lang="en-IN" sz="2800" dirty="0">
                <a:solidFill>
                  <a:schemeClr val="tx1"/>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xmlns="" val="tx"/>
                    </a:ext>
                  </a:extLst>
                </a:hlinkClick>
              </a:rPr>
              <a:t> https://www.gov.uk/2022/09/21/recognising-the-power-of-literacy-when-designing-services/</a:t>
            </a:r>
            <a:r>
              <a:rPr lang="en-IN" sz="2800" dirty="0">
                <a:solidFill>
                  <a:schemeClr val="tx1"/>
                </a:solidFill>
                <a:latin typeface="Times New Roman" panose="02020603050405020304" pitchFamily="18" charset="0"/>
                <a:cs typeface="Times New Roman" panose="02020603050405020304" pitchFamily="18" charset="0"/>
              </a:rPr>
              <a:t> [Accessed on: 4 November 2023]</a:t>
            </a:r>
          </a:p>
          <a:p>
            <a:pPr algn="just">
              <a:lnSpc>
                <a:spcPct val="170000"/>
              </a:lnSpc>
            </a:pPr>
            <a:r>
              <a:rPr lang="en-IN" sz="2800" dirty="0">
                <a:solidFill>
                  <a:schemeClr val="tx1"/>
                </a:solidFill>
                <a:latin typeface="Times New Roman" panose="02020603050405020304" pitchFamily="18" charset="0"/>
                <a:cs typeface="Times New Roman" panose="02020603050405020304" pitchFamily="18" charset="0"/>
              </a:rPr>
              <a:t>Ji, B., Lou, Q., Hong, F. and Zhou, Y., 2023. A cascaded three‐level buck‐LLC DC/DC converter with high power density for high‐frequency applications. </a:t>
            </a:r>
            <a:r>
              <a:rPr lang="en-IN" sz="2800" i="1" dirty="0">
                <a:solidFill>
                  <a:schemeClr val="tx1"/>
                </a:solidFill>
                <a:latin typeface="Times New Roman" panose="02020603050405020304" pitchFamily="18" charset="0"/>
                <a:cs typeface="Times New Roman" panose="02020603050405020304" pitchFamily="18" charset="0"/>
              </a:rPr>
              <a:t>IET Power Electronics</a:t>
            </a:r>
            <a:r>
              <a:rPr lang="en-IN" sz="2800" dirty="0">
                <a:solidFill>
                  <a:schemeClr val="tx1"/>
                </a:solidFill>
                <a:latin typeface="Times New Roman" panose="02020603050405020304" pitchFamily="18" charset="0"/>
                <a:cs typeface="Times New Roman" panose="02020603050405020304" pitchFamily="18" charset="0"/>
              </a:rPr>
              <a:t>.</a:t>
            </a:r>
          </a:p>
          <a:p>
            <a:pPr algn="just">
              <a:lnSpc>
                <a:spcPct val="170000"/>
              </a:lnSpc>
            </a:pPr>
            <a:r>
              <a:rPr lang="en-IN" sz="2800" dirty="0">
                <a:solidFill>
                  <a:schemeClr val="tx1"/>
                </a:solidFill>
                <a:latin typeface="Times New Roman" panose="02020603050405020304" pitchFamily="18" charset="0"/>
                <a:cs typeface="Times New Roman" panose="02020603050405020304" pitchFamily="18" charset="0"/>
              </a:rPr>
              <a:t>legislation.gov.uk, (2023, </a:t>
            </a:r>
            <a:r>
              <a:rPr lang="en-IN" sz="2800" i="1" dirty="0">
                <a:solidFill>
                  <a:schemeClr val="tx1"/>
                </a:solidFill>
                <a:latin typeface="Times New Roman" panose="02020603050405020304" pitchFamily="18" charset="0"/>
                <a:cs typeface="Times New Roman" panose="02020603050405020304" pitchFamily="18" charset="0"/>
              </a:rPr>
              <a:t>Employment Act, of 2002, </a:t>
            </a:r>
            <a:r>
              <a:rPr lang="en-IN" sz="2800" dirty="0">
                <a:solidFill>
                  <a:schemeClr val="tx1"/>
                </a:solidFill>
                <a:latin typeface="Times New Roman" panose="02020603050405020304" pitchFamily="18" charset="0"/>
                <a:cs typeface="Times New Roman" panose="02020603050405020304" pitchFamily="18" charset="0"/>
              </a:rPr>
              <a:t>Available at:</a:t>
            </a:r>
            <a:r>
              <a:rPr lang="en-IN" sz="2800" dirty="0">
                <a:solidFill>
                  <a:schemeClr val="tx1"/>
                </a:solidFill>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xmlns="" val="tx"/>
                    </a:ext>
                  </a:extLst>
                </a:hlinkClick>
              </a:rPr>
              <a:t> https://www.legislation.gov.uk/ukpga/2002/22/contents</a:t>
            </a:r>
            <a:r>
              <a:rPr lang="en-IN" sz="2800" dirty="0">
                <a:solidFill>
                  <a:schemeClr val="tx1"/>
                </a:solidFill>
                <a:latin typeface="Times New Roman" panose="02020603050405020304" pitchFamily="18" charset="0"/>
                <a:cs typeface="Times New Roman" panose="02020603050405020304" pitchFamily="18" charset="0"/>
              </a:rPr>
              <a:t> [Accessed on:4 November 2023]</a:t>
            </a:r>
          </a:p>
          <a:p>
            <a:pPr algn="just">
              <a:lnSpc>
                <a:spcPct val="170000"/>
              </a:lnSpc>
            </a:pPr>
            <a:r>
              <a:rPr lang="en-IN" sz="2800" dirty="0" err="1">
                <a:solidFill>
                  <a:schemeClr val="tx1"/>
                </a:solidFill>
                <a:latin typeface="Times New Roman" panose="02020603050405020304" pitchFamily="18" charset="0"/>
                <a:cs typeface="Times New Roman" panose="02020603050405020304" pitchFamily="18" charset="0"/>
              </a:rPr>
              <a:t>Maka</a:t>
            </a:r>
            <a:r>
              <a:rPr lang="en-IN" sz="2800" dirty="0">
                <a:solidFill>
                  <a:schemeClr val="tx1"/>
                </a:solidFill>
                <a:latin typeface="Times New Roman" panose="02020603050405020304" pitchFamily="18" charset="0"/>
                <a:cs typeface="Times New Roman" panose="02020603050405020304" pitchFamily="18" charset="0"/>
              </a:rPr>
              <a:t>, A.O. and </a:t>
            </a:r>
            <a:r>
              <a:rPr lang="en-IN" sz="2800" dirty="0" err="1">
                <a:solidFill>
                  <a:schemeClr val="tx1"/>
                </a:solidFill>
                <a:latin typeface="Times New Roman" panose="02020603050405020304" pitchFamily="18" charset="0"/>
                <a:cs typeface="Times New Roman" panose="02020603050405020304" pitchFamily="18" charset="0"/>
              </a:rPr>
              <a:t>Alabid</a:t>
            </a:r>
            <a:r>
              <a:rPr lang="en-IN" sz="2800" dirty="0">
                <a:solidFill>
                  <a:schemeClr val="tx1"/>
                </a:solidFill>
                <a:latin typeface="Times New Roman" panose="02020603050405020304" pitchFamily="18" charset="0"/>
                <a:cs typeface="Times New Roman" panose="02020603050405020304" pitchFamily="18" charset="0"/>
              </a:rPr>
              <a:t>, J.M., 2022. Solar energy technology and its roles in sustainable development. </a:t>
            </a:r>
            <a:r>
              <a:rPr lang="en-IN" sz="2800" i="1" dirty="0">
                <a:solidFill>
                  <a:schemeClr val="tx1"/>
                </a:solidFill>
                <a:latin typeface="Times New Roman" panose="02020603050405020304" pitchFamily="18" charset="0"/>
                <a:cs typeface="Times New Roman" panose="02020603050405020304" pitchFamily="18" charset="0"/>
              </a:rPr>
              <a:t>Clean Energy</a:t>
            </a:r>
            <a:r>
              <a:rPr lang="en-IN" sz="2800" dirty="0">
                <a:solidFill>
                  <a:schemeClr val="tx1"/>
                </a:solidFill>
                <a:latin typeface="Times New Roman" panose="02020603050405020304" pitchFamily="18" charset="0"/>
                <a:cs typeface="Times New Roman" panose="02020603050405020304" pitchFamily="18" charset="0"/>
              </a:rPr>
              <a:t>, </a:t>
            </a:r>
            <a:r>
              <a:rPr lang="en-IN" sz="2800" i="1" dirty="0">
                <a:solidFill>
                  <a:schemeClr val="tx1"/>
                </a:solidFill>
                <a:latin typeface="Times New Roman" panose="02020603050405020304" pitchFamily="18" charset="0"/>
                <a:cs typeface="Times New Roman" panose="02020603050405020304" pitchFamily="18" charset="0"/>
              </a:rPr>
              <a:t>6</a:t>
            </a:r>
            <a:r>
              <a:rPr lang="en-IN" sz="2800" dirty="0">
                <a:solidFill>
                  <a:schemeClr val="tx1"/>
                </a:solidFill>
                <a:latin typeface="Times New Roman" panose="02020603050405020304" pitchFamily="18" charset="0"/>
                <a:cs typeface="Times New Roman" panose="02020603050405020304" pitchFamily="18" charset="0"/>
              </a:rPr>
              <a:t>(3), pp.476-483.</a:t>
            </a:r>
          </a:p>
          <a:p>
            <a:pPr algn="just">
              <a:lnSpc>
                <a:spcPct val="170000"/>
              </a:lnSpc>
            </a:pPr>
            <a:r>
              <a:rPr lang="en-IN" sz="2800" dirty="0">
                <a:solidFill>
                  <a:schemeClr val="tx1"/>
                </a:solidFill>
                <a:latin typeface="Times New Roman" panose="02020603050405020304" pitchFamily="18" charset="0"/>
                <a:cs typeface="Times New Roman" panose="02020603050405020304" pitchFamily="18" charset="0"/>
              </a:rPr>
              <a:t>ons.gov.uk, (2023)</a:t>
            </a:r>
            <a:r>
              <a:rPr lang="en-IN" sz="2800" i="1" dirty="0">
                <a:solidFill>
                  <a:schemeClr val="tx1"/>
                </a:solidFill>
                <a:latin typeface="Times New Roman" panose="02020603050405020304" pitchFamily="18" charset="0"/>
                <a:cs typeface="Times New Roman" panose="02020603050405020304" pitchFamily="18" charset="0"/>
              </a:rPr>
              <a:t>, Foreign direct investment involving UK companies: 2021, </a:t>
            </a:r>
            <a:r>
              <a:rPr lang="en-IN" sz="2800" dirty="0">
                <a:solidFill>
                  <a:schemeClr val="tx1"/>
                </a:solidFill>
                <a:latin typeface="Times New Roman" panose="02020603050405020304" pitchFamily="18" charset="0"/>
                <a:cs typeface="Times New Roman" panose="02020603050405020304" pitchFamily="18" charset="0"/>
              </a:rPr>
              <a:t>Available at:</a:t>
            </a:r>
            <a:r>
              <a:rPr lang="en-IN" sz="2800" dirty="0">
                <a:solidFill>
                  <a:schemeClr val="tx1"/>
                </a:solidFill>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xmlns="" val="tx"/>
                    </a:ext>
                  </a:extLst>
                </a:hlinkClick>
              </a:rPr>
              <a:t> https://www.ons.gov.uk/economy/nationalaccounts/balanceofpayments/bulletins/foreigndirectinvestmentinvolvingukcompanies/2021#:~:text=1.,billion%20to%20%C2%A31%2C769.3%20billion</a:t>
            </a:r>
            <a:r>
              <a:rPr lang="en-IN" sz="2800" dirty="0">
                <a:solidFill>
                  <a:schemeClr val="tx1"/>
                </a:solidFill>
                <a:latin typeface="Times New Roman" panose="02020603050405020304" pitchFamily="18" charset="0"/>
                <a:cs typeface="Times New Roman" panose="02020603050405020304" pitchFamily="18" charset="0"/>
              </a:rPr>
              <a:t>, [Accessed on: 4 November 2023]</a:t>
            </a:r>
          </a:p>
          <a:p>
            <a:pPr algn="just">
              <a:lnSpc>
                <a:spcPct val="170000"/>
              </a:lnSpc>
            </a:pPr>
            <a:r>
              <a:rPr lang="en-IN" sz="2800" dirty="0">
                <a:solidFill>
                  <a:schemeClr val="tx1"/>
                </a:solidFill>
                <a:latin typeface="Times New Roman" panose="02020603050405020304" pitchFamily="18" charset="0"/>
                <a:cs typeface="Times New Roman" panose="02020603050405020304" pitchFamily="18" charset="0"/>
              </a:rPr>
              <a:t>ons.gov.uk, (2023)</a:t>
            </a:r>
            <a:r>
              <a:rPr lang="en-IN" sz="2800" i="1" dirty="0">
                <a:solidFill>
                  <a:schemeClr val="tx1"/>
                </a:solidFill>
                <a:latin typeface="Times New Roman" panose="02020603050405020304" pitchFamily="18" charset="0"/>
                <a:cs typeface="Times New Roman" panose="02020603050405020304" pitchFamily="18" charset="0"/>
              </a:rPr>
              <a:t>, Greenhouse gas emissions and other environment measures, UK and European countries: 2020, </a:t>
            </a:r>
            <a:r>
              <a:rPr lang="en-IN" sz="2800" dirty="0">
                <a:solidFill>
                  <a:schemeClr val="tx1"/>
                </a:solidFill>
                <a:latin typeface="Times New Roman" panose="02020603050405020304" pitchFamily="18" charset="0"/>
                <a:cs typeface="Times New Roman" panose="02020603050405020304" pitchFamily="18" charset="0"/>
              </a:rPr>
              <a:t>Available </a:t>
            </a:r>
            <a:r>
              <a:rPr lang="en-IN" sz="2800" dirty="0" err="1">
                <a:solidFill>
                  <a:schemeClr val="tx1"/>
                </a:solidFill>
                <a:latin typeface="Times New Roman" panose="02020603050405020304" pitchFamily="18" charset="0"/>
                <a:cs typeface="Times New Roman" panose="02020603050405020304" pitchFamily="18" charset="0"/>
              </a:rPr>
              <a:t>at:https</a:t>
            </a:r>
            <a:r>
              <a:rPr lang="en-IN" sz="2800" dirty="0">
                <a:solidFill>
                  <a:schemeClr val="tx1"/>
                </a:solidFill>
                <a:latin typeface="Times New Roman" panose="02020603050405020304" pitchFamily="18" charset="0"/>
                <a:cs typeface="Times New Roman" panose="02020603050405020304" pitchFamily="18" charset="0"/>
              </a:rPr>
              <a:t>://www.ons.gov.uk/economy/environmentalaccounts/articles/climatechangeinsightsuk/may2023#:~:text=England%20had%20the%20highest%20number,of%20icing%20days%20in%202022.[Accessed on: 4 November 2023]</a:t>
            </a:r>
          </a:p>
          <a:p>
            <a:pPr algn="just">
              <a:lnSpc>
                <a:spcPct val="170000"/>
              </a:lnSpc>
            </a:pPr>
            <a:r>
              <a:rPr lang="en-IN" sz="2800" dirty="0">
                <a:solidFill>
                  <a:schemeClr val="tx1"/>
                </a:solidFill>
                <a:latin typeface="Times New Roman" panose="02020603050405020304" pitchFamily="18" charset="0"/>
                <a:cs typeface="Times New Roman" panose="02020603050405020304" pitchFamily="18" charset="0"/>
              </a:rPr>
              <a:t>ons.gov.uk, (2023)</a:t>
            </a:r>
            <a:r>
              <a:rPr lang="en-IN" sz="2800" i="1" dirty="0">
                <a:solidFill>
                  <a:schemeClr val="tx1"/>
                </a:solidFill>
                <a:latin typeface="Times New Roman" panose="02020603050405020304" pitchFamily="18" charset="0"/>
                <a:cs typeface="Times New Roman" panose="02020603050405020304" pitchFamily="18" charset="0"/>
              </a:rPr>
              <a:t>, Labour market overview, UK: January 2023, </a:t>
            </a:r>
            <a:r>
              <a:rPr lang="en-IN" sz="2800" dirty="0">
                <a:solidFill>
                  <a:schemeClr val="tx1"/>
                </a:solidFill>
                <a:latin typeface="Times New Roman" panose="02020603050405020304" pitchFamily="18" charset="0"/>
                <a:cs typeface="Times New Roman" panose="02020603050405020304" pitchFamily="18" charset="0"/>
              </a:rPr>
              <a:t>Available at:</a:t>
            </a:r>
            <a:r>
              <a:rPr lang="en-IN" sz="2800" dirty="0">
                <a:solidFill>
                  <a:schemeClr val="tx1"/>
                </a:solidFill>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xmlns="" val="tx"/>
                    </a:ext>
                  </a:extLst>
                </a:hlinkClick>
              </a:rPr>
              <a:t> https://www.ons.gov.uk/employmentandlabourmarket/peopleinwork/employmentandemployeetypes/bulletins/uklabourmarket/january2023</a:t>
            </a:r>
            <a:r>
              <a:rPr lang="en-IN" sz="2800" dirty="0">
                <a:solidFill>
                  <a:schemeClr val="tx1"/>
                </a:solidFill>
                <a:latin typeface="Times New Roman" panose="02020603050405020304" pitchFamily="18" charset="0"/>
                <a:cs typeface="Times New Roman" panose="02020603050405020304" pitchFamily="18" charset="0"/>
              </a:rPr>
              <a:t> [Accessed on: 4 November 2023]</a:t>
            </a:r>
          </a:p>
          <a:p>
            <a:pPr algn="just">
              <a:lnSpc>
                <a:spcPct val="170000"/>
              </a:lnSpc>
            </a:pPr>
            <a:r>
              <a:rPr lang="en-IN" sz="2800" dirty="0" err="1">
                <a:solidFill>
                  <a:schemeClr val="tx1"/>
                </a:solidFill>
                <a:latin typeface="Times New Roman" panose="02020603050405020304" pitchFamily="18" charset="0"/>
                <a:cs typeface="Times New Roman" panose="02020603050405020304" pitchFamily="18" charset="0"/>
              </a:rPr>
              <a:t>Schichtel</a:t>
            </a:r>
            <a:r>
              <a:rPr lang="en-IN" sz="2800" dirty="0">
                <a:solidFill>
                  <a:schemeClr val="tx1"/>
                </a:solidFill>
                <a:latin typeface="Times New Roman" panose="02020603050405020304" pitchFamily="18" charset="0"/>
                <a:cs typeface="Times New Roman" panose="02020603050405020304" pitchFamily="18" charset="0"/>
              </a:rPr>
              <a:t>, B.A., Stevenson, E.D., Braun, G., Shaw, S.L., </a:t>
            </a:r>
            <a:r>
              <a:rPr lang="en-IN" sz="2800" dirty="0" err="1">
                <a:solidFill>
                  <a:schemeClr val="tx1"/>
                </a:solidFill>
                <a:latin typeface="Times New Roman" panose="02020603050405020304" pitchFamily="18" charset="0"/>
                <a:cs typeface="Times New Roman" panose="02020603050405020304" pitchFamily="18" charset="0"/>
              </a:rPr>
              <a:t>Tarroja</a:t>
            </a:r>
            <a:r>
              <a:rPr lang="en-IN" sz="2800" dirty="0">
                <a:solidFill>
                  <a:schemeClr val="tx1"/>
                </a:solidFill>
                <a:latin typeface="Times New Roman" panose="02020603050405020304" pitchFamily="18" charset="0"/>
                <a:cs typeface="Times New Roman" panose="02020603050405020304" pitchFamily="18" charset="0"/>
              </a:rPr>
              <a:t>, B. and Chao, C.C., 2022. Circular economy for lithium-ion batteries and photovoltaic modules—status, challenges, and opportunities. </a:t>
            </a:r>
            <a:r>
              <a:rPr lang="en-IN" sz="2800" i="1" dirty="0">
                <a:solidFill>
                  <a:schemeClr val="tx1"/>
                </a:solidFill>
                <a:latin typeface="Times New Roman" panose="02020603050405020304" pitchFamily="18" charset="0"/>
                <a:cs typeface="Times New Roman" panose="02020603050405020304" pitchFamily="18" charset="0"/>
              </a:rPr>
              <a:t>Journal of the Air &amp; Waste Management Association</a:t>
            </a:r>
            <a:r>
              <a:rPr lang="en-IN" sz="2800" dirty="0">
                <a:solidFill>
                  <a:schemeClr val="tx1"/>
                </a:solidFill>
                <a:latin typeface="Times New Roman" panose="02020603050405020304" pitchFamily="18" charset="0"/>
                <a:cs typeface="Times New Roman" panose="02020603050405020304" pitchFamily="18" charset="0"/>
              </a:rPr>
              <a:t>, </a:t>
            </a:r>
            <a:r>
              <a:rPr lang="en-IN" sz="2800" i="1" dirty="0">
                <a:solidFill>
                  <a:schemeClr val="tx1"/>
                </a:solidFill>
                <a:latin typeface="Times New Roman" panose="02020603050405020304" pitchFamily="18" charset="0"/>
                <a:cs typeface="Times New Roman" panose="02020603050405020304" pitchFamily="18" charset="0"/>
              </a:rPr>
              <a:t>72</a:t>
            </a:r>
            <a:r>
              <a:rPr lang="en-IN" sz="2800" dirty="0">
                <a:solidFill>
                  <a:schemeClr val="tx1"/>
                </a:solidFill>
                <a:latin typeface="Times New Roman" panose="02020603050405020304" pitchFamily="18" charset="0"/>
                <a:cs typeface="Times New Roman" panose="02020603050405020304" pitchFamily="18" charset="0"/>
              </a:rPr>
              <a:t>(10), pp.1053-1062.</a:t>
            </a:r>
          </a:p>
          <a:p>
            <a:pPr algn="just">
              <a:lnSpc>
                <a:spcPct val="170000"/>
              </a:lnSpc>
            </a:pPr>
            <a:r>
              <a:rPr lang="en-IN" sz="2800" dirty="0">
                <a:solidFill>
                  <a:schemeClr val="tx1"/>
                </a:solidFill>
                <a:latin typeface="Times New Roman" panose="02020603050405020304" pitchFamily="18" charset="0"/>
                <a:cs typeface="Times New Roman" panose="02020603050405020304" pitchFamily="18" charset="0"/>
              </a:rPr>
              <a:t>Shan, R., Reagan, J., Castellanos, S., Kurtz, S. and </a:t>
            </a:r>
            <a:r>
              <a:rPr lang="en-IN" sz="2800" dirty="0" err="1">
                <a:solidFill>
                  <a:schemeClr val="tx1"/>
                </a:solidFill>
                <a:latin typeface="Times New Roman" panose="02020603050405020304" pitchFamily="18" charset="0"/>
                <a:cs typeface="Times New Roman" panose="02020603050405020304" pitchFamily="18" charset="0"/>
              </a:rPr>
              <a:t>Kittner</a:t>
            </a:r>
            <a:r>
              <a:rPr lang="en-IN" sz="2800" dirty="0">
                <a:solidFill>
                  <a:schemeClr val="tx1"/>
                </a:solidFill>
                <a:latin typeface="Times New Roman" panose="02020603050405020304" pitchFamily="18" charset="0"/>
                <a:cs typeface="Times New Roman" panose="02020603050405020304" pitchFamily="18" charset="0"/>
              </a:rPr>
              <a:t>, N., 2022. Evaluating emerging long-duration energy storage technologies. </a:t>
            </a:r>
            <a:r>
              <a:rPr lang="en-IN" sz="2800" i="1" dirty="0">
                <a:solidFill>
                  <a:schemeClr val="tx1"/>
                </a:solidFill>
                <a:latin typeface="Times New Roman" panose="02020603050405020304" pitchFamily="18" charset="0"/>
                <a:cs typeface="Times New Roman" panose="02020603050405020304" pitchFamily="18" charset="0"/>
              </a:rPr>
              <a:t>Renewable and Sustainable Energy Reviews</a:t>
            </a:r>
            <a:r>
              <a:rPr lang="en-IN" sz="2800" dirty="0">
                <a:solidFill>
                  <a:schemeClr val="tx1"/>
                </a:solidFill>
                <a:latin typeface="Times New Roman" panose="02020603050405020304" pitchFamily="18" charset="0"/>
                <a:cs typeface="Times New Roman" panose="02020603050405020304" pitchFamily="18" charset="0"/>
              </a:rPr>
              <a:t>, </a:t>
            </a:r>
            <a:r>
              <a:rPr lang="en-IN" sz="2800" i="1" dirty="0">
                <a:solidFill>
                  <a:schemeClr val="tx1"/>
                </a:solidFill>
                <a:latin typeface="Times New Roman" panose="02020603050405020304" pitchFamily="18" charset="0"/>
                <a:cs typeface="Times New Roman" panose="02020603050405020304" pitchFamily="18" charset="0"/>
              </a:rPr>
              <a:t>159</a:t>
            </a:r>
            <a:r>
              <a:rPr lang="en-IN" sz="2800" dirty="0">
                <a:solidFill>
                  <a:schemeClr val="tx1"/>
                </a:solidFill>
                <a:latin typeface="Times New Roman" panose="02020603050405020304" pitchFamily="18" charset="0"/>
                <a:cs typeface="Times New Roman" panose="02020603050405020304" pitchFamily="18" charset="0"/>
              </a:rPr>
              <a:t>, p.112240.</a:t>
            </a:r>
          </a:p>
          <a:p>
            <a:pPr algn="just">
              <a:lnSpc>
                <a:spcPct val="170000"/>
              </a:lnSpc>
            </a:pPr>
            <a:r>
              <a:rPr lang="en-IN" sz="2800" dirty="0" err="1">
                <a:solidFill>
                  <a:schemeClr val="tx1"/>
                </a:solidFill>
                <a:latin typeface="Times New Roman" panose="02020603050405020304" pitchFamily="18" charset="0"/>
                <a:cs typeface="Times New Roman" panose="02020603050405020304" pitchFamily="18" charset="0"/>
              </a:rPr>
              <a:t>Sovacool</a:t>
            </a:r>
            <a:r>
              <a:rPr lang="en-IN" sz="2800" dirty="0">
                <a:solidFill>
                  <a:schemeClr val="tx1"/>
                </a:solidFill>
                <a:latin typeface="Times New Roman" panose="02020603050405020304" pitchFamily="18" charset="0"/>
                <a:cs typeface="Times New Roman" panose="02020603050405020304" pitchFamily="18" charset="0"/>
              </a:rPr>
              <a:t>, B.K., Barnacle, M.L., Smith, A. and Brisbois, M.C., 2022. Towards improved solar energy justice: Exploring the complex inequities of household adoption of photovoltaic panels. </a:t>
            </a:r>
            <a:r>
              <a:rPr lang="en-IN" sz="2800" i="1" dirty="0">
                <a:solidFill>
                  <a:schemeClr val="tx1"/>
                </a:solidFill>
                <a:latin typeface="Times New Roman" panose="02020603050405020304" pitchFamily="18" charset="0"/>
                <a:cs typeface="Times New Roman" panose="02020603050405020304" pitchFamily="18" charset="0"/>
              </a:rPr>
              <a:t>Energy Policy</a:t>
            </a:r>
            <a:r>
              <a:rPr lang="en-IN" sz="2800" dirty="0">
                <a:solidFill>
                  <a:schemeClr val="tx1"/>
                </a:solidFill>
                <a:latin typeface="Times New Roman" panose="02020603050405020304" pitchFamily="18" charset="0"/>
                <a:cs typeface="Times New Roman" panose="02020603050405020304" pitchFamily="18" charset="0"/>
              </a:rPr>
              <a:t>, </a:t>
            </a:r>
            <a:r>
              <a:rPr lang="en-IN" sz="2800" i="1" dirty="0">
                <a:solidFill>
                  <a:schemeClr val="tx1"/>
                </a:solidFill>
                <a:latin typeface="Times New Roman" panose="02020603050405020304" pitchFamily="18" charset="0"/>
                <a:cs typeface="Times New Roman" panose="02020603050405020304" pitchFamily="18" charset="0"/>
              </a:rPr>
              <a:t>164</a:t>
            </a:r>
            <a:r>
              <a:rPr lang="en-IN" sz="2800" dirty="0">
                <a:solidFill>
                  <a:schemeClr val="tx1"/>
                </a:solidFill>
                <a:latin typeface="Times New Roman" panose="02020603050405020304" pitchFamily="18" charset="0"/>
                <a:cs typeface="Times New Roman" panose="02020603050405020304" pitchFamily="18" charset="0"/>
              </a:rPr>
              <a:t>, p.112868.</a:t>
            </a:r>
          </a:p>
          <a:p>
            <a:endParaRPr lang="en-IN" dirty="0"/>
          </a:p>
        </p:txBody>
      </p:sp>
    </p:spTree>
    <p:extLst>
      <p:ext uri="{BB962C8B-B14F-4D97-AF65-F5344CB8AC3E}">
        <p14:creationId xmlns:p14="http://schemas.microsoft.com/office/powerpoint/2010/main" xmlns="" val="27997487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7B9B3DD-58DE-481B-B4FF-387EB8839D5E}"/>
              </a:ext>
            </a:extLst>
          </p:cNvPr>
          <p:cNvSpPr>
            <a:spLocks noGrp="1"/>
          </p:cNvSpPr>
          <p:nvPr>
            <p:ph type="title"/>
          </p:nvPr>
        </p:nvSpPr>
        <p:spPr/>
        <p:txBody>
          <a:bodyPr/>
          <a:lstStyle/>
          <a:p>
            <a:endParaRPr lang="en-IN"/>
          </a:p>
        </p:txBody>
      </p:sp>
      <p:pic>
        <p:nvPicPr>
          <p:cNvPr id="6146" name="Picture 2" descr="Thank you lettering Vectors &amp; Illustrations for Free Download | Freepik">
            <a:extLst>
              <a:ext uri="{FF2B5EF4-FFF2-40B4-BE49-F238E27FC236}">
                <a16:creationId xmlns:a16="http://schemas.microsoft.com/office/drawing/2014/main" xmlns="" id="{ED7DDE7E-461A-4976-80E9-84006DDB1317}"/>
              </a:ext>
            </a:extLst>
          </p:cNvPr>
          <p:cNvPicPr>
            <a:picLocks noGrp="1" noChangeAspect="1" noChangeArrowheads="1"/>
          </p:cNvPicPr>
          <p:nvPr>
            <p:ph idx="1"/>
          </p:nvPr>
        </p:nvPicPr>
        <p:blipFill>
          <a:blip r:embed="rId2">
            <a:extLst>
              <a:ext uri="{28A0092B-C50C-407E-A947-70E740481C1C}">
                <a14:useLocalDpi xmlns:a14="http://schemas.microsoft.com/office/drawing/2010/main" xmlns=""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85089664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xmlns=""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346</TotalTime>
  <Words>1861</Words>
  <Application>Microsoft Office PowerPoint</Application>
  <PresentationFormat>Custom</PresentationFormat>
  <Paragraphs>144</Paragraphs>
  <Slides>12</Slides>
  <Notes>9</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Facet</vt:lpstr>
      <vt:lpstr>ENTREPRENEURSHIP</vt:lpstr>
      <vt:lpstr>Overview of the business idea, product, and/or service  </vt:lpstr>
      <vt:lpstr>Legal format  </vt:lpstr>
      <vt:lpstr>Gap in the Market  </vt:lpstr>
      <vt:lpstr>SWOT Analysis</vt:lpstr>
      <vt:lpstr>PESTLE Analysis </vt:lpstr>
      <vt:lpstr>Target market and the strategies   </vt:lpstr>
      <vt:lpstr>Brief budgeting or financial plan   </vt:lpstr>
      <vt:lpstr>The first 12 months of cash flow</vt:lpstr>
      <vt:lpstr>CONTD…</vt:lpstr>
      <vt:lpstr>References  </vt:lpstr>
      <vt:lpstr>Slide 12</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SUCHARITA</dc:creator>
  <cp:lastModifiedBy>DELL</cp:lastModifiedBy>
  <cp:revision>73</cp:revision>
  <dcterms:created xsi:type="dcterms:W3CDTF">2023-11-04T16:11:50Z</dcterms:created>
  <dcterms:modified xsi:type="dcterms:W3CDTF">2023-11-13T10:20:32Z</dcterms:modified>
</cp:coreProperties>
</file>