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9" r:id="rId2"/>
    <p:sldId id="257" r:id="rId3"/>
    <p:sldId id="264" r:id="rId4"/>
    <p:sldId id="259" r:id="rId5"/>
    <p:sldId id="260" r:id="rId6"/>
    <p:sldId id="261" r:id="rId7"/>
    <p:sldId id="265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3396" autoAdjust="0"/>
    <p:restoredTop sz="94620" autoAdjust="0"/>
  </p:normalViewPr>
  <p:slideViewPr>
    <p:cSldViewPr snapToGrid="0">
      <p:cViewPr varScale="1">
        <p:scale>
          <a:sx n="110" d="100"/>
          <a:sy n="110" d="100"/>
        </p:scale>
        <p:origin x="13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5540D-BAC2-44E0-9F3B-8913194978CC}" type="datetimeFigureOut">
              <a:rPr lang="en-GB" smtClean="0"/>
              <a:t>30/10/2020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576B3C-273D-4F69-8797-E86F9E4EA1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922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914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4C57D3B-9FA0-4FC5-A427-659C4414B2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19D834F-CD07-42F1-9F2F-20D7739A1C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36EACCD-0D95-49F7-81D3-A931A0300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A9A12-72F7-4C7B-A9C4-31D7CF727E97}" type="datetime1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4E76C10-6AD5-4329-8C43-F69DBE2B0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E05BE4E-3FA3-41F8-B68B-168BD9691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6067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07C4A2-A78F-4324-8333-4E593B8E6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B74F479-6A48-43A7-9BB7-42E55CF61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B56007F-71F2-4A54-8B4E-444F6EE9F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6A6F3-FCE9-44FC-A9EA-24DA22AB45C7}" type="datetime1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E16613A-5670-41F6-A954-0C0D3DE43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9E1A2E2-61E3-4C38-80A1-13BFA8079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3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D42ABCB-D3FF-4632-8B6C-98AB85053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A2C832F-960B-4649-8E0E-399D66A13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ED71732-6F82-40D7-A09E-9A793E9E1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381B89-CB6E-47D0-8F4D-A0AC5FD42247}" type="datetime1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248D405-946F-45BF-99D3-B4DA991E2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93C371A-5C9E-47CF-B08A-0136A6CE3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239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BB981D5-ED5C-417D-88A4-9BC4EDA78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1BA068-02F4-4FA8-B772-BA22AD883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1A44BA6-5ABE-4393-9249-992ECD72BB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FCF4494-43C1-451C-B65C-476BED74B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ED487A-64CA-4017-9081-CD43F61E9D90}" type="datetime1">
              <a:rPr lang="en-GB" smtClean="0"/>
              <a:t>30/10/2020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99C19E1-28CF-4A35-8354-4796730AC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D6ADAE8-D056-4314-9180-ACE29584F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154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9DC2EF9-F8B2-471C-A2EC-8A30DAC86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44D6E2C-671D-4546-AD6B-DE3C3A6AC1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206D91A-F302-4BAB-B02C-CE9A60B053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0E58E01-36AB-444F-8D45-B6F0ED319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B3B3901-3667-40CD-AD4A-B32639F38A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8AE99EC1-B38E-47EE-B092-15CC1CA7C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36AD5-B06C-43BB-89FF-FC1ABF23BE71}" type="datetime1">
              <a:rPr lang="en-GB" smtClean="0"/>
              <a:t>30/10/2020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4862FC0-3E85-4CAD-9593-977E7C4A0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03D11887-0197-4485-88B1-B681D9C42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33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48FF9F-2C34-45C1-A42A-95C905B19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A7E87214-BC21-43B9-947A-5A2F7E1AE7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D7511-2A61-494D-B5FF-B793CEDA1B9C}" type="datetime1">
              <a:rPr lang="en-GB" smtClean="0"/>
              <a:t>30/10/2020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2C6B0930-9172-4744-BE1B-09ED81BBA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A279DE38-72D3-4C4D-A6ED-0CC0D1649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804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CD8D31B5-E9E2-464A-8E19-63E9A8ACC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6972E-2E96-45E1-8FA9-9BCC86934C66}" type="datetime1">
              <a:rPr lang="en-GB" smtClean="0"/>
              <a:t>30/10/2020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99295D78-599D-4C3F-A69A-666D2E5C4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06ECB246-BA5B-4CA1-A348-5EB8774DF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9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9845ACC-240F-4423-9F60-3A48EE3B3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80B6E8C-E30C-43DC-BA35-B9842BF8E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70864D4-2BB1-4851-A072-CB1139DE55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452C9F3-8871-4798-91A1-3BD864C84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92EEF-8DBA-4AC1-88CC-E93135E371E5}" type="datetime1">
              <a:rPr lang="en-GB" smtClean="0"/>
              <a:t>30/10/2020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1867273-2EBF-48C1-BE78-B754C4752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93FB64A-AD35-4476-BADA-F8F0E05FD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897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8212B7D-6C20-40DF-887E-BBBB209A8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5182BBB3-12D2-46E0-A85B-E688762243C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7323D70-D89C-41BE-9318-E8C2686CEE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219C8C5-8A4E-404D-9AC6-CD81EA53B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889AB-9F9D-42BC-BB75-DED632E291D5}" type="datetime1">
              <a:rPr lang="en-GB" smtClean="0"/>
              <a:t>30/10/2020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2748CC3-9F71-4FA0-AFF3-3FE674565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8A9A181-2973-4727-AA0D-1F74B35E6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614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AE03D7-45A6-4915-9D98-2C22B2575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22E8B08-BFED-4B18-8C82-8B3AFF605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B4E51E3-F71E-4086-9A95-A91030BF0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A3C3A-F437-465D-AA0B-02D510CA0F41}" type="datetime1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7B5B4A6-B49B-4F9D-B7E6-D258D90C8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DFF59AD-94D4-463B-83BC-E37A114E5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29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21E99AEF-E5E2-44E9-9445-0188B2EB02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F3D5350-93F1-4AA7-A7F2-AB358D9BB3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ED2D688-95E8-4BB1-A8EA-7FC90B745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C7B10-53EE-4945-901C-EEEC275208EF}" type="datetime1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8AD71F9-EABD-44F5-929D-9D50A45A6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CFFEE29-F32A-4BD5-898D-78A44B774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001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94CA6432-BF7E-44EE-828F-0E33AA03E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80836D4-C9D8-4217-BFB5-5FEF813825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58889A3-3FAD-4E79-8075-D6A48FF26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D4F975-D5CC-4ACC-BA8C-50B5F138AA77}" type="datetime1">
              <a:rPr lang="en-GB" smtClean="0"/>
              <a:t>30/10/2020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AC40BFD-EC60-462B-816C-BBE86BC618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57C1979-7C2C-46AB-A64F-36BF2F31AF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607B1-B59C-4017-A8A9-C90371D0BD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english.britishcouncil.org/english-grammar-reference/definite-articl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noun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definite-artic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learnenglish.britishcouncil.org/english-grammar-reference/definite-articl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3600" dirty="0" smtClean="0"/>
              <a:t>The definite article </a:t>
            </a:r>
            <a:r>
              <a:rPr lang="en-GB" sz="3600" i="1" dirty="0" smtClean="0"/>
              <a:t>(The)  </a:t>
            </a:r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</a:p>
          <a:p>
            <a:endParaRPr lang="en-GB" dirty="0"/>
          </a:p>
          <a:p>
            <a:r>
              <a:rPr lang="en-GB" sz="1400" u="sng" dirty="0">
                <a:hlinkClick r:id="rId3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Content adapted from the following website</a:t>
            </a:r>
          </a:p>
          <a:p>
            <a:r>
              <a:rPr lang="en-GB" sz="1400" u="sng" dirty="0">
                <a:hlinkClick r:id="rId3">
                  <a:extLst>
                    <a:ext uri="{A12FA001-AC4F-418D-AE19-62706E023703}">
                      <ahyp:hlinkClr xmlns="" xmlns:ahyp="http://schemas.microsoft.com/office/drawing/2018/hyperlinkcolor" xmlns:lc="http://schemas.openxmlformats.org/drawingml/2006/lockedCanvas" val="tx"/>
                    </a:ext>
                  </a:extLst>
                </a:hlinkClick>
              </a:rPr>
              <a:t>https://learnenglish.britishcouncil.org/english-grammar-reference/definite-article</a:t>
            </a:r>
            <a:endParaRPr lang="en-GB" sz="1400" u="sng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2649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282B8A8-12B9-4AA6-A39E-0FD6D6066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 A definition of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3BCA5A4-BAB3-4E8C-87A5-9EC80595B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definite article </a:t>
            </a:r>
            <a:r>
              <a:rPr lang="en-GB" b="1" i="1" dirty="0"/>
              <a:t>the </a:t>
            </a:r>
            <a:r>
              <a:rPr lang="en-GB" dirty="0"/>
              <a:t>is the most frequent word in English. We use the definite article in front of a </a:t>
            </a:r>
            <a:r>
              <a:rPr lang="en-GB" b="1" dirty="0">
                <a:hlinkClick r:id="rId2"/>
              </a:rPr>
              <a:t>noun</a:t>
            </a:r>
            <a:r>
              <a:rPr lang="en-GB" dirty="0"/>
              <a:t> when we believe the listener or reader </a:t>
            </a:r>
            <a:r>
              <a:rPr lang="en-GB" b="1" dirty="0"/>
              <a:t>knows </a:t>
            </a:r>
            <a:r>
              <a:rPr lang="en-GB" dirty="0"/>
              <a:t>exactly what we are referring to:</a:t>
            </a:r>
          </a:p>
          <a:p>
            <a:pPr lvl="1"/>
            <a:r>
              <a:rPr lang="en-GB" dirty="0"/>
              <a:t>because there is </a:t>
            </a:r>
            <a:r>
              <a:rPr lang="en-GB" b="1" dirty="0"/>
              <a:t>only one</a:t>
            </a:r>
            <a:endParaRPr lang="en-GB" dirty="0"/>
          </a:p>
          <a:p>
            <a:pPr lvl="1"/>
            <a:r>
              <a:rPr lang="en-GB" dirty="0"/>
              <a:t>because there is </a:t>
            </a:r>
            <a:r>
              <a:rPr lang="en-GB" b="1" dirty="0"/>
              <a:t>only one in that context</a:t>
            </a:r>
            <a:endParaRPr lang="en-GB" dirty="0"/>
          </a:p>
          <a:p>
            <a:pPr lvl="1"/>
            <a:r>
              <a:rPr lang="en-GB" dirty="0"/>
              <a:t>because we have </a:t>
            </a:r>
            <a:r>
              <a:rPr lang="en-GB" b="1" dirty="0"/>
              <a:t>already mentioned </a:t>
            </a:r>
            <a:r>
              <a:rPr lang="en-GB" dirty="0"/>
              <a:t>it</a:t>
            </a:r>
          </a:p>
          <a:p>
            <a:pPr lvl="1"/>
            <a:r>
              <a:rPr lang="en-GB" dirty="0"/>
              <a:t>to say something about </a:t>
            </a:r>
            <a:r>
              <a:rPr lang="en-GB" b="1" dirty="0"/>
              <a:t>all the things</a:t>
            </a:r>
            <a:r>
              <a:rPr lang="en-GB" dirty="0"/>
              <a:t> referred to by a noun</a:t>
            </a:r>
          </a:p>
          <a:p>
            <a:pPr lvl="1"/>
            <a:r>
              <a:rPr lang="en-GB" dirty="0"/>
              <a:t>to refer to a </a:t>
            </a:r>
            <a:r>
              <a:rPr lang="en-GB" b="1" dirty="0"/>
              <a:t>system </a:t>
            </a:r>
            <a:r>
              <a:rPr lang="en-GB" dirty="0"/>
              <a:t>or </a:t>
            </a:r>
            <a:r>
              <a:rPr lang="en-GB" b="1" dirty="0"/>
              <a:t>service</a:t>
            </a:r>
            <a:endParaRPr lang="en-GB" dirty="0"/>
          </a:p>
          <a:p>
            <a:pPr lvl="1"/>
            <a:r>
              <a:rPr lang="en-GB" dirty="0"/>
              <a:t>We can also use the definite article with adjectives such as rich, poor, </a:t>
            </a:r>
            <a:r>
              <a:rPr lang="en-GB" i="1" dirty="0"/>
              <a:t>elderly</a:t>
            </a:r>
            <a:r>
              <a:rPr lang="en-GB" dirty="0"/>
              <a:t> and </a:t>
            </a:r>
            <a:r>
              <a:rPr lang="en-GB" i="1" dirty="0"/>
              <a:t>unemployed</a:t>
            </a:r>
            <a:r>
              <a:rPr lang="en-GB" dirty="0"/>
              <a:t> to talk about groups of people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980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75336DA-24EE-4576-813D-49DFF215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Uses of the definite article - because there is </a:t>
            </a:r>
            <a:r>
              <a:rPr lang="en-GB" sz="2000" b="1" dirty="0"/>
              <a:t>only one</a:t>
            </a:r>
            <a:r>
              <a:rPr lang="en-GB" sz="2000" dirty="0">
                <a:hlinkClick r:id="rId2"/>
              </a:rPr>
              <a:t/>
            </a:r>
            <a:br>
              <a:rPr lang="en-GB" sz="2000" dirty="0">
                <a:hlinkClick r:id="rId2"/>
              </a:rPr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EC3F500-7677-4B17-AA04-0E2291A37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9597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b="1" i="1" dirty="0">
                <a:latin typeface="Arial" panose="020B0604020202020204" pitchFamily="34" charset="0"/>
              </a:rPr>
              <a:t>The Pope</a:t>
            </a:r>
            <a:r>
              <a:rPr lang="en-US" altLang="en-US" i="1" dirty="0">
                <a:latin typeface="Arial" panose="020B0604020202020204" pitchFamily="34" charset="0"/>
              </a:rPr>
              <a:t> is visiting Russia.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b="1" i="1" dirty="0">
                <a:latin typeface="Arial" panose="020B0604020202020204" pitchFamily="34" charset="0"/>
              </a:rPr>
              <a:t>The moon</a:t>
            </a:r>
            <a:r>
              <a:rPr lang="en-US" altLang="en-US" i="1" dirty="0">
                <a:latin typeface="Arial" panose="020B0604020202020204" pitchFamily="34" charset="0"/>
              </a:rPr>
              <a:t> is very bright tonight.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Who is </a:t>
            </a:r>
            <a:r>
              <a:rPr lang="en-US" altLang="en-US" b="1" i="1" dirty="0">
                <a:latin typeface="Arial" panose="020B0604020202020204" pitchFamily="34" charset="0"/>
              </a:rPr>
              <a:t>the president of </a:t>
            </a:r>
            <a:r>
              <a:rPr lang="en-US" altLang="en-US" b="1" i="1" dirty="0" smtClean="0">
                <a:latin typeface="Arial" panose="020B0604020202020204" pitchFamily="34" charset="0"/>
              </a:rPr>
              <a:t>the United States?</a:t>
            </a: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>
                <a:latin typeface="Arial" panose="020B0604020202020204" pitchFamily="34" charset="0"/>
              </a:rPr>
              <a:t>This is why we use the definite article </a:t>
            </a:r>
            <a:r>
              <a:rPr lang="en-US" altLang="en-US" b="1" dirty="0">
                <a:latin typeface="Arial" panose="020B0604020202020204" pitchFamily="34" charset="0"/>
              </a:rPr>
              <a:t>with a superlative adjective</a:t>
            </a:r>
            <a:r>
              <a:rPr lang="en-US" altLang="en-US" dirty="0">
                <a:latin typeface="Arial" panose="020B0604020202020204" pitchFamily="34" charset="0"/>
              </a:rPr>
              <a:t>: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He is </a:t>
            </a:r>
            <a:r>
              <a:rPr lang="en-US" altLang="en-US" b="1" i="1" dirty="0">
                <a:latin typeface="Arial" panose="020B0604020202020204" pitchFamily="34" charset="0"/>
              </a:rPr>
              <a:t>the tallest boy</a:t>
            </a:r>
            <a:r>
              <a:rPr lang="en-US" altLang="en-US" i="1" dirty="0">
                <a:latin typeface="Arial" panose="020B0604020202020204" pitchFamily="34" charset="0"/>
              </a:rPr>
              <a:t> in the class.</a:t>
            </a:r>
            <a:br>
              <a:rPr lang="en-US" altLang="en-US" i="1" dirty="0">
                <a:latin typeface="Arial" panose="020B0604020202020204" pitchFamily="34" charset="0"/>
              </a:rPr>
            </a:br>
            <a:endParaRPr lang="en-US" altLang="en-US" i="1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i="1" dirty="0">
                <a:latin typeface="Arial" panose="020B0604020202020204" pitchFamily="34" charset="0"/>
              </a:rPr>
              <a:t>It is </a:t>
            </a:r>
            <a:r>
              <a:rPr lang="en-US" altLang="en-US" b="1" i="1" dirty="0">
                <a:latin typeface="Arial" panose="020B0604020202020204" pitchFamily="34" charset="0"/>
              </a:rPr>
              <a:t>the oldest building</a:t>
            </a:r>
            <a:r>
              <a:rPr lang="en-US" altLang="en-US" i="1" dirty="0">
                <a:latin typeface="Arial" panose="020B0604020202020204" pitchFamily="34" charset="0"/>
              </a:rPr>
              <a:t> in the town.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3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273A064-9F34-45BC-9CA8-1420BC9E2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700" dirty="0"/>
              <a:t>Uses of the definite article - because there is </a:t>
            </a:r>
            <a:r>
              <a:rPr lang="en-GB" sz="2400" b="1" dirty="0"/>
              <a:t>only one in that context</a:t>
            </a:r>
            <a:r>
              <a:rPr lang="en-GB" sz="2400" dirty="0"/>
              <a:t>:</a:t>
            </a:r>
            <a:r>
              <a:rPr lang="en-GB" sz="2400" dirty="0">
                <a:hlinkClick r:id="rId2"/>
              </a:rPr>
              <a:t/>
            </a:r>
            <a:br>
              <a:rPr lang="en-GB" sz="2400" dirty="0">
                <a:hlinkClick r:id="rId2"/>
              </a:rPr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59FA72B-3D6E-4D9D-BF4D-5BE9C2E613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We live in a small house next to </a:t>
            </a:r>
            <a:r>
              <a:rPr lang="en-GB" b="1" i="1" dirty="0"/>
              <a:t>the church</a:t>
            </a:r>
            <a:r>
              <a:rPr lang="en-GB" i="1" dirty="0"/>
              <a:t>.</a:t>
            </a:r>
            <a:r>
              <a:rPr lang="en-GB" dirty="0"/>
              <a:t> (= the church in our village)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Dad, can I borrow </a:t>
            </a:r>
            <a:r>
              <a:rPr lang="en-GB" b="1" i="1" dirty="0"/>
              <a:t>the car</a:t>
            </a:r>
            <a:r>
              <a:rPr lang="en-GB" i="1" dirty="0"/>
              <a:t>?</a:t>
            </a:r>
            <a:r>
              <a:rPr lang="en-GB" b="1" i="1" dirty="0"/>
              <a:t> </a:t>
            </a:r>
            <a:r>
              <a:rPr lang="en-GB" dirty="0"/>
              <a:t>(= the car that belongs to our family)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When we stayed at my grandmother’s house, we went to </a:t>
            </a:r>
            <a:r>
              <a:rPr lang="en-GB" b="1" i="1" dirty="0"/>
              <a:t>the beach</a:t>
            </a:r>
            <a:r>
              <a:rPr lang="en-GB" i="1" dirty="0"/>
              <a:t> every day.</a:t>
            </a:r>
            <a:r>
              <a:rPr lang="en-GB" dirty="0"/>
              <a:t> (= the beach near my grandmother’s house)</a:t>
            </a:r>
            <a:br>
              <a:rPr lang="en-GB" dirty="0"/>
            </a:br>
            <a:endParaRPr lang="en-GB" dirty="0"/>
          </a:p>
          <a:p>
            <a:r>
              <a:rPr lang="en-GB" i="1" dirty="0"/>
              <a:t>Look at </a:t>
            </a:r>
            <a:r>
              <a:rPr lang="en-GB" b="1" i="1" dirty="0"/>
              <a:t>the boy</a:t>
            </a:r>
            <a:r>
              <a:rPr lang="en-GB" i="1" dirty="0"/>
              <a:t> over there.</a:t>
            </a:r>
            <a:r>
              <a:rPr lang="en-GB" dirty="0"/>
              <a:t> (= the boy I am pointing at)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74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864E940-6A52-43AA-8FEF-1430B8A96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Uses of the definite article - because we have </a:t>
            </a:r>
            <a:r>
              <a:rPr lang="en-GB" sz="2400" b="1" dirty="0"/>
              <a:t>already mentioned </a:t>
            </a:r>
            <a:r>
              <a:rPr lang="en-GB" sz="2400" dirty="0"/>
              <a:t>it: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149CCD1-7266-420C-8DF8-A701727A2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booked </a:t>
            </a:r>
            <a:r>
              <a:rPr lang="en-GB" b="1" dirty="0" smtClean="0">
                <a:solidFill>
                  <a:srgbClr val="FF0000"/>
                </a:solidFill>
              </a:rPr>
              <a:t>a taxi </a:t>
            </a:r>
            <a:r>
              <a:rPr lang="en-GB" dirty="0" smtClean="0"/>
              <a:t>to take me to the airport. </a:t>
            </a:r>
            <a:r>
              <a:rPr lang="en-GB" b="1" dirty="0" smtClean="0">
                <a:solidFill>
                  <a:srgbClr val="FF0000"/>
                </a:solidFill>
              </a:rPr>
              <a:t>The taxi </a:t>
            </a:r>
            <a:r>
              <a:rPr lang="en-GB" dirty="0" smtClean="0"/>
              <a:t>was 20 minutes late so I had to rush to get to the </a:t>
            </a:r>
            <a:r>
              <a:rPr lang="en-GB" dirty="0" smtClean="0"/>
              <a:t>departure gat</a:t>
            </a:r>
          </a:p>
          <a:p>
            <a:r>
              <a:rPr lang="en-GB" dirty="0" smtClean="0"/>
              <a:t>I bought </a:t>
            </a:r>
            <a:r>
              <a:rPr lang="en-GB" b="1" dirty="0" smtClean="0">
                <a:solidFill>
                  <a:srgbClr val="FF0000"/>
                </a:solidFill>
              </a:rPr>
              <a:t>a new laptop </a:t>
            </a:r>
            <a:r>
              <a:rPr lang="en-GB" dirty="0" smtClean="0"/>
              <a:t>for Christmas. </a:t>
            </a:r>
            <a:r>
              <a:rPr lang="en-GB" b="1" dirty="0" smtClean="0">
                <a:solidFill>
                  <a:srgbClr val="FF0000"/>
                </a:solidFill>
              </a:rPr>
              <a:t>The laptop </a:t>
            </a:r>
            <a:r>
              <a:rPr lang="en-GB" dirty="0" smtClean="0"/>
              <a:t>had a 1 </a:t>
            </a:r>
            <a:r>
              <a:rPr lang="en-GB" dirty="0" err="1" smtClean="0"/>
              <a:t>Terrabyte</a:t>
            </a:r>
            <a:r>
              <a:rPr lang="en-GB" dirty="0" smtClean="0"/>
              <a:t> hard-drive.</a:t>
            </a:r>
          </a:p>
          <a:p>
            <a:r>
              <a:rPr lang="en-GB" dirty="0" smtClean="0"/>
              <a:t>My first computer had a hard drive with only 40 megabytes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7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9E857A9-0976-44DB-9D7A-AA3859D85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Uses of the definite article</a:t>
            </a: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>to say something about </a:t>
            </a:r>
            <a:r>
              <a:rPr lang="en-GB" sz="2700" b="1" dirty="0"/>
              <a:t>all the things</a:t>
            </a:r>
            <a:r>
              <a:rPr lang="en-GB" sz="2700" dirty="0"/>
              <a:t> referred to by a noun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5774000-FB27-411B-973C-6C29F754A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i="1" dirty="0"/>
              <a:t>The wolf</a:t>
            </a:r>
            <a:r>
              <a:rPr lang="en-GB" sz="2400" i="1" dirty="0"/>
              <a:t> is not really a dangerous animal. </a:t>
            </a:r>
            <a:r>
              <a:rPr lang="en-GB" sz="2400" dirty="0"/>
              <a:t>(= Wolves are not really dangerous animals.)</a:t>
            </a:r>
            <a:br>
              <a:rPr lang="en-GB" sz="2400" dirty="0"/>
            </a:br>
            <a:endParaRPr lang="en-GB" sz="2400" dirty="0"/>
          </a:p>
          <a:p>
            <a:r>
              <a:rPr lang="en-GB" sz="2400" b="1" i="1" dirty="0"/>
              <a:t>The kangaroo</a:t>
            </a:r>
            <a:r>
              <a:rPr lang="en-GB" sz="2400" i="1" dirty="0"/>
              <a:t> is found only in Australia.</a:t>
            </a:r>
            <a:r>
              <a:rPr lang="en-GB" sz="2400" dirty="0"/>
              <a:t> (= Kangaroos are found only in Australia.)</a:t>
            </a:r>
            <a:br>
              <a:rPr lang="en-GB" sz="2400" dirty="0"/>
            </a:br>
            <a:endParaRPr lang="en-GB" sz="2400" dirty="0"/>
          </a:p>
          <a:p>
            <a:r>
              <a:rPr lang="en-GB" sz="2400" b="1" i="1" dirty="0"/>
              <a:t>The heart</a:t>
            </a:r>
            <a:r>
              <a:rPr lang="en-GB" sz="2400" i="1" dirty="0"/>
              <a:t> pumps blood around the body. </a:t>
            </a:r>
            <a:r>
              <a:rPr lang="en-GB" sz="2400" dirty="0"/>
              <a:t>(= Hearts pump blood around bodies.)</a:t>
            </a:r>
          </a:p>
          <a:p>
            <a:endParaRPr lang="en-GB" sz="2400" dirty="0"/>
          </a:p>
          <a:p>
            <a:r>
              <a:rPr lang="en-GB" sz="2400" dirty="0"/>
              <a:t>We use the definite article in this way to talk about </a:t>
            </a:r>
            <a:r>
              <a:rPr lang="en-GB" sz="2400" b="1" dirty="0"/>
              <a:t>musical instruments</a:t>
            </a:r>
            <a:r>
              <a:rPr lang="en-GB" sz="2400" dirty="0"/>
              <a:t>:</a:t>
            </a:r>
          </a:p>
          <a:p>
            <a:pPr lvl="1"/>
            <a:r>
              <a:rPr lang="en-GB" i="1" dirty="0"/>
              <a:t>Joe plays </a:t>
            </a:r>
            <a:r>
              <a:rPr lang="en-GB" b="1" i="1" dirty="0"/>
              <a:t>the piano</a:t>
            </a:r>
            <a:r>
              <a:rPr lang="en-GB" i="1" dirty="0"/>
              <a:t> really well.</a:t>
            </a:r>
          </a:p>
          <a:p>
            <a:pPr lvl="1"/>
            <a:r>
              <a:rPr lang="en-GB" i="1" dirty="0"/>
              <a:t>She is learning </a:t>
            </a:r>
            <a:r>
              <a:rPr lang="en-GB" b="1" i="1" dirty="0"/>
              <a:t>the </a:t>
            </a:r>
            <a:r>
              <a:rPr lang="en-GB" b="1" i="1" dirty="0" smtClean="0"/>
              <a:t>guitar</a:t>
            </a:r>
            <a:r>
              <a:rPr lang="en-GB" i="1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49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17E3376-4C51-4468-81D9-9A632CC1D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Uses of the definite article - to refer to a </a:t>
            </a:r>
            <a:r>
              <a:rPr lang="en-GB" sz="2200" b="1" dirty="0"/>
              <a:t>system </a:t>
            </a:r>
            <a:r>
              <a:rPr lang="en-GB" sz="2200" dirty="0"/>
              <a:t>or </a:t>
            </a:r>
            <a:r>
              <a:rPr lang="en-GB" sz="2200" b="1" dirty="0"/>
              <a:t>service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25CD879-FBE2-41D8-8E75-16AF2F4CA5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How long does it take on </a:t>
            </a:r>
            <a:r>
              <a:rPr lang="en-GB" b="1" i="1" dirty="0"/>
              <a:t>the train</a:t>
            </a:r>
            <a:r>
              <a:rPr lang="en-GB" i="1" dirty="0"/>
              <a:t>?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I heard it on </a:t>
            </a:r>
            <a:r>
              <a:rPr lang="en-GB" b="1" i="1" dirty="0"/>
              <a:t>the radio</a:t>
            </a:r>
            <a:r>
              <a:rPr lang="en-GB" i="1" dirty="0"/>
              <a:t>.</a:t>
            </a:r>
            <a:br>
              <a:rPr lang="en-GB" i="1" dirty="0"/>
            </a:br>
            <a:endParaRPr lang="en-GB" i="1" dirty="0"/>
          </a:p>
          <a:p>
            <a:r>
              <a:rPr lang="en-GB" i="1" dirty="0"/>
              <a:t>You should tell </a:t>
            </a:r>
            <a:r>
              <a:rPr lang="en-GB" b="1" i="1" dirty="0"/>
              <a:t>the </a:t>
            </a:r>
            <a:r>
              <a:rPr lang="en-GB" b="1" i="1" dirty="0" smtClean="0"/>
              <a:t>police.</a:t>
            </a:r>
          </a:p>
          <a:p>
            <a:endParaRPr lang="en-GB" b="1" i="1" dirty="0" smtClean="0"/>
          </a:p>
          <a:p>
            <a:r>
              <a:rPr lang="en-GB" i="1" dirty="0" smtClean="0"/>
              <a:t>At the moment, </a:t>
            </a:r>
            <a:r>
              <a:rPr lang="en-GB" b="1" i="1" dirty="0" smtClean="0"/>
              <a:t>the economy </a:t>
            </a:r>
            <a:r>
              <a:rPr lang="en-GB" i="1" dirty="0" smtClean="0"/>
              <a:t>in the UK is still recovering from the effects of the pandemic.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B090C7B-81E5-4B1E-A726-60612DB5D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/>
            </a:r>
            <a:br>
              <a:rPr lang="en-GB" sz="2700" dirty="0"/>
            </a:br>
            <a:r>
              <a:rPr lang="en-GB" sz="2800" dirty="0"/>
              <a:t>Uses of the definite article - </a:t>
            </a:r>
            <a:r>
              <a:rPr lang="en-GB" sz="2700" dirty="0"/>
              <a:t/>
            </a:r>
            <a:br>
              <a:rPr lang="en-GB" sz="2700" dirty="0"/>
            </a:br>
            <a:r>
              <a:rPr lang="en-GB" sz="2700" dirty="0"/>
              <a:t>with adjectives such as rich, poor, elderly and </a:t>
            </a:r>
            <a:r>
              <a:rPr lang="en-GB" sz="2700" i="1" dirty="0"/>
              <a:t>unemployed. That is, </a:t>
            </a:r>
            <a:r>
              <a:rPr lang="en-GB" sz="2700" dirty="0"/>
              <a:t>to talk about groups of people 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3FFD493-8148-4625-BDA0-FEC64B6F0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Life can be very hard for </a:t>
            </a:r>
            <a:r>
              <a:rPr lang="en-GB" b="1" i="1" dirty="0"/>
              <a:t>the poor</a:t>
            </a:r>
            <a:r>
              <a:rPr lang="en-GB" i="1" dirty="0"/>
              <a:t>.</a:t>
            </a:r>
          </a:p>
          <a:p>
            <a:r>
              <a:rPr lang="en-GB" i="1" dirty="0"/>
              <a:t>I think </a:t>
            </a:r>
            <a:r>
              <a:rPr lang="en-GB" b="1" i="1" dirty="0"/>
              <a:t>the rich </a:t>
            </a:r>
            <a:r>
              <a:rPr lang="en-GB" i="1" dirty="0"/>
              <a:t>should pay more taxes.</a:t>
            </a:r>
          </a:p>
          <a:p>
            <a:r>
              <a:rPr lang="en-GB" i="1" dirty="0"/>
              <a:t>She works for a group to help </a:t>
            </a:r>
            <a:r>
              <a:rPr lang="en-GB" b="1" i="1" dirty="0"/>
              <a:t>the disabled</a:t>
            </a:r>
            <a:r>
              <a:rPr lang="en-GB" i="1" dirty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09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422FD5B-CAE8-4BDC-B37B-E684E8D4A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ways that we use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CD117A-2330-4360-A1A3-39738115A4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With countries whose names include words such as kingdom, states or republic, e.g. the United Kingdom, the United </a:t>
            </a:r>
            <a:r>
              <a:rPr lang="en-GB" sz="2400" dirty="0" smtClean="0"/>
              <a:t>States, the republic of Ireland, The United Arab Emirates (AER)</a:t>
            </a:r>
            <a:endParaRPr lang="en-GB" sz="2400" dirty="0"/>
          </a:p>
          <a:p>
            <a:r>
              <a:rPr lang="en-GB" sz="2400" dirty="0"/>
              <a:t>Geographical features, e.g. the Himalayas</a:t>
            </a:r>
          </a:p>
          <a:p>
            <a:r>
              <a:rPr lang="en-GB" sz="2400" dirty="0"/>
              <a:t>Newspapers, e.g. The </a:t>
            </a:r>
            <a:r>
              <a:rPr lang="en-GB" sz="2400" dirty="0" smtClean="0"/>
              <a:t>Times, The South China Morning Post (The SCMP)</a:t>
            </a:r>
            <a:endParaRPr lang="en-GB" sz="2400" dirty="0"/>
          </a:p>
          <a:p>
            <a:r>
              <a:rPr lang="en-GB" sz="2400" dirty="0"/>
              <a:t>Well-known buildings/works of art, e.g. the Shard, the Mona Lisa</a:t>
            </a:r>
          </a:p>
          <a:p>
            <a:r>
              <a:rPr lang="en-GB" sz="2400" dirty="0"/>
              <a:t>Organisations, e.g. the United </a:t>
            </a:r>
            <a:r>
              <a:rPr lang="en-GB" sz="2400" dirty="0" smtClean="0"/>
              <a:t>Nations, the British Council</a:t>
            </a:r>
            <a:endParaRPr lang="en-GB" sz="2400" dirty="0"/>
          </a:p>
          <a:p>
            <a:r>
              <a:rPr lang="en-GB" sz="2400" dirty="0"/>
              <a:t>Hotels, </a:t>
            </a:r>
            <a:r>
              <a:rPr lang="en-GB" sz="2400" dirty="0" smtClean="0"/>
              <a:t>pubs (bars)  </a:t>
            </a:r>
            <a:r>
              <a:rPr lang="en-GB" sz="2400" dirty="0"/>
              <a:t>and restaurants, e.g. the Dragon Hotel, the Cross Keys. However, we do not use it if the name of the hotel or restaurant is the name of the owner</a:t>
            </a:r>
          </a:p>
          <a:p>
            <a:r>
              <a:rPr lang="en-GB" sz="2400" dirty="0"/>
              <a:t>Families, e.g. the Obamas, the </a:t>
            </a:r>
            <a:r>
              <a:rPr lang="en-GB" sz="2400" dirty="0" smtClean="0"/>
              <a:t>Trumps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11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AA793B-F3C0-4934-8EB9-2B4D01F46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Situations where we do not use the definite article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6ED7913-AF6B-4471-A907-352C13104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talk about things in general</a:t>
            </a:r>
          </a:p>
          <a:p>
            <a:pPr lvl="1"/>
            <a:r>
              <a:rPr lang="en-GB" dirty="0"/>
              <a:t>I love music (as opposed to </a:t>
            </a:r>
            <a:r>
              <a:rPr lang="en-GB" i="1" dirty="0" smtClean="0"/>
              <a:t>I </a:t>
            </a:r>
            <a:r>
              <a:rPr lang="en-GB" i="1" dirty="0"/>
              <a:t>love the music of Coldplay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I love art (I really love the work of the Pre-Raphaelites)</a:t>
            </a:r>
          </a:p>
          <a:p>
            <a:r>
              <a:rPr lang="en-GB" sz="2400" dirty="0"/>
              <a:t>We do not use it if the name of the </a:t>
            </a:r>
            <a:r>
              <a:rPr lang="en-GB" sz="2400" dirty="0" smtClean="0"/>
              <a:t>hotel, restaurant, or department store, </a:t>
            </a:r>
            <a:r>
              <a:rPr lang="en-GB" sz="2400" dirty="0"/>
              <a:t>is the name of the owner</a:t>
            </a:r>
          </a:p>
          <a:p>
            <a:pPr lvl="1"/>
            <a:r>
              <a:rPr lang="en-GB" dirty="0"/>
              <a:t>Morgan’s, Morgan’s Hotel, Morel’s </a:t>
            </a:r>
            <a:r>
              <a:rPr lang="en-GB" dirty="0" smtClean="0"/>
              <a:t>Restaurant, Harrod’s</a:t>
            </a:r>
            <a:r>
              <a:rPr lang="en-GB" smtClean="0"/>
              <a:t>, Selfridges, Ben Evans’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5607B1-B59C-4017-A8A9-C90371D0BDD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80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404</Words>
  <Application>Microsoft Office PowerPoint</Application>
  <PresentationFormat>Widescreen</PresentationFormat>
  <Paragraphs>79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        </vt:lpstr>
      <vt:lpstr> A definition of the definite article</vt:lpstr>
      <vt:lpstr>Uses of the definite article - because there is only one </vt:lpstr>
      <vt:lpstr>Uses of the definite article - because there is only one in that context: </vt:lpstr>
      <vt:lpstr>Uses of the definite article - because we have already mentioned it:</vt:lpstr>
      <vt:lpstr>Uses of the definite article to say something about all the things referred to by a noun </vt:lpstr>
      <vt:lpstr>Uses of the definite article - to refer to a system or service </vt:lpstr>
      <vt:lpstr>  Uses of the definite article -  with adjectives such as rich, poor, elderly and unemployed. That is, to talk about groups of people  </vt:lpstr>
      <vt:lpstr>Other ways that we use the definite article</vt:lpstr>
      <vt:lpstr>Situations where we do not use the definite article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</dc:title>
  <dc:creator>David Charles Williams (International Centre)</dc:creator>
  <cp:lastModifiedBy>David Charles Williams (International Centre)</cp:lastModifiedBy>
  <cp:revision>49</cp:revision>
  <dcterms:created xsi:type="dcterms:W3CDTF">2020-01-16T10:06:20Z</dcterms:created>
  <dcterms:modified xsi:type="dcterms:W3CDTF">2020-10-30T11:37:53Z</dcterms:modified>
</cp:coreProperties>
</file>