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7" r:id="rId3"/>
    <p:sldId id="259" r:id="rId4"/>
    <p:sldId id="266" r:id="rId5"/>
    <p:sldId id="265" r:id="rId6"/>
    <p:sldId id="260" r:id="rId7"/>
    <p:sldId id="261" r:id="rId8"/>
    <p:sldId id="262" r:id="rId9"/>
    <p:sldId id="263" r:id="rId10"/>
    <p:sldId id="264" r:id="rId11"/>
    <p:sldId id="257" r:id="rId12"/>
    <p:sldId id="25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779" autoAdjust="0"/>
  </p:normalViewPr>
  <p:slideViewPr>
    <p:cSldViewPr>
      <p:cViewPr varScale="1">
        <p:scale>
          <a:sx n="65" d="100"/>
          <a:sy n="65" d="100"/>
        </p:scale>
        <p:origin x="1954"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E4E0DA3-90DA-4186-B042-E93B3AFF3911}" type="datetimeFigureOut">
              <a:rPr lang="en-US" smtClean="0"/>
              <a:pPr/>
              <a:t>2/21/2024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11EC7D-4A34-47DE-B432-B3C30963D32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The importance of carefully watching and assessing guest service in order to find strengths and places for growth is emphasised. In order to better understand their customers, businesses should collect data on comments, concerns, and preferences made by their customers.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latin typeface="+mn-lt"/>
                <a:ea typeface="+mn-ea"/>
                <a:cs typeface="+mn-cs"/>
              </a:rPr>
              <a:t>To increase overall visitor happiness, these data may be utilised for improving operational processes, customise training programmes, and execute targeted enhancements. Additionally, the analysis highlights the need of ongoing surveillance in upholding customer service standards throughout various points of contact and areas. It looks at the positive aspects of finding problems ahead of time and fixing them so that bad things don't happen. The report aims on how the company's credibility, bottom line, and future in the hospitality business would be affected by good oversight.</a:t>
            </a: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Companies may get an advantage in the market, satisfied customers, and excellent feedback by consistently monitoring and improving their guest service. </a:t>
            </a:r>
          </a:p>
          <a:p>
            <a:r>
              <a:rPr lang="en-GB" sz="1200" kern="1200" noProof="0" dirty="0">
                <a:solidFill>
                  <a:schemeClr val="tx1"/>
                </a:solidFill>
                <a:latin typeface="+mn-lt"/>
                <a:ea typeface="+mn-ea"/>
                <a:cs typeface="+mn-cs"/>
              </a:rPr>
              <a:t>Achieving sustained success in the challenging hotel sector requires attentive oversight of reputation backed by data on customer satisfaction. One may see excellent reputation management at work at Marriott International (</a:t>
            </a:r>
            <a:r>
              <a:rPr lang="en-GB" sz="1200" kern="1200" noProof="0" dirty="0" err="1">
                <a:solidFill>
                  <a:schemeClr val="tx1"/>
                </a:solidFill>
                <a:latin typeface="+mn-lt"/>
                <a:ea typeface="+mn-ea"/>
                <a:cs typeface="+mn-cs"/>
              </a:rPr>
              <a:t>Kampani</a:t>
            </a:r>
            <a:r>
              <a:rPr lang="en-GB" sz="1200" kern="1200" noProof="0" dirty="0">
                <a:solidFill>
                  <a:schemeClr val="tx1"/>
                </a:solidFill>
                <a:latin typeface="+mn-lt"/>
                <a:ea typeface="+mn-ea"/>
                <a:cs typeface="+mn-cs"/>
              </a:rPr>
              <a:t> and </a:t>
            </a:r>
            <a:r>
              <a:rPr lang="en-GB" sz="1200" kern="1200" noProof="0" dirty="0" err="1">
                <a:solidFill>
                  <a:schemeClr val="tx1"/>
                </a:solidFill>
                <a:latin typeface="+mn-lt"/>
                <a:ea typeface="+mn-ea"/>
                <a:cs typeface="+mn-cs"/>
              </a:rPr>
              <a:t>Jhamb</a:t>
            </a:r>
            <a:r>
              <a:rPr lang="en-GB" sz="1200" kern="1200" noProof="0" dirty="0">
                <a:solidFill>
                  <a:schemeClr val="tx1"/>
                </a:solidFill>
                <a:latin typeface="+mn-lt"/>
                <a:ea typeface="+mn-ea"/>
                <a:cs typeface="+mn-cs"/>
              </a:rPr>
              <a:t>, 2020). </a:t>
            </a:r>
          </a:p>
          <a:p>
            <a:r>
              <a:rPr lang="en-GB" sz="1200" kern="1200" noProof="0" dirty="0">
                <a:solidFill>
                  <a:schemeClr val="tx1"/>
                </a:solidFill>
                <a:latin typeface="+mn-lt"/>
                <a:ea typeface="+mn-ea"/>
                <a:cs typeface="+mn-cs"/>
              </a:rPr>
              <a:t>Through a series of successful mergers and acquisitions, Marriott has grown into the biggest company in its industry. Its 30 trademarks represent a wide-ranging strategy for distinction, which has allowed it to break into nearly every industry and maintain its edge over its rivals. As a result of the Marriott Bonvoy programme and other interpersonal initiatives, the company has been able to achieve its goal of increasing brand recognition and client retention. By capitalising on its rewards programme and franchising approach, Marriott is able to achieve its profit goals via its corporate-level advertising and promotional efforts. The satisfaction of Marriott's guests is the company's primary concern. They made it a priority to train hospitality and resort staff to consistently exceed guests' expectations. </a:t>
            </a:r>
          </a:p>
          <a:p>
            <a:r>
              <a:rPr lang="en-GB" sz="1200" kern="1200" noProof="0" dirty="0">
                <a:solidFill>
                  <a:schemeClr val="tx1"/>
                </a:solidFill>
                <a:latin typeface="+mn-lt"/>
                <a:ea typeface="+mn-ea"/>
                <a:cs typeface="+mn-cs"/>
              </a:rPr>
              <a:t>Utilising technologies is an integral part of this fundamental operation and is essential for enhancing booking procedures and other relationship-building activities. The hotel's provision of consumables including meals, drinks, personal care items, and more is an integral part of the experience that customers have while staying there (</a:t>
            </a:r>
            <a:r>
              <a:rPr lang="en-GB" sz="1200" kern="1200" noProof="0" dirty="0" err="1">
                <a:solidFill>
                  <a:schemeClr val="tx1"/>
                </a:solidFill>
                <a:latin typeface="+mn-lt"/>
                <a:ea typeface="+mn-ea"/>
                <a:cs typeface="+mn-cs"/>
              </a:rPr>
              <a:t>Buhalis</a:t>
            </a:r>
            <a:r>
              <a:rPr lang="en-GB" sz="1200" kern="1200" noProof="0" dirty="0">
                <a:solidFill>
                  <a:schemeClr val="tx1"/>
                </a:solidFill>
                <a:latin typeface="+mn-lt"/>
                <a:ea typeface="+mn-ea"/>
                <a:cs typeface="+mn-cs"/>
              </a:rPr>
              <a:t> and </a:t>
            </a:r>
            <a:r>
              <a:rPr lang="en-GB" sz="1200" kern="1200" noProof="0" dirty="0" err="1">
                <a:solidFill>
                  <a:schemeClr val="tx1"/>
                </a:solidFill>
                <a:latin typeface="+mn-lt"/>
                <a:ea typeface="+mn-ea"/>
                <a:cs typeface="+mn-cs"/>
              </a:rPr>
              <a:t>Moldavska</a:t>
            </a:r>
            <a:r>
              <a:rPr lang="en-GB" sz="1200" kern="1200" noProof="0" dirty="0">
                <a:solidFill>
                  <a:schemeClr val="tx1"/>
                </a:solidFill>
                <a:latin typeface="+mn-lt"/>
                <a:ea typeface="+mn-ea"/>
                <a:cs typeface="+mn-cs"/>
              </a:rPr>
              <a:t>, 2022). Obtaining and delivering these commodities requires a well-coordinated supply chain, making supply management an additional essential activity for value generation. The breadth of Marriott's operations determines the company's capacity to grow and provide value to consumers. The construction of hotels in underdeveloped regions brings in new customers and encourages existing ones to come back. </a:t>
            </a:r>
          </a:p>
          <a:p>
            <a:r>
              <a:rPr lang="en-GB" sz="1200" kern="1200" noProof="0" dirty="0">
                <a:solidFill>
                  <a:schemeClr val="tx1"/>
                </a:solidFill>
                <a:latin typeface="+mn-lt"/>
                <a:ea typeface="+mn-ea"/>
                <a:cs typeface="+mn-cs"/>
              </a:rPr>
              <a:t>Consumers may experience the Marriot brand no matter where they are owing to the global network of Marriot properties. There are sometimes high hurdles to entry in this industry since the main players have been there for so long. The fact that Marriott can open a hotel almost anywhere and immediately attract customers demonstrates the company's ambition to grow internationally (Mehmood, 2021).</a:t>
            </a: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Developing an environment of service allows hotels to make their visitors feel welcome and leaves a lasting impression, which in turn increases client satisfaction, devotion, and good word of reference. Hotels that have a solid service culture stand out from the competition and are more likely to succeed in the long run. The importance of service culture is highly valued by Marriott International.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latin typeface="+mn-lt"/>
                <a:ea typeface="+mn-ea"/>
                <a:cs typeface="+mn-cs"/>
              </a:rPr>
              <a:t>The company recognises the need of investing in personnel training and delivers results in order to provide personalised, high-quality services that border on obsession (Kryukova and </a:t>
            </a:r>
            <a:r>
              <a:rPr lang="en-GB" sz="1200" kern="1200" noProof="0" dirty="0" err="1">
                <a:solidFill>
                  <a:schemeClr val="tx1"/>
                </a:solidFill>
                <a:latin typeface="+mn-lt"/>
                <a:ea typeface="+mn-ea"/>
                <a:cs typeface="+mn-cs"/>
              </a:rPr>
              <a:t>Khetagurova</a:t>
            </a:r>
            <a:r>
              <a:rPr lang="en-GB" sz="1200" kern="1200" noProof="0" dirty="0">
                <a:solidFill>
                  <a:schemeClr val="tx1"/>
                </a:solidFill>
                <a:latin typeface="+mn-lt"/>
                <a:ea typeface="+mn-ea"/>
                <a:cs typeface="+mn-cs"/>
              </a:rPr>
              <a:t>, 2020). The leadership team of Marriott claims that by investing in its employees, the company can better serve its consumers. They make the conscious decision to treat their workers, suppliers, and visitors with the utmost honesty and integrity at all times. When a host goes above and beyond for their visitors or when a firm is able to satisfy customer demands, it's considered a positive host-guest relationship. Because dissatisfied consumers are bad for business and may lead to refunds, the firm goes to great lengths to ensure that all visitors are delighted with the service they get. Maintaining a cordial relationship between guests and hosts is essential to the customer service tradition at Marriott Hotels &amp; Resorts.</a:t>
            </a: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Guests are more likely to trust, be loyal, and have a positive impression of a business when they get consistent treatment. Businesses can keep their brands consistent by keeping an eye on customer service methods; this way, they can see when things aren't going according to plan and fix them.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latin typeface="+mn-lt"/>
                <a:ea typeface="+mn-ea"/>
                <a:cs typeface="+mn-cs"/>
              </a:rPr>
              <a:t>From the opposite angle, it's clear that inconsistent branding leads to bad achievement, unhappy customers, complaints, poor ratings, and a tarnished reputation for the company and its products. Marriott International is always thinking of new ways to keep its brand consistent, which it does by staying true to its principles, giving customers the same experience no matter where they are, and making sure all of its properties look the same. Guests all across the globe can expect nothing less than a flawless experience from Marriott, because of the company's consistent superior standards, company policies, and standardised operations (</a:t>
            </a:r>
            <a:r>
              <a:rPr lang="en-GB" sz="1200" kern="1200" noProof="0" dirty="0" err="1">
                <a:solidFill>
                  <a:schemeClr val="tx1"/>
                </a:solidFill>
                <a:latin typeface="+mn-lt"/>
                <a:ea typeface="+mn-ea"/>
                <a:cs typeface="+mn-cs"/>
              </a:rPr>
              <a:t>Buhalis</a:t>
            </a:r>
            <a:r>
              <a:rPr lang="en-GB" sz="1200" kern="1200" noProof="0" dirty="0">
                <a:solidFill>
                  <a:schemeClr val="tx1"/>
                </a:solidFill>
                <a:latin typeface="+mn-lt"/>
                <a:ea typeface="+mn-ea"/>
                <a:cs typeface="+mn-cs"/>
              </a:rPr>
              <a:t> and </a:t>
            </a:r>
            <a:r>
              <a:rPr lang="en-GB" sz="1200" kern="1200" noProof="0" dirty="0" err="1">
                <a:solidFill>
                  <a:schemeClr val="tx1"/>
                </a:solidFill>
                <a:latin typeface="+mn-lt"/>
                <a:ea typeface="+mn-ea"/>
                <a:cs typeface="+mn-cs"/>
              </a:rPr>
              <a:t>Moldavska</a:t>
            </a:r>
            <a:r>
              <a:rPr lang="en-GB" sz="1200" kern="1200" noProof="0" dirty="0">
                <a:solidFill>
                  <a:schemeClr val="tx1"/>
                </a:solidFill>
                <a:latin typeface="+mn-lt"/>
                <a:ea typeface="+mn-ea"/>
                <a:cs typeface="+mn-cs"/>
              </a:rPr>
              <a:t>, 2022).</a:t>
            </a: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latin typeface="+mn-lt"/>
                <a:ea typeface="+mn-ea"/>
                <a:cs typeface="+mn-cs"/>
              </a:rPr>
              <a:t>The hotel sector is feeling the effects of the ever-increasing influence of technology. Streamlining processes, improving customer service, and increasing productivity are all outcomes of technological advancements like as automation and machine learning. Technologies is revolutionising the hotel industry with self-registration kiosks and personalised suggestions. These innovations provide ease, customisation, and better services to guests. Several parts of Marriott International's operations have been significantly affected by technological advancements. The use of technology is essential for increasing operational effectiveness, broadening the target audience, and producing better visitor experiences. </a:t>
            </a:r>
          </a:p>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In sum, technological advancements have revolutionised Marriott's operations, boosted client happiness, and accelerated competitiveness in the ever-changing hospitality sector.</a:t>
            </a:r>
          </a:p>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Marriott also utilize advanced technology to reduce environmental impact and enhance overall performance. For example company has implemented effective water-saving and energy-efficient practices and an effective waste management system that improves brand reputation. Such initiatives not only improve brand reputation but also support businesses to reduce costs and increase revenue. Overall Marriott is continuously undertaking initiatives to improve performance by increasing customer satisfaction and improving overall operational efficiency. Technology in the hospitality industry also helps streamline business operations that allow customers to check in and check out digitally without waiting in line an effective inventory management system. To stay ahead of the competitors Marriott needs to stay up to date and implement technological advancement that helps in achieving competitive advantage.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noProof="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noProof="0" dirty="0">
              <a:solidFill>
                <a:schemeClr val="tx1"/>
              </a:solidFill>
              <a:latin typeface="+mn-lt"/>
              <a:ea typeface="+mn-ea"/>
              <a:cs typeface="+mn-cs"/>
            </a:endParaRP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noProof="0" dirty="0"/>
              <a:t>Fast and efficient resolution of service failures allows hotels to win back customers' confidence, increase visitor happiness, and keep an excellent record in the tough hospitality sector.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noProof="0" dirty="0">
                <a:solidFill>
                  <a:schemeClr val="tx1"/>
                </a:solidFill>
                <a:latin typeface="+mn-lt"/>
                <a:ea typeface="+mn-ea"/>
                <a:cs typeface="+mn-cs"/>
              </a:rPr>
              <a:t>Service failures may affect client service situations, and Marriott International is no exception. Some examples of these shortcomings include lengthy wait periods for responses, unresolved visitor complaints, uncleanliness, and unsatisfactory customer service. As soon as these problems arise, Marriott has to fix them quickly and efficiently. Part of this process could include talking to unhappy customers, finding out what went wrong, and then fixing it or making sure it doesn't happen again. Marriott may show it cares about its guests, win back their confidence, and keep its status as a top hotel company by fixing service mistakes (Zang et al., 2021).</a:t>
            </a:r>
          </a:p>
          <a:p>
            <a:endParaRPr lang="en-GB" noProof="0"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Both the client devotion and the image of a company are preserved in the highly aggressive hospitality business as a result of this.</a:t>
            </a:r>
          </a:p>
          <a:p>
            <a:endParaRPr lang="en-US"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algn="just">
              <a:lnSpc>
                <a:spcPct val="150000"/>
              </a:lnSpc>
              <a:spcBef>
                <a:spcPts val="0"/>
              </a:spcBef>
              <a:spcAft>
                <a:spcPts val="1000"/>
              </a:spcAft>
            </a:pPr>
            <a:r>
              <a:rPr lang="en-US" dirty="0"/>
              <a:t>The hotel and restaurant sector as a whole, and Marriott International in particular, would do effectively to embrace innovations in technology that benefit all businesses without sacrificing the personal attention and warmth that customers have come to expect from those working in the field. Communicating with guests as they step through the hotel's doors is a crucial part of providing a warm welcome. Also, Marriott International should try to maintain the availability of all genuine currencies by providing incentives to customers who pay with cash; this threshold will ensure that the political and open world remains intact.</a:t>
            </a:r>
          </a:p>
        </p:txBody>
      </p:sp>
      <p:sp>
        <p:nvSpPr>
          <p:cNvPr id="4" name="Slide Number Placeholder 3"/>
          <p:cNvSpPr>
            <a:spLocks noGrp="1"/>
          </p:cNvSpPr>
          <p:nvPr>
            <p:ph type="sldNum" sz="quarter" idx="10"/>
          </p:nvPr>
        </p:nvSpPr>
        <p:spPr/>
        <p:txBody>
          <a:bodyPr/>
          <a:lstStyle/>
          <a:p>
            <a:fld id="{9D11EC7D-4A34-47DE-B432-B3C30963D32D}"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Rahimian</a:t>
            </a:r>
            <a:r>
              <a:rPr lang="en-US" dirty="0"/>
              <a:t>, S., </a:t>
            </a:r>
            <a:r>
              <a:rPr lang="en-US" dirty="0" err="1"/>
              <a:t>ShamiZanjani</a:t>
            </a:r>
            <a:r>
              <a:rPr lang="en-US" dirty="0"/>
              <a:t>, M., </a:t>
            </a:r>
            <a:r>
              <a:rPr lang="en-US" dirty="0" err="1"/>
              <a:t>Manian</a:t>
            </a:r>
            <a:r>
              <a:rPr lang="en-US" dirty="0"/>
              <a:t>, A. and </a:t>
            </a:r>
            <a:r>
              <a:rPr lang="en-US" dirty="0" err="1"/>
              <a:t>Esfidani</a:t>
            </a:r>
            <a:r>
              <a:rPr lang="en-US" dirty="0"/>
              <a:t>, M.R., 2021. A framework of customer experience management for hotel industry. </a:t>
            </a:r>
            <a:r>
              <a:rPr lang="en-US" i="1" dirty="0"/>
              <a:t>International Journal of Contemporary Hospitality Management</a:t>
            </a:r>
            <a:r>
              <a:rPr lang="en-US" dirty="0"/>
              <a:t>, </a:t>
            </a:r>
            <a:r>
              <a:rPr lang="en-US" i="1" dirty="0"/>
              <a:t>33</a:t>
            </a:r>
            <a:r>
              <a:rPr lang="en-US" dirty="0"/>
              <a:t>(5), pp.1413-1436.</a:t>
            </a:r>
          </a:p>
          <a:p>
            <a:r>
              <a:rPr lang="en-US" dirty="0" err="1"/>
              <a:t>Zang</a:t>
            </a:r>
            <a:r>
              <a:rPr lang="en-US" dirty="0"/>
              <a:t>, D., Liu, C. and Jiao, Y., 2021. Abusive supervision, affective commitment, customer orientation, and proactive customer service performance: Evidence from hotel employees in China. </a:t>
            </a:r>
            <a:r>
              <a:rPr lang="en-US" i="1" dirty="0"/>
              <a:t>Frontiers in Psychology</a:t>
            </a:r>
            <a:r>
              <a:rPr lang="en-US" dirty="0"/>
              <a:t>, </a:t>
            </a:r>
            <a:r>
              <a:rPr lang="en-US" i="1" dirty="0"/>
              <a:t>12</a:t>
            </a:r>
            <a:r>
              <a:rPr lang="en-US" dirty="0"/>
              <a:t>, p.648090.</a:t>
            </a:r>
          </a:p>
          <a:p>
            <a:endParaRPr lang="en-US" dirty="0"/>
          </a:p>
        </p:txBody>
      </p:sp>
      <p:sp>
        <p:nvSpPr>
          <p:cNvPr id="4" name="Slide Number Placeholder 3"/>
          <p:cNvSpPr>
            <a:spLocks noGrp="1"/>
          </p:cNvSpPr>
          <p:nvPr>
            <p:ph type="sldNum" sz="quarter" idx="10"/>
          </p:nvPr>
        </p:nvSpPr>
        <p:spPr/>
        <p:txBody>
          <a:bodyPr/>
          <a:lstStyle/>
          <a:p>
            <a:fld id="{9D11EC7D-4A34-47DE-B432-B3C30963D32D}"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345C9EB-B450-46EE-B246-32455F119A2C}" type="datetimeFigureOut">
              <a:rPr lang="en-US" smtClean="0"/>
              <a:pPr/>
              <a:t>2/21/2024</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27160BE7-42BD-4BB4-AAFD-F2E968F19BE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345C9EB-B450-46EE-B246-32455F119A2C}" type="datetimeFigureOut">
              <a:rPr lang="en-US" smtClean="0"/>
              <a:pPr/>
              <a:t>2/21/2024</a:t>
            </a:fld>
            <a:endParaRPr lang="en-US"/>
          </a:p>
        </p:txBody>
      </p:sp>
      <p:sp>
        <p:nvSpPr>
          <p:cNvPr id="9" name="Slide Number Placeholder 8"/>
          <p:cNvSpPr>
            <a:spLocks noGrp="1"/>
          </p:cNvSpPr>
          <p:nvPr>
            <p:ph type="sldNum" sz="quarter" idx="15"/>
          </p:nvPr>
        </p:nvSpPr>
        <p:spPr/>
        <p:txBody>
          <a:bodyPr rtlCol="0"/>
          <a:lstStyle/>
          <a:p>
            <a:fld id="{27160BE7-42BD-4BB4-AAFD-F2E968F19BE3}"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345C9EB-B450-46EE-B246-32455F119A2C}" type="datetimeFigureOut">
              <a:rPr lang="en-US" smtClean="0"/>
              <a:pPr/>
              <a:t>2/21/2024</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27160BE7-42BD-4BB4-AAFD-F2E968F19BE3}"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345C9EB-B450-46EE-B246-32455F119A2C}"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60BE7-42BD-4BB4-AAFD-F2E968F19BE3}"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345C9EB-B450-46EE-B246-32455F119A2C}" type="datetimeFigureOut">
              <a:rPr lang="en-US" smtClean="0"/>
              <a:pPr/>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60BE7-42BD-4BB4-AAFD-F2E968F19BE3}"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345C9EB-B450-46EE-B246-32455F119A2C}" type="datetimeFigureOut">
              <a:rPr lang="en-US" smtClean="0"/>
              <a:pPr/>
              <a:t>2/21/2024</a:t>
            </a:fld>
            <a:endParaRPr lang="en-US"/>
          </a:p>
        </p:txBody>
      </p:sp>
      <p:sp>
        <p:nvSpPr>
          <p:cNvPr id="7" name="Slide Number Placeholder 6"/>
          <p:cNvSpPr>
            <a:spLocks noGrp="1"/>
          </p:cNvSpPr>
          <p:nvPr>
            <p:ph type="sldNum" sz="quarter" idx="11"/>
          </p:nvPr>
        </p:nvSpPr>
        <p:spPr/>
        <p:txBody>
          <a:bodyPr rtlCol="0"/>
          <a:lstStyle/>
          <a:p>
            <a:fld id="{27160BE7-42BD-4BB4-AAFD-F2E968F19BE3}"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45C9EB-B450-46EE-B246-32455F119A2C}" type="datetimeFigureOut">
              <a:rPr lang="en-US" smtClean="0"/>
              <a:pPr/>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160BE7-42BD-4BB4-AAFD-F2E968F19BE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345C9EB-B450-46EE-B246-32455F119A2C}" type="datetimeFigureOut">
              <a:rPr lang="en-US" smtClean="0"/>
              <a:pPr/>
              <a:t>2/21/2024</a:t>
            </a:fld>
            <a:endParaRPr lang="en-US"/>
          </a:p>
        </p:txBody>
      </p:sp>
      <p:sp>
        <p:nvSpPr>
          <p:cNvPr id="22" name="Slide Number Placeholder 21"/>
          <p:cNvSpPr>
            <a:spLocks noGrp="1"/>
          </p:cNvSpPr>
          <p:nvPr>
            <p:ph type="sldNum" sz="quarter" idx="15"/>
          </p:nvPr>
        </p:nvSpPr>
        <p:spPr/>
        <p:txBody>
          <a:bodyPr rtlCol="0"/>
          <a:lstStyle/>
          <a:p>
            <a:fld id="{27160BE7-42BD-4BB4-AAFD-F2E968F19BE3}"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345C9EB-B450-46EE-B246-32455F119A2C}" type="datetimeFigureOut">
              <a:rPr lang="en-US" smtClean="0"/>
              <a:pPr/>
              <a:t>2/21/2024</a:t>
            </a:fld>
            <a:endParaRPr lang="en-US"/>
          </a:p>
        </p:txBody>
      </p:sp>
      <p:sp>
        <p:nvSpPr>
          <p:cNvPr id="18" name="Slide Number Placeholder 17"/>
          <p:cNvSpPr>
            <a:spLocks noGrp="1"/>
          </p:cNvSpPr>
          <p:nvPr>
            <p:ph type="sldNum" sz="quarter" idx="11"/>
          </p:nvPr>
        </p:nvSpPr>
        <p:spPr/>
        <p:txBody>
          <a:bodyPr rtlCol="0"/>
          <a:lstStyle/>
          <a:p>
            <a:fld id="{27160BE7-42BD-4BB4-AAFD-F2E968F19BE3}"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45C9EB-B450-46EE-B246-32455F119A2C}"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0BE7-42BD-4BB4-AAFD-F2E968F19BE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345C9EB-B450-46EE-B246-32455F119A2C}"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60BE7-42BD-4BB4-AAFD-F2E968F19B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345C9EB-B450-46EE-B246-32455F119A2C}" type="datetimeFigureOut">
              <a:rPr lang="en-US" smtClean="0"/>
              <a:pPr/>
              <a:t>2/21/2024</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27160BE7-42BD-4BB4-AAFD-F2E968F19BE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2057400"/>
            <a:ext cx="6172200" cy="1894362"/>
          </a:xfrm>
        </p:spPr>
        <p:txBody>
          <a:bodyPr>
            <a:normAutofit/>
          </a:bodyPr>
          <a:lstStyle/>
          <a:p>
            <a:r>
              <a:rPr lang="en-US" sz="3200" b="1" dirty="0"/>
              <a:t>The importance of effectively monitoring guest service approaches</a:t>
            </a:r>
            <a:endParaRPr lang="en-US" sz="3200" dirty="0"/>
          </a:p>
        </p:txBody>
      </p:sp>
      <p:sp>
        <p:nvSpPr>
          <p:cNvPr id="3" name="Subtitle 2"/>
          <p:cNvSpPr>
            <a:spLocks noGrp="1"/>
          </p:cNvSpPr>
          <p:nvPr>
            <p:ph type="subTitle" idx="1"/>
          </p:nvPr>
        </p:nvSpPr>
        <p:spPr/>
        <p:txBody>
          <a:bodyPr>
            <a:normAutofit/>
          </a:bodyPr>
          <a:lstStyle/>
          <a:p>
            <a:r>
              <a:rPr lang="en-US" sz="3200" dirty="0"/>
              <a:t>JW Marriott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sz="quarter" idx="1"/>
          </p:nvPr>
        </p:nvSpPr>
        <p:spPr/>
        <p:txBody>
          <a:bodyPr>
            <a:normAutofit lnSpcReduction="10000"/>
          </a:bodyPr>
          <a:lstStyle/>
          <a:p>
            <a:r>
              <a:rPr lang="en-GB" dirty="0"/>
              <a:t>Achieving achievement in the highly saturated hospitality sector is on delivering outstanding guest service. </a:t>
            </a:r>
          </a:p>
          <a:p>
            <a:r>
              <a:rPr lang="en-GB" dirty="0"/>
              <a:t>Businesses have a better chance of attracting loyal customers, getting good reviews, and growing sustainably if they can regularly go above and beyond what guests anticipate. </a:t>
            </a:r>
          </a:p>
          <a:p>
            <a:r>
              <a:rPr lang="en-GB" dirty="0"/>
              <a:t>However, going above and above for guests is an ongoing process. </a:t>
            </a:r>
          </a:p>
          <a:p>
            <a:r>
              <a:rPr lang="en-GB" dirty="0"/>
              <a:t>It needs constant vigilance and enhancement. The report's focus is on how the hotel sector may benefit from enhanced oversight of customer service practices.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JW Marriott</a:t>
            </a:r>
          </a:p>
        </p:txBody>
      </p:sp>
      <p:sp>
        <p:nvSpPr>
          <p:cNvPr id="3" name="Content Placeholder 2"/>
          <p:cNvSpPr>
            <a:spLocks noGrp="1"/>
          </p:cNvSpPr>
          <p:nvPr>
            <p:ph sz="quarter" idx="1"/>
          </p:nvPr>
        </p:nvSpPr>
        <p:spPr>
          <a:xfrm>
            <a:off x="457200" y="1600200"/>
            <a:ext cx="7848600" cy="4038600"/>
          </a:xfrm>
        </p:spPr>
        <p:txBody>
          <a:bodyPr>
            <a:normAutofit/>
          </a:bodyPr>
          <a:lstStyle/>
          <a:p>
            <a:r>
              <a:rPr lang="en-US" dirty="0"/>
              <a:t>World-class luxury hotels, service and sophisticated facilities </a:t>
            </a:r>
          </a:p>
          <a:p>
            <a:r>
              <a:rPr lang="en-US" dirty="0"/>
              <a:t>Provide a memorable stay with a focus on refinement and style</a:t>
            </a:r>
          </a:p>
          <a:p>
            <a:r>
              <a:rPr lang="en-US" dirty="0"/>
              <a:t>Luxurious rooms and suites, gourmet restaurants, fitness centres and spas </a:t>
            </a:r>
          </a:p>
          <a:p>
            <a:r>
              <a:rPr lang="en-US" dirty="0"/>
              <a:t>Personalised attention and the creation of unforgettable experiences</a:t>
            </a:r>
          </a:p>
          <a:p>
            <a:r>
              <a:rPr lang="en-US" dirty="0"/>
              <a:t>High-end service to all of its guests</a:t>
            </a:r>
          </a:p>
        </p:txBody>
      </p:sp>
      <p:pic>
        <p:nvPicPr>
          <p:cNvPr id="2051" name="Picture 3"/>
          <p:cNvPicPr>
            <a:picLocks noChangeAspect="1" noChangeArrowheads="1"/>
          </p:cNvPicPr>
          <p:nvPr/>
        </p:nvPicPr>
        <p:blipFill>
          <a:blip r:embed="rId3"/>
          <a:srcRect/>
          <a:stretch>
            <a:fillRect/>
          </a:stretch>
        </p:blipFill>
        <p:spPr bwMode="auto">
          <a:xfrm>
            <a:off x="3733800" y="228600"/>
            <a:ext cx="3781425" cy="1143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Reputation Management</a:t>
            </a:r>
          </a:p>
        </p:txBody>
      </p:sp>
      <p:sp>
        <p:nvSpPr>
          <p:cNvPr id="3" name="Content Placeholder 2"/>
          <p:cNvSpPr>
            <a:spLocks noGrp="1"/>
          </p:cNvSpPr>
          <p:nvPr>
            <p:ph sz="quarter" idx="1"/>
          </p:nvPr>
        </p:nvSpPr>
        <p:spPr>
          <a:xfrm>
            <a:off x="457200" y="2057400"/>
            <a:ext cx="6858000" cy="4416552"/>
          </a:xfrm>
        </p:spPr>
        <p:txBody>
          <a:bodyPr>
            <a:normAutofit lnSpcReduction="10000"/>
          </a:bodyPr>
          <a:lstStyle/>
          <a:p>
            <a:r>
              <a:rPr lang="en-US" dirty="0"/>
              <a:t>A good reputation is critical in the hotel sector, which is why reputation administration is so important. </a:t>
            </a:r>
          </a:p>
          <a:p>
            <a:r>
              <a:rPr lang="en-US" dirty="0"/>
              <a:t>One way to do this is by effectively monitoring customer care techniques. </a:t>
            </a:r>
          </a:p>
          <a:p>
            <a:r>
              <a:rPr lang="en-US" dirty="0"/>
              <a:t>Corporations can quickly respond to customer complaints by keeping a careful eye on customer interactions and comments. </a:t>
            </a:r>
          </a:p>
          <a:p>
            <a:r>
              <a:rPr lang="en-US" dirty="0"/>
              <a:t>A dedication to visitor pleasure is shown via the prompt settlement of issues and the prevention of unfavorable encounters from becoming worse. </a:t>
            </a:r>
          </a:p>
        </p:txBody>
      </p:sp>
      <p:pic>
        <p:nvPicPr>
          <p:cNvPr id="3074" name="Picture 2"/>
          <p:cNvPicPr>
            <a:picLocks noChangeAspect="1" noChangeArrowheads="1"/>
          </p:cNvPicPr>
          <p:nvPr/>
        </p:nvPicPr>
        <p:blipFill>
          <a:blip r:embed="rId3"/>
          <a:srcRect/>
          <a:stretch>
            <a:fillRect/>
          </a:stretch>
        </p:blipFill>
        <p:spPr bwMode="auto">
          <a:xfrm>
            <a:off x="6172200" y="304800"/>
            <a:ext cx="2419350" cy="161925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Service Culture</a:t>
            </a:r>
            <a:br>
              <a:rPr lang="en-US" b="1" u="sng" dirty="0"/>
            </a:br>
            <a:endParaRPr lang="en-US" dirty="0"/>
          </a:p>
        </p:txBody>
      </p:sp>
      <p:sp>
        <p:nvSpPr>
          <p:cNvPr id="3" name="Content Placeholder 2"/>
          <p:cNvSpPr>
            <a:spLocks noGrp="1"/>
          </p:cNvSpPr>
          <p:nvPr>
            <p:ph sz="quarter" idx="1"/>
          </p:nvPr>
        </p:nvSpPr>
        <p:spPr>
          <a:xfrm>
            <a:off x="457200" y="1066800"/>
            <a:ext cx="7467600" cy="4343400"/>
          </a:xfrm>
        </p:spPr>
        <p:txBody>
          <a:bodyPr>
            <a:normAutofit lnSpcReduction="10000"/>
          </a:bodyPr>
          <a:lstStyle/>
          <a:p>
            <a:r>
              <a:rPr lang="en-US" dirty="0"/>
              <a:t>The hotel sector is very competitive, and one of the most important factors is the tradition of service. </a:t>
            </a:r>
          </a:p>
          <a:p>
            <a:r>
              <a:rPr lang="en-US" dirty="0"/>
              <a:t>Having an effective service culture is what makes outstanding hotels stand out in a very competitive business. </a:t>
            </a:r>
          </a:p>
          <a:p>
            <a:r>
              <a:rPr lang="en-US" dirty="0"/>
              <a:t>Everything that contributes to providing outstanding service to customers is a part of the service culture. </a:t>
            </a:r>
          </a:p>
          <a:p>
            <a:r>
              <a:rPr lang="en-US" dirty="0"/>
              <a:t>It stresses the significance of tailoring services to each individual customer and thinking forward to meet their demands. </a:t>
            </a:r>
          </a:p>
          <a:p>
            <a:endParaRPr lang="en-US" dirty="0"/>
          </a:p>
        </p:txBody>
      </p:sp>
      <p:pic>
        <p:nvPicPr>
          <p:cNvPr id="4098" name="Picture 2"/>
          <p:cNvPicPr>
            <a:picLocks noChangeAspect="1" noChangeArrowheads="1"/>
          </p:cNvPicPr>
          <p:nvPr/>
        </p:nvPicPr>
        <p:blipFill>
          <a:blip r:embed="rId3"/>
          <a:srcRect/>
          <a:stretch>
            <a:fillRect/>
          </a:stretch>
        </p:blipFill>
        <p:spPr bwMode="auto">
          <a:xfrm>
            <a:off x="3733800" y="5029200"/>
            <a:ext cx="3705225" cy="14859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Brand Consistency</a:t>
            </a:r>
          </a:p>
        </p:txBody>
      </p:sp>
      <p:sp>
        <p:nvSpPr>
          <p:cNvPr id="3" name="Content Placeholder 2"/>
          <p:cNvSpPr>
            <a:spLocks noGrp="1"/>
          </p:cNvSpPr>
          <p:nvPr>
            <p:ph sz="quarter" idx="1"/>
          </p:nvPr>
        </p:nvSpPr>
        <p:spPr>
          <a:xfrm>
            <a:off x="457200" y="2514600"/>
            <a:ext cx="8077200" cy="3959352"/>
          </a:xfrm>
        </p:spPr>
        <p:txBody>
          <a:bodyPr>
            <a:normAutofit lnSpcReduction="10000"/>
          </a:bodyPr>
          <a:lstStyle/>
          <a:p>
            <a:r>
              <a:rPr lang="en-GB" dirty="0"/>
              <a:t>The hotel sector places a premium on consistent branding, which is why it is critical to effectively evaluate guest service techniques. </a:t>
            </a:r>
          </a:p>
          <a:p>
            <a:r>
              <a:rPr lang="en-GB" dirty="0"/>
              <a:t>Establishing a powerful and memorable brand requires unwavering commitment to providing outstanding guest service in every interaction and at every venue (</a:t>
            </a:r>
            <a:r>
              <a:rPr lang="en-GB" dirty="0" err="1"/>
              <a:t>Rahimian</a:t>
            </a:r>
            <a:r>
              <a:rPr lang="en-GB" dirty="0"/>
              <a:t> et al., 2021). </a:t>
            </a:r>
          </a:p>
          <a:p>
            <a:r>
              <a:rPr lang="en-GB" dirty="0"/>
              <a:t>Organisations can guarantee that customers get service that lives up to their expectations by keeping a careful eye on customer service encounters and comments. </a:t>
            </a:r>
          </a:p>
        </p:txBody>
      </p:sp>
      <p:pic>
        <p:nvPicPr>
          <p:cNvPr id="5122" name="Picture 2"/>
          <p:cNvPicPr>
            <a:picLocks noChangeAspect="1" noChangeArrowheads="1"/>
          </p:cNvPicPr>
          <p:nvPr/>
        </p:nvPicPr>
        <p:blipFill>
          <a:blip r:embed="rId3"/>
          <a:srcRect/>
          <a:stretch>
            <a:fillRect/>
          </a:stretch>
        </p:blipFill>
        <p:spPr bwMode="auto">
          <a:xfrm>
            <a:off x="4953000" y="381000"/>
            <a:ext cx="3009900" cy="181549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normAutofit/>
          </a:bodyPr>
          <a:lstStyle/>
          <a:p>
            <a:r>
              <a:rPr lang="en-US" b="1" u="sng" dirty="0"/>
              <a:t>Future Technological Impact </a:t>
            </a:r>
          </a:p>
        </p:txBody>
      </p:sp>
      <p:sp>
        <p:nvSpPr>
          <p:cNvPr id="3" name="Content Placeholder 2"/>
          <p:cNvSpPr>
            <a:spLocks noGrp="1"/>
          </p:cNvSpPr>
          <p:nvPr>
            <p:ph sz="quarter" idx="1"/>
          </p:nvPr>
        </p:nvSpPr>
        <p:spPr>
          <a:xfrm>
            <a:off x="457200" y="1219200"/>
            <a:ext cx="8001000" cy="3962400"/>
          </a:xfrm>
        </p:spPr>
        <p:txBody>
          <a:bodyPr>
            <a:normAutofit/>
          </a:bodyPr>
          <a:lstStyle/>
          <a:p>
            <a:r>
              <a:rPr lang="en-GB" dirty="0"/>
              <a:t>Marriott uses innovation to provide a contemporary and easy welcoming atmosphere. </a:t>
            </a:r>
          </a:p>
          <a:p>
            <a:r>
              <a:rPr lang="en-GB" dirty="0"/>
              <a:t>This includes booking via the internet, smartphone applications, and smart gadgets in guest rooms that automate and enhance the experience (</a:t>
            </a:r>
            <a:r>
              <a:rPr lang="en-GB" dirty="0" err="1"/>
              <a:t>Olimovich</a:t>
            </a:r>
            <a:r>
              <a:rPr lang="en-GB" dirty="0"/>
              <a:t> and </a:t>
            </a:r>
            <a:r>
              <a:rPr lang="en-GB" dirty="0" err="1"/>
              <a:t>Khudoynazarovich</a:t>
            </a:r>
            <a:r>
              <a:rPr lang="en-GB" dirty="0"/>
              <a:t>, 2020). </a:t>
            </a:r>
          </a:p>
          <a:p>
            <a:r>
              <a:rPr lang="en-GB" dirty="0"/>
              <a:t>Additionally, because of technology, Marriott has the ability to gather and evaluate visitor data for targeted incentives and personalised communications. </a:t>
            </a:r>
          </a:p>
        </p:txBody>
      </p:sp>
      <p:pic>
        <p:nvPicPr>
          <p:cNvPr id="6146" name="Picture 2"/>
          <p:cNvPicPr>
            <a:picLocks noChangeAspect="1" noChangeArrowheads="1"/>
          </p:cNvPicPr>
          <p:nvPr/>
        </p:nvPicPr>
        <p:blipFill>
          <a:blip r:embed="rId3"/>
          <a:srcRect/>
          <a:stretch>
            <a:fillRect/>
          </a:stretch>
        </p:blipFill>
        <p:spPr bwMode="auto">
          <a:xfrm>
            <a:off x="3657600" y="4953000"/>
            <a:ext cx="3667125" cy="16383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Service Failure </a:t>
            </a:r>
          </a:p>
        </p:txBody>
      </p:sp>
      <p:sp>
        <p:nvSpPr>
          <p:cNvPr id="3" name="Content Placeholder 2"/>
          <p:cNvSpPr>
            <a:spLocks noGrp="1"/>
          </p:cNvSpPr>
          <p:nvPr>
            <p:ph sz="quarter" idx="1"/>
          </p:nvPr>
        </p:nvSpPr>
        <p:spPr>
          <a:xfrm>
            <a:off x="457200" y="2209800"/>
            <a:ext cx="7924800" cy="4264152"/>
          </a:xfrm>
        </p:spPr>
        <p:txBody>
          <a:bodyPr>
            <a:normAutofit fontScale="92500"/>
          </a:bodyPr>
          <a:lstStyle/>
          <a:p>
            <a:r>
              <a:rPr lang="en-US" dirty="0"/>
              <a:t>When it comes to the hotel business, service failures may greatly affect client happiness and loyalty. </a:t>
            </a:r>
          </a:p>
          <a:p>
            <a:r>
              <a:rPr lang="en-US" dirty="0"/>
              <a:t>When customers get dirty rooms, incorrect orders, or unhelpful employees, it's a service failure. </a:t>
            </a:r>
          </a:p>
          <a:p>
            <a:r>
              <a:rPr lang="en-US" dirty="0"/>
              <a:t>Bad feedback, lower client retention, and a drop in revenue are all possible outcomes of these mistakes (</a:t>
            </a:r>
            <a:r>
              <a:rPr lang="en-US" dirty="0" err="1"/>
              <a:t>Limna</a:t>
            </a:r>
            <a:r>
              <a:rPr lang="en-US" dirty="0"/>
              <a:t>, 2022). </a:t>
            </a:r>
          </a:p>
          <a:p>
            <a:r>
              <a:rPr lang="en-US" dirty="0"/>
              <a:t>In order to reduce the likelihood of service disappointment, it is important to educate and motivate employees, establish quality assurance procedures, and respond quickly to customer concerns. </a:t>
            </a:r>
          </a:p>
        </p:txBody>
      </p:sp>
      <p:pic>
        <p:nvPicPr>
          <p:cNvPr id="7170" name="Picture 2"/>
          <p:cNvPicPr>
            <a:picLocks noChangeAspect="1" noChangeArrowheads="1"/>
          </p:cNvPicPr>
          <p:nvPr/>
        </p:nvPicPr>
        <p:blipFill>
          <a:blip r:embed="rId3"/>
          <a:srcRect/>
          <a:stretch>
            <a:fillRect/>
          </a:stretch>
        </p:blipFill>
        <p:spPr bwMode="auto">
          <a:xfrm>
            <a:off x="4267200" y="243840"/>
            <a:ext cx="3886200" cy="196596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sz="quarter" idx="1"/>
          </p:nvPr>
        </p:nvSpPr>
        <p:spPr/>
        <p:txBody>
          <a:bodyPr/>
          <a:lstStyle/>
          <a:p>
            <a:pPr algn="just"/>
            <a:r>
              <a:rPr lang="en-GB" dirty="0"/>
              <a:t>The key to a successful hospitality company is keeping an eye on how guests are being served. </a:t>
            </a:r>
          </a:p>
          <a:p>
            <a:pPr algn="just"/>
            <a:r>
              <a:rPr lang="en-GB" dirty="0"/>
              <a:t>Businesses may enhance their service, respond quickly to customer complaints, and increase happiness among guests by tracking and analysing how they perceive service. </a:t>
            </a:r>
          </a:p>
          <a:p>
            <a:pPr algn="just"/>
            <a:endParaRPr lang="en-GB" dirty="0"/>
          </a:p>
        </p:txBody>
      </p:sp>
      <p:pic>
        <p:nvPicPr>
          <p:cNvPr id="1026" name="Picture 2"/>
          <p:cNvPicPr>
            <a:picLocks noChangeAspect="1" noChangeArrowheads="1"/>
          </p:cNvPicPr>
          <p:nvPr/>
        </p:nvPicPr>
        <p:blipFill>
          <a:blip r:embed="rId3"/>
          <a:srcRect/>
          <a:stretch>
            <a:fillRect/>
          </a:stretch>
        </p:blipFill>
        <p:spPr bwMode="auto">
          <a:xfrm>
            <a:off x="0" y="5029200"/>
            <a:ext cx="9144000" cy="1828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Recommendations </a:t>
            </a:r>
          </a:p>
        </p:txBody>
      </p:sp>
      <p:sp>
        <p:nvSpPr>
          <p:cNvPr id="3" name="Content Placeholder 2"/>
          <p:cNvSpPr>
            <a:spLocks noGrp="1"/>
          </p:cNvSpPr>
          <p:nvPr>
            <p:ph sz="quarter" idx="1"/>
          </p:nvPr>
        </p:nvSpPr>
        <p:spPr/>
        <p:txBody>
          <a:bodyPr/>
          <a:lstStyle/>
          <a:p>
            <a:r>
              <a:rPr lang="en-US" dirty="0"/>
              <a:t>Embrace innovations in technology </a:t>
            </a:r>
          </a:p>
          <a:p>
            <a:r>
              <a:rPr lang="en-US" dirty="0"/>
              <a:t>Communicating with guests as they step through the hotel's doors is a crucial part of providing a warm welcome. </a:t>
            </a:r>
          </a:p>
          <a:p>
            <a:r>
              <a:rPr lang="en-US" dirty="0"/>
              <a:t>Availability of all genuine currencies by providing incentives to customers. </a:t>
            </a:r>
          </a:p>
        </p:txBody>
      </p:sp>
      <p:pic>
        <p:nvPicPr>
          <p:cNvPr id="8194" name="Picture 2"/>
          <p:cNvPicPr>
            <a:picLocks noChangeAspect="1" noChangeArrowheads="1"/>
          </p:cNvPicPr>
          <p:nvPr/>
        </p:nvPicPr>
        <p:blipFill>
          <a:blip r:embed="rId3"/>
          <a:srcRect/>
          <a:stretch>
            <a:fillRect/>
          </a:stretch>
        </p:blipFill>
        <p:spPr bwMode="auto">
          <a:xfrm>
            <a:off x="838200" y="4343400"/>
            <a:ext cx="5638800" cy="22098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sz="quarter" idx="1"/>
          </p:nvPr>
        </p:nvSpPr>
        <p:spPr/>
        <p:txBody>
          <a:bodyPr>
            <a:normAutofit fontScale="70000" lnSpcReduction="20000"/>
          </a:bodyPr>
          <a:lstStyle/>
          <a:p>
            <a:r>
              <a:rPr lang="en-US" dirty="0" err="1"/>
              <a:t>Buhalis</a:t>
            </a:r>
            <a:r>
              <a:rPr lang="en-US" dirty="0"/>
              <a:t>, D. and </a:t>
            </a:r>
            <a:r>
              <a:rPr lang="en-US" dirty="0" err="1"/>
              <a:t>Moldavska</a:t>
            </a:r>
            <a:r>
              <a:rPr lang="en-US" dirty="0"/>
              <a:t>, I., 2022. Voice assistants in hospitality: using artificial intelligence for customer service. </a:t>
            </a:r>
            <a:r>
              <a:rPr lang="en-US" i="1" dirty="0"/>
              <a:t>Journal of Hospitality and Tourism Technology</a:t>
            </a:r>
            <a:r>
              <a:rPr lang="en-US" dirty="0"/>
              <a:t>, </a:t>
            </a:r>
            <a:r>
              <a:rPr lang="en-US" i="1" dirty="0"/>
              <a:t>13</a:t>
            </a:r>
            <a:r>
              <a:rPr lang="en-US" dirty="0"/>
              <a:t>(3), pp.386-403.</a:t>
            </a:r>
          </a:p>
          <a:p>
            <a:r>
              <a:rPr lang="en-US" dirty="0" err="1"/>
              <a:t>Kampani</a:t>
            </a:r>
            <a:r>
              <a:rPr lang="en-US" dirty="0"/>
              <a:t>, N. and </a:t>
            </a:r>
            <a:r>
              <a:rPr lang="en-US" dirty="0" err="1"/>
              <a:t>Jhamb</a:t>
            </a:r>
            <a:r>
              <a:rPr lang="en-US" dirty="0"/>
              <a:t>, D., 2020. Analyzing the role of e-</a:t>
            </a:r>
            <a:r>
              <a:rPr lang="en-US" dirty="0" err="1"/>
              <a:t>crm</a:t>
            </a:r>
            <a:r>
              <a:rPr lang="en-US" dirty="0"/>
              <a:t> in managing customer relations: A critical review of the literature. </a:t>
            </a:r>
            <a:r>
              <a:rPr lang="en-US" i="1" dirty="0"/>
              <a:t>Journal of Critical Review</a:t>
            </a:r>
            <a:r>
              <a:rPr lang="en-US" dirty="0"/>
              <a:t>, </a:t>
            </a:r>
            <a:r>
              <a:rPr lang="en-US" i="1" dirty="0"/>
              <a:t>7</a:t>
            </a:r>
            <a:r>
              <a:rPr lang="en-US" dirty="0"/>
              <a:t>(4), pp.221-226.</a:t>
            </a:r>
          </a:p>
          <a:p>
            <a:r>
              <a:rPr lang="en-US" dirty="0" err="1"/>
              <a:t>Kryukova</a:t>
            </a:r>
            <a:r>
              <a:rPr lang="en-US" dirty="0"/>
              <a:t>, E.M. and </a:t>
            </a:r>
            <a:r>
              <a:rPr lang="en-US" dirty="0" err="1"/>
              <a:t>Khetagurova</a:t>
            </a:r>
            <a:r>
              <a:rPr lang="en-US" dirty="0"/>
              <a:t>, V.S., 2020. Modern methods and approaches to the management of the hotel services promotion. </a:t>
            </a:r>
            <a:r>
              <a:rPr lang="en-US" i="1" dirty="0" err="1"/>
              <a:t>Revista</a:t>
            </a:r>
            <a:r>
              <a:rPr lang="en-US" i="1" dirty="0"/>
              <a:t> </a:t>
            </a:r>
            <a:r>
              <a:rPr lang="en-US" i="1" dirty="0" err="1"/>
              <a:t>Turismo</a:t>
            </a:r>
            <a:r>
              <a:rPr lang="en-US" i="1" dirty="0"/>
              <a:t> </a:t>
            </a:r>
            <a:r>
              <a:rPr lang="en-US" i="1" dirty="0" err="1"/>
              <a:t>Estudos</a:t>
            </a:r>
            <a:r>
              <a:rPr lang="en-US" i="1" dirty="0"/>
              <a:t> e </a:t>
            </a:r>
            <a:r>
              <a:rPr lang="en-US" i="1" dirty="0" err="1"/>
              <a:t>Práticas</a:t>
            </a:r>
            <a:r>
              <a:rPr lang="en-US" i="1" dirty="0"/>
              <a:t>-RTEP/UERN</a:t>
            </a:r>
            <a:r>
              <a:rPr lang="en-US" dirty="0"/>
              <a:t>, (3), pp.1-10.</a:t>
            </a:r>
          </a:p>
          <a:p>
            <a:r>
              <a:rPr lang="en-US" dirty="0" err="1"/>
              <a:t>Limna</a:t>
            </a:r>
            <a:r>
              <a:rPr lang="en-US" dirty="0"/>
              <a:t>, P., 2022. Artificial Intelligence (AI) in the hospitality industry: A review article. </a:t>
            </a:r>
            <a:r>
              <a:rPr lang="en-US" i="1" dirty="0"/>
              <a:t>Int. J. </a:t>
            </a:r>
            <a:r>
              <a:rPr lang="en-US" i="1" dirty="0" err="1"/>
              <a:t>Comput</a:t>
            </a:r>
            <a:r>
              <a:rPr lang="en-US" i="1" dirty="0"/>
              <a:t>. Sci. Res</a:t>
            </a:r>
            <a:r>
              <a:rPr lang="en-US" dirty="0"/>
              <a:t>, </a:t>
            </a:r>
            <a:r>
              <a:rPr lang="en-US" i="1" dirty="0"/>
              <a:t>6</a:t>
            </a:r>
            <a:r>
              <a:rPr lang="en-US" dirty="0"/>
              <a:t>, pp.1-12.</a:t>
            </a:r>
          </a:p>
          <a:p>
            <a:r>
              <a:rPr lang="en-US" dirty="0" err="1"/>
              <a:t>Mehmood</a:t>
            </a:r>
            <a:r>
              <a:rPr lang="en-US" dirty="0"/>
              <a:t>, T., 2021. Does information technology competencies and fleet management practices lead to effective service delivery? Empirical evidence from E-commerce industry. </a:t>
            </a:r>
            <a:r>
              <a:rPr lang="en-US" i="1" dirty="0"/>
              <a:t>International Journal of Technology, Innovation and Management (IJTIM)</a:t>
            </a:r>
            <a:r>
              <a:rPr lang="en-US" dirty="0"/>
              <a:t>, </a:t>
            </a:r>
            <a:r>
              <a:rPr lang="en-US" i="1" dirty="0"/>
              <a:t>1</a:t>
            </a:r>
            <a:r>
              <a:rPr lang="en-US" dirty="0"/>
              <a:t>(2), pp.14-41.</a:t>
            </a:r>
          </a:p>
          <a:p>
            <a:r>
              <a:rPr lang="en-US" dirty="0" err="1"/>
              <a:t>Olimovich</a:t>
            </a:r>
            <a:r>
              <a:rPr lang="en-US" dirty="0"/>
              <a:t>, D.I. and </a:t>
            </a:r>
            <a:r>
              <a:rPr lang="en-US" dirty="0" err="1"/>
              <a:t>Khudoynazarovich</a:t>
            </a:r>
            <a:r>
              <a:rPr lang="en-US" dirty="0"/>
              <a:t>, S.A., 2020. The cost-effectiveness of improving the quality of hotel services. </a:t>
            </a:r>
            <a:r>
              <a:rPr lang="en-US" i="1" dirty="0"/>
              <a:t>Academy</a:t>
            </a:r>
            <a:r>
              <a:rPr lang="en-US" dirty="0"/>
              <a:t>, (4 (55)), pp.40-42.</a:t>
            </a:r>
          </a:p>
          <a:p>
            <a:pPr>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981200"/>
            <a:ext cx="6172200" cy="2053590"/>
          </a:xfrm>
        </p:spPr>
        <p:txBody>
          <a:bodyPr>
            <a:normAutofit/>
          </a:bodyPr>
          <a:lstStyle/>
          <a:p>
            <a:r>
              <a:rPr lang="en-US" sz="6000" dirty="0"/>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273</TotalTime>
  <Words>2392</Words>
  <Application>Microsoft Office PowerPoint</Application>
  <PresentationFormat>On-screen Show (4:3)</PresentationFormat>
  <Paragraphs>82</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Schoolbook</vt:lpstr>
      <vt:lpstr>Wingdings</vt:lpstr>
      <vt:lpstr>Wingdings 2</vt:lpstr>
      <vt:lpstr>Oriel</vt:lpstr>
      <vt:lpstr>The importance of effectively monitoring guest service approaches</vt:lpstr>
      <vt:lpstr>Introduction </vt:lpstr>
      <vt:lpstr>JW Marriott</vt:lpstr>
      <vt:lpstr>Reputation Management</vt:lpstr>
      <vt:lpstr>Service Culture </vt:lpstr>
      <vt:lpstr>Brand Consistency</vt:lpstr>
      <vt:lpstr>Future Technological Impact </vt:lpstr>
      <vt:lpstr>Service Failure </vt:lpstr>
      <vt:lpstr>Conclusion </vt:lpstr>
      <vt:lpstr>Recommendations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effectively monitoring guest service approaches</dc:title>
  <dc:creator>Dell3521</dc:creator>
  <cp:lastModifiedBy>Rohits Den</cp:lastModifiedBy>
  <cp:revision>23</cp:revision>
  <dcterms:created xsi:type="dcterms:W3CDTF">2024-02-16T16:52:45Z</dcterms:created>
  <dcterms:modified xsi:type="dcterms:W3CDTF">2024-02-21T16:46:45Z</dcterms:modified>
</cp:coreProperties>
</file>