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77" r:id="rId4"/>
    <p:sldId id="260" r:id="rId5"/>
    <p:sldId id="258" r:id="rId6"/>
    <p:sldId id="261" r:id="rId7"/>
    <p:sldId id="266" r:id="rId8"/>
    <p:sldId id="264" r:id="rId9"/>
    <p:sldId id="267" r:id="rId10"/>
    <p:sldId id="268" r:id="rId11"/>
    <p:sldId id="269" r:id="rId12"/>
    <p:sldId id="270" r:id="rId13"/>
    <p:sldId id="272" r:id="rId14"/>
    <p:sldId id="273" r:id="rId15"/>
    <p:sldId id="271" r:id="rId16"/>
    <p:sldId id="275"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3/25/21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3/25/21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3/25/21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www.childrenssociety.org.uk/what-we-do/our-work/child-criminal-exploitation-and-county-lines" TargetMode="External"/><Relationship Id="rId2" Type="http://schemas.openxmlformats.org/officeDocument/2006/relationships/hyperlink" Target="https://paceuk.info/criminal-exploitation/indicators-and-risks-of-criminal-exploitation/" TargetMode="External"/><Relationship Id="rId1" Type="http://schemas.openxmlformats.org/officeDocument/2006/relationships/slideLayout" Target="../slideLayouts/slideLayout5.xml"/><Relationship Id="rId4" Type="http://schemas.openxmlformats.org/officeDocument/2006/relationships/hyperlink" Target="https://assets.publishing.service.gov.uk/government/uploads/system/uploads/attachment_data/file/794554/6.5120_Child_exploitation_disruption_toolkit.pdf"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5934A-0885-E043-ADB6-DD9395136AB9}"/>
              </a:ext>
            </a:extLst>
          </p:cNvPr>
          <p:cNvSpPr>
            <a:spLocks noGrp="1"/>
          </p:cNvSpPr>
          <p:nvPr>
            <p:ph type="ctrTitle"/>
          </p:nvPr>
        </p:nvSpPr>
        <p:spPr>
          <a:xfrm>
            <a:off x="2417779" y="169333"/>
            <a:ext cx="8637073" cy="3157463"/>
          </a:xfrm>
        </p:spPr>
        <p:txBody>
          <a:bodyPr>
            <a:normAutofit fontScale="90000"/>
          </a:bodyPr>
          <a:lstStyle/>
          <a:p>
            <a:pPr algn="ctr"/>
            <a:r>
              <a:rPr lang="en-GB" sz="3900" b="1" i="0" dirty="0">
                <a:solidFill>
                  <a:srgbClr val="1E98FD"/>
                </a:solidFill>
                <a:effectLst/>
                <a:latin typeface="Graphik-Semibold" panose="020B0503030202060203" pitchFamily="34" charset="77"/>
              </a:rPr>
              <a:t>Seminar Presentation for ECYW6004</a:t>
            </a:r>
            <a:br>
              <a:rPr lang="en-GB" sz="3900" b="1" i="0" dirty="0">
                <a:solidFill>
                  <a:srgbClr val="1E98FD"/>
                </a:solidFill>
                <a:effectLst/>
                <a:latin typeface="Graphik-Semibold" panose="020B0503030202060203" pitchFamily="34" charset="77"/>
              </a:rPr>
            </a:br>
            <a:br>
              <a:rPr lang="en-GB" b="1" i="0" dirty="0">
                <a:solidFill>
                  <a:srgbClr val="1E98FD"/>
                </a:solidFill>
                <a:effectLst/>
                <a:latin typeface="Graphik-Semibold" panose="020B0503030202060203" pitchFamily="34" charset="77"/>
              </a:rPr>
            </a:br>
            <a:r>
              <a:rPr lang="en-GB" sz="2100" b="0" i="0" dirty="0">
                <a:solidFill>
                  <a:srgbClr val="000000"/>
                </a:solidFill>
                <a:effectLst/>
                <a:latin typeface="Times New Roman" panose="02020603050405020304" pitchFamily="18" charset="0"/>
              </a:rPr>
              <a:t>Young People and Society 3: Trauma, Exploitation and Toxic Childhood</a:t>
            </a:r>
            <a:br>
              <a:rPr lang="en-GB" sz="2100" dirty="0">
                <a:solidFill>
                  <a:srgbClr val="000000"/>
                </a:solidFill>
                <a:effectLst/>
                <a:latin typeface="Times New Roman" panose="02020603050405020304" pitchFamily="18" charset="0"/>
              </a:rPr>
            </a:br>
            <a:br>
              <a:rPr lang="en-GB" sz="2100" b="1" i="0" dirty="0">
                <a:solidFill>
                  <a:srgbClr val="1E98FD"/>
                </a:solidFill>
                <a:effectLst/>
                <a:latin typeface="Graphik-Semibold" panose="020B0503030202060203" pitchFamily="34" charset="77"/>
              </a:rPr>
            </a:br>
            <a:endParaRPr lang="en-GB" sz="2100" dirty="0">
              <a:solidFill>
                <a:srgbClr val="1E98FD"/>
              </a:solidFill>
              <a:effectLst/>
              <a:latin typeface="Graphik" panose="020B0503030202060203" pitchFamily="34" charset="77"/>
            </a:endParaRPr>
          </a:p>
        </p:txBody>
      </p:sp>
      <p:sp>
        <p:nvSpPr>
          <p:cNvPr id="3" name="Subtitle 2">
            <a:extLst>
              <a:ext uri="{FF2B5EF4-FFF2-40B4-BE49-F238E27FC236}">
                <a16:creationId xmlns:a16="http://schemas.microsoft.com/office/drawing/2014/main" id="{0387C69C-0F7C-EE4C-83F8-65E5A2617676}"/>
              </a:ext>
            </a:extLst>
          </p:cNvPr>
          <p:cNvSpPr>
            <a:spLocks noGrp="1"/>
          </p:cNvSpPr>
          <p:nvPr>
            <p:ph type="subTitle" idx="1"/>
          </p:nvPr>
        </p:nvSpPr>
        <p:spPr/>
        <p:txBody>
          <a:bodyPr>
            <a:normAutofit fontScale="77500" lnSpcReduction="20000"/>
          </a:bodyPr>
          <a:lstStyle/>
          <a:p>
            <a:r>
              <a:rPr lang="en-GB" b="0" i="0">
                <a:solidFill>
                  <a:srgbClr val="000000"/>
                </a:solidFill>
                <a:effectLst/>
                <a:latin typeface="Graphik-Medium" panose="020B0503030202060203" pitchFamily="34" charset="77"/>
              </a:rPr>
              <a:t>Godlove N Nzimbi - Student # 1807086</a:t>
            </a:r>
            <a:endParaRPr lang="en-GB">
              <a:solidFill>
                <a:srgbClr val="000000"/>
              </a:solidFill>
              <a:effectLst/>
              <a:latin typeface="Graphik" panose="020B0503030202060203" pitchFamily="34" charset="77"/>
            </a:endParaRPr>
          </a:p>
          <a:p>
            <a:r>
              <a:rPr lang="en-GB" b="0" i="0">
                <a:solidFill>
                  <a:srgbClr val="000000"/>
                </a:solidFill>
                <a:effectLst/>
                <a:latin typeface="Graphik-Medium" panose="020B0503030202060203" pitchFamily="34" charset="77"/>
              </a:rPr>
              <a:t>Level 6 Youth Work and social Education , University of Wales Trinity Saint David. Carmarthen Campus </a:t>
            </a:r>
            <a:endParaRPr lang="en-GB">
              <a:solidFill>
                <a:srgbClr val="000000"/>
              </a:solidFill>
              <a:effectLst/>
              <a:latin typeface="Graphik" panose="020B0503030202060203" pitchFamily="34" charset="77"/>
            </a:endParaRPr>
          </a:p>
        </p:txBody>
      </p:sp>
    </p:spTree>
    <p:extLst>
      <p:ext uri="{BB962C8B-B14F-4D97-AF65-F5344CB8AC3E}">
        <p14:creationId xmlns:p14="http://schemas.microsoft.com/office/powerpoint/2010/main" val="1308396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7725F7-FFEF-9249-9809-65881D98E5D0}"/>
              </a:ext>
            </a:extLst>
          </p:cNvPr>
          <p:cNvSpPr txBox="1"/>
          <p:nvPr/>
        </p:nvSpPr>
        <p:spPr>
          <a:xfrm>
            <a:off x="1241778" y="2136338"/>
            <a:ext cx="10004777" cy="2677656"/>
          </a:xfrm>
          <a:prstGeom prst="rect">
            <a:avLst/>
          </a:prstGeom>
          <a:noFill/>
        </p:spPr>
        <p:txBody>
          <a:bodyPr wrap="square">
            <a:spAutoFit/>
          </a:bodyPr>
          <a:lstStyle/>
          <a:p>
            <a:pPr algn="ctr"/>
            <a:r>
              <a:rPr lang="en-GB" sz="2400" i="0" dirty="0">
                <a:effectLst/>
                <a:latin typeface=".SFUI-Regular"/>
              </a:rPr>
              <a:t>My </a:t>
            </a:r>
            <a:r>
              <a:rPr lang="en-GB" sz="2400" dirty="0">
                <a:latin typeface=".SFUI-Regular"/>
              </a:rPr>
              <a:t>task</a:t>
            </a:r>
            <a:r>
              <a:rPr lang="en-GB" sz="2400" i="0" dirty="0">
                <a:effectLst/>
                <a:latin typeface=".SFUI-Regular"/>
              </a:rPr>
              <a:t> was to </a:t>
            </a:r>
            <a:r>
              <a:rPr lang="en-GB" sz="2400" i="0" dirty="0">
                <a:effectLst/>
                <a:latin typeface=".SFUI-Semibold"/>
              </a:rPr>
              <a:t>design an advisory leaflet</a:t>
            </a:r>
            <a:r>
              <a:rPr lang="en-GB" sz="2400" i="0" dirty="0">
                <a:effectLst/>
                <a:latin typeface=".SFUI-Regular"/>
              </a:rPr>
              <a:t> </a:t>
            </a:r>
            <a:r>
              <a:rPr lang="en-GB" sz="2400" i="0" dirty="0">
                <a:effectLst/>
                <a:latin typeface=".SFUI-Semibold"/>
              </a:rPr>
              <a:t>for parents and guardians focusing on an issue faced by young people in contemporary society. Students were  required to ‘present’ their advisory leaflet, ensuring they demonstrate how youth workers and other young people practitioners can best support at risk young people</a:t>
            </a:r>
            <a:r>
              <a:rPr lang="en-GB" sz="2400" i="0" dirty="0">
                <a:effectLst/>
                <a:latin typeface=".SFUI-Regular"/>
              </a:rPr>
              <a:t>. </a:t>
            </a:r>
            <a:r>
              <a:rPr lang="en-GB" sz="2400" dirty="0">
                <a:latin typeface=".SFUI-Semibold"/>
              </a:rPr>
              <a:t>My </a:t>
            </a:r>
            <a:r>
              <a:rPr lang="en-GB" sz="2400" i="0" dirty="0">
                <a:effectLst/>
                <a:latin typeface=".SFUI-Semibold"/>
              </a:rPr>
              <a:t>presentation </a:t>
            </a:r>
            <a:r>
              <a:rPr lang="en-GB" sz="2400" dirty="0">
                <a:latin typeface=".SFUI-Semibold"/>
              </a:rPr>
              <a:t>will </a:t>
            </a:r>
            <a:r>
              <a:rPr lang="en-GB" sz="2400" i="0" dirty="0">
                <a:effectLst/>
                <a:latin typeface=".SFUI-Semibold"/>
              </a:rPr>
              <a:t>be supported by wider reading, and linked to the Youth Work National Occupational Standards (CLD Standards Council Scotland, 2019).</a:t>
            </a:r>
            <a:endParaRPr lang="en-GB" sz="2400" dirty="0">
              <a:effectLst/>
              <a:latin typeface=".AppleSystemUIFont"/>
            </a:endParaRPr>
          </a:p>
        </p:txBody>
      </p:sp>
    </p:spTree>
    <p:extLst>
      <p:ext uri="{BB962C8B-B14F-4D97-AF65-F5344CB8AC3E}">
        <p14:creationId xmlns:p14="http://schemas.microsoft.com/office/powerpoint/2010/main" val="1724560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CFCF242-B912-3B45-97A8-6646D6670BEB}"/>
              </a:ext>
            </a:extLst>
          </p:cNvPr>
          <p:cNvPicPr>
            <a:picLocks noChangeAspect="1"/>
          </p:cNvPicPr>
          <p:nvPr/>
        </p:nvPicPr>
        <p:blipFill>
          <a:blip r:embed="rId2"/>
          <a:stretch>
            <a:fillRect/>
          </a:stretch>
        </p:blipFill>
        <p:spPr>
          <a:xfrm>
            <a:off x="6533444" y="403955"/>
            <a:ext cx="5486400" cy="3824989"/>
          </a:xfrm>
          <a:prstGeom prst="rect">
            <a:avLst/>
          </a:prstGeom>
        </p:spPr>
      </p:pic>
      <p:pic>
        <p:nvPicPr>
          <p:cNvPr id="3" name="Picture 3">
            <a:extLst>
              <a:ext uri="{FF2B5EF4-FFF2-40B4-BE49-F238E27FC236}">
                <a16:creationId xmlns:a16="http://schemas.microsoft.com/office/drawing/2014/main" id="{86725D8C-64D3-E343-BE81-86BBC4D28B16}"/>
              </a:ext>
            </a:extLst>
          </p:cNvPr>
          <p:cNvPicPr>
            <a:picLocks noChangeAspect="1"/>
          </p:cNvPicPr>
          <p:nvPr/>
        </p:nvPicPr>
        <p:blipFill>
          <a:blip r:embed="rId3"/>
          <a:stretch>
            <a:fillRect/>
          </a:stretch>
        </p:blipFill>
        <p:spPr>
          <a:xfrm>
            <a:off x="750711" y="389844"/>
            <a:ext cx="5486400" cy="3949700"/>
          </a:xfrm>
          <a:prstGeom prst="rect">
            <a:avLst/>
          </a:prstGeom>
        </p:spPr>
      </p:pic>
    </p:spTree>
    <p:extLst>
      <p:ext uri="{BB962C8B-B14F-4D97-AF65-F5344CB8AC3E}">
        <p14:creationId xmlns:p14="http://schemas.microsoft.com/office/powerpoint/2010/main" val="2751285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3" name="Rectangle 17">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9">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E5779B4-9107-594E-8A34-17A80F2F6D01}"/>
              </a:ext>
            </a:extLst>
          </p:cNvPr>
          <p:cNvSpPr>
            <a:spLocks noGrp="1"/>
          </p:cNvSpPr>
          <p:nvPr>
            <p:ph type="title" idx="4294967295"/>
          </p:nvPr>
        </p:nvSpPr>
        <p:spPr>
          <a:xfrm>
            <a:off x="7218030" y="804520"/>
            <a:ext cx="3520367" cy="1049235"/>
          </a:xfrm>
        </p:spPr>
        <p:txBody>
          <a:bodyPr vert="horz" lIns="91440" tIns="45720" rIns="91440" bIns="45720" rtlCol="0" anchor="t">
            <a:normAutofit/>
          </a:bodyPr>
          <a:lstStyle/>
          <a:p>
            <a:r>
              <a:rPr lang="en-US" sz="2200"/>
              <a:t>Child criminal exploitation</a:t>
            </a:r>
            <a:br>
              <a:rPr lang="en-US" sz="2200"/>
            </a:br>
            <a:endParaRPr lang="en-US" sz="2200"/>
          </a:p>
        </p:txBody>
      </p:sp>
      <p:sp>
        <p:nvSpPr>
          <p:cNvPr id="17" name="Rectangle 21">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23">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5" name="Rectangle 24">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5">
            <a:extLst>
              <a:ext uri="{FF2B5EF4-FFF2-40B4-BE49-F238E27FC236}">
                <a16:creationId xmlns:a16="http://schemas.microsoft.com/office/drawing/2014/main" id="{5B9FA745-4244-B448-9CF4-6E8F75DDD6A2}"/>
              </a:ext>
            </a:extLst>
          </p:cNvPr>
          <p:cNvPicPr>
            <a:picLocks noGrp="1" noChangeAspect="1"/>
          </p:cNvPicPr>
          <p:nvPr>
            <p:ph type="pic" idx="4294967295"/>
          </p:nvPr>
        </p:nvPicPr>
        <p:blipFill rotWithShape="1">
          <a:blip r:embed="rId3"/>
          <a:srcRect l="7409" r="7413" b="1"/>
          <a:stretch/>
        </p:blipFill>
        <p:spPr>
          <a:xfrm>
            <a:off x="1271223" y="1116345"/>
            <a:ext cx="4825148" cy="3866172"/>
          </a:xfrm>
          <a:prstGeom prst="rect">
            <a:avLst/>
          </a:prstGeom>
        </p:spPr>
      </p:pic>
      <p:sp>
        <p:nvSpPr>
          <p:cNvPr id="4" name="Text Placeholder 3">
            <a:extLst>
              <a:ext uri="{FF2B5EF4-FFF2-40B4-BE49-F238E27FC236}">
                <a16:creationId xmlns:a16="http://schemas.microsoft.com/office/drawing/2014/main" id="{31B0C7B0-F632-5248-B60E-CFA07B2982E2}"/>
              </a:ext>
            </a:extLst>
          </p:cNvPr>
          <p:cNvSpPr>
            <a:spLocks noGrp="1"/>
          </p:cNvSpPr>
          <p:nvPr>
            <p:ph type="body" sz="half" idx="4294967295"/>
          </p:nvPr>
        </p:nvSpPr>
        <p:spPr>
          <a:xfrm>
            <a:off x="7218029" y="2015732"/>
            <a:ext cx="3520368" cy="3450613"/>
          </a:xfrm>
        </p:spPr>
        <p:txBody>
          <a:bodyPr vert="horz" lIns="91440" tIns="45720" rIns="91440" bIns="45720" rtlCol="0" anchor="t">
            <a:normAutofit lnSpcReduction="10000"/>
          </a:bodyPr>
          <a:lstStyle/>
          <a:p>
            <a:pPr>
              <a:lnSpc>
                <a:spcPct val="110000"/>
              </a:lnSpc>
            </a:pPr>
            <a:r>
              <a:rPr lang="en-US" sz="1600" b="0" i="0" dirty="0"/>
              <a:t>According to The children society website,</a:t>
            </a:r>
            <a:endParaRPr lang="en-US" sz="1600" dirty="0"/>
          </a:p>
          <a:p>
            <a:pPr>
              <a:lnSpc>
                <a:spcPct val="110000"/>
              </a:lnSpc>
            </a:pPr>
            <a:r>
              <a:rPr lang="en-US" sz="1600" b="1" i="0" dirty="0"/>
              <a:t>46,000</a:t>
            </a:r>
            <a:r>
              <a:rPr lang="en-US" sz="1600" dirty="0"/>
              <a:t> of </a:t>
            </a:r>
            <a:r>
              <a:rPr lang="en-US" sz="1600" b="0" i="0" dirty="0"/>
              <a:t>children in England are thought to be involved in gangs. There is likely many more.</a:t>
            </a:r>
            <a:endParaRPr lang="en-US" sz="1600" dirty="0"/>
          </a:p>
          <a:p>
            <a:pPr>
              <a:lnSpc>
                <a:spcPct val="110000"/>
              </a:lnSpc>
            </a:pPr>
            <a:r>
              <a:rPr lang="en-US" sz="1600" b="1" i="0" dirty="0"/>
              <a:t>90%</a:t>
            </a:r>
            <a:r>
              <a:rPr lang="en-US" sz="1600" dirty="0"/>
              <a:t> </a:t>
            </a:r>
            <a:r>
              <a:rPr lang="en-US" sz="1600" b="0" i="0" dirty="0"/>
              <a:t>of English police forces have seen county lines activity in their area and the violence is getting worse.</a:t>
            </a:r>
            <a:endParaRPr lang="en-US" sz="1600" dirty="0"/>
          </a:p>
          <a:p>
            <a:pPr>
              <a:lnSpc>
                <a:spcPct val="110000"/>
              </a:lnSpc>
            </a:pPr>
            <a:r>
              <a:rPr lang="en-US" sz="1600" b="1" i="0" dirty="0"/>
              <a:t>4,000</a:t>
            </a:r>
            <a:r>
              <a:rPr lang="en-US" sz="1600" dirty="0"/>
              <a:t> of </a:t>
            </a:r>
            <a:r>
              <a:rPr lang="en-US" sz="1600" b="0" i="0" dirty="0"/>
              <a:t>teenagers are being criminally exploited in London alone</a:t>
            </a:r>
            <a:r>
              <a:rPr lang="en-GB" sz="1600" b="0" i="0" dirty="0"/>
              <a:t>,</a:t>
            </a:r>
            <a:r>
              <a:rPr lang="en-GB" sz="1800" b="0" i="0" dirty="0">
                <a:effectLst/>
                <a:latin typeface="Helvetica" pitchFamily="2" charset="0"/>
              </a:rPr>
              <a:t>(</a:t>
            </a:r>
            <a:r>
              <a:rPr lang="en-GB" sz="1400" b="0" i="0" dirty="0">
                <a:effectLst/>
                <a:latin typeface="Helvetica" pitchFamily="2" charset="0"/>
              </a:rPr>
              <a:t>The Children’s Society , 2021).</a:t>
            </a:r>
            <a:endParaRPr lang="en-GB" sz="1400" dirty="0">
              <a:effectLst/>
            </a:endParaRPr>
          </a:p>
          <a:p>
            <a:pPr>
              <a:lnSpc>
                <a:spcPct val="110000"/>
              </a:lnSpc>
            </a:pPr>
            <a:endParaRPr lang="en-US" sz="1600" dirty="0"/>
          </a:p>
          <a:p>
            <a:pPr>
              <a:lnSpc>
                <a:spcPct val="110000"/>
              </a:lnSpc>
            </a:pPr>
            <a:endParaRPr lang="en-US" sz="1600" dirty="0"/>
          </a:p>
        </p:txBody>
      </p:sp>
      <p:pic>
        <p:nvPicPr>
          <p:cNvPr id="21" name="Picture 27">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9">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727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F6CADF-D3B8-5245-A94A-2133C5D05ABB}"/>
              </a:ext>
            </a:extLst>
          </p:cNvPr>
          <p:cNvSpPr txBox="1"/>
          <p:nvPr/>
        </p:nvSpPr>
        <p:spPr>
          <a:xfrm>
            <a:off x="1622778" y="1634614"/>
            <a:ext cx="9341555" cy="4031873"/>
          </a:xfrm>
          <a:prstGeom prst="rect">
            <a:avLst/>
          </a:prstGeom>
          <a:noFill/>
        </p:spPr>
        <p:txBody>
          <a:bodyPr wrap="square">
            <a:spAutoFit/>
          </a:bodyPr>
          <a:lstStyle/>
          <a:p>
            <a:pPr algn="just"/>
            <a:r>
              <a:rPr lang="en-GB" sz="3200" b="0" i="0" dirty="0">
                <a:effectLst/>
                <a:latin typeface="Arial" panose="020B0604020202020204" pitchFamily="34" charset="0"/>
                <a:cs typeface="Arial" panose="020B0604020202020204" pitchFamily="34" charset="0"/>
              </a:rPr>
              <a:t>It can be extremely stressful suspecting your child or a child you are caring for is involved in child criminal exploitation (typically this includes county lines, weapons and gang-related activity), this leaflet is designed to advice and to show you  how youth workers and other young people practitioners can best support at risk young people.</a:t>
            </a:r>
            <a:endParaRPr lang="en-GB" sz="32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595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D89C6-D6DF-F140-93AC-84451143221C}"/>
              </a:ext>
            </a:extLst>
          </p:cNvPr>
          <p:cNvSpPr>
            <a:spLocks noGrp="1"/>
          </p:cNvSpPr>
          <p:nvPr>
            <p:ph type="title"/>
          </p:nvPr>
        </p:nvSpPr>
        <p:spPr>
          <a:xfrm>
            <a:off x="1451206" y="1129513"/>
            <a:ext cx="5532328" cy="1912081"/>
          </a:xfrm>
        </p:spPr>
        <p:txBody>
          <a:bodyPr/>
          <a:lstStyle/>
          <a:p>
            <a:r>
              <a:rPr lang="en-GB" b="1" i="0" dirty="0">
                <a:solidFill>
                  <a:srgbClr val="000000"/>
                </a:solidFill>
                <a:effectLst/>
                <a:latin typeface="Arial-BoldMT"/>
              </a:rPr>
              <a:t>What is Child Criminal Exploitation (CCE)?</a:t>
            </a:r>
            <a:br>
              <a:rPr lang="en-GB" dirty="0">
                <a:solidFill>
                  <a:srgbClr val="000000"/>
                </a:solidFill>
                <a:effectLst/>
                <a:latin typeface="Arial" panose="020B0604020202020204" pitchFamily="34" charset="0"/>
              </a:rPr>
            </a:br>
            <a:endParaRPr lang="en-US" dirty="0"/>
          </a:p>
        </p:txBody>
      </p:sp>
      <p:pic>
        <p:nvPicPr>
          <p:cNvPr id="5" name="Picture 5">
            <a:extLst>
              <a:ext uri="{FF2B5EF4-FFF2-40B4-BE49-F238E27FC236}">
                <a16:creationId xmlns:a16="http://schemas.microsoft.com/office/drawing/2014/main" id="{437080F9-0355-1549-92E8-3371BC26B6E2}"/>
              </a:ext>
            </a:extLst>
          </p:cNvPr>
          <p:cNvPicPr>
            <a:picLocks noGrp="1" noChangeAspect="1"/>
          </p:cNvPicPr>
          <p:nvPr>
            <p:ph type="pic" idx="1"/>
          </p:nvPr>
        </p:nvPicPr>
        <p:blipFill rotWithShape="1">
          <a:blip r:embed="rId2"/>
          <a:srcRect t="5659" b="5659"/>
          <a:stretch/>
        </p:blipFill>
        <p:spPr/>
      </p:pic>
      <p:sp>
        <p:nvSpPr>
          <p:cNvPr id="4" name="Text Placeholder 3">
            <a:extLst>
              <a:ext uri="{FF2B5EF4-FFF2-40B4-BE49-F238E27FC236}">
                <a16:creationId xmlns:a16="http://schemas.microsoft.com/office/drawing/2014/main" id="{7E2C109E-5BBC-424F-9114-0B5FBD7B46DA}"/>
              </a:ext>
            </a:extLst>
          </p:cNvPr>
          <p:cNvSpPr>
            <a:spLocks noGrp="1"/>
          </p:cNvSpPr>
          <p:nvPr>
            <p:ph type="body" sz="half" idx="2"/>
          </p:nvPr>
        </p:nvSpPr>
        <p:spPr>
          <a:xfrm>
            <a:off x="1451206" y="3286479"/>
            <a:ext cx="5524404" cy="2442008"/>
          </a:xfrm>
        </p:spPr>
        <p:txBody>
          <a:bodyPr>
            <a:normAutofit fontScale="77500" lnSpcReduction="20000"/>
          </a:bodyPr>
          <a:lstStyle/>
          <a:p>
            <a:r>
              <a:rPr lang="en-GB" b="0" i="0" dirty="0">
                <a:solidFill>
                  <a:srgbClr val="000000"/>
                </a:solidFill>
                <a:effectLst/>
                <a:latin typeface="Arial" panose="020B0604020202020204" pitchFamily="34" charset="0"/>
              </a:rPr>
              <a:t>Child criminal exploitation also known as (CCE), occurs where an individual or group takes advantage of an imbalance of power to coerce, control, manipulate or deceive a child or young person under the age of 18 into any criminal activity:</a:t>
            </a:r>
            <a:endParaRPr lang="en-GB"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 </a:t>
            </a:r>
            <a:r>
              <a:rPr lang="en-GB" dirty="0">
                <a:solidFill>
                  <a:srgbClr val="000000"/>
                </a:solidFill>
                <a:latin typeface="Arial" panose="020B0604020202020204" pitchFamily="34" charset="0"/>
              </a:rPr>
              <a:t>In </a:t>
            </a:r>
            <a:r>
              <a:rPr lang="en-GB" b="0" i="0" dirty="0">
                <a:solidFill>
                  <a:srgbClr val="000000"/>
                </a:solidFill>
                <a:effectLst/>
                <a:latin typeface="Arial" panose="020B0604020202020204" pitchFamily="34" charset="0"/>
              </a:rPr>
              <a:t>exchange for something the victim needs or wants.</a:t>
            </a:r>
            <a:endParaRPr lang="en-GB"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 For the financial or other advantage of the perpetrator or facilitator.</a:t>
            </a:r>
            <a:endParaRPr lang="en-GB"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 </a:t>
            </a:r>
            <a:r>
              <a:rPr lang="en-GB" dirty="0">
                <a:solidFill>
                  <a:srgbClr val="000000"/>
                </a:solidFill>
                <a:latin typeface="Arial" panose="020B0604020202020204" pitchFamily="34" charset="0"/>
              </a:rPr>
              <a:t>Through </a:t>
            </a:r>
            <a:r>
              <a:rPr lang="en-GB" b="0" i="0" dirty="0">
                <a:solidFill>
                  <a:srgbClr val="000000"/>
                </a:solidFill>
                <a:effectLst/>
                <a:latin typeface="Arial" panose="020B0604020202020204" pitchFamily="34" charset="0"/>
              </a:rPr>
              <a:t>violence or the threat of violence,</a:t>
            </a:r>
            <a:r>
              <a:rPr lang="en-GB" sz="1800" b="0" i="0" dirty="0">
                <a:effectLst/>
                <a:latin typeface="Helvetica" pitchFamily="2" charset="0"/>
              </a:rPr>
              <a:t> (</a:t>
            </a:r>
            <a:r>
              <a:rPr lang="en-GB" sz="1400" b="0" i="0" dirty="0">
                <a:effectLst/>
                <a:latin typeface="Helvetica" pitchFamily="2" charset="0"/>
              </a:rPr>
              <a:t>CHILD EXPLOITATION DISRUPTION TOOLKIT Disruption Tactics).</a:t>
            </a:r>
            <a:endParaRPr lang="en-GB" sz="1400" dirty="0">
              <a:effectLst/>
            </a:endParaRPr>
          </a:p>
          <a:p>
            <a:endParaRPr lang="en-GB" dirty="0">
              <a:solidFill>
                <a:srgbClr val="000000"/>
              </a:solidFill>
              <a:effectLst/>
              <a:latin typeface="Arial" panose="020B0604020202020204" pitchFamily="34" charset="0"/>
            </a:endParaRPr>
          </a:p>
          <a:p>
            <a:endParaRPr lang="en-US" dirty="0"/>
          </a:p>
        </p:txBody>
      </p:sp>
      <p:pic>
        <p:nvPicPr>
          <p:cNvPr id="6" name="Picture 6">
            <a:extLst>
              <a:ext uri="{FF2B5EF4-FFF2-40B4-BE49-F238E27FC236}">
                <a16:creationId xmlns:a16="http://schemas.microsoft.com/office/drawing/2014/main" id="{D5057FBE-105F-304D-8591-25C39511B464}"/>
              </a:ext>
            </a:extLst>
          </p:cNvPr>
          <p:cNvPicPr>
            <a:picLocks noChangeAspect="1"/>
          </p:cNvPicPr>
          <p:nvPr/>
        </p:nvPicPr>
        <p:blipFill>
          <a:blip r:embed="rId3"/>
          <a:stretch>
            <a:fillRect/>
          </a:stretch>
        </p:blipFill>
        <p:spPr>
          <a:xfrm>
            <a:off x="8124389" y="1129513"/>
            <a:ext cx="3009900" cy="3866327"/>
          </a:xfrm>
          <a:prstGeom prst="rect">
            <a:avLst/>
          </a:prstGeom>
        </p:spPr>
      </p:pic>
    </p:spTree>
    <p:extLst>
      <p:ext uri="{BB962C8B-B14F-4D97-AF65-F5344CB8AC3E}">
        <p14:creationId xmlns:p14="http://schemas.microsoft.com/office/powerpoint/2010/main" val="2177567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00F2071-0259-F34E-AE5C-654FDCB26BD9}"/>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dirty="0"/>
              <a:t>Who can be affected by </a:t>
            </a:r>
            <a:r>
              <a:rPr lang="en-US" dirty="0" err="1"/>
              <a:t>Cce</a:t>
            </a:r>
            <a:r>
              <a:rPr lang="en-US" dirty="0"/>
              <a:t>?</a:t>
            </a:r>
          </a:p>
        </p:txBody>
      </p:sp>
      <p:sp>
        <p:nvSpPr>
          <p:cNvPr id="22" name="Rectangle 21">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A4D23424-6B7C-0749-9470-341A301F5DA8}"/>
              </a:ext>
            </a:extLst>
          </p:cNvPr>
          <p:cNvSpPr>
            <a:spLocks noGrp="1"/>
          </p:cNvSpPr>
          <p:nvPr>
            <p:ph type="body" sz="half" idx="2"/>
          </p:nvPr>
        </p:nvSpPr>
        <p:spPr>
          <a:xfrm>
            <a:off x="1451581" y="2015732"/>
            <a:ext cx="4172212" cy="3450613"/>
          </a:xfrm>
        </p:spPr>
        <p:txBody>
          <a:bodyPr vert="horz" lIns="91440" tIns="45720" rIns="91440" bIns="45720" rtlCol="0" anchor="t">
            <a:normAutofit/>
          </a:bodyPr>
          <a:lstStyle/>
          <a:p>
            <a:pPr marL="285750" indent="-228600">
              <a:lnSpc>
                <a:spcPct val="110000"/>
              </a:lnSpc>
              <a:buFont typeface="Arial" panose="020B0604020202020204" pitchFamily="34" charset="0"/>
              <a:buChar char="•"/>
            </a:pPr>
            <a:r>
              <a:rPr lang="en-US" sz="1500" b="0" i="0" dirty="0"/>
              <a:t>Anyone under 18 irrespective of gender, ethnicity, religion </a:t>
            </a:r>
            <a:endParaRPr lang="en-US" sz="1500" dirty="0"/>
          </a:p>
          <a:p>
            <a:pPr marL="285750" indent="-228600">
              <a:lnSpc>
                <a:spcPct val="110000"/>
              </a:lnSpc>
              <a:buFont typeface="Arial" panose="020B0604020202020204" pitchFamily="34" charset="0"/>
              <a:buChar char="•"/>
            </a:pPr>
            <a:r>
              <a:rPr lang="en-US" sz="1500" b="0" i="0" dirty="0"/>
              <a:t>Having prior experience of neglect, physical and/or sexual abuse.</a:t>
            </a:r>
            <a:endParaRPr lang="en-US" sz="1500" dirty="0"/>
          </a:p>
          <a:p>
            <a:pPr marL="285750" indent="-228600">
              <a:lnSpc>
                <a:spcPct val="110000"/>
              </a:lnSpc>
              <a:buFont typeface="Arial" panose="020B0604020202020204" pitchFamily="34" charset="0"/>
              <a:buChar char="•"/>
            </a:pPr>
            <a:r>
              <a:rPr lang="en-US" sz="1500" b="0" i="0" dirty="0"/>
              <a:t>• Lack of a safe/stable home environment, now or in the past (domestic</a:t>
            </a:r>
            <a:r>
              <a:rPr lang="en-GB" sz="1500" dirty="0"/>
              <a:t> </a:t>
            </a:r>
            <a:r>
              <a:rPr lang="en-US" sz="1500" b="0" i="0" dirty="0"/>
              <a:t>violence or parental substance misuse, mental health issues</a:t>
            </a:r>
            <a:r>
              <a:rPr lang="en-GB" sz="1500" b="0" i="0" dirty="0"/>
              <a:t> </a:t>
            </a:r>
            <a:r>
              <a:rPr lang="en-US" sz="1500" b="0" i="0" dirty="0"/>
              <a:t>criminality, for example).</a:t>
            </a:r>
            <a:endParaRPr lang="en-US" sz="1500" dirty="0"/>
          </a:p>
          <a:p>
            <a:pPr marL="285750" indent="-228600">
              <a:lnSpc>
                <a:spcPct val="110000"/>
              </a:lnSpc>
              <a:buFont typeface="Arial" panose="020B0604020202020204" pitchFamily="34" charset="0"/>
              <a:buChar char="•"/>
            </a:pPr>
            <a:r>
              <a:rPr lang="en-US" sz="1500" b="0" i="0" dirty="0"/>
              <a:t> Social isolation or social difficulties</a:t>
            </a:r>
            <a:r>
              <a:rPr lang="en-GB" sz="1500" b="0" i="0" dirty="0"/>
              <a:t>,</a:t>
            </a:r>
            <a:r>
              <a:rPr lang="en-GB" sz="1800" b="0" i="0" dirty="0">
                <a:effectLst/>
                <a:latin typeface="Helvetica" pitchFamily="2" charset="0"/>
              </a:rPr>
              <a:t> </a:t>
            </a:r>
            <a:r>
              <a:rPr lang="en-GB" sz="1300" b="0" i="0" dirty="0">
                <a:effectLst/>
                <a:latin typeface="Helvetica" pitchFamily="2" charset="0"/>
              </a:rPr>
              <a:t>(</a:t>
            </a:r>
            <a:r>
              <a:rPr lang="en-GB" sz="1100" b="0" i="0" dirty="0">
                <a:effectLst/>
                <a:latin typeface="Helvetica" pitchFamily="2" charset="0"/>
              </a:rPr>
              <a:t>November 2018, Recognising &amp; acting on signs of ‘county lines’ child exploitation A case study).</a:t>
            </a:r>
            <a:endParaRPr lang="en-GB" sz="1100" dirty="0">
              <a:effectLst/>
            </a:endParaRPr>
          </a:p>
          <a:p>
            <a:pPr marL="285750" indent="-228600">
              <a:lnSpc>
                <a:spcPct val="110000"/>
              </a:lnSpc>
              <a:buFont typeface="Arial" panose="020B0604020202020204" pitchFamily="34" charset="0"/>
              <a:buChar char="•"/>
            </a:pPr>
            <a:endParaRPr lang="en-US" sz="1500" dirty="0"/>
          </a:p>
        </p:txBody>
      </p:sp>
      <p:pic>
        <p:nvPicPr>
          <p:cNvPr id="5" name="Picture 5">
            <a:extLst>
              <a:ext uri="{FF2B5EF4-FFF2-40B4-BE49-F238E27FC236}">
                <a16:creationId xmlns:a16="http://schemas.microsoft.com/office/drawing/2014/main" id="{5DF8395E-E942-D746-B1C8-F54A432E7921}"/>
              </a:ext>
            </a:extLst>
          </p:cNvPr>
          <p:cNvPicPr>
            <a:picLocks noGrp="1" noChangeAspect="1"/>
          </p:cNvPicPr>
          <p:nvPr>
            <p:ph type="pic" idx="1"/>
          </p:nvPr>
        </p:nvPicPr>
        <p:blipFill rotWithShape="1">
          <a:blip r:embed="rId3"/>
          <a:srcRect l="25487" r="25487"/>
          <a:stretch/>
        </p:blipFill>
        <p:spPr>
          <a:xfrm>
            <a:off x="6900649" y="805583"/>
            <a:ext cx="3347965" cy="4660762"/>
          </a:xfrm>
          <a:prstGeom prst="rect">
            <a:avLst/>
          </a:prstGeom>
        </p:spPr>
      </p:pic>
      <p:pic>
        <p:nvPicPr>
          <p:cNvPr id="24" name="Picture 23">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11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7F77DC8-315A-C843-9971-C062F9461051}"/>
              </a:ext>
            </a:extLst>
          </p:cNvPr>
          <p:cNvSpPr txBox="1"/>
          <p:nvPr/>
        </p:nvSpPr>
        <p:spPr>
          <a:xfrm>
            <a:off x="719667" y="1951672"/>
            <a:ext cx="10159999" cy="2862322"/>
          </a:xfrm>
          <a:prstGeom prst="rect">
            <a:avLst/>
          </a:prstGeom>
          <a:noFill/>
        </p:spPr>
        <p:txBody>
          <a:bodyPr wrap="square">
            <a:spAutoFit/>
          </a:bodyPr>
          <a:lstStyle/>
          <a:p>
            <a:pPr algn="just"/>
            <a:r>
              <a:rPr lang="en-GB" sz="3600" b="0" i="0" dirty="0">
                <a:solidFill>
                  <a:srgbClr val="594B3B"/>
                </a:solidFill>
                <a:effectLst/>
                <a:latin typeface="Arial" panose="020B0604020202020204" pitchFamily="34" charset="0"/>
              </a:rPr>
              <a:t>County lines is a term used to describe gangs and organised criminal networks involved in exporting illegal drugs into one or more importing areas [within the UK], using dedicated mobile phone lines or other form of ‘deal line’.</a:t>
            </a:r>
            <a:endParaRPr lang="en-GB" sz="3600" dirty="0">
              <a:solidFill>
                <a:srgbClr val="594B3B"/>
              </a:solidFill>
              <a:effectLst/>
              <a:latin typeface="Arial" panose="020B0604020202020204" pitchFamily="34" charset="0"/>
            </a:endParaRPr>
          </a:p>
        </p:txBody>
      </p:sp>
    </p:spTree>
    <p:extLst>
      <p:ext uri="{BB962C8B-B14F-4D97-AF65-F5344CB8AC3E}">
        <p14:creationId xmlns:p14="http://schemas.microsoft.com/office/powerpoint/2010/main" val="101929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370646-AE13-ED47-B025-2BA238599873}"/>
              </a:ext>
            </a:extLst>
          </p:cNvPr>
          <p:cNvSpPr txBox="1"/>
          <p:nvPr/>
        </p:nvSpPr>
        <p:spPr>
          <a:xfrm>
            <a:off x="3044473" y="1012949"/>
            <a:ext cx="6103054" cy="4832092"/>
          </a:xfrm>
          <a:prstGeom prst="rect">
            <a:avLst/>
          </a:prstGeom>
          <a:noFill/>
        </p:spPr>
        <p:txBody>
          <a:bodyPr wrap="square" anchor="ctr">
            <a:spAutoFit/>
          </a:bodyPr>
          <a:lstStyle/>
          <a:p>
            <a:pPr algn="just"/>
            <a:r>
              <a:rPr lang="en-GB" sz="2000" b="1" i="0" dirty="0">
                <a:effectLst/>
                <a:latin typeface="Arial" panose="020B0604020202020204" pitchFamily="34" charset="0"/>
                <a:cs typeface="Arial" panose="020B0604020202020204" pitchFamily="34" charset="0"/>
              </a:rPr>
              <a:t>How the perpetrators sell it to young people :</a:t>
            </a:r>
          </a:p>
          <a:p>
            <a:pPr algn="just"/>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Regular work but opportunity for extension dependent on skill level</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Accommodation and food provided</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Travel expenses paid</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Provided with a work mobile phone and work equipment</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required to fulfil job role</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Opportunities for promotion Opportunities to meet new people</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Opportunities to travel</a:t>
            </a:r>
            <a:endParaRPr lang="en-GB" dirty="0">
              <a:effectLst/>
              <a:latin typeface=".AppleSystemUIFont"/>
            </a:endParaRPr>
          </a:p>
          <a:p>
            <a:pPr marL="285750" indent="-285750" algn="just">
              <a:buFont typeface="Arial" panose="020B0604020202020204" pitchFamily="34" charset="0"/>
              <a:buChar char="•"/>
            </a:pPr>
            <a:r>
              <a:rPr lang="en-GB" b="0" i="0" dirty="0">
                <a:effectLst/>
                <a:latin typeface=".SFUI-Regular"/>
              </a:rPr>
              <a:t>Must be able to work flexible and unsociable hours If work completed ahead of schedule individual will still get paid in full.</a:t>
            </a:r>
          </a:p>
          <a:p>
            <a:pPr marL="285750" indent="-285750" algn="just">
              <a:buFont typeface="Arial" panose="020B0604020202020204" pitchFamily="34" charset="0"/>
              <a:buChar char="•"/>
            </a:pPr>
            <a:r>
              <a:rPr lang="en-GB" b="0" i="0" dirty="0">
                <a:effectLst/>
                <a:latin typeface=".SFUI-Regular"/>
              </a:rPr>
              <a:t> pay</a:t>
            </a:r>
            <a:r>
              <a:rPr lang="en-GB" b="0" i="0" dirty="0">
                <a:latin typeface=".AppleSystemUIFont"/>
              </a:rPr>
              <a:t> </a:t>
            </a:r>
            <a:r>
              <a:rPr lang="en-GB" b="0" i="0" dirty="0">
                <a:effectLst/>
                <a:latin typeface=".SFUI-Regular"/>
              </a:rPr>
              <a:t>Cash in hand – Tax Free,(</a:t>
            </a:r>
            <a:r>
              <a:rPr lang="en-GB" sz="1000" b="0" i="0" dirty="0">
                <a:effectLst/>
                <a:latin typeface="Helvetica" pitchFamily="2" charset="0"/>
              </a:rPr>
              <a:t>CHILD</a:t>
            </a:r>
            <a:r>
              <a:rPr lang="en-GB" sz="1100" b="0" i="0" dirty="0">
                <a:effectLst/>
                <a:latin typeface="Helvetica" pitchFamily="2" charset="0"/>
              </a:rPr>
              <a:t> EXPLOITATION DISRUPTION TOOLKIT Disruption Tactics).</a:t>
            </a:r>
            <a:endParaRPr lang="en-GB" sz="1100" dirty="0">
              <a:effectLst/>
            </a:endParaRPr>
          </a:p>
          <a:p>
            <a:pPr marL="285750" indent="-285750" algn="just">
              <a:buFont typeface="Arial" panose="020B0604020202020204" pitchFamily="34" charset="0"/>
              <a:buChar char="•"/>
            </a:pPr>
            <a:endParaRPr lang="en-GB" dirty="0">
              <a:effectLst/>
              <a:latin typeface=".AppleSystemUIFont"/>
            </a:endParaRPr>
          </a:p>
        </p:txBody>
      </p:sp>
    </p:spTree>
    <p:extLst>
      <p:ext uri="{BB962C8B-B14F-4D97-AF65-F5344CB8AC3E}">
        <p14:creationId xmlns:p14="http://schemas.microsoft.com/office/powerpoint/2010/main" val="2997881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8AE6-29B6-E141-9046-DC0020454849}"/>
              </a:ext>
            </a:extLst>
          </p:cNvPr>
          <p:cNvSpPr>
            <a:spLocks noGrp="1"/>
          </p:cNvSpPr>
          <p:nvPr>
            <p:ph type="title"/>
          </p:nvPr>
        </p:nvSpPr>
        <p:spPr/>
        <p:txBody>
          <a:bodyPr/>
          <a:lstStyle/>
          <a:p>
            <a:r>
              <a:rPr lang="en-GB" dirty="0"/>
              <a:t>            Some Risk factors</a:t>
            </a:r>
            <a:endParaRPr lang="en-US" dirty="0"/>
          </a:p>
        </p:txBody>
      </p:sp>
      <p:sp>
        <p:nvSpPr>
          <p:cNvPr id="3" name="Text Placeholder 2">
            <a:extLst>
              <a:ext uri="{FF2B5EF4-FFF2-40B4-BE49-F238E27FC236}">
                <a16:creationId xmlns:a16="http://schemas.microsoft.com/office/drawing/2014/main" id="{7BDAE983-C1EF-5040-830D-1581903D5FA5}"/>
              </a:ext>
            </a:extLst>
          </p:cNvPr>
          <p:cNvSpPr>
            <a:spLocks noGrp="1"/>
          </p:cNvSpPr>
          <p:nvPr>
            <p:ph type="body" idx="1"/>
          </p:nvPr>
        </p:nvSpPr>
        <p:spPr/>
        <p:txBody>
          <a:bodyPr/>
          <a:lstStyle/>
          <a:p>
            <a:endParaRPr lang="en-US"/>
          </a:p>
        </p:txBody>
      </p:sp>
      <p:sp>
        <p:nvSpPr>
          <p:cNvPr id="4" name="Content Placeholder 3">
            <a:extLst>
              <a:ext uri="{FF2B5EF4-FFF2-40B4-BE49-F238E27FC236}">
                <a16:creationId xmlns:a16="http://schemas.microsoft.com/office/drawing/2014/main" id="{2F8988A8-B09A-2C4D-9DAE-4772C52DF2C8}"/>
              </a:ext>
            </a:extLst>
          </p:cNvPr>
          <p:cNvSpPr>
            <a:spLocks noGrp="1"/>
          </p:cNvSpPr>
          <p:nvPr>
            <p:ph sz="half" idx="2"/>
          </p:nvPr>
        </p:nvSpPr>
        <p:spPr/>
        <p:txBody>
          <a:bodyPr>
            <a:normAutofit fontScale="85000" lnSpcReduction="10000"/>
          </a:bodyPr>
          <a:lstStyle/>
          <a:p>
            <a:r>
              <a:rPr lang="en-GB" b="0" i="0" dirty="0">
                <a:effectLst/>
                <a:latin typeface="Helvetica" pitchFamily="2" charset="0"/>
              </a:rPr>
              <a:t>Physical injuries, including risk of serious violence and death</a:t>
            </a:r>
          </a:p>
          <a:p>
            <a:r>
              <a:rPr lang="en-GB" b="0" i="0" dirty="0">
                <a:solidFill>
                  <a:srgbClr val="262626"/>
                </a:solidFill>
                <a:effectLst/>
                <a:latin typeface="Helvetica" pitchFamily="2" charset="0"/>
              </a:rPr>
              <a:t>Emotional and psychological trauma</a:t>
            </a:r>
            <a:endParaRPr lang="en-GB" dirty="0">
              <a:solidFill>
                <a:srgbClr val="262626"/>
              </a:solidFill>
              <a:effectLst/>
              <a:latin typeface="Helvetica" pitchFamily="2" charset="0"/>
            </a:endParaRPr>
          </a:p>
          <a:p>
            <a:r>
              <a:rPr lang="en-GB" b="0" i="0" dirty="0">
                <a:solidFill>
                  <a:srgbClr val="262626"/>
                </a:solidFill>
                <a:effectLst/>
                <a:latin typeface="Helvetica" pitchFamily="2" charset="0"/>
              </a:rPr>
              <a:t>Sexual violence, including sexual assault, rape, internally inserting drugs, indecent images being taken and shared as part of initiation, revenge, or punishment, </a:t>
            </a:r>
            <a:r>
              <a:rPr lang="en-GB" sz="2000" b="0" i="0" dirty="0">
                <a:effectLst/>
                <a:latin typeface="Helvetica" pitchFamily="2" charset="0"/>
              </a:rPr>
              <a:t>Pace, 2021).</a:t>
            </a:r>
            <a:endParaRPr lang="en-GB" dirty="0">
              <a:solidFill>
                <a:srgbClr val="262626"/>
              </a:solidFill>
              <a:effectLst/>
              <a:latin typeface="Helvetica" pitchFamily="2" charset="0"/>
            </a:endParaRPr>
          </a:p>
          <a:p>
            <a:endParaRPr lang="en-GB" dirty="0">
              <a:solidFill>
                <a:srgbClr val="262626"/>
              </a:solidFill>
              <a:effectLst/>
              <a:latin typeface="Helvetica" pitchFamily="2" charset="0"/>
            </a:endParaRPr>
          </a:p>
        </p:txBody>
      </p:sp>
      <p:sp>
        <p:nvSpPr>
          <p:cNvPr id="5" name="Text Placeholder 4">
            <a:extLst>
              <a:ext uri="{FF2B5EF4-FFF2-40B4-BE49-F238E27FC236}">
                <a16:creationId xmlns:a16="http://schemas.microsoft.com/office/drawing/2014/main" id="{6D67E15A-4AF2-A74C-B9BD-32BA3A07E926}"/>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8865A9DC-E362-FB49-AE0A-00B83EAB17AD}"/>
              </a:ext>
            </a:extLst>
          </p:cNvPr>
          <p:cNvSpPr>
            <a:spLocks noGrp="1"/>
          </p:cNvSpPr>
          <p:nvPr>
            <p:ph sz="quarter" idx="4"/>
          </p:nvPr>
        </p:nvSpPr>
        <p:spPr/>
        <p:txBody>
          <a:bodyPr>
            <a:normAutofit fontScale="85000" lnSpcReduction="10000"/>
          </a:bodyPr>
          <a:lstStyle/>
          <a:p>
            <a:r>
              <a:rPr lang="en-GB" b="0" i="0" dirty="0">
                <a:solidFill>
                  <a:srgbClr val="262626"/>
                </a:solidFill>
                <a:effectLst/>
                <a:latin typeface="Helvetica" pitchFamily="2" charset="0"/>
              </a:rPr>
              <a:t>Debt bondage, where a child or young person and their families are ‘in debt’ to the exploiters, which is then used to control the young person, </a:t>
            </a:r>
            <a:r>
              <a:rPr lang="en-GB" sz="1800" b="0" i="0" dirty="0">
                <a:effectLst/>
                <a:latin typeface="Helvetica" pitchFamily="2" charset="0"/>
              </a:rPr>
              <a:t>(Pace, 2021).</a:t>
            </a:r>
            <a:endParaRPr lang="en-GB" dirty="0">
              <a:effectLst/>
            </a:endParaRPr>
          </a:p>
          <a:p>
            <a:endParaRPr lang="en-US" dirty="0"/>
          </a:p>
        </p:txBody>
      </p:sp>
    </p:spTree>
    <p:extLst>
      <p:ext uri="{BB962C8B-B14F-4D97-AF65-F5344CB8AC3E}">
        <p14:creationId xmlns:p14="http://schemas.microsoft.com/office/powerpoint/2010/main" val="427881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86117-E868-8A48-AF3A-EA4E73C04A62}"/>
              </a:ext>
            </a:extLst>
          </p:cNvPr>
          <p:cNvSpPr>
            <a:spLocks noGrp="1"/>
          </p:cNvSpPr>
          <p:nvPr>
            <p:ph type="title"/>
          </p:nvPr>
        </p:nvSpPr>
        <p:spPr/>
        <p:txBody>
          <a:bodyPr>
            <a:normAutofit fontScale="90000"/>
          </a:bodyPr>
          <a:lstStyle/>
          <a:p>
            <a:r>
              <a:rPr lang="en-GB" b="1" i="0" dirty="0">
                <a:solidFill>
                  <a:srgbClr val="000000"/>
                </a:solidFill>
                <a:effectLst/>
                <a:latin typeface="Arial-BoldMT"/>
              </a:rPr>
              <a:t>How to Spot Child Criminal  Exploitation</a:t>
            </a:r>
            <a:br>
              <a:rPr lang="en-GB" dirty="0">
                <a:solidFill>
                  <a:srgbClr val="000000"/>
                </a:solidFill>
                <a:effectLst/>
                <a:latin typeface="Arial" panose="020B0604020202020204" pitchFamily="34" charset="0"/>
              </a:rPr>
            </a:br>
            <a:br>
              <a:rPr lang="en-GB" dirty="0">
                <a:solidFill>
                  <a:srgbClr val="000000"/>
                </a:solidFill>
                <a:effectLst/>
                <a:latin typeface="Arial" panose="020B0604020202020204" pitchFamily="34" charset="0"/>
              </a:rPr>
            </a:br>
            <a:br>
              <a:rPr lang="en-GB" dirty="0">
                <a:solidFill>
                  <a:srgbClr val="000000"/>
                </a:solidFill>
                <a:effectLst/>
                <a:latin typeface="Arial" panose="020B0604020202020204" pitchFamily="34" charset="0"/>
              </a:rPr>
            </a:br>
            <a:endParaRPr lang="en-US" dirty="0"/>
          </a:p>
        </p:txBody>
      </p:sp>
      <p:sp>
        <p:nvSpPr>
          <p:cNvPr id="3" name="Text Placeholder 2">
            <a:extLst>
              <a:ext uri="{FF2B5EF4-FFF2-40B4-BE49-F238E27FC236}">
                <a16:creationId xmlns:a16="http://schemas.microsoft.com/office/drawing/2014/main" id="{A5CB949D-EA01-294F-ACEB-FE44898C7F97}"/>
              </a:ext>
            </a:extLst>
          </p:cNvPr>
          <p:cNvSpPr>
            <a:spLocks noGrp="1"/>
          </p:cNvSpPr>
          <p:nvPr>
            <p:ph type="body" idx="1"/>
          </p:nvPr>
        </p:nvSpPr>
        <p:spPr/>
        <p:txBody>
          <a:bodyPr/>
          <a:lstStyle/>
          <a:p>
            <a:endParaRPr lang="en-US"/>
          </a:p>
        </p:txBody>
      </p:sp>
      <p:sp>
        <p:nvSpPr>
          <p:cNvPr id="4" name="Content Placeholder 3">
            <a:extLst>
              <a:ext uri="{FF2B5EF4-FFF2-40B4-BE49-F238E27FC236}">
                <a16:creationId xmlns:a16="http://schemas.microsoft.com/office/drawing/2014/main" id="{B61AF32A-8525-984D-94D9-134CBF0A3531}"/>
              </a:ext>
            </a:extLst>
          </p:cNvPr>
          <p:cNvSpPr>
            <a:spLocks noGrp="1"/>
          </p:cNvSpPr>
          <p:nvPr>
            <p:ph sz="half" idx="2"/>
          </p:nvPr>
        </p:nvSpPr>
        <p:spPr/>
        <p:txBody>
          <a:bodyPr>
            <a:normAutofit fontScale="70000" lnSpcReduction="20000"/>
          </a:bodyPr>
          <a:lstStyle/>
          <a:p>
            <a:r>
              <a:rPr lang="en-GB" b="0" i="0" dirty="0">
                <a:effectLst/>
                <a:latin typeface="Arial" panose="020B0604020202020204" pitchFamily="34" charset="0"/>
              </a:rPr>
              <a:t>Changes in behaviour – this could include your child going missing, changes in the way they dress and speak, verbally and/or physically aggressive behaviour, anxiety and distress.</a:t>
            </a:r>
            <a:endParaRPr lang="en-GB" b="0" i="0" dirty="0">
              <a:effectLst/>
              <a:latin typeface="Menlo-Regular"/>
            </a:endParaRPr>
          </a:p>
          <a:p>
            <a:r>
              <a:rPr lang="en-GB" b="0" i="0" dirty="0">
                <a:solidFill>
                  <a:srgbClr val="000000"/>
                </a:solidFill>
                <a:effectLst/>
                <a:latin typeface="Arial" panose="020B0604020202020204" pitchFamily="34" charset="0"/>
              </a:rPr>
              <a:t>Changes in friends and/or peer group</a:t>
            </a:r>
            <a:endParaRPr lang="en-GB"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Coming home unusually dirty and extremely tired.</a:t>
            </a:r>
            <a:endParaRPr lang="en-GB"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Not coming home at all or being away for extended periods without reason.</a:t>
            </a:r>
            <a:endParaRPr lang="en-GB" dirty="0">
              <a:solidFill>
                <a:srgbClr val="000000"/>
              </a:solidFill>
              <a:effectLst/>
              <a:latin typeface="Arial" panose="020B0604020202020204" pitchFamily="34" charset="0"/>
            </a:endParaRPr>
          </a:p>
          <a:p>
            <a:endParaRPr lang="en-US" dirty="0"/>
          </a:p>
        </p:txBody>
      </p:sp>
      <p:sp>
        <p:nvSpPr>
          <p:cNvPr id="5" name="Text Placeholder 4">
            <a:extLst>
              <a:ext uri="{FF2B5EF4-FFF2-40B4-BE49-F238E27FC236}">
                <a16:creationId xmlns:a16="http://schemas.microsoft.com/office/drawing/2014/main" id="{65EF978C-F6D8-BD4E-B58E-7D69BA15018F}"/>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BC76B396-58E3-674B-9AE5-EAFBF18D023D}"/>
              </a:ext>
            </a:extLst>
          </p:cNvPr>
          <p:cNvSpPr>
            <a:spLocks noGrp="1"/>
          </p:cNvSpPr>
          <p:nvPr>
            <p:ph sz="quarter" idx="4"/>
          </p:nvPr>
        </p:nvSpPr>
        <p:spPr/>
        <p:txBody>
          <a:bodyPr>
            <a:normAutofit fontScale="70000" lnSpcReduction="20000"/>
          </a:bodyPr>
          <a:lstStyle/>
          <a:p>
            <a:r>
              <a:rPr lang="en-GB" b="0" i="0" dirty="0">
                <a:effectLst/>
                <a:latin typeface="Arial" panose="020B0604020202020204" pitchFamily="34" charset="0"/>
              </a:rPr>
              <a:t>Truancy – if your child is skipping school and you cannot account for their whereabouts.</a:t>
            </a:r>
            <a:endParaRPr lang="en-GB" b="0" i="0" dirty="0">
              <a:effectLst/>
              <a:latin typeface="Menlo-Regular"/>
            </a:endParaRPr>
          </a:p>
          <a:p>
            <a:r>
              <a:rPr lang="en-GB" b="0" i="0" dirty="0">
                <a:solidFill>
                  <a:srgbClr val="000000"/>
                </a:solidFill>
                <a:effectLst/>
                <a:latin typeface="Arial" panose="020B0604020202020204" pitchFamily="34" charset="0"/>
              </a:rPr>
              <a:t>Signs of physical injury – these can include injuries from assaults, concealing drugs and other illicit items in their bodies and self-harming.</a:t>
            </a:r>
            <a:endParaRPr lang="en-GB"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Unexplained cash or possessions, if your child is in possession of things they normally cannot afford, (Pace 2021)</a:t>
            </a:r>
            <a:endParaRPr lang="en-GB" dirty="0">
              <a:solidFill>
                <a:srgbClr val="000000"/>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210213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A3244-0A6E-624C-A730-87AF033272A3}"/>
              </a:ext>
            </a:extLst>
          </p:cNvPr>
          <p:cNvSpPr>
            <a:spLocks noGrp="1"/>
          </p:cNvSpPr>
          <p:nvPr>
            <p:ph type="title"/>
          </p:nvPr>
        </p:nvSpPr>
        <p:spPr/>
        <p:txBody>
          <a:bodyPr/>
          <a:lstStyle/>
          <a:p>
            <a:r>
              <a:rPr lang="en-GB" b="1" i="0" dirty="0">
                <a:solidFill>
                  <a:srgbClr val="000000"/>
                </a:solidFill>
                <a:effectLst/>
                <a:latin typeface="TimesNewRomanPS-BoldMT"/>
              </a:rPr>
              <a:t>                Help and Support </a:t>
            </a:r>
            <a:endParaRPr lang="en-GB" dirty="0">
              <a:solidFill>
                <a:srgbClr val="000000"/>
              </a:solidFill>
              <a:effectLst/>
              <a:latin typeface="Times New Roman" panose="02020603050405020304" pitchFamily="18" charset="0"/>
            </a:endParaRPr>
          </a:p>
        </p:txBody>
      </p:sp>
      <p:sp>
        <p:nvSpPr>
          <p:cNvPr id="3" name="Text Placeholder 2">
            <a:extLst>
              <a:ext uri="{FF2B5EF4-FFF2-40B4-BE49-F238E27FC236}">
                <a16:creationId xmlns:a16="http://schemas.microsoft.com/office/drawing/2014/main" id="{65B65486-CD61-4640-BF05-7F1120668766}"/>
              </a:ext>
            </a:extLst>
          </p:cNvPr>
          <p:cNvSpPr>
            <a:spLocks noGrp="1"/>
          </p:cNvSpPr>
          <p:nvPr>
            <p:ph type="body" idx="1"/>
          </p:nvPr>
        </p:nvSpPr>
        <p:spPr/>
        <p:txBody>
          <a:bodyPr/>
          <a:lstStyle/>
          <a:p>
            <a:r>
              <a:rPr lang="en-GB" b="0" i="0">
                <a:solidFill>
                  <a:srgbClr val="000000"/>
                </a:solidFill>
                <a:effectLst/>
                <a:latin typeface="Times New Roman" panose="02020603050405020304" pitchFamily="18" charset="0"/>
              </a:rPr>
              <a:t>POSITIVE RELATIONSHIPS CAN BREAK THE CCE CYCLE</a:t>
            </a:r>
            <a:endParaRPr lang="en-GB">
              <a:solidFill>
                <a:srgbClr val="000000"/>
              </a:solidFill>
              <a:effectLst/>
              <a:latin typeface="Times New Roman" panose="02020603050405020304" pitchFamily="18" charset="0"/>
            </a:endParaRPr>
          </a:p>
        </p:txBody>
      </p:sp>
      <p:sp>
        <p:nvSpPr>
          <p:cNvPr id="4" name="Content Placeholder 3">
            <a:extLst>
              <a:ext uri="{FF2B5EF4-FFF2-40B4-BE49-F238E27FC236}">
                <a16:creationId xmlns:a16="http://schemas.microsoft.com/office/drawing/2014/main" id="{7961E08B-4B96-FB4C-82C2-B02F7C8F0342}"/>
              </a:ext>
            </a:extLst>
          </p:cNvPr>
          <p:cNvSpPr>
            <a:spLocks noGrp="1"/>
          </p:cNvSpPr>
          <p:nvPr>
            <p:ph sz="half" idx="2"/>
          </p:nvPr>
        </p:nvSpPr>
        <p:spPr/>
        <p:txBody>
          <a:bodyPr/>
          <a:lstStyle/>
          <a:p>
            <a:r>
              <a:rPr lang="en-GB" b="0" i="0">
                <a:solidFill>
                  <a:srgbClr val="000000"/>
                </a:solidFill>
                <a:effectLst/>
                <a:latin typeface="Times New Roman" panose="02020603050405020304" pitchFamily="18" charset="0"/>
              </a:rPr>
              <a:t>Everyone needs strong, positive relationships in order to thrive. For young people this could be a parent or guardian, a youth workers and other young people practitioners.</a:t>
            </a:r>
            <a:endParaRPr lang="en-GB">
              <a:solidFill>
                <a:srgbClr val="000000"/>
              </a:solidFill>
              <a:effectLst/>
              <a:latin typeface="Times New Roman" panose="02020603050405020304" pitchFamily="18" charset="0"/>
            </a:endParaRPr>
          </a:p>
        </p:txBody>
      </p:sp>
      <p:sp>
        <p:nvSpPr>
          <p:cNvPr id="5" name="Text Placeholder 4">
            <a:extLst>
              <a:ext uri="{FF2B5EF4-FFF2-40B4-BE49-F238E27FC236}">
                <a16:creationId xmlns:a16="http://schemas.microsoft.com/office/drawing/2014/main" id="{1FC512D8-F21A-F74D-B022-8FA7E940C205}"/>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C8F58BB3-3597-364D-B44C-D662DAF4A6F2}"/>
              </a:ext>
            </a:extLst>
          </p:cNvPr>
          <p:cNvSpPr>
            <a:spLocks noGrp="1"/>
          </p:cNvSpPr>
          <p:nvPr>
            <p:ph sz="quarter" idx="4"/>
          </p:nvPr>
        </p:nvSpPr>
        <p:spPr/>
        <p:txBody>
          <a:bodyPr/>
          <a:lstStyle/>
          <a:p>
            <a:r>
              <a:rPr lang="en-GB" b="0" i="0" dirty="0">
                <a:solidFill>
                  <a:srgbClr val="000000"/>
                </a:solidFill>
                <a:effectLst/>
                <a:latin typeface="Times New Roman" panose="02020603050405020304" pitchFamily="18" charset="0"/>
              </a:rPr>
              <a:t>Youth work can help and support by bringing  in : </a:t>
            </a:r>
            <a:endParaRPr lang="en-GB"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Early intervention </a:t>
            </a:r>
            <a:endParaRPr lang="en-GB"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Education, through its ability to build relationships with young people </a:t>
            </a:r>
            <a:endParaRPr lang="en-GB"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70551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 calcmode="lin" valueType="num">
                                      <p:cBhvr additive="base">
                                        <p:cTn id="2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 calcmode="lin" valueType="num">
                                      <p:cBhvr additive="base">
                                        <p:cTn id="3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07BF-2A74-4244-8E04-C12024F07225}"/>
              </a:ext>
            </a:extLst>
          </p:cNvPr>
          <p:cNvSpPr>
            <a:spLocks noGrp="1"/>
          </p:cNvSpPr>
          <p:nvPr>
            <p:ph type="title"/>
          </p:nvPr>
        </p:nvSpPr>
        <p:spPr/>
        <p:txBody>
          <a:bodyPr/>
          <a:lstStyle/>
          <a:p>
            <a:r>
              <a:rPr lang="en-GB" b="1" i="0" dirty="0">
                <a:solidFill>
                  <a:srgbClr val="000000"/>
                </a:solidFill>
                <a:effectLst/>
                <a:latin typeface="TimesNewRomanPS-BoldMT"/>
              </a:rPr>
              <a:t>                 Help and Support </a:t>
            </a:r>
            <a:endParaRPr lang="en-US" dirty="0"/>
          </a:p>
        </p:txBody>
      </p:sp>
      <p:sp>
        <p:nvSpPr>
          <p:cNvPr id="3" name="Text Placeholder 2">
            <a:extLst>
              <a:ext uri="{FF2B5EF4-FFF2-40B4-BE49-F238E27FC236}">
                <a16:creationId xmlns:a16="http://schemas.microsoft.com/office/drawing/2014/main" id="{86E634B7-28DD-8D45-BB17-AA332DDB166B}"/>
              </a:ext>
            </a:extLst>
          </p:cNvPr>
          <p:cNvSpPr>
            <a:spLocks noGrp="1"/>
          </p:cNvSpPr>
          <p:nvPr>
            <p:ph type="body" idx="1"/>
          </p:nvPr>
        </p:nvSpPr>
        <p:spPr/>
        <p:txBody>
          <a:bodyPr/>
          <a:lstStyle/>
          <a:p>
            <a:r>
              <a:rPr lang="en-GB" b="1" i="0">
                <a:solidFill>
                  <a:srgbClr val="000000"/>
                </a:solidFill>
                <a:effectLst/>
                <a:latin typeface="Times New Roman" panose="02020603050405020304" pitchFamily="18" charset="0"/>
              </a:rPr>
              <a:t>Youth work and early intervention</a:t>
            </a:r>
            <a:r>
              <a:rPr lang="en-GB" b="0" i="0">
                <a:solidFill>
                  <a:srgbClr val="000000"/>
                </a:solidFill>
                <a:effectLst/>
                <a:latin typeface="Times New Roman" panose="02020603050405020304" pitchFamily="18" charset="0"/>
              </a:rPr>
              <a:t>.</a:t>
            </a:r>
            <a:endParaRPr lang="en-US"/>
          </a:p>
        </p:txBody>
      </p:sp>
      <p:sp>
        <p:nvSpPr>
          <p:cNvPr id="4" name="Content Placeholder 3">
            <a:extLst>
              <a:ext uri="{FF2B5EF4-FFF2-40B4-BE49-F238E27FC236}">
                <a16:creationId xmlns:a16="http://schemas.microsoft.com/office/drawing/2014/main" id="{9A33C5EE-34B4-4D46-B468-216908A41ECB}"/>
              </a:ext>
            </a:extLst>
          </p:cNvPr>
          <p:cNvSpPr>
            <a:spLocks noGrp="1"/>
          </p:cNvSpPr>
          <p:nvPr>
            <p:ph sz="half" idx="2"/>
          </p:nvPr>
        </p:nvSpPr>
        <p:spPr/>
        <p:txBody>
          <a:bodyPr>
            <a:normAutofit fontScale="92500"/>
          </a:bodyPr>
          <a:lstStyle/>
          <a:p>
            <a:r>
              <a:rPr lang="en-GB" i="0" dirty="0">
                <a:solidFill>
                  <a:srgbClr val="000000"/>
                </a:solidFill>
                <a:effectLst/>
                <a:latin typeface="Times New Roman" panose="02020603050405020304" pitchFamily="18" charset="0"/>
              </a:rPr>
              <a:t>Youth work and early intervention. </a:t>
            </a:r>
            <a:r>
              <a:rPr lang="en-GB" b="0" i="0" dirty="0">
                <a:solidFill>
                  <a:srgbClr val="000000"/>
                </a:solidFill>
                <a:effectLst/>
                <a:latin typeface="Times New Roman" panose="02020603050405020304" pitchFamily="18" charset="0"/>
              </a:rPr>
              <a:t>Youth work has as one it’s values to engage Young people from the ages of 11-25, Youth work starts from where young people are in relation to their own values, views and principles, as well as their own personal and social space, </a:t>
            </a:r>
            <a:r>
              <a:rPr lang="en-GB" sz="1800" b="0" i="0" dirty="0">
                <a:effectLst/>
                <a:latin typeface="Helvetica" pitchFamily="2" charset="0"/>
              </a:rPr>
              <a:t>LSIS, 2012).</a:t>
            </a:r>
            <a:endParaRPr lang="en-GB" dirty="0">
              <a:effectLst/>
            </a:endParaRPr>
          </a:p>
          <a:p>
            <a:endParaRPr lang="en-US" dirty="0"/>
          </a:p>
        </p:txBody>
      </p:sp>
      <p:sp>
        <p:nvSpPr>
          <p:cNvPr id="5" name="Text Placeholder 4">
            <a:extLst>
              <a:ext uri="{FF2B5EF4-FFF2-40B4-BE49-F238E27FC236}">
                <a16:creationId xmlns:a16="http://schemas.microsoft.com/office/drawing/2014/main" id="{D3228A5E-181B-F040-9B1C-62AD8EC93D12}"/>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E0D7340D-54CA-DB4E-8F95-C814D4E2C7E3}"/>
              </a:ext>
            </a:extLst>
          </p:cNvPr>
          <p:cNvSpPr>
            <a:spLocks noGrp="1"/>
          </p:cNvSpPr>
          <p:nvPr>
            <p:ph sz="quarter" idx="4"/>
          </p:nvPr>
        </p:nvSpPr>
        <p:spPr/>
        <p:txBody>
          <a:bodyPr>
            <a:normAutofit fontScale="92500"/>
          </a:bodyPr>
          <a:lstStyle/>
          <a:p>
            <a:r>
              <a:rPr lang="en-GB" dirty="0"/>
              <a:t>I</a:t>
            </a:r>
            <a:r>
              <a:rPr lang="en-US" dirty="0"/>
              <a:t>t seeks to go beyond where young people start, to widen their horizons, promote participation and invite social commitment, in particular by encouraging them to be critical and creative in their responses to their experience and the world around them</a:t>
            </a:r>
            <a:r>
              <a:rPr lang="en-GB" dirty="0"/>
              <a:t>y</a:t>
            </a:r>
            <a:r>
              <a:rPr lang="en-US" dirty="0"/>
              <a:t>,</a:t>
            </a:r>
            <a:r>
              <a:rPr lang="en-GB" dirty="0"/>
              <a:t> (</a:t>
            </a:r>
            <a:r>
              <a:rPr lang="en-GB" sz="1800" b="0" i="0" dirty="0">
                <a:effectLst/>
                <a:latin typeface="Helvetica" pitchFamily="2" charset="0"/>
              </a:rPr>
              <a:t>LSIS, 2012).</a:t>
            </a:r>
            <a:endParaRPr lang="en-GB" dirty="0">
              <a:effectLst/>
            </a:endParaRPr>
          </a:p>
          <a:p>
            <a:endParaRPr lang="en-US" dirty="0"/>
          </a:p>
        </p:txBody>
      </p:sp>
    </p:spTree>
    <p:extLst>
      <p:ext uri="{BB962C8B-B14F-4D97-AF65-F5344CB8AC3E}">
        <p14:creationId xmlns:p14="http://schemas.microsoft.com/office/powerpoint/2010/main" val="419541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BFC3-A35B-C54D-A803-B50541AB4E95}"/>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BC8D5BE3-CA2C-9747-B932-81D656C8CBAC}"/>
              </a:ext>
            </a:extLst>
          </p:cNvPr>
          <p:cNvSpPr>
            <a:spLocks noGrp="1"/>
          </p:cNvSpPr>
          <p:nvPr>
            <p:ph type="body" idx="1"/>
          </p:nvPr>
        </p:nvSpPr>
        <p:spPr/>
        <p:txBody>
          <a:bodyPr>
            <a:normAutofit fontScale="85000" lnSpcReduction="20000"/>
          </a:bodyPr>
          <a:lstStyle/>
          <a:p>
            <a:r>
              <a:rPr lang="en-GB" b="1" i="0" dirty="0">
                <a:solidFill>
                  <a:srgbClr val="000000"/>
                </a:solidFill>
                <a:effectLst/>
                <a:latin typeface="Times New Roman" panose="02020603050405020304" pitchFamily="18" charset="0"/>
              </a:rPr>
              <a:t>Education, through its ability to build relationships with young people </a:t>
            </a:r>
            <a:endParaRPr lang="en-US" b="1" dirty="0"/>
          </a:p>
        </p:txBody>
      </p:sp>
      <p:sp>
        <p:nvSpPr>
          <p:cNvPr id="4" name="Content Placeholder 3">
            <a:extLst>
              <a:ext uri="{FF2B5EF4-FFF2-40B4-BE49-F238E27FC236}">
                <a16:creationId xmlns:a16="http://schemas.microsoft.com/office/drawing/2014/main" id="{6F65BFE6-DDA9-454A-B7FF-126466BF9DBA}"/>
              </a:ext>
            </a:extLst>
          </p:cNvPr>
          <p:cNvSpPr>
            <a:spLocks noGrp="1"/>
          </p:cNvSpPr>
          <p:nvPr>
            <p:ph sz="half" idx="2"/>
          </p:nvPr>
        </p:nvSpPr>
        <p:spPr/>
        <p:txBody>
          <a:bodyPr>
            <a:normAutofit fontScale="70000" lnSpcReduction="20000"/>
          </a:bodyPr>
          <a:lstStyle/>
          <a:p>
            <a:r>
              <a:rPr lang="en-GB" dirty="0"/>
              <a:t>Youth seeks to achieve the personal, and political development of young people </a:t>
            </a:r>
          </a:p>
          <a:p>
            <a:r>
              <a:rPr lang="en-US" dirty="0"/>
              <a:t> It is concerned with how young people feel, and not just with what they know and can do, </a:t>
            </a:r>
            <a:endParaRPr lang="en-GB" dirty="0"/>
          </a:p>
          <a:p>
            <a:r>
              <a:rPr lang="en-US" dirty="0"/>
              <a:t>It is concerned with facilitating and empowering the voice of young people, encouraging and enabling them to influence the environment in which they live</a:t>
            </a:r>
            <a:endParaRPr lang="en-GB" dirty="0"/>
          </a:p>
          <a:p>
            <a:r>
              <a:rPr lang="en-US" dirty="0"/>
              <a:t> It safeguards the welfare of young people, and provides them with a safe environment in which to explore their values, beliefs, ideas and issues</a:t>
            </a:r>
            <a:r>
              <a:rPr lang="en-GB" dirty="0"/>
              <a:t>, </a:t>
            </a:r>
            <a:r>
              <a:rPr lang="en-GB" sz="1800" b="0" i="0" dirty="0">
                <a:effectLst/>
                <a:latin typeface="Helvetica" pitchFamily="2" charset="0"/>
              </a:rPr>
              <a:t>LSIS, 2012).</a:t>
            </a:r>
            <a:endParaRPr lang="en-GB" dirty="0">
              <a:effectLst/>
            </a:endParaRPr>
          </a:p>
          <a:p>
            <a:endParaRPr lang="en-US" dirty="0"/>
          </a:p>
        </p:txBody>
      </p:sp>
      <p:sp>
        <p:nvSpPr>
          <p:cNvPr id="5" name="Text Placeholder 4">
            <a:extLst>
              <a:ext uri="{FF2B5EF4-FFF2-40B4-BE49-F238E27FC236}">
                <a16:creationId xmlns:a16="http://schemas.microsoft.com/office/drawing/2014/main" id="{E6DBB145-7A19-AF4C-A45B-A22C275020EC}"/>
              </a:ext>
            </a:extLst>
          </p:cNvPr>
          <p:cNvSpPr>
            <a:spLocks noGrp="1"/>
          </p:cNvSpPr>
          <p:nvPr>
            <p:ph type="body" sz="quarter" idx="3"/>
          </p:nvPr>
        </p:nvSpPr>
        <p:spPr/>
        <p:txBody>
          <a:bodyPr>
            <a:normAutofit fontScale="85000" lnSpcReduction="20000"/>
          </a:bodyPr>
          <a:lstStyle/>
          <a:p>
            <a:endParaRPr lang="en-US"/>
          </a:p>
        </p:txBody>
      </p:sp>
      <p:sp>
        <p:nvSpPr>
          <p:cNvPr id="6" name="Content Placeholder 5">
            <a:extLst>
              <a:ext uri="{FF2B5EF4-FFF2-40B4-BE49-F238E27FC236}">
                <a16:creationId xmlns:a16="http://schemas.microsoft.com/office/drawing/2014/main" id="{41A2623F-EF92-7842-8156-F202683BA1A8}"/>
              </a:ext>
            </a:extLst>
          </p:cNvPr>
          <p:cNvSpPr>
            <a:spLocks noGrp="1"/>
          </p:cNvSpPr>
          <p:nvPr>
            <p:ph sz="quarter" idx="4"/>
          </p:nvPr>
        </p:nvSpPr>
        <p:spPr/>
        <p:txBody>
          <a:bodyPr>
            <a:normAutofit fontScale="70000" lnSpcReduction="20000"/>
          </a:bodyPr>
          <a:lstStyle/>
          <a:p>
            <a:r>
              <a:rPr lang="en-GB" dirty="0"/>
              <a:t>Youth Work through its ability to develop relationship with young people can harness its relation building potentials to educate, denture and recover these young people from these Childhood Criminal Exploitation.</a:t>
            </a:r>
            <a:endParaRPr lang="en-US" dirty="0"/>
          </a:p>
        </p:txBody>
      </p:sp>
    </p:spTree>
    <p:extLst>
      <p:ext uri="{BB962C8B-B14F-4D97-AF65-F5344CB8AC3E}">
        <p14:creationId xmlns:p14="http://schemas.microsoft.com/office/powerpoint/2010/main" val="36985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F41E-80A4-484C-8CF0-19691AC8232B}"/>
              </a:ext>
            </a:extLst>
          </p:cNvPr>
          <p:cNvSpPr>
            <a:spLocks noGrp="1"/>
          </p:cNvSpPr>
          <p:nvPr>
            <p:ph type="title"/>
          </p:nvPr>
        </p:nvSpPr>
        <p:spPr/>
        <p:txBody>
          <a:bodyPr/>
          <a:lstStyle/>
          <a:p>
            <a:r>
              <a:rPr lang="en-GB" b="1" i="0">
                <a:solidFill>
                  <a:srgbClr val="000000"/>
                </a:solidFill>
                <a:effectLst/>
                <a:latin typeface="TimesNewRomanPS-BoldMT"/>
              </a:rPr>
              <a:t>Further Sources to get more Help</a:t>
            </a:r>
            <a:endParaRPr lang="en-GB">
              <a:solidFill>
                <a:srgbClr val="000000"/>
              </a:solidFill>
              <a:effectLst/>
              <a:latin typeface="Times New Roman" panose="02020603050405020304" pitchFamily="18" charset="0"/>
            </a:endParaRPr>
          </a:p>
        </p:txBody>
      </p:sp>
      <p:sp>
        <p:nvSpPr>
          <p:cNvPr id="3" name="Text Placeholder 2">
            <a:extLst>
              <a:ext uri="{FF2B5EF4-FFF2-40B4-BE49-F238E27FC236}">
                <a16:creationId xmlns:a16="http://schemas.microsoft.com/office/drawing/2014/main" id="{94859B23-D877-8048-8A45-E588F1B00924}"/>
              </a:ext>
            </a:extLst>
          </p:cNvPr>
          <p:cNvSpPr>
            <a:spLocks noGrp="1"/>
          </p:cNvSpPr>
          <p:nvPr>
            <p:ph type="body" idx="1"/>
          </p:nvPr>
        </p:nvSpPr>
        <p:spPr/>
        <p:txBody>
          <a:bodyPr/>
          <a:lstStyle/>
          <a:p>
            <a:endParaRPr lang="en-US"/>
          </a:p>
        </p:txBody>
      </p:sp>
      <p:sp>
        <p:nvSpPr>
          <p:cNvPr id="4" name="Content Placeholder 3">
            <a:extLst>
              <a:ext uri="{FF2B5EF4-FFF2-40B4-BE49-F238E27FC236}">
                <a16:creationId xmlns:a16="http://schemas.microsoft.com/office/drawing/2014/main" id="{B26CC0E9-8A23-FB44-A494-C592B0B744B8}"/>
              </a:ext>
            </a:extLst>
          </p:cNvPr>
          <p:cNvSpPr>
            <a:spLocks noGrp="1"/>
          </p:cNvSpPr>
          <p:nvPr>
            <p:ph sz="half" idx="2"/>
          </p:nvPr>
        </p:nvSpPr>
        <p:spPr/>
        <p:txBody>
          <a:bodyPr>
            <a:normAutofit fontScale="85000" lnSpcReduction="20000"/>
          </a:bodyPr>
          <a:lstStyle/>
          <a:p>
            <a:r>
              <a:rPr lang="en-GB" b="1" i="0" dirty="0">
                <a:solidFill>
                  <a:srgbClr val="000000"/>
                </a:solidFill>
                <a:effectLst/>
                <a:latin typeface="TimesNewRomanPS-BoldMT"/>
              </a:rPr>
              <a:t>Pace</a:t>
            </a:r>
            <a:r>
              <a:rPr lang="en-GB" b="0" i="0" dirty="0">
                <a:solidFill>
                  <a:srgbClr val="000000"/>
                </a:solidFill>
                <a:effectLst/>
                <a:latin typeface="Times New Roman" panose="02020603050405020304" pitchFamily="18" charset="0"/>
              </a:rPr>
              <a:t> -  Parents against child exploitation : </a:t>
            </a:r>
            <a:r>
              <a:rPr lang="en-GB" b="0" i="0" u="sng" dirty="0">
                <a:solidFill>
                  <a:srgbClr val="000000"/>
                </a:solidFill>
                <a:effectLst/>
                <a:latin typeface="Times New Roman" panose="02020603050405020304" pitchFamily="18" charset="0"/>
                <a:hlinkClick r:id="rId2"/>
              </a:rPr>
              <a:t>https://</a:t>
            </a:r>
            <a:r>
              <a:rPr lang="en-GB" b="0" i="0" u="sng" dirty="0" err="1">
                <a:solidFill>
                  <a:srgbClr val="000000"/>
                </a:solidFill>
                <a:effectLst/>
                <a:latin typeface="Times New Roman" panose="02020603050405020304" pitchFamily="18" charset="0"/>
                <a:hlinkClick r:id="rId2"/>
              </a:rPr>
              <a:t>paceuk.info</a:t>
            </a:r>
            <a:r>
              <a:rPr lang="en-GB" b="0" i="0" u="sng" dirty="0">
                <a:solidFill>
                  <a:srgbClr val="000000"/>
                </a:solidFill>
                <a:effectLst/>
                <a:latin typeface="Times New Roman" panose="02020603050405020304" pitchFamily="18" charset="0"/>
                <a:hlinkClick r:id="rId2"/>
              </a:rPr>
              <a:t>/criminal-exploitation/indicators-and-risks-of-criminal-exploitation/</a:t>
            </a:r>
            <a:br>
              <a:rPr lang="en-GB" dirty="0">
                <a:solidFill>
                  <a:srgbClr val="000000"/>
                </a:solidFill>
                <a:effectLst/>
                <a:latin typeface="Times New Roman" panose="02020603050405020304" pitchFamily="18" charset="0"/>
              </a:rPr>
            </a:br>
            <a:endParaRPr lang="en-GB" dirty="0">
              <a:solidFill>
                <a:srgbClr val="000000"/>
              </a:solidFill>
              <a:effectLst/>
              <a:latin typeface="Times New Roman" panose="02020603050405020304" pitchFamily="18" charset="0"/>
            </a:endParaRPr>
          </a:p>
          <a:p>
            <a:r>
              <a:rPr lang="en-GB" b="1" i="0" dirty="0">
                <a:solidFill>
                  <a:srgbClr val="000000"/>
                </a:solidFill>
                <a:effectLst/>
                <a:latin typeface="TimesNewRomanPS-BoldMT"/>
              </a:rPr>
              <a:t>The Children’s Society</a:t>
            </a:r>
            <a:r>
              <a:rPr lang="en-GB" b="0" i="0" dirty="0">
                <a:solidFill>
                  <a:srgbClr val="000000"/>
                </a:solidFill>
                <a:effectLst/>
                <a:latin typeface="Times New Roman" panose="02020603050405020304" pitchFamily="18" charset="0"/>
              </a:rPr>
              <a:t> : </a:t>
            </a:r>
            <a:r>
              <a:rPr lang="en-GB" b="0" i="0" u="sng" dirty="0">
                <a:solidFill>
                  <a:srgbClr val="000000"/>
                </a:solidFill>
                <a:effectLst/>
                <a:latin typeface="Times New Roman" panose="02020603050405020304" pitchFamily="18" charset="0"/>
                <a:hlinkClick r:id="rId3"/>
              </a:rPr>
              <a:t>https://www.childrenssociety.org.uk/what-we-do/our-work/child-criminal-exploitation-and-county-lines</a:t>
            </a:r>
            <a:endParaRPr lang="en-GB" dirty="0">
              <a:solidFill>
                <a:srgbClr val="000000"/>
              </a:solidFill>
              <a:effectLst/>
              <a:latin typeface="Times New Roman" panose="02020603050405020304" pitchFamily="18" charset="0"/>
            </a:endParaRPr>
          </a:p>
          <a:p>
            <a:endParaRPr lang="en-US" dirty="0"/>
          </a:p>
        </p:txBody>
      </p:sp>
      <p:sp>
        <p:nvSpPr>
          <p:cNvPr id="5" name="Text Placeholder 4">
            <a:extLst>
              <a:ext uri="{FF2B5EF4-FFF2-40B4-BE49-F238E27FC236}">
                <a16:creationId xmlns:a16="http://schemas.microsoft.com/office/drawing/2014/main" id="{A92F01DF-E596-B94C-9702-B5BBC3D3C76A}"/>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724462D5-DDC7-904C-92EB-AC3719868677}"/>
              </a:ext>
            </a:extLst>
          </p:cNvPr>
          <p:cNvSpPr>
            <a:spLocks noGrp="1"/>
          </p:cNvSpPr>
          <p:nvPr>
            <p:ph sz="quarter" idx="4"/>
          </p:nvPr>
        </p:nvSpPr>
        <p:spPr/>
        <p:txBody>
          <a:bodyPr>
            <a:normAutofit fontScale="85000" lnSpcReduction="20000"/>
          </a:bodyPr>
          <a:lstStyle/>
          <a:p>
            <a:r>
              <a:rPr lang="en-GB" b="1" i="0">
                <a:solidFill>
                  <a:srgbClr val="000000"/>
                </a:solidFill>
                <a:effectLst/>
                <a:latin typeface="TimesNewRomanPS-BoldMT"/>
              </a:rPr>
              <a:t>CHILD EXPLOITATION DISRUPTION TOOLKIT</a:t>
            </a:r>
            <a:r>
              <a:rPr lang="en-GB" b="0" i="0">
                <a:solidFill>
                  <a:srgbClr val="000000"/>
                </a:solidFill>
                <a:effectLst/>
                <a:latin typeface="Times New Roman" panose="02020603050405020304" pitchFamily="18" charset="0"/>
              </a:rPr>
              <a:t> : </a:t>
            </a:r>
            <a:r>
              <a:rPr lang="en-GB" b="0" i="0" u="sng">
                <a:solidFill>
                  <a:srgbClr val="000000"/>
                </a:solidFill>
                <a:effectLst/>
                <a:latin typeface="Times New Roman" panose="02020603050405020304" pitchFamily="18" charset="0"/>
                <a:hlinkClick r:id="rId4"/>
              </a:rPr>
              <a:t>https://assets.publishing.service.gov.uk/government/uploads/system/uploads/attachment_data/file/794554/6.5120_Child_exploitation_disruption_toolkit.pdf</a:t>
            </a:r>
            <a:endParaRPr lang="en-GB">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514605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F3894-52C0-9141-BA7F-ADD7BDC9D85B}"/>
              </a:ext>
            </a:extLst>
          </p:cNvPr>
          <p:cNvSpPr>
            <a:spLocks noGrp="1"/>
          </p:cNvSpPr>
          <p:nvPr>
            <p:ph type="title"/>
          </p:nvPr>
        </p:nvSpPr>
        <p:spPr/>
        <p:txBody>
          <a:bodyPr/>
          <a:lstStyle/>
          <a:p>
            <a:r>
              <a:rPr lang="en-GB" dirty="0"/>
              <a:t>                   Reference List</a:t>
            </a:r>
            <a:endParaRPr lang="en-US" dirty="0"/>
          </a:p>
        </p:txBody>
      </p:sp>
      <p:sp>
        <p:nvSpPr>
          <p:cNvPr id="5" name="TextBox 4">
            <a:extLst>
              <a:ext uri="{FF2B5EF4-FFF2-40B4-BE49-F238E27FC236}">
                <a16:creationId xmlns:a16="http://schemas.microsoft.com/office/drawing/2014/main" id="{6ED5862A-FB09-FB42-B60E-2191E9B1C836}"/>
              </a:ext>
            </a:extLst>
          </p:cNvPr>
          <p:cNvSpPr txBox="1"/>
          <p:nvPr/>
        </p:nvSpPr>
        <p:spPr>
          <a:xfrm>
            <a:off x="1933222" y="2017175"/>
            <a:ext cx="8664222" cy="2862322"/>
          </a:xfrm>
          <a:prstGeom prst="rect">
            <a:avLst/>
          </a:prstGeom>
          <a:noFill/>
        </p:spPr>
        <p:txBody>
          <a:bodyPr wrap="square">
            <a:spAutoFit/>
          </a:bodyPr>
          <a:lstStyle/>
          <a:p>
            <a:r>
              <a:rPr lang="en-GB" b="0" i="0" dirty="0">
                <a:effectLst/>
                <a:latin typeface=".SFUI-Regular"/>
              </a:rPr>
              <a:t>The Children’s Society  (2021) County lines and child criminal exploitation [Online] Available at http://https://www.childrenssociety.org.uk/what-we-do/our-work/child-criminal-exploitation-and-county-lines [Accessed March 2021]</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SFUI-Regular"/>
              </a:rPr>
              <a:t>Home Office. ( CHILD EXPLOITATION DISRUPTION TOOLKIT Disruption Tactics) [pdf] London: Home Office . Available at http://https://assets.publishing.service.gov.uk/government/uploads/system/uploads/attachment_data/file/794554/6.5120_Child_exploitation_disruption_toolkit.pdf [Accessed March 2021].</a:t>
            </a:r>
            <a:endParaRPr lang="en-GB" dirty="0">
              <a:effectLst/>
              <a:latin typeface=".AppleSystemUIFont"/>
            </a:endParaRPr>
          </a:p>
        </p:txBody>
      </p:sp>
    </p:spTree>
    <p:extLst>
      <p:ext uri="{BB962C8B-B14F-4D97-AF65-F5344CB8AC3E}">
        <p14:creationId xmlns:p14="http://schemas.microsoft.com/office/powerpoint/2010/main" val="3731033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6346F-B387-1144-A8C8-8BB839C96192}"/>
              </a:ext>
            </a:extLst>
          </p:cNvPr>
          <p:cNvSpPr>
            <a:spLocks noGrp="1"/>
          </p:cNvSpPr>
          <p:nvPr>
            <p:ph type="title"/>
          </p:nvPr>
        </p:nvSpPr>
        <p:spPr/>
        <p:txBody>
          <a:bodyPr/>
          <a:lstStyle/>
          <a:p>
            <a:r>
              <a:rPr lang="en-GB" dirty="0"/>
              <a:t>     Reference list continues </a:t>
            </a:r>
            <a:endParaRPr lang="en-US" dirty="0"/>
          </a:p>
        </p:txBody>
      </p:sp>
      <p:sp>
        <p:nvSpPr>
          <p:cNvPr id="4" name="TextBox 3">
            <a:extLst>
              <a:ext uri="{FF2B5EF4-FFF2-40B4-BE49-F238E27FC236}">
                <a16:creationId xmlns:a16="http://schemas.microsoft.com/office/drawing/2014/main" id="{3CB1001E-5BF8-BB41-9B60-9471BC4D1842}"/>
              </a:ext>
            </a:extLst>
          </p:cNvPr>
          <p:cNvSpPr txBox="1"/>
          <p:nvPr/>
        </p:nvSpPr>
        <p:spPr>
          <a:xfrm>
            <a:off x="1451578" y="2260469"/>
            <a:ext cx="9603275" cy="3416320"/>
          </a:xfrm>
          <a:prstGeom prst="rect">
            <a:avLst/>
          </a:prstGeom>
          <a:noFill/>
        </p:spPr>
        <p:txBody>
          <a:bodyPr wrap="square">
            <a:spAutoFit/>
          </a:bodyPr>
          <a:lstStyle/>
          <a:p>
            <a:r>
              <a:rPr lang="en-GB" b="0" i="0" dirty="0">
                <a:effectLst/>
                <a:latin typeface=".SFUI-Regular"/>
              </a:rPr>
              <a:t>November 2018, Jon </a:t>
            </a:r>
            <a:r>
              <a:rPr lang="en-GB" b="0" i="0" dirty="0" err="1">
                <a:effectLst/>
                <a:latin typeface=".SFUI-Regular"/>
              </a:rPr>
              <a:t>Wigmore</a:t>
            </a:r>
            <a:r>
              <a:rPr lang="en-GB" b="0" i="0" dirty="0">
                <a:effectLst/>
                <a:latin typeface=".SFUI-Regular"/>
              </a:rPr>
              <a:t>, Lead Investigator. (Recognising &amp; acting on signs of ‘county lines’ child exploitation A case study) [pdf] MANCHESTER: Niche Health &amp; Social Care Consulting Ltd.  Jon </a:t>
            </a:r>
            <a:r>
              <a:rPr lang="en-GB" b="0" i="0" dirty="0" err="1">
                <a:effectLst/>
                <a:latin typeface=".SFUI-Regular"/>
              </a:rPr>
              <a:t>Wigmore</a:t>
            </a:r>
            <a:r>
              <a:rPr lang="en-GB" b="0" i="0" dirty="0">
                <a:effectLst/>
                <a:latin typeface=".SFUI-Regular"/>
              </a:rPr>
              <a:t>,. Available at http://https://</a:t>
            </a:r>
            <a:r>
              <a:rPr lang="en-GB" b="0" i="0" dirty="0" err="1">
                <a:effectLst/>
                <a:latin typeface=".SFUI-Regular"/>
              </a:rPr>
              <a:t>www.england.nhs.uk</a:t>
            </a:r>
            <a:r>
              <a:rPr lang="en-GB" b="0" i="0" dirty="0">
                <a:effectLst/>
                <a:latin typeface=".SFUI-Regular"/>
              </a:rPr>
              <a:t>/</a:t>
            </a:r>
            <a:r>
              <a:rPr lang="en-GB" b="0" i="0" dirty="0" err="1">
                <a:effectLst/>
                <a:latin typeface=".SFUI-Regular"/>
              </a:rPr>
              <a:t>wp-content</a:t>
            </a:r>
            <a:r>
              <a:rPr lang="en-GB" b="0" i="0" dirty="0">
                <a:effectLst/>
                <a:latin typeface=".SFUI-Regular"/>
              </a:rPr>
              <a:t>/uploads/2018/11/recognising-acting-on-signs-of-county-lines.pdf [Accessed March 2021].</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SFUI-Regular"/>
              </a:rPr>
              <a:t>Pace (2021) Signs of criminal exploitation [Online] Available at http://https://</a:t>
            </a:r>
            <a:r>
              <a:rPr lang="en-GB" b="0" i="0" dirty="0" err="1">
                <a:effectLst/>
                <a:latin typeface=".SFUI-Regular"/>
              </a:rPr>
              <a:t>paceuk.info</a:t>
            </a:r>
            <a:r>
              <a:rPr lang="en-GB" b="0" i="0" dirty="0">
                <a:effectLst/>
                <a:latin typeface=".SFUI-Regular"/>
              </a:rPr>
              <a:t>/criminal-exploitation/indicators-and-risks-of-criminal-exploitation/ [Accessed March 2021]</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SFUI-Regular"/>
              </a:rPr>
              <a:t>LSIS, YW (2012) National Occupation Standards For Youth Work . Coventry : Learning And Skills Improvement Service.</a:t>
            </a:r>
            <a:endParaRPr lang="en-GB" dirty="0">
              <a:effectLst/>
              <a:latin typeface=".AppleSystemUIFont"/>
            </a:endParaRPr>
          </a:p>
        </p:txBody>
      </p:sp>
    </p:spTree>
    <p:extLst>
      <p:ext uri="{BB962C8B-B14F-4D97-AF65-F5344CB8AC3E}">
        <p14:creationId xmlns:p14="http://schemas.microsoft.com/office/powerpoint/2010/main" val="17264809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Gallery</vt:lpstr>
      <vt:lpstr>Seminar Presentation for ECYW6004  Young People and Society 3: Trauma, Exploitation and Toxic Childhood  </vt:lpstr>
      <vt:lpstr>PowerPoint Presentation</vt:lpstr>
      <vt:lpstr>PowerPoint Presentation</vt:lpstr>
      <vt:lpstr>Child criminal exploitation </vt:lpstr>
      <vt:lpstr>PowerPoint Presentation</vt:lpstr>
      <vt:lpstr>What is Child Criminal Exploitation (CCE)? </vt:lpstr>
      <vt:lpstr>Who can be affected by Cce?</vt:lpstr>
      <vt:lpstr>PowerPoint Presentation</vt:lpstr>
      <vt:lpstr>PowerPoint Presentation</vt:lpstr>
      <vt:lpstr>            Some Risk factors</vt:lpstr>
      <vt:lpstr>How to Spot Child Criminal  Exploitation   </vt:lpstr>
      <vt:lpstr>                Help and Support </vt:lpstr>
      <vt:lpstr>                 Help and Support </vt:lpstr>
      <vt:lpstr>PowerPoint Presentation</vt:lpstr>
      <vt:lpstr>Further Sources to get more Help</vt:lpstr>
      <vt:lpstr>                   Reference List</vt:lpstr>
      <vt:lpstr>     Reference list continues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Presentation for ECYW6004 Young People and Society 3: Trauma, Exploitation and Toxic Childhood  </dc:title>
  <dc:creator>Godlove Nkwelle Nzimbi (1809086)</dc:creator>
  <cp:lastModifiedBy>Godlove Nkwelle Nzimbi (1809086)</cp:lastModifiedBy>
  <cp:revision>4</cp:revision>
  <dcterms:created xsi:type="dcterms:W3CDTF">2021-03-25T07:59:19Z</dcterms:created>
  <dcterms:modified xsi:type="dcterms:W3CDTF">2021-03-25T14:15:46Z</dcterms:modified>
</cp:coreProperties>
</file>