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3" r:id="rId1"/>
  </p:sldMasterIdLst>
  <p:notesMasterIdLst>
    <p:notesMasterId r:id="rId18"/>
  </p:notesMasterIdLst>
  <p:sldIdLst>
    <p:sldId id="256" r:id="rId2"/>
    <p:sldId id="257" r:id="rId3"/>
    <p:sldId id="258" r:id="rId4"/>
    <p:sldId id="260" r:id="rId5"/>
    <p:sldId id="261" r:id="rId6"/>
    <p:sldId id="262" r:id="rId7"/>
    <p:sldId id="263" r:id="rId8"/>
    <p:sldId id="264" r:id="rId9"/>
    <p:sldId id="265" r:id="rId10"/>
    <p:sldId id="266" r:id="rId11"/>
    <p:sldId id="267" r:id="rId12"/>
    <p:sldId id="268" r:id="rId13"/>
    <p:sldId id="269" r:id="rId14"/>
    <p:sldId id="270" r:id="rId15"/>
    <p:sldId id="273" r:id="rId16"/>
    <p:sldId id="272" r:id="rId17"/>
  </p:sldIdLst>
  <p:sldSz cx="9144000" cy="5143500" type="screen16x9"/>
  <p:notesSz cx="6858000" cy="9144000"/>
  <p:embeddedFontLst>
    <p:embeddedFont>
      <p:font typeface="Calibri" panose="020F0502020204030204" pitchFamily="34" charset="0"/>
      <p:regular r:id="rId19"/>
      <p:bold r:id="rId20"/>
      <p:italic r:id="rId21"/>
      <p:boldItalic r:id="rId22"/>
    </p:embeddedFont>
    <p:embeddedFont>
      <p:font typeface="Calibri Light" panose="020F0302020204030204" pitchFamily="34" charset="0"/>
      <p:regular r:id="rId23"/>
      <p:italic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40290" autoAdjust="0"/>
    <p:restoredTop sz="86357" autoAdjust="0"/>
  </p:normalViewPr>
  <p:slideViewPr>
    <p:cSldViewPr snapToGrid="0">
      <p:cViewPr varScale="1">
        <p:scale>
          <a:sx n="97" d="100"/>
          <a:sy n="97" d="100"/>
        </p:scale>
        <p:origin x="208" y="824"/>
      </p:cViewPr>
      <p:guideLst>
        <p:guide orient="horz" pos="1620"/>
        <p:guide pos="2880"/>
      </p:guideLst>
    </p:cSldViewPr>
  </p:slideViewPr>
  <p:outlineViewPr>
    <p:cViewPr>
      <p:scale>
        <a:sx n="33" d="100"/>
        <a:sy n="33" d="100"/>
      </p:scale>
      <p:origin x="0" y="12486"/>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theme" Target="theme/theme1.xml"/></Relationships>
</file>

<file path=ppt/diagrams/_rels/data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15C82A-2D46-435F-98DD-6CBA130837E7}"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C80BF8A5-1373-46F4-A955-01EE2C33310D}">
      <dgm:prSet custT="1"/>
      <dgm:spPr/>
      <dgm:t>
        <a:bodyPr/>
        <a:lstStyle/>
        <a:p>
          <a:pPr>
            <a:lnSpc>
              <a:spcPct val="150000"/>
            </a:lnSpc>
          </a:pPr>
          <a:r>
            <a:rPr lang="en-GB" sz="1100" noProof="0">
              <a:latin typeface="Ariel"/>
            </a:rPr>
            <a:t>HR Management refers to bridging the gap between the performance of the employee</a:t>
          </a:r>
        </a:p>
      </dgm:t>
    </dgm:pt>
    <dgm:pt modelId="{4C7D89B7-B2AB-4D5D-883C-B9A87586C3D6}" type="parTrans" cxnId="{16D4FDD9-F06F-4F63-A5D2-536E6690D8A7}">
      <dgm:prSet/>
      <dgm:spPr/>
      <dgm:t>
        <a:bodyPr/>
        <a:lstStyle/>
        <a:p>
          <a:endParaRPr lang="en-US"/>
        </a:p>
      </dgm:t>
    </dgm:pt>
    <dgm:pt modelId="{583AAD6D-ADCB-4A0B-93E8-2190D9CFEC64}" type="sibTrans" cxnId="{16D4FDD9-F06F-4F63-A5D2-536E6690D8A7}">
      <dgm:prSet phldrT="01" phldr="0"/>
      <dgm:spPr/>
      <dgm:t>
        <a:bodyPr/>
        <a:lstStyle/>
        <a:p>
          <a:endParaRPr lang="en-US"/>
        </a:p>
      </dgm:t>
    </dgm:pt>
    <dgm:pt modelId="{1CD3A32D-7BD4-4BF2-A76E-555B2AA9B616}">
      <dgm:prSet custT="1"/>
      <dgm:spPr/>
      <dgm:t>
        <a:bodyPr/>
        <a:lstStyle/>
        <a:p>
          <a:pPr>
            <a:lnSpc>
              <a:spcPct val="150000"/>
            </a:lnSpc>
          </a:pPr>
          <a:r>
            <a:rPr lang="en-GB" sz="1100" noProof="0">
              <a:latin typeface="Ariel"/>
            </a:rPr>
            <a:t>The overall discussion is based on the peer journal review of the selected articles </a:t>
          </a:r>
        </a:p>
      </dgm:t>
    </dgm:pt>
    <dgm:pt modelId="{0273E078-BB65-40A8-8C25-1068476ECC51}" type="parTrans" cxnId="{E3A83DEE-4375-42FD-98E5-333F6489ECE7}">
      <dgm:prSet/>
      <dgm:spPr/>
      <dgm:t>
        <a:bodyPr/>
        <a:lstStyle/>
        <a:p>
          <a:endParaRPr lang="en-US"/>
        </a:p>
      </dgm:t>
    </dgm:pt>
    <dgm:pt modelId="{B2D254EE-C01A-497D-87F3-CFDCA181CC46}" type="sibTrans" cxnId="{E3A83DEE-4375-42FD-98E5-333F6489ECE7}">
      <dgm:prSet phldrT="02" phldr="0"/>
      <dgm:spPr/>
      <dgm:t>
        <a:bodyPr/>
        <a:lstStyle/>
        <a:p>
          <a:endParaRPr lang="en-US"/>
        </a:p>
      </dgm:t>
    </dgm:pt>
    <dgm:pt modelId="{2E83A743-7E4F-4043-B7EC-8E0A8029E7D3}">
      <dgm:prSet custT="1"/>
      <dgm:spPr/>
      <dgm:t>
        <a:bodyPr/>
        <a:lstStyle/>
        <a:p>
          <a:pPr>
            <a:lnSpc>
              <a:spcPct val="150000"/>
            </a:lnSpc>
          </a:pPr>
          <a:r>
            <a:rPr lang="en-GB" sz="1100" noProof="0">
              <a:latin typeface="Ariel"/>
            </a:rPr>
            <a:t>The implication of the HR management model implication on the business of two different modes of business.</a:t>
          </a:r>
        </a:p>
      </dgm:t>
    </dgm:pt>
    <dgm:pt modelId="{75079113-C9A2-471D-96B3-1F6D6C56F288}" type="parTrans" cxnId="{CAA9AECC-01E8-4E18-BFC4-7AF33843613F}">
      <dgm:prSet/>
      <dgm:spPr/>
      <dgm:t>
        <a:bodyPr/>
        <a:lstStyle/>
        <a:p>
          <a:endParaRPr lang="en-US"/>
        </a:p>
      </dgm:t>
    </dgm:pt>
    <dgm:pt modelId="{EC4A3C9A-DF79-4DE1-9130-AF37693654BC}" type="sibTrans" cxnId="{CAA9AECC-01E8-4E18-BFC4-7AF33843613F}">
      <dgm:prSet phldrT="03" phldr="0"/>
      <dgm:spPr/>
      <dgm:t>
        <a:bodyPr/>
        <a:lstStyle/>
        <a:p>
          <a:endParaRPr lang="en-US"/>
        </a:p>
      </dgm:t>
    </dgm:pt>
    <dgm:pt modelId="{251B53CD-65DB-A649-8DB4-CE60650C181C}" type="pres">
      <dgm:prSet presAssocID="{1815C82A-2D46-435F-98DD-6CBA130837E7}" presName="diagram" presStyleCnt="0">
        <dgm:presLayoutVars>
          <dgm:dir/>
          <dgm:resizeHandles val="exact"/>
        </dgm:presLayoutVars>
      </dgm:prSet>
      <dgm:spPr/>
    </dgm:pt>
    <dgm:pt modelId="{641104B3-4BC5-A34D-A5F7-05ECA0C3A4D6}" type="pres">
      <dgm:prSet presAssocID="{C80BF8A5-1373-46F4-A955-01EE2C33310D}" presName="node" presStyleLbl="node1" presStyleIdx="0" presStyleCnt="3">
        <dgm:presLayoutVars>
          <dgm:bulletEnabled val="1"/>
        </dgm:presLayoutVars>
      </dgm:prSet>
      <dgm:spPr/>
    </dgm:pt>
    <dgm:pt modelId="{E0524C7A-4411-5746-AC53-02F9C77FD50B}" type="pres">
      <dgm:prSet presAssocID="{583AAD6D-ADCB-4A0B-93E8-2190D9CFEC64}" presName="sibTrans" presStyleCnt="0"/>
      <dgm:spPr/>
    </dgm:pt>
    <dgm:pt modelId="{026EAE36-789C-4C49-892E-40A6ADEE2C05}" type="pres">
      <dgm:prSet presAssocID="{1CD3A32D-7BD4-4BF2-A76E-555B2AA9B616}" presName="node" presStyleLbl="node1" presStyleIdx="1" presStyleCnt="3">
        <dgm:presLayoutVars>
          <dgm:bulletEnabled val="1"/>
        </dgm:presLayoutVars>
      </dgm:prSet>
      <dgm:spPr/>
    </dgm:pt>
    <dgm:pt modelId="{6B725ECA-F5AC-A34E-825B-C0F6CEFBC2BA}" type="pres">
      <dgm:prSet presAssocID="{B2D254EE-C01A-497D-87F3-CFDCA181CC46}" presName="sibTrans" presStyleCnt="0"/>
      <dgm:spPr/>
    </dgm:pt>
    <dgm:pt modelId="{C8A524A1-3DF9-A545-8186-D7077A09DE4F}" type="pres">
      <dgm:prSet presAssocID="{2E83A743-7E4F-4043-B7EC-8E0A8029E7D3}" presName="node" presStyleLbl="node1" presStyleIdx="2" presStyleCnt="3">
        <dgm:presLayoutVars>
          <dgm:bulletEnabled val="1"/>
        </dgm:presLayoutVars>
      </dgm:prSet>
      <dgm:spPr/>
    </dgm:pt>
  </dgm:ptLst>
  <dgm:cxnLst>
    <dgm:cxn modelId="{9FF65B00-7CE7-C940-9B78-C5DC55EB23DE}" type="presOf" srcId="{1CD3A32D-7BD4-4BF2-A76E-555B2AA9B616}" destId="{026EAE36-789C-4C49-892E-40A6ADEE2C05}" srcOrd="0" destOrd="0" presId="urn:microsoft.com/office/officeart/2005/8/layout/default"/>
    <dgm:cxn modelId="{44ACA810-9F01-3E48-B8C9-0560F80B1646}" type="presOf" srcId="{1815C82A-2D46-435F-98DD-6CBA130837E7}" destId="{251B53CD-65DB-A649-8DB4-CE60650C181C}" srcOrd="0" destOrd="0" presId="urn:microsoft.com/office/officeart/2005/8/layout/default"/>
    <dgm:cxn modelId="{0B981A4A-14EC-5649-8B55-50DB13817914}" type="presOf" srcId="{2E83A743-7E4F-4043-B7EC-8E0A8029E7D3}" destId="{C8A524A1-3DF9-A545-8186-D7077A09DE4F}" srcOrd="0" destOrd="0" presId="urn:microsoft.com/office/officeart/2005/8/layout/default"/>
    <dgm:cxn modelId="{CAA9AECC-01E8-4E18-BFC4-7AF33843613F}" srcId="{1815C82A-2D46-435F-98DD-6CBA130837E7}" destId="{2E83A743-7E4F-4043-B7EC-8E0A8029E7D3}" srcOrd="2" destOrd="0" parTransId="{75079113-C9A2-471D-96B3-1F6D6C56F288}" sibTransId="{EC4A3C9A-DF79-4DE1-9130-AF37693654BC}"/>
    <dgm:cxn modelId="{16D4FDD9-F06F-4F63-A5D2-536E6690D8A7}" srcId="{1815C82A-2D46-435F-98DD-6CBA130837E7}" destId="{C80BF8A5-1373-46F4-A955-01EE2C33310D}" srcOrd="0" destOrd="0" parTransId="{4C7D89B7-B2AB-4D5D-883C-B9A87586C3D6}" sibTransId="{583AAD6D-ADCB-4A0B-93E8-2190D9CFEC64}"/>
    <dgm:cxn modelId="{2A01A9E1-77A7-B341-9722-4E3FEBC41E94}" type="presOf" srcId="{C80BF8A5-1373-46F4-A955-01EE2C33310D}" destId="{641104B3-4BC5-A34D-A5F7-05ECA0C3A4D6}" srcOrd="0" destOrd="0" presId="urn:microsoft.com/office/officeart/2005/8/layout/default"/>
    <dgm:cxn modelId="{E3A83DEE-4375-42FD-98E5-333F6489ECE7}" srcId="{1815C82A-2D46-435F-98DD-6CBA130837E7}" destId="{1CD3A32D-7BD4-4BF2-A76E-555B2AA9B616}" srcOrd="1" destOrd="0" parTransId="{0273E078-BB65-40A8-8C25-1068476ECC51}" sibTransId="{B2D254EE-C01A-497D-87F3-CFDCA181CC46}"/>
    <dgm:cxn modelId="{92B7C804-62A9-FF45-AE86-3CCB14D1EAF9}" type="presParOf" srcId="{251B53CD-65DB-A649-8DB4-CE60650C181C}" destId="{641104B3-4BC5-A34D-A5F7-05ECA0C3A4D6}" srcOrd="0" destOrd="0" presId="urn:microsoft.com/office/officeart/2005/8/layout/default"/>
    <dgm:cxn modelId="{95F15F65-C334-5A41-BBF8-3C674B6086E8}" type="presParOf" srcId="{251B53CD-65DB-A649-8DB4-CE60650C181C}" destId="{E0524C7A-4411-5746-AC53-02F9C77FD50B}" srcOrd="1" destOrd="0" presId="urn:microsoft.com/office/officeart/2005/8/layout/default"/>
    <dgm:cxn modelId="{7B4B3586-32DD-6345-9BBD-E19F64FD5445}" type="presParOf" srcId="{251B53CD-65DB-A649-8DB4-CE60650C181C}" destId="{026EAE36-789C-4C49-892E-40A6ADEE2C05}" srcOrd="2" destOrd="0" presId="urn:microsoft.com/office/officeart/2005/8/layout/default"/>
    <dgm:cxn modelId="{8F6782FC-6A6E-3746-905F-170AD7ABE568}" type="presParOf" srcId="{251B53CD-65DB-A649-8DB4-CE60650C181C}" destId="{6B725ECA-F5AC-A34E-825B-C0F6CEFBC2BA}" srcOrd="3" destOrd="0" presId="urn:microsoft.com/office/officeart/2005/8/layout/default"/>
    <dgm:cxn modelId="{368DC36A-3CC0-7E45-BBFF-31D4D398C0BD}" type="presParOf" srcId="{251B53CD-65DB-A649-8DB4-CE60650C181C}" destId="{C8A524A1-3DF9-A545-8186-D7077A09DE4F}"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A46E726-5D47-41DD-88DA-090C8F06C9A6}"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8A94E29D-54AC-4C5B-8F4F-1F3C1EB6E473}">
      <dgm:prSet custT="1"/>
      <dgm:spPr/>
      <dgm:t>
        <a:bodyPr/>
        <a:lstStyle/>
        <a:p>
          <a:pPr>
            <a:lnSpc>
              <a:spcPct val="150000"/>
            </a:lnSpc>
            <a:defRPr cap="all"/>
          </a:pPr>
          <a:r>
            <a:rPr lang="en-GB" sz="1100" cap="none" noProof="0">
              <a:latin typeface="Arial" panose="020B0604020202020204" pitchFamily="34" charset="0"/>
              <a:cs typeface="Arial" panose="020B0604020202020204" pitchFamily="34" charset="0"/>
            </a:rPr>
            <a:t>A “strong situation” creation is significantly essential in order to maintain the linkage with the different employees and relate to the job role to efficiently utilize the company’s input fund capacity</a:t>
          </a:r>
          <a:r>
            <a:rPr lang="en-GB" sz="1100" noProof="0">
              <a:latin typeface="Arial" panose="020B0604020202020204" pitchFamily="34" charset="0"/>
              <a:cs typeface="Arial" panose="020B0604020202020204" pitchFamily="34" charset="0"/>
            </a:rPr>
            <a:t>. </a:t>
          </a:r>
        </a:p>
      </dgm:t>
    </dgm:pt>
    <dgm:pt modelId="{99F23A04-D1F2-4CED-9383-0441CE18448B}" type="parTrans" cxnId="{8179A80F-D4DD-4DEF-9086-BF2FB02F4389}">
      <dgm:prSet/>
      <dgm:spPr/>
      <dgm:t>
        <a:bodyPr/>
        <a:lstStyle/>
        <a:p>
          <a:endParaRPr lang="en-US"/>
        </a:p>
      </dgm:t>
    </dgm:pt>
    <dgm:pt modelId="{1E6F7C6B-29F4-4758-8426-211CA54B4A07}" type="sibTrans" cxnId="{8179A80F-D4DD-4DEF-9086-BF2FB02F4389}">
      <dgm:prSet/>
      <dgm:spPr/>
      <dgm:t>
        <a:bodyPr/>
        <a:lstStyle/>
        <a:p>
          <a:endParaRPr lang="en-US"/>
        </a:p>
      </dgm:t>
    </dgm:pt>
    <dgm:pt modelId="{334F49FF-11C9-4252-A771-C430EC007AA1}">
      <dgm:prSet custT="1"/>
      <dgm:spPr/>
      <dgm:t>
        <a:bodyPr/>
        <a:lstStyle/>
        <a:p>
          <a:pPr>
            <a:lnSpc>
              <a:spcPct val="150000"/>
            </a:lnSpc>
            <a:defRPr cap="all"/>
          </a:pPr>
          <a:r>
            <a:rPr lang="en-GB" sz="1100" cap="none" noProof="0">
              <a:latin typeface="Ariel"/>
            </a:rPr>
            <a:t>The “distinctiveness” of the HRM involves the “visibility concept” which highlights the components of the business to be disclosed to the employees.</a:t>
          </a:r>
        </a:p>
      </dgm:t>
    </dgm:pt>
    <dgm:pt modelId="{876545C1-B538-4E1A-89A0-BDF1192E4088}" type="parTrans" cxnId="{E65B0F27-910A-432C-9650-2C4CE3F7F904}">
      <dgm:prSet/>
      <dgm:spPr/>
      <dgm:t>
        <a:bodyPr/>
        <a:lstStyle/>
        <a:p>
          <a:endParaRPr lang="en-US"/>
        </a:p>
      </dgm:t>
    </dgm:pt>
    <dgm:pt modelId="{A43A2712-8E81-4A6F-BC07-6188BEC80C3E}" type="sibTrans" cxnId="{E65B0F27-910A-432C-9650-2C4CE3F7F904}">
      <dgm:prSet/>
      <dgm:spPr/>
      <dgm:t>
        <a:bodyPr/>
        <a:lstStyle/>
        <a:p>
          <a:endParaRPr lang="en-US"/>
        </a:p>
      </dgm:t>
    </dgm:pt>
    <dgm:pt modelId="{BB7ABDEA-FBDF-F445-9F4F-439EC512DBC7}" type="pres">
      <dgm:prSet presAssocID="{6A46E726-5D47-41DD-88DA-090C8F06C9A6}" presName="hierChild1" presStyleCnt="0">
        <dgm:presLayoutVars>
          <dgm:chPref val="1"/>
          <dgm:dir/>
          <dgm:animOne val="branch"/>
          <dgm:animLvl val="lvl"/>
          <dgm:resizeHandles/>
        </dgm:presLayoutVars>
      </dgm:prSet>
      <dgm:spPr/>
    </dgm:pt>
    <dgm:pt modelId="{C663DB54-00DB-5A49-A9AE-F183234F9B30}" type="pres">
      <dgm:prSet presAssocID="{8A94E29D-54AC-4C5B-8F4F-1F3C1EB6E473}" presName="hierRoot1" presStyleCnt="0"/>
      <dgm:spPr/>
    </dgm:pt>
    <dgm:pt modelId="{5C248BC7-8DB9-DE47-B5E7-3993777ADE13}" type="pres">
      <dgm:prSet presAssocID="{8A94E29D-54AC-4C5B-8F4F-1F3C1EB6E473}" presName="composite" presStyleCnt="0"/>
      <dgm:spPr/>
    </dgm:pt>
    <dgm:pt modelId="{6D49BA64-4547-084B-9D6A-506C680ED71E}" type="pres">
      <dgm:prSet presAssocID="{8A94E29D-54AC-4C5B-8F4F-1F3C1EB6E473}" presName="background" presStyleLbl="node0" presStyleIdx="0" presStyleCnt="2"/>
      <dgm:spPr/>
    </dgm:pt>
    <dgm:pt modelId="{1C1D6413-6FB0-7342-87EE-98187A65E183}" type="pres">
      <dgm:prSet presAssocID="{8A94E29D-54AC-4C5B-8F4F-1F3C1EB6E473}" presName="text" presStyleLbl="fgAcc0" presStyleIdx="0" presStyleCnt="2">
        <dgm:presLayoutVars>
          <dgm:chPref val="3"/>
        </dgm:presLayoutVars>
      </dgm:prSet>
      <dgm:spPr/>
    </dgm:pt>
    <dgm:pt modelId="{EBDB6976-3D36-CE4C-91C6-A1634F61F446}" type="pres">
      <dgm:prSet presAssocID="{8A94E29D-54AC-4C5B-8F4F-1F3C1EB6E473}" presName="hierChild2" presStyleCnt="0"/>
      <dgm:spPr/>
    </dgm:pt>
    <dgm:pt modelId="{0FB9D2B7-4916-394B-93D4-384582E618BD}" type="pres">
      <dgm:prSet presAssocID="{334F49FF-11C9-4252-A771-C430EC007AA1}" presName="hierRoot1" presStyleCnt="0"/>
      <dgm:spPr/>
    </dgm:pt>
    <dgm:pt modelId="{DA24209E-B73B-2E4F-8F04-BBC304653D83}" type="pres">
      <dgm:prSet presAssocID="{334F49FF-11C9-4252-A771-C430EC007AA1}" presName="composite" presStyleCnt="0"/>
      <dgm:spPr/>
    </dgm:pt>
    <dgm:pt modelId="{0D10990E-4983-EB41-8F43-74BF7B2915DD}" type="pres">
      <dgm:prSet presAssocID="{334F49FF-11C9-4252-A771-C430EC007AA1}" presName="background" presStyleLbl="node0" presStyleIdx="1" presStyleCnt="2"/>
      <dgm:spPr/>
    </dgm:pt>
    <dgm:pt modelId="{EC87E87C-BF0F-104D-B702-5C5B3067D7CB}" type="pres">
      <dgm:prSet presAssocID="{334F49FF-11C9-4252-A771-C430EC007AA1}" presName="text" presStyleLbl="fgAcc0" presStyleIdx="1" presStyleCnt="2">
        <dgm:presLayoutVars>
          <dgm:chPref val="3"/>
        </dgm:presLayoutVars>
      </dgm:prSet>
      <dgm:spPr/>
    </dgm:pt>
    <dgm:pt modelId="{CE5F062D-DE24-B549-BC30-0C9B43F6A68D}" type="pres">
      <dgm:prSet presAssocID="{334F49FF-11C9-4252-A771-C430EC007AA1}" presName="hierChild2" presStyleCnt="0"/>
      <dgm:spPr/>
    </dgm:pt>
  </dgm:ptLst>
  <dgm:cxnLst>
    <dgm:cxn modelId="{8179A80F-D4DD-4DEF-9086-BF2FB02F4389}" srcId="{6A46E726-5D47-41DD-88DA-090C8F06C9A6}" destId="{8A94E29D-54AC-4C5B-8F4F-1F3C1EB6E473}" srcOrd="0" destOrd="0" parTransId="{99F23A04-D1F2-4CED-9383-0441CE18448B}" sibTransId="{1E6F7C6B-29F4-4758-8426-211CA54B4A07}"/>
    <dgm:cxn modelId="{E0CE011C-51E2-EF48-8D2E-C7C60201A6FD}" type="presOf" srcId="{334F49FF-11C9-4252-A771-C430EC007AA1}" destId="{EC87E87C-BF0F-104D-B702-5C5B3067D7CB}" srcOrd="0" destOrd="0" presId="urn:microsoft.com/office/officeart/2005/8/layout/hierarchy1"/>
    <dgm:cxn modelId="{E65B0F27-910A-432C-9650-2C4CE3F7F904}" srcId="{6A46E726-5D47-41DD-88DA-090C8F06C9A6}" destId="{334F49FF-11C9-4252-A771-C430EC007AA1}" srcOrd="1" destOrd="0" parTransId="{876545C1-B538-4E1A-89A0-BDF1192E4088}" sibTransId="{A43A2712-8E81-4A6F-BC07-6188BEC80C3E}"/>
    <dgm:cxn modelId="{66664C8F-5EEA-F749-9951-86DBC9FD6E00}" type="presOf" srcId="{6A46E726-5D47-41DD-88DA-090C8F06C9A6}" destId="{BB7ABDEA-FBDF-F445-9F4F-439EC512DBC7}" srcOrd="0" destOrd="0" presId="urn:microsoft.com/office/officeart/2005/8/layout/hierarchy1"/>
    <dgm:cxn modelId="{EE2DA3FF-2B08-084C-B252-CB9752199355}" type="presOf" srcId="{8A94E29D-54AC-4C5B-8F4F-1F3C1EB6E473}" destId="{1C1D6413-6FB0-7342-87EE-98187A65E183}" srcOrd="0" destOrd="0" presId="urn:microsoft.com/office/officeart/2005/8/layout/hierarchy1"/>
    <dgm:cxn modelId="{DA707CA3-13DD-A646-9BEF-C336693029E5}" type="presParOf" srcId="{BB7ABDEA-FBDF-F445-9F4F-439EC512DBC7}" destId="{C663DB54-00DB-5A49-A9AE-F183234F9B30}" srcOrd="0" destOrd="0" presId="urn:microsoft.com/office/officeart/2005/8/layout/hierarchy1"/>
    <dgm:cxn modelId="{DA6206D4-40A4-BA4D-88B5-CF363F1CD520}" type="presParOf" srcId="{C663DB54-00DB-5A49-A9AE-F183234F9B30}" destId="{5C248BC7-8DB9-DE47-B5E7-3993777ADE13}" srcOrd="0" destOrd="0" presId="urn:microsoft.com/office/officeart/2005/8/layout/hierarchy1"/>
    <dgm:cxn modelId="{3ECF1FFA-9052-DA4F-B3D9-40E01AE4E5A0}" type="presParOf" srcId="{5C248BC7-8DB9-DE47-B5E7-3993777ADE13}" destId="{6D49BA64-4547-084B-9D6A-506C680ED71E}" srcOrd="0" destOrd="0" presId="urn:microsoft.com/office/officeart/2005/8/layout/hierarchy1"/>
    <dgm:cxn modelId="{90AE68D8-728D-2540-B366-B5968557B26F}" type="presParOf" srcId="{5C248BC7-8DB9-DE47-B5E7-3993777ADE13}" destId="{1C1D6413-6FB0-7342-87EE-98187A65E183}" srcOrd="1" destOrd="0" presId="urn:microsoft.com/office/officeart/2005/8/layout/hierarchy1"/>
    <dgm:cxn modelId="{80A6C78F-B265-624D-8CEF-76E79D96BC61}" type="presParOf" srcId="{C663DB54-00DB-5A49-A9AE-F183234F9B30}" destId="{EBDB6976-3D36-CE4C-91C6-A1634F61F446}" srcOrd="1" destOrd="0" presId="urn:microsoft.com/office/officeart/2005/8/layout/hierarchy1"/>
    <dgm:cxn modelId="{33BCB367-9795-0346-8219-D6C972934200}" type="presParOf" srcId="{BB7ABDEA-FBDF-F445-9F4F-439EC512DBC7}" destId="{0FB9D2B7-4916-394B-93D4-384582E618BD}" srcOrd="1" destOrd="0" presId="urn:microsoft.com/office/officeart/2005/8/layout/hierarchy1"/>
    <dgm:cxn modelId="{71E3D077-B1EB-8E4B-B12E-0AED4A66BEDE}" type="presParOf" srcId="{0FB9D2B7-4916-394B-93D4-384582E618BD}" destId="{DA24209E-B73B-2E4F-8F04-BBC304653D83}" srcOrd="0" destOrd="0" presId="urn:microsoft.com/office/officeart/2005/8/layout/hierarchy1"/>
    <dgm:cxn modelId="{564B3A90-B473-4B4A-8040-1F5A5B4330A8}" type="presParOf" srcId="{DA24209E-B73B-2E4F-8F04-BBC304653D83}" destId="{0D10990E-4983-EB41-8F43-74BF7B2915DD}" srcOrd="0" destOrd="0" presId="urn:microsoft.com/office/officeart/2005/8/layout/hierarchy1"/>
    <dgm:cxn modelId="{F122A46A-92DF-6E44-A0B7-5D5CD70AA26F}" type="presParOf" srcId="{DA24209E-B73B-2E4F-8F04-BBC304653D83}" destId="{EC87E87C-BF0F-104D-B702-5C5B3067D7CB}" srcOrd="1" destOrd="0" presId="urn:microsoft.com/office/officeart/2005/8/layout/hierarchy1"/>
    <dgm:cxn modelId="{1D5FBA42-8E3A-144F-B112-DD867DC3533E}" type="presParOf" srcId="{0FB9D2B7-4916-394B-93D4-384582E618BD}" destId="{CE5F062D-DE24-B549-BC30-0C9B43F6A68D}"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C68FE87-2BE0-418D-A4FC-44719931F62A}"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9E3B22A2-C2D0-4F8A-9DA2-152212C42CE5}">
      <dgm:prSet custT="1"/>
      <dgm:spPr/>
      <dgm:t>
        <a:bodyPr/>
        <a:lstStyle/>
        <a:p>
          <a:pPr>
            <a:lnSpc>
              <a:spcPct val="150000"/>
            </a:lnSpc>
          </a:pPr>
          <a:r>
            <a:rPr lang="en-GB" sz="1100" noProof="0">
              <a:latin typeface="Arial" panose="020B0604020202020204" pitchFamily="34" charset="0"/>
              <a:cs typeface="Arial" panose="020B0604020202020204" pitchFamily="34" charset="0"/>
            </a:rPr>
            <a:t>The HR practice engagement refers to includes various tasks such as training employees, recruitment</a:t>
          </a:r>
        </a:p>
      </dgm:t>
    </dgm:pt>
    <dgm:pt modelId="{64869C0A-71B9-4706-8610-37B4C0AC2E7C}" type="parTrans" cxnId="{9ADF397D-3A34-4E33-85DF-7C1D6F532C08}">
      <dgm:prSet/>
      <dgm:spPr/>
      <dgm:t>
        <a:bodyPr/>
        <a:lstStyle/>
        <a:p>
          <a:endParaRPr lang="en-US"/>
        </a:p>
      </dgm:t>
    </dgm:pt>
    <dgm:pt modelId="{F032B30A-A44C-425E-A4AB-BBD862EC6D11}" type="sibTrans" cxnId="{9ADF397D-3A34-4E33-85DF-7C1D6F532C08}">
      <dgm:prSet/>
      <dgm:spPr/>
      <dgm:t>
        <a:bodyPr/>
        <a:lstStyle/>
        <a:p>
          <a:endParaRPr lang="en-US"/>
        </a:p>
      </dgm:t>
    </dgm:pt>
    <dgm:pt modelId="{9829B391-2AED-4531-9488-529A7160D61B}">
      <dgm:prSet custT="1"/>
      <dgm:spPr/>
      <dgm:t>
        <a:bodyPr/>
        <a:lstStyle/>
        <a:p>
          <a:pPr>
            <a:lnSpc>
              <a:spcPct val="150000"/>
            </a:lnSpc>
          </a:pPr>
          <a:r>
            <a:rPr lang="en-GB" sz="1100" noProof="0">
              <a:latin typeface="Arial" panose="020B0604020202020204" pitchFamily="34" charset="0"/>
              <a:cs typeface="Arial" panose="020B0604020202020204" pitchFamily="34" charset="0"/>
            </a:rPr>
            <a:t>The nature of the UK public services as a “Human Service organization” in the UK is examined</a:t>
          </a:r>
        </a:p>
      </dgm:t>
    </dgm:pt>
    <dgm:pt modelId="{54B03195-2EC3-4195-BBD3-9A625B1C64EC}" type="parTrans" cxnId="{B1D145E4-3560-4FD8-B534-D36D3F97B7B0}">
      <dgm:prSet/>
      <dgm:spPr/>
      <dgm:t>
        <a:bodyPr/>
        <a:lstStyle/>
        <a:p>
          <a:endParaRPr lang="en-US"/>
        </a:p>
      </dgm:t>
    </dgm:pt>
    <dgm:pt modelId="{610C9822-AF38-4E5E-8E8B-1F52DDC5A09D}" type="sibTrans" cxnId="{B1D145E4-3560-4FD8-B534-D36D3F97B7B0}">
      <dgm:prSet/>
      <dgm:spPr/>
      <dgm:t>
        <a:bodyPr/>
        <a:lstStyle/>
        <a:p>
          <a:endParaRPr lang="en-US"/>
        </a:p>
      </dgm:t>
    </dgm:pt>
    <dgm:pt modelId="{4FDF71A6-6FEC-4410-B197-E836F94FD263}">
      <dgm:prSet custT="1"/>
      <dgm:spPr/>
      <dgm:t>
        <a:bodyPr/>
        <a:lstStyle/>
        <a:p>
          <a:pPr>
            <a:lnSpc>
              <a:spcPct val="150000"/>
            </a:lnSpc>
          </a:pPr>
          <a:r>
            <a:rPr lang="en-GB" sz="1100" noProof="0">
              <a:latin typeface="Arial" panose="020B0604020202020204" pitchFamily="34" charset="0"/>
              <a:cs typeface="Arial" panose="020B0604020202020204" pitchFamily="34" charset="0"/>
            </a:rPr>
            <a:t>This may include the distinction between the administrative, technical, and human services </a:t>
          </a:r>
        </a:p>
      </dgm:t>
    </dgm:pt>
    <dgm:pt modelId="{062843DF-914B-45F1-98C0-D3BB29E29293}" type="parTrans" cxnId="{4CD72B52-0649-468B-951C-2354BB062098}">
      <dgm:prSet/>
      <dgm:spPr/>
      <dgm:t>
        <a:bodyPr/>
        <a:lstStyle/>
        <a:p>
          <a:endParaRPr lang="en-US"/>
        </a:p>
      </dgm:t>
    </dgm:pt>
    <dgm:pt modelId="{9A88EFF5-517D-4166-B79D-9D7AFC78D4E8}" type="sibTrans" cxnId="{4CD72B52-0649-468B-951C-2354BB062098}">
      <dgm:prSet/>
      <dgm:spPr/>
      <dgm:t>
        <a:bodyPr/>
        <a:lstStyle/>
        <a:p>
          <a:endParaRPr lang="en-US"/>
        </a:p>
      </dgm:t>
    </dgm:pt>
    <dgm:pt modelId="{99D003D8-BBBC-47FB-9D6C-BACB0E26A3AD}" type="pres">
      <dgm:prSet presAssocID="{AC68FE87-2BE0-418D-A4FC-44719931F62A}" presName="root" presStyleCnt="0">
        <dgm:presLayoutVars>
          <dgm:dir/>
          <dgm:resizeHandles val="exact"/>
        </dgm:presLayoutVars>
      </dgm:prSet>
      <dgm:spPr/>
    </dgm:pt>
    <dgm:pt modelId="{DEBD2CFB-40ED-449D-B851-BB922C55EE1B}" type="pres">
      <dgm:prSet presAssocID="{9E3B22A2-C2D0-4F8A-9DA2-152212C42CE5}" presName="compNode" presStyleCnt="0"/>
      <dgm:spPr/>
    </dgm:pt>
    <dgm:pt modelId="{607458D5-20D3-4FF4-9F2F-E6767E73AB30}" type="pres">
      <dgm:prSet presAssocID="{9E3B22A2-C2D0-4F8A-9DA2-152212C42CE5}" presName="bgRect" presStyleLbl="bgShp" presStyleIdx="0" presStyleCnt="3"/>
      <dgm:spPr/>
    </dgm:pt>
    <dgm:pt modelId="{929D2BF0-BA05-4910-9790-9AF1FD8C92BD}" type="pres">
      <dgm:prSet presAssocID="{9E3B22A2-C2D0-4F8A-9DA2-152212C42CE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Office Worker"/>
        </a:ext>
      </dgm:extLst>
    </dgm:pt>
    <dgm:pt modelId="{D263B456-2B73-441C-B04A-14B105391CC0}" type="pres">
      <dgm:prSet presAssocID="{9E3B22A2-C2D0-4F8A-9DA2-152212C42CE5}" presName="spaceRect" presStyleCnt="0"/>
      <dgm:spPr/>
    </dgm:pt>
    <dgm:pt modelId="{2A63D4F3-387A-4B68-B353-39A9C8FFDE39}" type="pres">
      <dgm:prSet presAssocID="{9E3B22A2-C2D0-4F8A-9DA2-152212C42CE5}" presName="parTx" presStyleLbl="revTx" presStyleIdx="0" presStyleCnt="3">
        <dgm:presLayoutVars>
          <dgm:chMax val="0"/>
          <dgm:chPref val="0"/>
        </dgm:presLayoutVars>
      </dgm:prSet>
      <dgm:spPr/>
    </dgm:pt>
    <dgm:pt modelId="{DEFA24F4-5F1C-487F-8239-2D441B884CE5}" type="pres">
      <dgm:prSet presAssocID="{F032B30A-A44C-425E-A4AB-BBD862EC6D11}" presName="sibTrans" presStyleCnt="0"/>
      <dgm:spPr/>
    </dgm:pt>
    <dgm:pt modelId="{A0AC5E04-3929-4261-9A67-6C31ED943539}" type="pres">
      <dgm:prSet presAssocID="{9829B391-2AED-4531-9488-529A7160D61B}" presName="compNode" presStyleCnt="0"/>
      <dgm:spPr/>
    </dgm:pt>
    <dgm:pt modelId="{7FA2C2C4-1102-4559-8953-CCA0E220112F}" type="pres">
      <dgm:prSet presAssocID="{9829B391-2AED-4531-9488-529A7160D61B}" presName="bgRect" presStyleLbl="bgShp" presStyleIdx="1" presStyleCnt="3"/>
      <dgm:spPr/>
    </dgm:pt>
    <dgm:pt modelId="{FB240DB9-326E-4863-AEF0-24316E3F6417}" type="pres">
      <dgm:prSet presAssocID="{9829B391-2AED-4531-9488-529A7160D61B}"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ank"/>
        </a:ext>
      </dgm:extLst>
    </dgm:pt>
    <dgm:pt modelId="{E67C56B1-35D8-4EF5-9D7E-87139B9B5B5B}" type="pres">
      <dgm:prSet presAssocID="{9829B391-2AED-4531-9488-529A7160D61B}" presName="spaceRect" presStyleCnt="0"/>
      <dgm:spPr/>
    </dgm:pt>
    <dgm:pt modelId="{06A905B8-8894-4B64-B94A-8DE04B25F832}" type="pres">
      <dgm:prSet presAssocID="{9829B391-2AED-4531-9488-529A7160D61B}" presName="parTx" presStyleLbl="revTx" presStyleIdx="1" presStyleCnt="3">
        <dgm:presLayoutVars>
          <dgm:chMax val="0"/>
          <dgm:chPref val="0"/>
        </dgm:presLayoutVars>
      </dgm:prSet>
      <dgm:spPr/>
    </dgm:pt>
    <dgm:pt modelId="{C4610157-2C34-4EAB-90DF-585E603665B3}" type="pres">
      <dgm:prSet presAssocID="{610C9822-AF38-4E5E-8E8B-1F52DDC5A09D}" presName="sibTrans" presStyleCnt="0"/>
      <dgm:spPr/>
    </dgm:pt>
    <dgm:pt modelId="{BD3FC117-2C62-4B4B-8BAA-C8C84C80D9B2}" type="pres">
      <dgm:prSet presAssocID="{4FDF71A6-6FEC-4410-B197-E836F94FD263}" presName="compNode" presStyleCnt="0"/>
      <dgm:spPr/>
    </dgm:pt>
    <dgm:pt modelId="{E49119BE-DA3A-41EC-AAFA-FE04120EAC80}" type="pres">
      <dgm:prSet presAssocID="{4FDF71A6-6FEC-4410-B197-E836F94FD263}" presName="bgRect" presStyleLbl="bgShp" presStyleIdx="2" presStyleCnt="3"/>
      <dgm:spPr/>
    </dgm:pt>
    <dgm:pt modelId="{A9E1655C-6496-4D00-A99A-2DF664946FA5}" type="pres">
      <dgm:prSet presAssocID="{4FDF71A6-6FEC-4410-B197-E836F94FD263}"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Branching Diagram"/>
        </a:ext>
      </dgm:extLst>
    </dgm:pt>
    <dgm:pt modelId="{DD7B580D-16FD-4401-93D9-38B0EAB90DAE}" type="pres">
      <dgm:prSet presAssocID="{4FDF71A6-6FEC-4410-B197-E836F94FD263}" presName="spaceRect" presStyleCnt="0"/>
      <dgm:spPr/>
    </dgm:pt>
    <dgm:pt modelId="{9E539433-FCA9-486D-BDA5-21E680387006}" type="pres">
      <dgm:prSet presAssocID="{4FDF71A6-6FEC-4410-B197-E836F94FD263}" presName="parTx" presStyleLbl="revTx" presStyleIdx="2" presStyleCnt="3">
        <dgm:presLayoutVars>
          <dgm:chMax val="0"/>
          <dgm:chPref val="0"/>
        </dgm:presLayoutVars>
      </dgm:prSet>
      <dgm:spPr/>
    </dgm:pt>
  </dgm:ptLst>
  <dgm:cxnLst>
    <dgm:cxn modelId="{0D3D5935-41AA-4CA1-B18E-F62C1B6DBDE8}" type="presOf" srcId="{AC68FE87-2BE0-418D-A4FC-44719931F62A}" destId="{99D003D8-BBBC-47FB-9D6C-BACB0E26A3AD}" srcOrd="0" destOrd="0" presId="urn:microsoft.com/office/officeart/2018/2/layout/IconVerticalSolidList"/>
    <dgm:cxn modelId="{4CD72B52-0649-468B-951C-2354BB062098}" srcId="{AC68FE87-2BE0-418D-A4FC-44719931F62A}" destId="{4FDF71A6-6FEC-4410-B197-E836F94FD263}" srcOrd="2" destOrd="0" parTransId="{062843DF-914B-45F1-98C0-D3BB29E29293}" sibTransId="{9A88EFF5-517D-4166-B79D-9D7AFC78D4E8}"/>
    <dgm:cxn modelId="{772F9C68-E8DA-462F-971A-3A62DD9DF750}" type="presOf" srcId="{9E3B22A2-C2D0-4F8A-9DA2-152212C42CE5}" destId="{2A63D4F3-387A-4B68-B353-39A9C8FFDE39}" srcOrd="0" destOrd="0" presId="urn:microsoft.com/office/officeart/2018/2/layout/IconVerticalSolidList"/>
    <dgm:cxn modelId="{9ADF397D-3A34-4E33-85DF-7C1D6F532C08}" srcId="{AC68FE87-2BE0-418D-A4FC-44719931F62A}" destId="{9E3B22A2-C2D0-4F8A-9DA2-152212C42CE5}" srcOrd="0" destOrd="0" parTransId="{64869C0A-71B9-4706-8610-37B4C0AC2E7C}" sibTransId="{F032B30A-A44C-425E-A4AB-BBD862EC6D11}"/>
    <dgm:cxn modelId="{8F096185-3F56-4D29-90D6-02904D5AD8A1}" type="presOf" srcId="{4FDF71A6-6FEC-4410-B197-E836F94FD263}" destId="{9E539433-FCA9-486D-BDA5-21E680387006}" srcOrd="0" destOrd="0" presId="urn:microsoft.com/office/officeart/2018/2/layout/IconVerticalSolidList"/>
    <dgm:cxn modelId="{FA1CA0B5-6657-4CAF-A850-F2678AC65A65}" type="presOf" srcId="{9829B391-2AED-4531-9488-529A7160D61B}" destId="{06A905B8-8894-4B64-B94A-8DE04B25F832}" srcOrd="0" destOrd="0" presId="urn:microsoft.com/office/officeart/2018/2/layout/IconVerticalSolidList"/>
    <dgm:cxn modelId="{B1D145E4-3560-4FD8-B534-D36D3F97B7B0}" srcId="{AC68FE87-2BE0-418D-A4FC-44719931F62A}" destId="{9829B391-2AED-4531-9488-529A7160D61B}" srcOrd="1" destOrd="0" parTransId="{54B03195-2EC3-4195-BBD3-9A625B1C64EC}" sibTransId="{610C9822-AF38-4E5E-8E8B-1F52DDC5A09D}"/>
    <dgm:cxn modelId="{FF1F6A78-B733-4CE8-8D2F-DAE9EE462B50}" type="presParOf" srcId="{99D003D8-BBBC-47FB-9D6C-BACB0E26A3AD}" destId="{DEBD2CFB-40ED-449D-B851-BB922C55EE1B}" srcOrd="0" destOrd="0" presId="urn:microsoft.com/office/officeart/2018/2/layout/IconVerticalSolidList"/>
    <dgm:cxn modelId="{8DF095E0-2E50-46DC-9275-7F337DE2C8BE}" type="presParOf" srcId="{DEBD2CFB-40ED-449D-B851-BB922C55EE1B}" destId="{607458D5-20D3-4FF4-9F2F-E6767E73AB30}" srcOrd="0" destOrd="0" presId="urn:microsoft.com/office/officeart/2018/2/layout/IconVerticalSolidList"/>
    <dgm:cxn modelId="{5A73CA9D-B50C-4200-A9F3-ED4C96E5F403}" type="presParOf" srcId="{DEBD2CFB-40ED-449D-B851-BB922C55EE1B}" destId="{929D2BF0-BA05-4910-9790-9AF1FD8C92BD}" srcOrd="1" destOrd="0" presId="urn:microsoft.com/office/officeart/2018/2/layout/IconVerticalSolidList"/>
    <dgm:cxn modelId="{3464A6C0-C054-4DF9-A806-A6B0DA2A7DE0}" type="presParOf" srcId="{DEBD2CFB-40ED-449D-B851-BB922C55EE1B}" destId="{D263B456-2B73-441C-B04A-14B105391CC0}" srcOrd="2" destOrd="0" presId="urn:microsoft.com/office/officeart/2018/2/layout/IconVerticalSolidList"/>
    <dgm:cxn modelId="{F16B23C3-8594-4928-A77C-393D8F2783EF}" type="presParOf" srcId="{DEBD2CFB-40ED-449D-B851-BB922C55EE1B}" destId="{2A63D4F3-387A-4B68-B353-39A9C8FFDE39}" srcOrd="3" destOrd="0" presId="urn:microsoft.com/office/officeart/2018/2/layout/IconVerticalSolidList"/>
    <dgm:cxn modelId="{08C401AF-AE5A-4B64-B7D6-D1F753AD8325}" type="presParOf" srcId="{99D003D8-BBBC-47FB-9D6C-BACB0E26A3AD}" destId="{DEFA24F4-5F1C-487F-8239-2D441B884CE5}" srcOrd="1" destOrd="0" presId="urn:microsoft.com/office/officeart/2018/2/layout/IconVerticalSolidList"/>
    <dgm:cxn modelId="{72B77DF1-7EFA-489E-9DA8-7FEE0865200A}" type="presParOf" srcId="{99D003D8-BBBC-47FB-9D6C-BACB0E26A3AD}" destId="{A0AC5E04-3929-4261-9A67-6C31ED943539}" srcOrd="2" destOrd="0" presId="urn:microsoft.com/office/officeart/2018/2/layout/IconVerticalSolidList"/>
    <dgm:cxn modelId="{C27E538D-6A4E-4E36-8E0A-235036DB3FB9}" type="presParOf" srcId="{A0AC5E04-3929-4261-9A67-6C31ED943539}" destId="{7FA2C2C4-1102-4559-8953-CCA0E220112F}" srcOrd="0" destOrd="0" presId="urn:microsoft.com/office/officeart/2018/2/layout/IconVerticalSolidList"/>
    <dgm:cxn modelId="{DA6C4FA4-CBB8-4580-BE3D-CF3B33AB08CE}" type="presParOf" srcId="{A0AC5E04-3929-4261-9A67-6C31ED943539}" destId="{FB240DB9-326E-4863-AEF0-24316E3F6417}" srcOrd="1" destOrd="0" presId="urn:microsoft.com/office/officeart/2018/2/layout/IconVerticalSolidList"/>
    <dgm:cxn modelId="{7883A5DD-7CF3-4A36-9269-AE47BF2525F3}" type="presParOf" srcId="{A0AC5E04-3929-4261-9A67-6C31ED943539}" destId="{E67C56B1-35D8-4EF5-9D7E-87139B9B5B5B}" srcOrd="2" destOrd="0" presId="urn:microsoft.com/office/officeart/2018/2/layout/IconVerticalSolidList"/>
    <dgm:cxn modelId="{758E0DBA-7C25-452B-8C83-3D6A91DD2B36}" type="presParOf" srcId="{A0AC5E04-3929-4261-9A67-6C31ED943539}" destId="{06A905B8-8894-4B64-B94A-8DE04B25F832}" srcOrd="3" destOrd="0" presId="urn:microsoft.com/office/officeart/2018/2/layout/IconVerticalSolidList"/>
    <dgm:cxn modelId="{38488638-53E6-40E8-8F28-1973011D0D42}" type="presParOf" srcId="{99D003D8-BBBC-47FB-9D6C-BACB0E26A3AD}" destId="{C4610157-2C34-4EAB-90DF-585E603665B3}" srcOrd="3" destOrd="0" presId="urn:microsoft.com/office/officeart/2018/2/layout/IconVerticalSolidList"/>
    <dgm:cxn modelId="{CE37DDA7-D8A1-419C-A18F-DDDD9F089D61}" type="presParOf" srcId="{99D003D8-BBBC-47FB-9D6C-BACB0E26A3AD}" destId="{BD3FC117-2C62-4B4B-8BAA-C8C84C80D9B2}" srcOrd="4" destOrd="0" presId="urn:microsoft.com/office/officeart/2018/2/layout/IconVerticalSolidList"/>
    <dgm:cxn modelId="{C7B5A213-6011-44F9-AB70-4FCA40D6750F}" type="presParOf" srcId="{BD3FC117-2C62-4B4B-8BAA-C8C84C80D9B2}" destId="{E49119BE-DA3A-41EC-AAFA-FE04120EAC80}" srcOrd="0" destOrd="0" presId="urn:microsoft.com/office/officeart/2018/2/layout/IconVerticalSolidList"/>
    <dgm:cxn modelId="{4F05F725-77F8-41B4-B53B-F8CFA48E8C21}" type="presParOf" srcId="{BD3FC117-2C62-4B4B-8BAA-C8C84C80D9B2}" destId="{A9E1655C-6496-4D00-A99A-2DF664946FA5}" srcOrd="1" destOrd="0" presId="urn:microsoft.com/office/officeart/2018/2/layout/IconVerticalSolidList"/>
    <dgm:cxn modelId="{959C6E50-343C-4DE7-8B1D-FD77101D0F72}" type="presParOf" srcId="{BD3FC117-2C62-4B4B-8BAA-C8C84C80D9B2}" destId="{DD7B580D-16FD-4401-93D9-38B0EAB90DAE}" srcOrd="2" destOrd="0" presId="urn:microsoft.com/office/officeart/2018/2/layout/IconVerticalSolidList"/>
    <dgm:cxn modelId="{61C2F433-90F0-459F-B5CD-51F5B90DBD76}" type="presParOf" srcId="{BD3FC117-2C62-4B4B-8BAA-C8C84C80D9B2}" destId="{9E539433-FCA9-486D-BDA5-21E680387006}"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1104B3-4BC5-A34D-A5F7-05ECA0C3A4D6}">
      <dsp:nvSpPr>
        <dsp:cNvPr id="0" name=""/>
        <dsp:cNvSpPr/>
      </dsp:nvSpPr>
      <dsp:spPr>
        <a:xfrm>
          <a:off x="0" y="615164"/>
          <a:ext cx="2561209" cy="153672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150000"/>
            </a:lnSpc>
            <a:spcBef>
              <a:spcPct val="0"/>
            </a:spcBef>
            <a:spcAft>
              <a:spcPct val="35000"/>
            </a:spcAft>
            <a:buNone/>
          </a:pPr>
          <a:r>
            <a:rPr lang="en-GB" sz="1100" kern="1200" noProof="0">
              <a:latin typeface="Ariel"/>
            </a:rPr>
            <a:t>HR Management refers to bridging the gap between the performance of the employee</a:t>
          </a:r>
        </a:p>
      </dsp:txBody>
      <dsp:txXfrm>
        <a:off x="0" y="615164"/>
        <a:ext cx="2561209" cy="1536725"/>
      </dsp:txXfrm>
    </dsp:sp>
    <dsp:sp modelId="{026EAE36-789C-4C49-892E-40A6ADEE2C05}">
      <dsp:nvSpPr>
        <dsp:cNvPr id="0" name=""/>
        <dsp:cNvSpPr/>
      </dsp:nvSpPr>
      <dsp:spPr>
        <a:xfrm>
          <a:off x="2817330" y="615164"/>
          <a:ext cx="2561209" cy="1536725"/>
        </a:xfrm>
        <a:prstGeom prst="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150000"/>
            </a:lnSpc>
            <a:spcBef>
              <a:spcPct val="0"/>
            </a:spcBef>
            <a:spcAft>
              <a:spcPct val="35000"/>
            </a:spcAft>
            <a:buNone/>
          </a:pPr>
          <a:r>
            <a:rPr lang="en-GB" sz="1100" kern="1200" noProof="0">
              <a:latin typeface="Ariel"/>
            </a:rPr>
            <a:t>The overall discussion is based on the peer journal review of the selected articles </a:t>
          </a:r>
        </a:p>
      </dsp:txBody>
      <dsp:txXfrm>
        <a:off x="2817330" y="615164"/>
        <a:ext cx="2561209" cy="1536725"/>
      </dsp:txXfrm>
    </dsp:sp>
    <dsp:sp modelId="{C8A524A1-3DF9-A545-8186-D7077A09DE4F}">
      <dsp:nvSpPr>
        <dsp:cNvPr id="0" name=""/>
        <dsp:cNvSpPr/>
      </dsp:nvSpPr>
      <dsp:spPr>
        <a:xfrm>
          <a:off x="5634661" y="615164"/>
          <a:ext cx="2561209" cy="1536725"/>
        </a:xfrm>
        <a:prstGeom prst="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150000"/>
            </a:lnSpc>
            <a:spcBef>
              <a:spcPct val="0"/>
            </a:spcBef>
            <a:spcAft>
              <a:spcPct val="35000"/>
            </a:spcAft>
            <a:buNone/>
          </a:pPr>
          <a:r>
            <a:rPr lang="en-GB" sz="1100" kern="1200" noProof="0">
              <a:latin typeface="Ariel"/>
            </a:rPr>
            <a:t>The implication of the HR management model implication on the business of two different modes of business.</a:t>
          </a:r>
        </a:p>
      </dsp:txBody>
      <dsp:txXfrm>
        <a:off x="5634661" y="615164"/>
        <a:ext cx="2561209" cy="153672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49BA64-4547-084B-9D6A-506C680ED71E}">
      <dsp:nvSpPr>
        <dsp:cNvPr id="0" name=""/>
        <dsp:cNvSpPr/>
      </dsp:nvSpPr>
      <dsp:spPr>
        <a:xfrm>
          <a:off x="1000" y="83237"/>
          <a:ext cx="3511658" cy="222990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1D6413-6FB0-7342-87EE-98187A65E183}">
      <dsp:nvSpPr>
        <dsp:cNvPr id="0" name=""/>
        <dsp:cNvSpPr/>
      </dsp:nvSpPr>
      <dsp:spPr>
        <a:xfrm>
          <a:off x="391184" y="453912"/>
          <a:ext cx="3511658" cy="222990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150000"/>
            </a:lnSpc>
            <a:spcBef>
              <a:spcPct val="0"/>
            </a:spcBef>
            <a:spcAft>
              <a:spcPct val="35000"/>
            </a:spcAft>
            <a:buNone/>
            <a:defRPr cap="all"/>
          </a:pPr>
          <a:r>
            <a:rPr lang="en-GB" sz="1100" kern="1200" cap="none" noProof="0">
              <a:latin typeface="Arial" panose="020B0604020202020204" pitchFamily="34" charset="0"/>
              <a:cs typeface="Arial" panose="020B0604020202020204" pitchFamily="34" charset="0"/>
            </a:rPr>
            <a:t>A “strong situation” creation is significantly essential in order to maintain the linkage with the different employees and relate to the job role to efficiently utilize the company’s input fund capacity</a:t>
          </a:r>
          <a:r>
            <a:rPr lang="en-GB" sz="1100" kern="1200" noProof="0">
              <a:latin typeface="Arial" panose="020B0604020202020204" pitchFamily="34" charset="0"/>
              <a:cs typeface="Arial" panose="020B0604020202020204" pitchFamily="34" charset="0"/>
            </a:rPr>
            <a:t>. </a:t>
          </a:r>
        </a:p>
      </dsp:txBody>
      <dsp:txXfrm>
        <a:off x="456496" y="519224"/>
        <a:ext cx="3381034" cy="2099279"/>
      </dsp:txXfrm>
    </dsp:sp>
    <dsp:sp modelId="{0D10990E-4983-EB41-8F43-74BF7B2915DD}">
      <dsp:nvSpPr>
        <dsp:cNvPr id="0" name=""/>
        <dsp:cNvSpPr/>
      </dsp:nvSpPr>
      <dsp:spPr>
        <a:xfrm>
          <a:off x="4293027" y="83237"/>
          <a:ext cx="3511658" cy="222990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87E87C-BF0F-104D-B702-5C5B3067D7CB}">
      <dsp:nvSpPr>
        <dsp:cNvPr id="0" name=""/>
        <dsp:cNvSpPr/>
      </dsp:nvSpPr>
      <dsp:spPr>
        <a:xfrm>
          <a:off x="4683211" y="453912"/>
          <a:ext cx="3511658" cy="222990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150000"/>
            </a:lnSpc>
            <a:spcBef>
              <a:spcPct val="0"/>
            </a:spcBef>
            <a:spcAft>
              <a:spcPct val="35000"/>
            </a:spcAft>
            <a:buNone/>
            <a:defRPr cap="all"/>
          </a:pPr>
          <a:r>
            <a:rPr lang="en-GB" sz="1100" kern="1200" cap="none" noProof="0">
              <a:latin typeface="Ariel"/>
            </a:rPr>
            <a:t>The “distinctiveness” of the HRM involves the “visibility concept” which highlights the components of the business to be disclosed to the employees.</a:t>
          </a:r>
        </a:p>
      </dsp:txBody>
      <dsp:txXfrm>
        <a:off x="4748523" y="519224"/>
        <a:ext cx="3381034" cy="209927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7458D5-20D3-4FF4-9F2F-E6767E73AB30}">
      <dsp:nvSpPr>
        <dsp:cNvPr id="0" name=""/>
        <dsp:cNvSpPr/>
      </dsp:nvSpPr>
      <dsp:spPr>
        <a:xfrm>
          <a:off x="0" y="1862"/>
          <a:ext cx="3614166" cy="84449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29D2BF0-BA05-4910-9790-9AF1FD8C92BD}">
      <dsp:nvSpPr>
        <dsp:cNvPr id="0" name=""/>
        <dsp:cNvSpPr/>
      </dsp:nvSpPr>
      <dsp:spPr>
        <a:xfrm>
          <a:off x="255458" y="191872"/>
          <a:ext cx="464924" cy="46447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63D4F3-387A-4B68-B353-39A9C8FFDE39}">
      <dsp:nvSpPr>
        <dsp:cNvPr id="0" name=""/>
        <dsp:cNvSpPr/>
      </dsp:nvSpPr>
      <dsp:spPr>
        <a:xfrm>
          <a:off x="975841" y="1862"/>
          <a:ext cx="2623296" cy="8708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168" tIns="92168" rIns="92168" bIns="92168" numCol="1" spcCol="1270" anchor="ctr" anchorCtr="0">
          <a:noAutofit/>
        </a:bodyPr>
        <a:lstStyle/>
        <a:p>
          <a:pPr marL="0" lvl="0" indent="0" algn="l" defTabSz="488950">
            <a:lnSpc>
              <a:spcPct val="150000"/>
            </a:lnSpc>
            <a:spcBef>
              <a:spcPct val="0"/>
            </a:spcBef>
            <a:spcAft>
              <a:spcPct val="35000"/>
            </a:spcAft>
            <a:buNone/>
          </a:pPr>
          <a:r>
            <a:rPr lang="en-GB" sz="1100" kern="1200" noProof="0">
              <a:latin typeface="Arial" panose="020B0604020202020204" pitchFamily="34" charset="0"/>
              <a:cs typeface="Arial" panose="020B0604020202020204" pitchFamily="34" charset="0"/>
            </a:rPr>
            <a:t>The HR practice engagement refers to includes various tasks such as training employees, recruitment</a:t>
          </a:r>
        </a:p>
      </dsp:txBody>
      <dsp:txXfrm>
        <a:off x="975841" y="1862"/>
        <a:ext cx="2623296" cy="870881"/>
      </dsp:txXfrm>
    </dsp:sp>
    <dsp:sp modelId="{7FA2C2C4-1102-4559-8953-CCA0E220112F}">
      <dsp:nvSpPr>
        <dsp:cNvPr id="0" name=""/>
        <dsp:cNvSpPr/>
      </dsp:nvSpPr>
      <dsp:spPr>
        <a:xfrm>
          <a:off x="0" y="1090464"/>
          <a:ext cx="3614166" cy="84449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B240DB9-326E-4863-AEF0-24316E3F6417}">
      <dsp:nvSpPr>
        <dsp:cNvPr id="0" name=""/>
        <dsp:cNvSpPr/>
      </dsp:nvSpPr>
      <dsp:spPr>
        <a:xfrm>
          <a:off x="255458" y="1280474"/>
          <a:ext cx="464924" cy="46447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A905B8-8894-4B64-B94A-8DE04B25F832}">
      <dsp:nvSpPr>
        <dsp:cNvPr id="0" name=""/>
        <dsp:cNvSpPr/>
      </dsp:nvSpPr>
      <dsp:spPr>
        <a:xfrm>
          <a:off x="975841" y="1090464"/>
          <a:ext cx="2623296" cy="8708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168" tIns="92168" rIns="92168" bIns="92168" numCol="1" spcCol="1270" anchor="ctr" anchorCtr="0">
          <a:noAutofit/>
        </a:bodyPr>
        <a:lstStyle/>
        <a:p>
          <a:pPr marL="0" lvl="0" indent="0" algn="l" defTabSz="488950">
            <a:lnSpc>
              <a:spcPct val="150000"/>
            </a:lnSpc>
            <a:spcBef>
              <a:spcPct val="0"/>
            </a:spcBef>
            <a:spcAft>
              <a:spcPct val="35000"/>
            </a:spcAft>
            <a:buNone/>
          </a:pPr>
          <a:r>
            <a:rPr lang="en-GB" sz="1100" kern="1200" noProof="0">
              <a:latin typeface="Arial" panose="020B0604020202020204" pitchFamily="34" charset="0"/>
              <a:cs typeface="Arial" panose="020B0604020202020204" pitchFamily="34" charset="0"/>
            </a:rPr>
            <a:t>The nature of the UK public services as a “Human Service organization” in the UK is examined</a:t>
          </a:r>
        </a:p>
      </dsp:txBody>
      <dsp:txXfrm>
        <a:off x="975841" y="1090464"/>
        <a:ext cx="2623296" cy="870881"/>
      </dsp:txXfrm>
    </dsp:sp>
    <dsp:sp modelId="{E49119BE-DA3A-41EC-AAFA-FE04120EAC80}">
      <dsp:nvSpPr>
        <dsp:cNvPr id="0" name=""/>
        <dsp:cNvSpPr/>
      </dsp:nvSpPr>
      <dsp:spPr>
        <a:xfrm>
          <a:off x="0" y="2179066"/>
          <a:ext cx="3614166" cy="84449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E1655C-6496-4D00-A99A-2DF664946FA5}">
      <dsp:nvSpPr>
        <dsp:cNvPr id="0" name=""/>
        <dsp:cNvSpPr/>
      </dsp:nvSpPr>
      <dsp:spPr>
        <a:xfrm>
          <a:off x="255458" y="2369076"/>
          <a:ext cx="464924" cy="46447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539433-FCA9-486D-BDA5-21E680387006}">
      <dsp:nvSpPr>
        <dsp:cNvPr id="0" name=""/>
        <dsp:cNvSpPr/>
      </dsp:nvSpPr>
      <dsp:spPr>
        <a:xfrm>
          <a:off x="975841" y="2179066"/>
          <a:ext cx="2623296" cy="8708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168" tIns="92168" rIns="92168" bIns="92168" numCol="1" spcCol="1270" anchor="ctr" anchorCtr="0">
          <a:noAutofit/>
        </a:bodyPr>
        <a:lstStyle/>
        <a:p>
          <a:pPr marL="0" lvl="0" indent="0" algn="l" defTabSz="488950">
            <a:lnSpc>
              <a:spcPct val="150000"/>
            </a:lnSpc>
            <a:spcBef>
              <a:spcPct val="0"/>
            </a:spcBef>
            <a:spcAft>
              <a:spcPct val="35000"/>
            </a:spcAft>
            <a:buNone/>
          </a:pPr>
          <a:r>
            <a:rPr lang="en-GB" sz="1100" kern="1200" noProof="0">
              <a:latin typeface="Arial" panose="020B0604020202020204" pitchFamily="34" charset="0"/>
              <a:cs typeface="Arial" panose="020B0604020202020204" pitchFamily="34" charset="0"/>
            </a:rPr>
            <a:t>This may include the distinction between the administrative, technical, and human services </a:t>
          </a:r>
        </a:p>
      </dsp:txBody>
      <dsp:txXfrm>
        <a:off x="975841" y="2179066"/>
        <a:ext cx="2623296" cy="870881"/>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abouthumanresourcemanagement.blogspot.com/2016/01/hrm-in-context.html" TargetMode="External"/><Relationship Id="rId2" Type="http://schemas.openxmlformats.org/officeDocument/2006/relationships/slide" Target="../slides/slide14.xml"/><Relationship Id="rId1" Type="http://schemas.openxmlformats.org/officeDocument/2006/relationships/notesMaster" Target="../notesMasters/notesMaster1.xml"/><Relationship Id="rId4" Type="http://schemas.openxmlformats.org/officeDocument/2006/relationships/hyperlink" Target="https://www.researchgate.net/figure/Figure-A-Multilevel-Model-of-Trust-in-Work-Teams_fig1_336312905" TargetMode="Externa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www.12manage.com/forum.asp?TB=organizational_commitment&amp;S=26" TargetMode="External"/><Relationship Id="rId2" Type="http://schemas.openxmlformats.org/officeDocument/2006/relationships/slide" Target="../slides/slide15.xml"/><Relationship Id="rId1" Type="http://schemas.openxmlformats.org/officeDocument/2006/relationships/notesMaster" Target="../notesMasters/notesMaster1.xml"/><Relationship Id="rId6" Type="http://schemas.openxmlformats.org/officeDocument/2006/relationships/hyperlink" Target="https://smlr.rutgers.edu/sites/default/files/Documents/Faculty-Staff-Docs/Jackson_A%20Quarter%20Century%20Review%20of%20HRM%20in%20the%20US.pdf" TargetMode="External"/><Relationship Id="rId5" Type="http://schemas.openxmlformats.org/officeDocument/2006/relationships/hyperlink" Target="https://slideplayer.com/slide/14299449/" TargetMode="External"/><Relationship Id="rId4" Type="http://schemas.openxmlformats.org/officeDocument/2006/relationships/hyperlink" Target="https://www.pipestone.com/competitive-strategy-on-farm/" TargetMode="Externa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g22ad9120a8f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 name="Google Shape;131;g22ad9120a8f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50000"/>
              </a:lnSpc>
              <a:spcBef>
                <a:spcPts val="1200"/>
              </a:spcBef>
              <a:spcAft>
                <a:spcPts val="0"/>
              </a:spcAft>
              <a:buClr>
                <a:schemeClr val="dk1"/>
              </a:buClr>
              <a:buSzPts val="1100"/>
              <a:buFont typeface="Arial"/>
              <a:buNone/>
            </a:pPr>
            <a:r>
              <a:rPr lang="en">
                <a:solidFill>
                  <a:schemeClr val="dk1"/>
                </a:solidFill>
                <a:latin typeface="+mn-lt"/>
              </a:rPr>
              <a:t>HR management refers to bridging the gap between the performance of the employee, and the strategic objectives of the organization. Furthermore, the reorganization of an effective HR management team helps the firm to provide an edge over the competition. Thus, in the current report, the overall discussion is based on the peer journal review of the selected articles such as “The Impact of High-Performance Human Resource Practices on Employees’ Attitudes and Behaviors”, “Validating the human resource system structure: A levels-based strategic HRM approach”, and “Understanding HRM–Firm Performance Linkages: The Role Of The “Strength” Of The HRM System”. Therefore, the implication of the HR management model implication on the business of two different modes of business such as the </a:t>
            </a:r>
            <a:r>
              <a:rPr lang="en" b="1">
                <a:solidFill>
                  <a:schemeClr val="dk1"/>
                </a:solidFill>
                <a:latin typeface="+mn-lt"/>
              </a:rPr>
              <a:t>British Council, and 2 Sisters Food Group</a:t>
            </a:r>
            <a:r>
              <a:rPr lang="en">
                <a:solidFill>
                  <a:schemeClr val="dk1"/>
                </a:solidFill>
                <a:latin typeface="+mn-lt"/>
              </a:rPr>
              <a:t> is presented</a:t>
            </a:r>
            <a:r>
              <a:rPr lang="en" b="1">
                <a:solidFill>
                  <a:schemeClr val="dk1"/>
                </a:solidFill>
                <a:latin typeface="+mn-lt"/>
              </a:rPr>
              <a:t>. </a:t>
            </a:r>
            <a:r>
              <a:rPr lang="en">
                <a:solidFill>
                  <a:schemeClr val="dk1"/>
                </a:solidFill>
                <a:latin typeface="+mn-lt"/>
              </a:rPr>
              <a:t> </a:t>
            </a:r>
            <a:endParaRPr>
              <a:solidFill>
                <a:schemeClr val="dk1"/>
              </a:solidFill>
              <a:latin typeface="+mn-lt"/>
            </a:endParaRPr>
          </a:p>
          <a:p>
            <a:pPr marL="0" lvl="0" indent="0" algn="l" rtl="0">
              <a:spcBef>
                <a:spcPts val="120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g22ad9120a8f_0_1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 name="Google Shape;137;g22ad9120a8f_0_1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50000"/>
              </a:lnSpc>
              <a:spcBef>
                <a:spcPts val="0"/>
              </a:spcBef>
              <a:spcAft>
                <a:spcPts val="0"/>
              </a:spcAft>
              <a:buNone/>
            </a:pPr>
            <a:r>
              <a:rPr lang="en-GB" sz="1100" noProof="0">
                <a:solidFill>
                  <a:schemeClr val="dk1"/>
                </a:solidFill>
                <a:latin typeface="+mn-lt"/>
                <a:ea typeface="Times New Roman"/>
                <a:cs typeface="Times New Roman"/>
                <a:sym typeface="Times New Roman"/>
              </a:rPr>
              <a:t>Organization, business market, financial, and HR are suggested that the HR practices are likely to work on the basis of upward or downward through the different levels. Therefore, most of the effect affects the </a:t>
            </a:r>
            <a:r>
              <a:rPr lang="en-GB" sz="1100" noProof="0" err="1">
                <a:solidFill>
                  <a:schemeClr val="dk1"/>
                </a:solidFill>
                <a:latin typeface="+mn-lt"/>
                <a:ea typeface="Times New Roman"/>
                <a:cs typeface="Times New Roman"/>
                <a:sym typeface="Times New Roman"/>
              </a:rPr>
              <a:t>behavior</a:t>
            </a:r>
            <a:r>
              <a:rPr lang="en-GB" sz="1100" noProof="0">
                <a:solidFill>
                  <a:schemeClr val="dk1"/>
                </a:solidFill>
                <a:latin typeface="+mn-lt"/>
                <a:ea typeface="Times New Roman"/>
                <a:cs typeface="Times New Roman"/>
                <a:sym typeface="Times New Roman"/>
              </a:rPr>
              <a:t>, and attitude of the employees. The article, </a:t>
            </a:r>
            <a:r>
              <a:rPr lang="en-GB" sz="1100" b="1" i="1" noProof="0">
                <a:solidFill>
                  <a:schemeClr val="dk1"/>
                </a:solidFill>
                <a:latin typeface="+mn-lt"/>
                <a:ea typeface="Times New Roman"/>
                <a:cs typeface="Times New Roman"/>
                <a:sym typeface="Times New Roman"/>
              </a:rPr>
              <a:t>“The Impact of High-Performance Human Resource Practices on Employees’ Attitudes and </a:t>
            </a:r>
            <a:r>
              <a:rPr lang="en-GB" sz="1100" b="1" i="1" noProof="0" err="1">
                <a:solidFill>
                  <a:schemeClr val="dk1"/>
                </a:solidFill>
                <a:latin typeface="+mn-lt"/>
                <a:ea typeface="Times New Roman"/>
                <a:cs typeface="Times New Roman"/>
                <a:sym typeface="Times New Roman"/>
              </a:rPr>
              <a:t>Behaviors</a:t>
            </a:r>
            <a:r>
              <a:rPr lang="en-GB" sz="1100" b="1" i="1" noProof="0">
                <a:solidFill>
                  <a:schemeClr val="dk1"/>
                </a:solidFill>
                <a:latin typeface="+mn-lt"/>
                <a:ea typeface="Times New Roman"/>
                <a:cs typeface="Times New Roman"/>
                <a:sym typeface="Times New Roman"/>
              </a:rPr>
              <a:t>”, </a:t>
            </a:r>
            <a:r>
              <a:rPr lang="en-GB" sz="1100" noProof="0">
                <a:solidFill>
                  <a:schemeClr val="dk1"/>
                </a:solidFill>
                <a:latin typeface="+mn-lt"/>
                <a:ea typeface="Times New Roman"/>
                <a:cs typeface="Times New Roman"/>
                <a:sym typeface="Times New Roman"/>
              </a:rPr>
              <a:t>represents the proximal effects of the perception of the employees at the HR practices that are used in an aggregate manner at group job levels (</a:t>
            </a:r>
            <a:r>
              <a:rPr lang="en-GB" sz="1100" noProof="0">
                <a:solidFill>
                  <a:schemeClr val="dk1"/>
                </a:solidFill>
                <a:highlight>
                  <a:srgbClr val="FFFFFF"/>
                </a:highlight>
                <a:latin typeface="+mn-lt"/>
                <a:ea typeface="Times New Roman"/>
                <a:cs typeface="Times New Roman"/>
                <a:sym typeface="Times New Roman"/>
              </a:rPr>
              <a:t>Kehoe, and Wright, 2019, pg. 09</a:t>
            </a:r>
            <a:r>
              <a:rPr lang="en-GB" sz="1100" noProof="0">
                <a:solidFill>
                  <a:schemeClr val="dk1"/>
                </a:solidFill>
                <a:latin typeface="+mn-lt"/>
                <a:ea typeface="Times New Roman"/>
                <a:cs typeface="Times New Roman"/>
                <a:sym typeface="Times New Roman"/>
              </a:rPr>
              <a:t>). Hence, the study considered that the different employees are at the </a:t>
            </a:r>
            <a:r>
              <a:rPr lang="en-GB" sz="1100" noProof="0" err="1">
                <a:solidFill>
                  <a:schemeClr val="dk1"/>
                </a:solidFill>
                <a:latin typeface="+mn-lt"/>
                <a:ea typeface="Times New Roman"/>
                <a:cs typeface="Times New Roman"/>
                <a:sym typeface="Times New Roman"/>
              </a:rPr>
              <a:t>behavioral</a:t>
            </a:r>
            <a:r>
              <a:rPr lang="en-GB" sz="1100" noProof="0">
                <a:solidFill>
                  <a:schemeClr val="dk1"/>
                </a:solidFill>
                <a:latin typeface="+mn-lt"/>
                <a:ea typeface="Times New Roman"/>
                <a:cs typeface="Times New Roman"/>
                <a:sym typeface="Times New Roman"/>
              </a:rPr>
              <a:t>, and attitudinal outcomes at the high-performance at the research remain scarcity, HR systematic management, and also the impact of high-performance of HR practices that are likely to affect the key employee’s attitude. However, the employment </a:t>
            </a:r>
            <a:r>
              <a:rPr lang="en-GB" sz="1100" noProof="0" err="1">
                <a:solidFill>
                  <a:schemeClr val="dk1"/>
                </a:solidFill>
                <a:latin typeface="+mn-lt"/>
                <a:ea typeface="Times New Roman"/>
                <a:cs typeface="Times New Roman"/>
                <a:sym typeface="Times New Roman"/>
              </a:rPr>
              <a:t>behavior</a:t>
            </a:r>
            <a:r>
              <a:rPr lang="en-GB" sz="1100" noProof="0">
                <a:solidFill>
                  <a:schemeClr val="dk1"/>
                </a:solidFill>
                <a:latin typeface="+mn-lt"/>
                <a:ea typeface="Times New Roman"/>
                <a:cs typeface="Times New Roman"/>
                <a:sym typeface="Times New Roman"/>
              </a:rPr>
              <a:t> that is recently argued requires further empirical attention and a theoretical manner that </a:t>
            </a:r>
            <a:r>
              <a:rPr lang="en-GB" sz="1100" noProof="0" err="1">
                <a:solidFill>
                  <a:schemeClr val="dk1"/>
                </a:solidFill>
                <a:latin typeface="+mn-lt"/>
                <a:ea typeface="Times New Roman"/>
                <a:cs typeface="Times New Roman"/>
                <a:sym typeface="Times New Roman"/>
              </a:rPr>
              <a:t>fulfills</a:t>
            </a:r>
            <a:r>
              <a:rPr lang="en-GB" sz="1100" noProof="0">
                <a:solidFill>
                  <a:schemeClr val="dk1"/>
                </a:solidFill>
                <a:latin typeface="+mn-lt"/>
                <a:ea typeface="Times New Roman"/>
                <a:cs typeface="Times New Roman"/>
                <a:sym typeface="Times New Roman"/>
              </a:rPr>
              <a:t> a consideration of the attitudinal outcomes of the affected organizational </a:t>
            </a:r>
            <a:r>
              <a:rPr lang="en-GB" sz="1100" noProof="0" err="1">
                <a:solidFill>
                  <a:schemeClr val="dk1"/>
                </a:solidFill>
                <a:latin typeface="+mn-lt"/>
                <a:ea typeface="Times New Roman"/>
                <a:cs typeface="Times New Roman"/>
                <a:sym typeface="Times New Roman"/>
              </a:rPr>
              <a:t>behavior</a:t>
            </a:r>
            <a:r>
              <a:rPr lang="en-GB" sz="1100" noProof="0">
                <a:solidFill>
                  <a:schemeClr val="dk1"/>
                </a:solidFill>
                <a:latin typeface="+mn-lt"/>
                <a:ea typeface="Times New Roman"/>
                <a:cs typeface="Times New Roman"/>
                <a:sym typeface="Times New Roman"/>
              </a:rPr>
              <a:t>, and commitment. </a:t>
            </a:r>
            <a:r>
              <a:rPr lang="en-GB" sz="1100" noProof="0">
                <a:solidFill>
                  <a:schemeClr val="dk1"/>
                </a:solidFill>
                <a:latin typeface="+mn-lt"/>
              </a:rPr>
              <a:t>The study paper mainly focused on the commitment process of the positive affection towards the firm as a reflective desire the organizational success to </a:t>
            </a:r>
            <a:r>
              <a:rPr lang="en-GB" sz="1100" noProof="0" err="1">
                <a:solidFill>
                  <a:schemeClr val="dk1"/>
                </a:solidFill>
                <a:latin typeface="+mn-lt"/>
              </a:rPr>
              <a:t>fulfill</a:t>
            </a:r>
            <a:r>
              <a:rPr lang="en-GB" sz="1100" noProof="0">
                <a:solidFill>
                  <a:schemeClr val="dk1"/>
                </a:solidFill>
                <a:latin typeface="+mn-lt"/>
              </a:rPr>
              <a:t> its goals at a pride that being part of the organization (</a:t>
            </a:r>
            <a:r>
              <a:rPr lang="en-GB" sz="1100" noProof="0">
                <a:solidFill>
                  <a:schemeClr val="dk1"/>
                </a:solidFill>
                <a:highlight>
                  <a:srgbClr val="FFFFFF"/>
                </a:highlight>
                <a:latin typeface="+mn-lt"/>
              </a:rPr>
              <a:t>Kehoe, and Wright, 2019, pg. 11</a:t>
            </a:r>
            <a:r>
              <a:rPr lang="en-GB" sz="1100" noProof="0">
                <a:solidFill>
                  <a:schemeClr val="dk1"/>
                </a:solidFill>
                <a:latin typeface="+mn-lt"/>
              </a:rPr>
              <a:t>). The assignment of opportunities based on the employee's participation by taking an extent to perceive the employee's existence at a formal participation process.</a:t>
            </a:r>
          </a:p>
          <a:p>
            <a:pPr marL="0" lvl="0" indent="0" algn="l" rtl="0">
              <a:lnSpc>
                <a:spcPct val="150000"/>
              </a:lnSpc>
              <a:spcBef>
                <a:spcPts val="0"/>
              </a:spcBef>
              <a:spcAft>
                <a:spcPts val="0"/>
              </a:spcAft>
              <a:buClr>
                <a:schemeClr val="dk1"/>
              </a:buClr>
              <a:buSzPts val="1100"/>
              <a:buFont typeface="Arial"/>
              <a:buNone/>
            </a:pPr>
            <a:r>
              <a:rPr lang="en-GB" sz="1100" noProof="0">
                <a:solidFill>
                  <a:schemeClr val="dk1"/>
                </a:solidFill>
                <a:latin typeface="+mn-lt"/>
                <a:ea typeface="Times New Roman"/>
                <a:cs typeface="Times New Roman"/>
                <a:sym typeface="Times New Roman"/>
              </a:rPr>
              <a:t>The reorganization the article </a:t>
            </a:r>
            <a:r>
              <a:rPr lang="en-GB" sz="1100" b="1" i="1" noProof="0">
                <a:solidFill>
                  <a:schemeClr val="dk1"/>
                </a:solidFill>
                <a:latin typeface="+mn-lt"/>
                <a:ea typeface="Times New Roman"/>
                <a:cs typeface="Times New Roman"/>
                <a:sym typeface="Times New Roman"/>
              </a:rPr>
              <a:t>“Validating the human resource system structure: A levels-based strategic HRM Approach”, </a:t>
            </a:r>
            <a:r>
              <a:rPr lang="en-GB" sz="1100" noProof="0">
                <a:solidFill>
                  <a:schemeClr val="dk1"/>
                </a:solidFill>
                <a:latin typeface="+mn-lt"/>
                <a:ea typeface="Times New Roman"/>
                <a:cs typeface="Times New Roman"/>
                <a:sym typeface="Times New Roman"/>
              </a:rPr>
              <a:t>refers to describing the growing empirical various evidence of systematic high performances or progression in Human Resources Management that are related to outcomes of an organization (</a:t>
            </a:r>
            <a:r>
              <a:rPr lang="en-GB" sz="1100" noProof="0">
                <a:solidFill>
                  <a:schemeClr val="dk1"/>
                </a:solidFill>
                <a:highlight>
                  <a:srgbClr val="FFFFFF"/>
                </a:highlight>
                <a:latin typeface="+mn-lt"/>
                <a:ea typeface="Times New Roman"/>
                <a:cs typeface="Times New Roman"/>
                <a:sym typeface="Times New Roman"/>
              </a:rPr>
              <a:t>Arthur, and Boyles, 2007, pg.02</a:t>
            </a:r>
            <a:r>
              <a:rPr lang="en-GB" sz="1100" noProof="0">
                <a:solidFill>
                  <a:schemeClr val="dk1"/>
                </a:solidFill>
                <a:latin typeface="+mn-lt"/>
                <a:ea typeface="Times New Roman"/>
                <a:cs typeface="Times New Roman"/>
                <a:sym typeface="Times New Roman"/>
              </a:rPr>
              <a:t>). Furthermore, the determination related to methodological, and persistent conceptual issues that remain concerning the nature, and size of this relationship. The key purpose of the study paper refers to pay contribution to the firm performance and HR system relationship creation that addresses levels and definitional analysis of issues that involved conceptualizing and also measuring the HR system construct. The HRM system in the organization involves a highly functioning model which is related to the employment of the individuals in the organization. The role of the HR recruiters is to determine the “situationism”  element which is a powerful tool to assume the organizational situation by the manager. A “Social cognitive Psychology” concept is utilized by the personnel in order to identify the suitable individual within the business fit for the job role (Bowen and </a:t>
            </a:r>
            <a:r>
              <a:rPr lang="en-GB" sz="1100" noProof="0" err="1">
                <a:solidFill>
                  <a:schemeClr val="dk1"/>
                </a:solidFill>
                <a:latin typeface="+mn-lt"/>
                <a:ea typeface="Times New Roman"/>
                <a:cs typeface="Times New Roman"/>
                <a:sym typeface="Times New Roman"/>
              </a:rPr>
              <a:t>Ostroff</a:t>
            </a:r>
            <a:r>
              <a:rPr lang="en-GB" sz="1100" noProof="0">
                <a:solidFill>
                  <a:schemeClr val="dk1"/>
                </a:solidFill>
                <a:latin typeface="+mn-lt"/>
                <a:ea typeface="Times New Roman"/>
                <a:cs typeface="Times New Roman"/>
                <a:sym typeface="Times New Roman"/>
              </a:rPr>
              <a:t>, 2004, p. 9). The “social influence theories” are utilized as well to convince the human asset to work with the organization and make the business flourish on its own terms. The HRM strength is portrayed by the competitive individuals hired by the companies in these sectors in order to hire or recruit employees with specific skill sets apt for the organization alongside a set of soft skills which might be an advantage for the organization. Unambiguous messages are subsequently delivered by the HRM so that the employees are communicated with appropriate knowledge regarding the skills requirements and the appropriate </a:t>
            </a:r>
            <a:r>
              <a:rPr lang="en-GB" sz="1100" noProof="0" err="1">
                <a:solidFill>
                  <a:schemeClr val="dk1"/>
                </a:solidFill>
                <a:latin typeface="+mn-lt"/>
                <a:ea typeface="Times New Roman"/>
                <a:cs typeface="Times New Roman"/>
                <a:sym typeface="Times New Roman"/>
              </a:rPr>
              <a:t>behavior</a:t>
            </a:r>
            <a:r>
              <a:rPr lang="en-GB" sz="1100" noProof="0">
                <a:solidFill>
                  <a:schemeClr val="dk1"/>
                </a:solidFill>
                <a:latin typeface="+mn-lt"/>
                <a:ea typeface="Times New Roman"/>
                <a:cs typeface="Times New Roman"/>
                <a:sym typeface="Times New Roman"/>
              </a:rPr>
              <a:t> which is needed to be undertaken within the environment can be ascertained as well. </a:t>
            </a:r>
          </a:p>
          <a:p>
            <a:pPr marL="0" lvl="0" indent="0" algn="l" rtl="0">
              <a:lnSpc>
                <a:spcPct val="150000"/>
              </a:lnSpc>
              <a:spcBef>
                <a:spcPts val="0"/>
              </a:spcBef>
              <a:spcAft>
                <a:spcPts val="0"/>
              </a:spcAft>
              <a:buClr>
                <a:schemeClr val="dk1"/>
              </a:buClr>
              <a:buSzPts val="1100"/>
              <a:buFont typeface="Arial"/>
              <a:buNone/>
            </a:pPr>
            <a:endParaRPr lang="en-GB" sz="1100" noProof="0">
              <a:solidFill>
                <a:schemeClr val="dk1"/>
              </a:solidFill>
              <a:latin typeface="+mn-lt"/>
            </a:endParaRPr>
          </a:p>
          <a:p>
            <a:pPr marL="0" lvl="0" indent="0" algn="l" rtl="0">
              <a:spcBef>
                <a:spcPts val="0"/>
              </a:spcBef>
              <a:spcAft>
                <a:spcPts val="0"/>
              </a:spcAft>
              <a:buNone/>
            </a:pP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g22ad9120a8f_0_1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9" name="Google Shape;149;g22ad9120a8f_0_1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100" noProof="0">
                <a:solidFill>
                  <a:schemeClr val="dk1"/>
                </a:solidFill>
                <a:latin typeface="Arial (Body)"/>
                <a:ea typeface="Times New Roman"/>
                <a:cs typeface="Times New Roman"/>
                <a:sym typeface="Times New Roman"/>
              </a:rPr>
              <a:t>A consistent message may be given towards the employee in regard to the different performance measures to be undertaken by the personnel at each level while performing the job role to the responsibilities that must be undertaken. A “strong situation” creation is significantly essential in order to maintain the linkage with the different employees and relate to the job role to efficiently utilize the company’s input fund capacity. The “distinctiveness” of the HRM is certainly an essential factor in the business which involves the “visibility concept” which highlights the components of the business to be disclosed to the employees. The “cognitive organization” is identified which critically includes the “cause and effect attributes” which help in figuring out the transparent feature in the administration.</a:t>
            </a:r>
            <a:endParaRPr lang="en-GB" sz="1100" noProof="0">
              <a:solidFill>
                <a:schemeClr val="dk1"/>
              </a:solidFill>
              <a:latin typeface="Arial (Body)"/>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22ad9120a8f_0_1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5" name="Google Shape;155;g22ad9120a8f_0_1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50000"/>
              </a:lnSpc>
              <a:spcBef>
                <a:spcPts val="1200"/>
              </a:spcBef>
              <a:spcAft>
                <a:spcPts val="0"/>
              </a:spcAft>
              <a:buClr>
                <a:schemeClr val="dk1"/>
              </a:buClr>
              <a:buSzPts val="1100"/>
              <a:buFont typeface="Arial"/>
              <a:buNone/>
            </a:pPr>
            <a:r>
              <a:rPr lang="en">
                <a:solidFill>
                  <a:schemeClr val="dk1"/>
                </a:solidFill>
              </a:rPr>
              <a:t>In the public sector human resources management is applicable to the human resources principles of the public sector organization at the British Council. The HR practice engagement refers to includes various tasks such as training employees, recruitment, employee remuneration, and also the process of evaluation of the employees (</a:t>
            </a:r>
            <a:r>
              <a:rPr lang="en">
                <a:solidFill>
                  <a:schemeClr val="dk1"/>
                </a:solidFill>
                <a:highlight>
                  <a:srgbClr val="FFFFFF"/>
                </a:highlight>
              </a:rPr>
              <a:t>Loon, Otaye‐Ebede, and Stewart, 2020, pg.05</a:t>
            </a:r>
            <a:r>
              <a:rPr lang="en">
                <a:solidFill>
                  <a:schemeClr val="dk1"/>
                </a:solidFill>
              </a:rPr>
              <a:t>). The implication of the core function in the public sector of HR management includes the recruitment of employees through the process of arranging recruitment, and interview drives. The nature of the UK public services as a “Human Service organization” in the UK is examined, and also the implication of the threefold paradox at a “contradictory policy, management, and service domains”, that explored the uses of the domain theory at a supplemented by the application of the “professional bureaucracy model” (</a:t>
            </a:r>
            <a:r>
              <a:rPr lang="en">
                <a:solidFill>
                  <a:schemeClr val="dk1"/>
                </a:solidFill>
                <a:highlight>
                  <a:srgbClr val="FFFFFF"/>
                </a:highlight>
              </a:rPr>
              <a:t>Smlr.rutgers.edu, 2020, pg.03)</a:t>
            </a:r>
            <a:r>
              <a:rPr lang="en">
                <a:solidFill>
                  <a:schemeClr val="dk1"/>
                </a:solidFill>
              </a:rPr>
              <a:t>. This may include the distinction between the administrative, technical, and human services that refers to discussing the peculiarities in the UK system at Public Sector Organizations.     </a:t>
            </a:r>
            <a:endParaRPr>
              <a:solidFill>
                <a:schemeClr val="dk1"/>
              </a:solidFill>
            </a:endParaRPr>
          </a:p>
          <a:p>
            <a:pPr marL="0" lvl="0" indent="0" algn="l" rtl="0">
              <a:spcBef>
                <a:spcPts val="1200"/>
              </a:spcBef>
              <a:spcAft>
                <a:spcPts val="0"/>
              </a:spcAft>
              <a:buNone/>
            </a:pPr>
            <a:endParaRPr>
              <a:solidFill>
                <a:schemeClr val="dk1"/>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g22ad9120a8f_0_1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 name="Google Shape;162;g22ad9120a8f_0_1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
                <a:solidFill>
                  <a:schemeClr val="dk1"/>
                </a:solidFill>
              </a:rPr>
              <a:t>The implication of the competitive advantages in the public sector organization such as the British Council refers to positioning the organization in front of the ‘’different order achievement in order to prevalence in the low-cost management, quality, worth, and innovation process in the business management (</a:t>
            </a:r>
            <a:r>
              <a:rPr lang="en">
                <a:solidFill>
                  <a:schemeClr val="dk1"/>
                </a:solidFill>
                <a:highlight>
                  <a:srgbClr val="FFFFFF"/>
                </a:highlight>
              </a:rPr>
              <a:t>Pipestone.com, 2021</a:t>
            </a:r>
            <a:r>
              <a:rPr lang="en">
                <a:solidFill>
                  <a:schemeClr val="dk1"/>
                </a:solidFill>
              </a:rPr>
              <a:t>). While, these factors allow the company to produce services, and good management for the better or more rivals in the management. These factors refer to allow the HRM to produce more sales and superior margins increasing the comparison at the different market rivals. While, the business in the UK are commonly grouped into the public sectors organization by consisting financed by the local government, and central. Thus, providing a good community at the emphasis of the public sector which refers to providing a fund supplied through government borrowings, and taxes. </a:t>
            </a:r>
            <a:endParaRPr>
              <a:solidFill>
                <a:schemeClr val="dk1"/>
              </a:solidFill>
            </a:endParaRPr>
          </a:p>
          <a:p>
            <a:pPr marL="0" lvl="0" indent="0" algn="l" rtl="0">
              <a:spcBef>
                <a:spcPts val="1200"/>
              </a:spcBef>
              <a:spcAft>
                <a:spcPts val="0"/>
              </a:spcAft>
              <a:buNone/>
            </a:pPr>
            <a:endParaRPr>
              <a:solidFill>
                <a:schemeClr val="dk1"/>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g22ad9120a8f_0_1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9" name="Google Shape;169;g22ad9120a8f_0_1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50000"/>
              </a:lnSpc>
              <a:spcBef>
                <a:spcPts val="1200"/>
              </a:spcBef>
              <a:spcAft>
                <a:spcPts val="0"/>
              </a:spcAft>
              <a:buClr>
                <a:schemeClr val="dk1"/>
              </a:buClr>
              <a:buSzPts val="1100"/>
              <a:buFont typeface="Arial"/>
              <a:buNone/>
            </a:pPr>
            <a:r>
              <a:rPr lang="en">
                <a:solidFill>
                  <a:schemeClr val="dk1"/>
                </a:solidFill>
              </a:rPr>
              <a:t>The traditional activities related to creating benefits and remuneration advancement to the employees by tracking employees' progress, and bargaining collectively, and with the union of employees. Furthermore, the evaluation of the employee's performance remains under the aegis of the HR professionals (</a:t>
            </a:r>
            <a:r>
              <a:rPr lang="en">
                <a:solidFill>
                  <a:schemeClr val="dk1"/>
                </a:solidFill>
                <a:highlight>
                  <a:srgbClr val="FFFFFF"/>
                </a:highlight>
              </a:rPr>
              <a:t>Slideplayer.com, 2020</a:t>
            </a:r>
            <a:r>
              <a:rPr lang="en">
                <a:solidFill>
                  <a:schemeClr val="dk1"/>
                </a:solidFill>
              </a:rPr>
              <a:t>). Hence, the key defining aspects of strategic HR management which is not changeable in the activities including under the sequence of HRM is required. It is an essential shift in respect to making changes that rely solely on a technical and professional standard for evaluating the effectiveness of HR practices, and policies towards the measurement of the organizational effectiveness as primary criteria for making the employees work efficiently by judging effectiveness.</a:t>
            </a:r>
            <a:endParaRPr>
              <a:solidFill>
                <a:schemeClr val="dk1"/>
              </a:solidFill>
            </a:endParaRPr>
          </a:p>
          <a:p>
            <a:pPr marL="0" lvl="0" indent="0" algn="l" rtl="0">
              <a:spcBef>
                <a:spcPts val="120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g22ad9120a8f_0_1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6" name="Google Shape;176;g22ad9120a8f_0_1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50000"/>
              </a:lnSpc>
              <a:spcBef>
                <a:spcPts val="1200"/>
              </a:spcBef>
              <a:spcAft>
                <a:spcPts val="0"/>
              </a:spcAft>
              <a:buClr>
                <a:schemeClr val="dk1"/>
              </a:buClr>
              <a:buSzPts val="1100"/>
              <a:buFont typeface="Arial"/>
              <a:buNone/>
            </a:pPr>
            <a:r>
              <a:rPr lang="en">
                <a:solidFill>
                  <a:schemeClr val="dk1"/>
                </a:solidFill>
              </a:rPr>
              <a:t>The implication of this type of model in the public sector organization in the UK firm at British Council with a framework of traditional HRM depicts the job analysis at a firm established with an appropriate basis (</a:t>
            </a:r>
            <a:r>
              <a:rPr lang="en">
                <a:solidFill>
                  <a:schemeClr val="dk1"/>
                </a:solidFill>
                <a:highlight>
                  <a:srgbClr val="FFFFFF"/>
                </a:highlight>
              </a:rPr>
              <a:t>Centranum.com, 2020</a:t>
            </a:r>
            <a:r>
              <a:rPr lang="en">
                <a:solidFill>
                  <a:schemeClr val="dk1"/>
                </a:solidFill>
              </a:rPr>
              <a:t>). Hence, the key role is to meet the legal requirements of the HR practices in business management to meet the legal requirements under this model. The implication of this technique in the management of the British Council refers to creating original directions providing a foundation of HRM in a systematic way. These refer to providing proper guidance for the creation o an aligned strategic direction for the organization by creating an internal alignment with the HRM system (</a:t>
            </a:r>
            <a:r>
              <a:rPr lang="en">
                <a:solidFill>
                  <a:schemeClr val="dk1"/>
                </a:solidFill>
                <a:highlight>
                  <a:srgbClr val="FFFFFF"/>
                </a:highlight>
              </a:rPr>
              <a:t>Rosli </a:t>
            </a:r>
            <a:r>
              <a:rPr lang="en" i="1">
                <a:solidFill>
                  <a:schemeClr val="dk1"/>
                </a:solidFill>
                <a:highlight>
                  <a:srgbClr val="FFFFFF"/>
                </a:highlight>
              </a:rPr>
              <a:t>et al. </a:t>
            </a:r>
            <a:r>
              <a:rPr lang="en">
                <a:solidFill>
                  <a:schemeClr val="dk1"/>
                </a:solidFill>
                <a:highlight>
                  <a:srgbClr val="FFFFFF"/>
                </a:highlight>
              </a:rPr>
              <a:t>2020, pg.04</a:t>
            </a:r>
            <a:r>
              <a:rPr lang="en">
                <a:solidFill>
                  <a:schemeClr val="dk1"/>
                </a:solidFill>
              </a:rPr>
              <a:t>). The involvement of the competency model in the business refers to meeting the strategic need in the business management of the British Council as compared to the traditional job analysis, which mainly focuses on job specification. Furthermore, introducing more attribution throughout the management with more determination abilities, knowledge, skills, and organizational progression to make the working environment tendency for future workers is presented. </a:t>
            </a:r>
            <a:endParaRPr>
              <a:solidFill>
                <a:schemeClr val="dk1"/>
              </a:solidFill>
            </a:endParaRPr>
          </a:p>
          <a:p>
            <a:pPr marL="0" lvl="0" indent="0" algn="l" rtl="0">
              <a:spcBef>
                <a:spcPts val="1200"/>
              </a:spcBef>
              <a:spcAft>
                <a:spcPts val="0"/>
              </a:spcAft>
              <a:buNone/>
            </a:pPr>
            <a:endParaRPr>
              <a:solidFill>
                <a:schemeClr val="dk1"/>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g22ad9120a8f_0_2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3" name="Google Shape;183;g22ad9120a8f_0_2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50000"/>
              </a:lnSpc>
              <a:spcBef>
                <a:spcPts val="0"/>
              </a:spcBef>
              <a:spcAft>
                <a:spcPts val="0"/>
              </a:spcAft>
              <a:buNone/>
            </a:pPr>
            <a:r>
              <a:rPr lang="en-GB" sz="1100" noProof="0">
                <a:solidFill>
                  <a:schemeClr val="dk1"/>
                </a:solidFill>
                <a:latin typeface="Ariel"/>
                <a:ea typeface="Times New Roman"/>
                <a:cs typeface="Times New Roman"/>
                <a:sym typeface="Times New Roman"/>
              </a:rPr>
              <a:t>The implication of this type of model by the British Council in their business refers to reforming the conceptualized commitment that consisting three different dimensions such as </a:t>
            </a:r>
            <a:r>
              <a:rPr lang="en-GB" sz="1100" b="1" i="1" noProof="0">
                <a:solidFill>
                  <a:schemeClr val="dk1"/>
                </a:solidFill>
                <a:latin typeface="Ariel"/>
                <a:ea typeface="Times New Roman"/>
                <a:cs typeface="Times New Roman"/>
                <a:sym typeface="Times New Roman"/>
              </a:rPr>
              <a:t>“normative, affective, and continuance commitment”. </a:t>
            </a:r>
            <a:r>
              <a:rPr lang="en-GB" sz="1100" noProof="0">
                <a:solidFill>
                  <a:schemeClr val="dk1"/>
                </a:solidFill>
                <a:latin typeface="Ariel"/>
                <a:ea typeface="Times New Roman"/>
                <a:cs typeface="Times New Roman"/>
                <a:sym typeface="Times New Roman"/>
              </a:rPr>
              <a:t>Furthermore, the model supported the factors analysis and confirmed research that has main three components related to different various consequences, and antecedents (</a:t>
            </a:r>
            <a:r>
              <a:rPr lang="en-GB" sz="1100" noProof="0">
                <a:solidFill>
                  <a:schemeClr val="dk1"/>
                </a:solidFill>
                <a:highlight>
                  <a:srgbClr val="FFFFFF"/>
                </a:highlight>
                <a:latin typeface="Ariel"/>
                <a:ea typeface="Times New Roman"/>
                <a:cs typeface="Times New Roman"/>
                <a:sym typeface="Times New Roman"/>
              </a:rPr>
              <a:t>12manage.com, 2020</a:t>
            </a:r>
            <a:r>
              <a:rPr lang="en-GB" sz="1100" noProof="0">
                <a:solidFill>
                  <a:schemeClr val="dk1"/>
                </a:solidFill>
                <a:latin typeface="Ariel"/>
                <a:ea typeface="Times New Roman"/>
                <a:cs typeface="Times New Roman"/>
                <a:sym typeface="Times New Roman"/>
              </a:rPr>
              <a:t>). While focusing on the affective commitment of the HR in the British Council refers to representing positive affection towards the firm. As per the reflective desire, the organization has mainly succeeded in fulfilling the goals of feeling pride that being part of the organization for several preseason. Secondly, affective commitment refers to demonstrating the strong consistency that reflects the derided working outcomes such as organizational citizenship, and absenteeism </a:t>
            </a:r>
            <a:r>
              <a:rPr lang="en-GB" sz="1100" noProof="0" err="1">
                <a:solidFill>
                  <a:schemeClr val="dk1"/>
                </a:solidFill>
                <a:latin typeface="Ariel"/>
                <a:ea typeface="Times New Roman"/>
                <a:cs typeface="Times New Roman"/>
                <a:sym typeface="Times New Roman"/>
              </a:rPr>
              <a:t>behaviors</a:t>
            </a:r>
            <a:r>
              <a:rPr lang="en-GB" sz="1100" noProof="0">
                <a:solidFill>
                  <a:schemeClr val="dk1"/>
                </a:solidFill>
                <a:latin typeface="Ariel"/>
                <a:ea typeface="Times New Roman"/>
                <a:cs typeface="Times New Roman"/>
                <a:sym typeface="Times New Roman"/>
              </a:rPr>
              <a:t> (</a:t>
            </a:r>
            <a:r>
              <a:rPr lang="en-GB" sz="1100" noProof="0" err="1">
                <a:solidFill>
                  <a:schemeClr val="dk1"/>
                </a:solidFill>
                <a:highlight>
                  <a:srgbClr val="FFFFFF"/>
                </a:highlight>
                <a:latin typeface="Ariel"/>
                <a:ea typeface="Times New Roman"/>
                <a:cs typeface="Times New Roman"/>
                <a:sym typeface="Times New Roman"/>
              </a:rPr>
              <a:t>Tchitnga</a:t>
            </a:r>
            <a:r>
              <a:rPr lang="en-GB" sz="1100" noProof="0">
                <a:solidFill>
                  <a:schemeClr val="dk1"/>
                </a:solidFill>
                <a:highlight>
                  <a:srgbClr val="FFFFFF"/>
                </a:highlight>
                <a:latin typeface="Ariel"/>
                <a:ea typeface="Times New Roman"/>
                <a:cs typeface="Times New Roman"/>
                <a:sym typeface="Times New Roman"/>
              </a:rPr>
              <a:t> </a:t>
            </a:r>
            <a:r>
              <a:rPr lang="en-GB" sz="1100" i="1" noProof="0">
                <a:solidFill>
                  <a:schemeClr val="dk1"/>
                </a:solidFill>
                <a:highlight>
                  <a:srgbClr val="FFFFFF"/>
                </a:highlight>
                <a:latin typeface="Ariel"/>
                <a:ea typeface="Times New Roman"/>
                <a:cs typeface="Times New Roman"/>
                <a:sym typeface="Times New Roman"/>
              </a:rPr>
              <a:t>et al.</a:t>
            </a:r>
            <a:r>
              <a:rPr lang="en-GB" sz="1100" noProof="0">
                <a:solidFill>
                  <a:schemeClr val="dk1"/>
                </a:solidFill>
                <a:highlight>
                  <a:srgbClr val="FFFFFF"/>
                </a:highlight>
                <a:latin typeface="Ariel"/>
                <a:ea typeface="Times New Roman"/>
                <a:cs typeface="Times New Roman"/>
                <a:sym typeface="Times New Roman"/>
              </a:rPr>
              <a:t> 2019, pg.02</a:t>
            </a:r>
            <a:r>
              <a:rPr lang="en-GB" sz="1100" noProof="0">
                <a:solidFill>
                  <a:schemeClr val="dk1"/>
                </a:solidFill>
                <a:latin typeface="Ariel"/>
                <a:ea typeface="Times New Roman"/>
                <a:cs typeface="Times New Roman"/>
                <a:sym typeface="Times New Roman"/>
              </a:rPr>
              <a:t>). Furthermore, the key role of the section of linking with the mechanism between the high performances in the HR management practices. </a:t>
            </a:r>
            <a:endParaRPr lang="en-GB" sz="1100" noProof="0">
              <a:solidFill>
                <a:schemeClr val="dk1"/>
              </a:solidFill>
              <a:latin typeface="Arie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g22ad9120a8f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0" name="Google Shape;190;g22ad9120a8f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None/>
            </a:pPr>
            <a:r>
              <a:rPr lang="en" sz="1100">
                <a:solidFill>
                  <a:schemeClr val="dk1"/>
                </a:solidFill>
                <a:latin typeface="Arial" panose="020B0604020202020204" pitchFamily="34" charset="0"/>
                <a:ea typeface="Times New Roman"/>
                <a:cs typeface="Arial" panose="020B0604020202020204" pitchFamily="34" charset="0"/>
                <a:sym typeface="Times New Roman"/>
              </a:rPr>
              <a:t>A “Comprehensive model” has been identified to be undertaken by the business concern such as </a:t>
            </a:r>
            <a:r>
              <a:rPr lang="en" sz="1100" b="1">
                <a:solidFill>
                  <a:schemeClr val="dk1"/>
                </a:solidFill>
                <a:latin typeface="Arial" panose="020B0604020202020204" pitchFamily="34" charset="0"/>
                <a:ea typeface="Times New Roman"/>
                <a:cs typeface="Arial" panose="020B0604020202020204" pitchFamily="34" charset="0"/>
                <a:sym typeface="Times New Roman"/>
              </a:rPr>
              <a:t>“2 Sisters Food Group”</a:t>
            </a:r>
            <a:r>
              <a:rPr lang="en" sz="1100">
                <a:solidFill>
                  <a:schemeClr val="dk1"/>
                </a:solidFill>
                <a:latin typeface="Arial" panose="020B0604020202020204" pitchFamily="34" charset="0"/>
                <a:ea typeface="Times New Roman"/>
                <a:cs typeface="Arial" panose="020B0604020202020204" pitchFamily="34" charset="0"/>
                <a:sym typeface="Times New Roman"/>
              </a:rPr>
              <a:t> which is a private concern which poses a high amount of risk regarding the funding proposition  (</a:t>
            </a:r>
            <a:r>
              <a:rPr lang="en" sz="1100">
                <a:solidFill>
                  <a:schemeClr val="dk1"/>
                </a:solidFill>
                <a:highlight>
                  <a:srgbClr val="FFFFFF"/>
                </a:highlight>
                <a:latin typeface="Arial" panose="020B0604020202020204" pitchFamily="34" charset="0"/>
                <a:ea typeface="Times New Roman"/>
                <a:cs typeface="Arial" panose="020B0604020202020204" pitchFamily="34" charset="0"/>
                <a:sym typeface="Times New Roman"/>
              </a:rPr>
              <a:t>Collins, 2021, p. 7</a:t>
            </a:r>
            <a:r>
              <a:rPr lang="en" sz="1100">
                <a:solidFill>
                  <a:schemeClr val="dk1"/>
                </a:solidFill>
                <a:latin typeface="Arial" panose="020B0604020202020204" pitchFamily="34" charset="0"/>
                <a:ea typeface="Times New Roman"/>
                <a:cs typeface="Arial" panose="020B0604020202020204" pitchFamily="34" charset="0"/>
                <a:sym typeface="Times New Roman"/>
              </a:rPr>
              <a:t>). Thus it is essential for the organization to use its assets and revenue in a strategic manner. The comprehensive model in the hiring process includes a high funding estimation in the beginning, however, in the long term the strategy helps the concern in maintaining a stable human resource base. The private concern is more strict in involving personnel as the soft skills are evaluated alongside the overall performance capability and the hardcore skills possessed by the individuals  (</a:t>
            </a:r>
            <a:r>
              <a:rPr lang="en" sz="1100">
                <a:solidFill>
                  <a:schemeClr val="dk1"/>
                </a:solidFill>
                <a:highlight>
                  <a:srgbClr val="FFFFFF"/>
                </a:highlight>
                <a:latin typeface="Arial" panose="020B0604020202020204" pitchFamily="34" charset="0"/>
                <a:ea typeface="Times New Roman"/>
                <a:cs typeface="Arial" panose="020B0604020202020204" pitchFamily="34" charset="0"/>
                <a:sym typeface="Times New Roman"/>
              </a:rPr>
              <a:t>Yong </a:t>
            </a:r>
            <a:r>
              <a:rPr lang="en" sz="1100" i="1">
                <a:solidFill>
                  <a:schemeClr val="dk1"/>
                </a:solidFill>
                <a:highlight>
                  <a:srgbClr val="FFFFFF"/>
                </a:highlight>
                <a:latin typeface="Arial" panose="020B0604020202020204" pitchFamily="34" charset="0"/>
                <a:ea typeface="Times New Roman"/>
                <a:cs typeface="Arial" panose="020B0604020202020204" pitchFamily="34" charset="0"/>
                <a:sym typeface="Times New Roman"/>
              </a:rPr>
              <a:t>et al. </a:t>
            </a:r>
            <a:r>
              <a:rPr lang="en" sz="1100">
                <a:solidFill>
                  <a:schemeClr val="dk1"/>
                </a:solidFill>
                <a:highlight>
                  <a:srgbClr val="FFFFFF"/>
                </a:highlight>
                <a:latin typeface="Arial" panose="020B0604020202020204" pitchFamily="34" charset="0"/>
                <a:ea typeface="Times New Roman"/>
                <a:cs typeface="Arial" panose="020B0604020202020204" pitchFamily="34" charset="0"/>
                <a:sym typeface="Times New Roman"/>
              </a:rPr>
              <a:t>2020, p. 32</a:t>
            </a:r>
            <a:r>
              <a:rPr lang="en" sz="1100">
                <a:solidFill>
                  <a:schemeClr val="dk1"/>
                </a:solidFill>
                <a:latin typeface="Arial" panose="020B0604020202020204" pitchFamily="34" charset="0"/>
                <a:ea typeface="Times New Roman"/>
                <a:cs typeface="Arial" panose="020B0604020202020204" pitchFamily="34" charset="0"/>
                <a:sym typeface="Times New Roman"/>
              </a:rPr>
              <a:t>). The comprehensiveness and the intensive hiring process help the organization to make the concern flourish through the establishment of the skills of the human resource towards the profit earning of the business.</a:t>
            </a:r>
            <a:endParaRPr sz="1100">
              <a:solidFill>
                <a:schemeClr val="dk1"/>
              </a:solidFill>
              <a:latin typeface="Arial" panose="020B0604020202020204" pitchFamily="34" charset="0"/>
              <a:ea typeface="Times New Roman"/>
              <a:cs typeface="Arial" panose="020B0604020202020204" pitchFamily="34" charset="0"/>
              <a:sym typeface="Times New Roman"/>
            </a:endParaRPr>
          </a:p>
          <a:p>
            <a:pPr marL="0" lvl="0" indent="0" algn="just" rtl="0">
              <a:lnSpc>
                <a:spcPct val="150000"/>
              </a:lnSpc>
              <a:spcBef>
                <a:spcPts val="0"/>
              </a:spcBef>
              <a:spcAft>
                <a:spcPts val="0"/>
              </a:spcAft>
              <a:buNone/>
            </a:pPr>
            <a:r>
              <a:rPr lang="en" sz="1100">
                <a:solidFill>
                  <a:schemeClr val="dk1"/>
                </a:solidFill>
                <a:latin typeface="Arial" panose="020B0604020202020204" pitchFamily="34" charset="0"/>
                <a:ea typeface="Times New Roman"/>
                <a:cs typeface="Arial" panose="020B0604020202020204" pitchFamily="34" charset="0"/>
                <a:sym typeface="Times New Roman"/>
              </a:rPr>
              <a:t>The “Compensatory model” is involved by the HRM of the “2 sisters food group” through an intensive assessment method which includes extensive steps. This model helps the HRM managers to ascertain the overall criteria and the shortcoming of the candidates at the same time. Thus, the managers are highly competent in making assessments regarding the “compensatory skills or qualities” possessed by the employees which might help the business to grow similarly (</a:t>
            </a:r>
            <a:r>
              <a:rPr lang="en" sz="1100" err="1">
                <a:solidFill>
                  <a:schemeClr val="dk1"/>
                </a:solidFill>
                <a:highlight>
                  <a:srgbClr val="FFFFFF"/>
                </a:highlight>
                <a:latin typeface="Arial" panose="020B0604020202020204" pitchFamily="34" charset="0"/>
                <a:ea typeface="Times New Roman"/>
                <a:cs typeface="Arial" panose="020B0604020202020204" pitchFamily="34" charset="0"/>
                <a:sym typeface="Times New Roman"/>
              </a:rPr>
              <a:t>Widyanty</a:t>
            </a:r>
            <a:r>
              <a:rPr lang="en" sz="1100">
                <a:solidFill>
                  <a:schemeClr val="dk1"/>
                </a:solidFill>
                <a:highlight>
                  <a:srgbClr val="FFFFFF"/>
                </a:highlight>
                <a:latin typeface="Arial" panose="020B0604020202020204" pitchFamily="34" charset="0"/>
                <a:ea typeface="Times New Roman"/>
                <a:cs typeface="Arial" panose="020B0604020202020204" pitchFamily="34" charset="0"/>
                <a:sym typeface="Times New Roman"/>
              </a:rPr>
              <a:t> </a:t>
            </a:r>
            <a:r>
              <a:rPr lang="en" sz="1100" i="1">
                <a:solidFill>
                  <a:schemeClr val="dk1"/>
                </a:solidFill>
                <a:highlight>
                  <a:srgbClr val="FFFFFF"/>
                </a:highlight>
                <a:latin typeface="Arial" panose="020B0604020202020204" pitchFamily="34" charset="0"/>
                <a:ea typeface="Times New Roman"/>
                <a:cs typeface="Arial" panose="020B0604020202020204" pitchFamily="34" charset="0"/>
                <a:sym typeface="Times New Roman"/>
              </a:rPr>
              <a:t>et al. </a:t>
            </a:r>
            <a:r>
              <a:rPr lang="en" sz="1100">
                <a:solidFill>
                  <a:schemeClr val="dk1"/>
                </a:solidFill>
                <a:highlight>
                  <a:srgbClr val="FFFFFF"/>
                </a:highlight>
                <a:latin typeface="Arial" panose="020B0604020202020204" pitchFamily="34" charset="0"/>
                <a:ea typeface="Times New Roman"/>
                <a:cs typeface="Arial" panose="020B0604020202020204" pitchFamily="34" charset="0"/>
                <a:sym typeface="Times New Roman"/>
              </a:rPr>
              <a:t>2020, p. 4</a:t>
            </a:r>
            <a:r>
              <a:rPr lang="en" sz="1100">
                <a:solidFill>
                  <a:schemeClr val="dk1"/>
                </a:solidFill>
                <a:latin typeface="Arial" panose="020B0604020202020204" pitchFamily="34" charset="0"/>
                <a:ea typeface="Times New Roman"/>
                <a:cs typeface="Arial" panose="020B0604020202020204" pitchFamily="34" charset="0"/>
                <a:sym typeface="Times New Roman"/>
              </a:rPr>
              <a:t>). Thus, the strategic involvement or identification of compensatory skills may help the recruiter to determine the most appropriate personnel for the job role. The “configurable model” boosts the MRM practice in the identification of the right fit in the “internal environment”. The reinforcement of the concern within the HRM and making it relevant decision regarding the recruitment decision and further make the right decision by collaborating the external fit to the internal fit. </a:t>
            </a:r>
            <a:endParaRPr sz="1100">
              <a:solidFill>
                <a:schemeClr val="dk1"/>
              </a:solidFill>
              <a:latin typeface="Arial" panose="020B0604020202020204" pitchFamily="34" charset="0"/>
              <a:ea typeface="Times New Roman"/>
              <a:cs typeface="Arial" panose="020B0604020202020204" pitchFamily="34" charset="0"/>
              <a:sym typeface="Times New Roman"/>
            </a:endParaRPr>
          </a:p>
          <a:p>
            <a:pPr marL="0" lvl="0" indent="0" algn="just" rtl="0">
              <a:lnSpc>
                <a:spcPct val="150000"/>
              </a:lnSpc>
              <a:spcBef>
                <a:spcPts val="0"/>
              </a:spcBef>
              <a:spcAft>
                <a:spcPts val="0"/>
              </a:spcAft>
              <a:buClr>
                <a:schemeClr val="dk1"/>
              </a:buClr>
              <a:buSzPts val="1100"/>
              <a:buFont typeface="Arial"/>
              <a:buNone/>
            </a:pP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g22ad9120a8f_1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7" name="Google Shape;197;g22ad9120a8f_1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None/>
            </a:pPr>
            <a:r>
              <a:rPr lang="en" sz="1100">
                <a:solidFill>
                  <a:schemeClr val="dk1"/>
                </a:solidFill>
                <a:latin typeface="Ariel"/>
                <a:ea typeface="Times New Roman"/>
                <a:cs typeface="Times New Roman"/>
                <a:sym typeface="Times New Roman"/>
              </a:rPr>
              <a:t>The “configurable model” boosts the MRM practice in the identification of the right fit in the “internal environment”. The reinforcement of the concern within the HRM and making it relevant decision regarding the recruitment decision and further make the right decision by collaborating the external fit to the internal fit.The particular business strategy needs certain human resources to fulfill the target in due time. Furthermore, the likelihood of making the organization prosper in the future through proper and appropriate recruitment holding is the basic need which may be helpful in mitigating the requirement for the business (</a:t>
            </a:r>
            <a:r>
              <a:rPr lang="en" sz="1100">
                <a:solidFill>
                  <a:schemeClr val="dk1"/>
                </a:solidFill>
                <a:highlight>
                  <a:srgbClr val="FFFFFF"/>
                </a:highlight>
                <a:latin typeface="Ariel"/>
                <a:ea typeface="Times New Roman"/>
                <a:cs typeface="Times New Roman"/>
                <a:sym typeface="Times New Roman"/>
              </a:rPr>
              <a:t>Meyers</a:t>
            </a:r>
            <a:r>
              <a:rPr lang="en" sz="1100" i="1">
                <a:solidFill>
                  <a:schemeClr val="dk1"/>
                </a:solidFill>
                <a:highlight>
                  <a:srgbClr val="FFFFFF"/>
                </a:highlight>
                <a:latin typeface="Ariel"/>
                <a:ea typeface="Times New Roman"/>
                <a:cs typeface="Times New Roman"/>
                <a:sym typeface="Times New Roman"/>
              </a:rPr>
              <a:t> et al.</a:t>
            </a:r>
            <a:r>
              <a:rPr lang="en" sz="1100">
                <a:solidFill>
                  <a:schemeClr val="dk1"/>
                </a:solidFill>
                <a:highlight>
                  <a:srgbClr val="FFFFFF"/>
                </a:highlight>
                <a:latin typeface="Ariel"/>
                <a:ea typeface="Times New Roman"/>
                <a:cs typeface="Times New Roman"/>
                <a:sym typeface="Times New Roman"/>
              </a:rPr>
              <a:t> 2020, p. 10</a:t>
            </a:r>
            <a:r>
              <a:rPr lang="en" sz="1100">
                <a:solidFill>
                  <a:schemeClr val="dk1"/>
                </a:solidFill>
                <a:latin typeface="Ariel"/>
                <a:ea typeface="Times New Roman"/>
                <a:cs typeface="Times New Roman"/>
                <a:sym typeface="Times New Roman"/>
              </a:rPr>
              <a:t>). The “Contingency model” is highly dependent upon the situational adept and further depends upon the effectiveness of the leader or the HR manager. </a:t>
            </a:r>
            <a:r>
              <a:rPr lang="en" sz="1100" b="1">
                <a:solidFill>
                  <a:schemeClr val="dk1"/>
                </a:solidFill>
                <a:latin typeface="Ariel"/>
                <a:ea typeface="Times New Roman"/>
                <a:cs typeface="Times New Roman"/>
                <a:sym typeface="Times New Roman"/>
              </a:rPr>
              <a:t>“2 Sisters Food Group” </a:t>
            </a:r>
            <a:r>
              <a:rPr lang="en" sz="1100">
                <a:solidFill>
                  <a:schemeClr val="dk1"/>
                </a:solidFill>
                <a:latin typeface="Ariel"/>
                <a:ea typeface="Times New Roman"/>
                <a:cs typeface="Times New Roman"/>
                <a:sym typeface="Times New Roman"/>
              </a:rPr>
              <a:t>has</a:t>
            </a:r>
            <a:r>
              <a:rPr lang="en" sz="1100" b="1">
                <a:solidFill>
                  <a:schemeClr val="dk1"/>
                </a:solidFill>
                <a:latin typeface="Ariel"/>
                <a:ea typeface="Times New Roman"/>
                <a:cs typeface="Times New Roman"/>
                <a:sym typeface="Times New Roman"/>
              </a:rPr>
              <a:t> </a:t>
            </a:r>
            <a:r>
              <a:rPr lang="en" sz="1100">
                <a:solidFill>
                  <a:schemeClr val="dk1"/>
                </a:solidFill>
                <a:latin typeface="Ariel"/>
                <a:ea typeface="Times New Roman"/>
                <a:cs typeface="Times New Roman"/>
                <a:sym typeface="Times New Roman"/>
              </a:rPr>
              <a:t>been performing in the market with due competence which needs intricate models and strategy designs to carry on the complicated operations and changes which is required for the survival of the business. The consistent updation of the HRM regarding the external environment must be affecting the organizational aspect such as the appropriateness of the recruitments. </a:t>
            </a:r>
            <a:endParaRPr sz="1100">
              <a:solidFill>
                <a:schemeClr val="dk1"/>
              </a:solidFill>
              <a:latin typeface="Ariel"/>
              <a:ea typeface="Times New Roman"/>
              <a:cs typeface="Times New Roman"/>
              <a:sym typeface="Times New Roman"/>
            </a:endParaRPr>
          </a:p>
          <a:p>
            <a:pPr marL="0" lvl="0" indent="0" algn="just" rtl="0">
              <a:lnSpc>
                <a:spcPct val="150000"/>
              </a:lnSpc>
              <a:spcBef>
                <a:spcPts val="0"/>
              </a:spcBef>
              <a:spcAft>
                <a:spcPts val="0"/>
              </a:spcAft>
              <a:buNone/>
            </a:pP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g22ad9120a8f_1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4" name="Google Shape;204;g22ad9120a8f_1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None/>
            </a:pPr>
            <a:r>
              <a:rPr lang="en-US" sz="1100">
                <a:solidFill>
                  <a:schemeClr val="dk1"/>
                </a:solidFill>
                <a:latin typeface="Ariel"/>
                <a:ea typeface="Times New Roman"/>
                <a:cs typeface="Times New Roman"/>
                <a:sym typeface="Times New Roman"/>
              </a:rPr>
              <a:t>The recruitments help the organization to set the standard in the market and provide certain restrictions for the competitors to enter the market developed by the firm. The “contingency” model in the HRM provides an idea regarding the collaboration of the external requirement analysis and the internal requirement and makes an analysis of the available candidate list (Pham </a:t>
            </a:r>
            <a:r>
              <a:rPr lang="en-US" sz="1100" err="1">
                <a:solidFill>
                  <a:schemeClr val="dk1"/>
                </a:solidFill>
                <a:latin typeface="Ariel"/>
                <a:ea typeface="Times New Roman"/>
                <a:cs typeface="Times New Roman"/>
                <a:sym typeface="Times New Roman"/>
              </a:rPr>
              <a:t>Tučková</a:t>
            </a:r>
            <a:r>
              <a:rPr lang="en-US" sz="1100">
                <a:solidFill>
                  <a:schemeClr val="dk1"/>
                </a:solidFill>
                <a:latin typeface="Ariel"/>
                <a:ea typeface="Times New Roman"/>
                <a:cs typeface="Times New Roman"/>
                <a:sym typeface="Times New Roman"/>
              </a:rPr>
              <a:t>, and Phan, 2019, p. 21). Furthermore, it is observed that since the private enterprise has been operating at different levels, the requirement for recruitment at different levels by maintaining various standards is certainly necessary. Thus, the “Multilevel model” is identified by the organization to be followed with this enterprise so that the recruiters are well aware of the requirement in business at all levels and make decisions in advance regarding the volume of recruitment. The “Likelihood model” is involved by the HRM section in the business by the managers in order to ascertain the employee retention and development rate. </a:t>
            </a:r>
          </a:p>
          <a:p>
            <a:pPr marL="0" lvl="0" indent="0" algn="just" rtl="0">
              <a:lnSpc>
                <a:spcPct val="150000"/>
              </a:lnSpc>
              <a:spcBef>
                <a:spcPts val="0"/>
              </a:spcBef>
              <a:spcAft>
                <a:spcPts val="0"/>
              </a:spcAft>
              <a:buNone/>
            </a:pPr>
            <a:r>
              <a:rPr lang="en-US" sz="1100">
                <a:solidFill>
                  <a:schemeClr val="dk1"/>
                </a:solidFill>
                <a:latin typeface="Ariel"/>
                <a:ea typeface="Times New Roman"/>
                <a:cs typeface="Times New Roman"/>
                <a:sym typeface="Times New Roman"/>
              </a:rPr>
              <a:t>Furthermore, the requirement in further recruitment and the essential amount of persuasion in joining the organization and assenting the competence of the candidates is done by the HRs (</a:t>
            </a:r>
            <a:r>
              <a:rPr lang="en-US" sz="1100">
                <a:solidFill>
                  <a:schemeClr val="dk1"/>
                </a:solidFill>
                <a:highlight>
                  <a:srgbClr val="FFFFFF"/>
                </a:highlight>
                <a:latin typeface="Ariel"/>
                <a:ea typeface="Times New Roman"/>
                <a:cs typeface="Times New Roman"/>
                <a:sym typeface="Times New Roman"/>
              </a:rPr>
              <a:t>Fernandez And Gallardo, 2021, p. 9</a:t>
            </a:r>
            <a:r>
              <a:rPr lang="en-US" sz="1100">
                <a:solidFill>
                  <a:schemeClr val="dk1"/>
                </a:solidFill>
                <a:latin typeface="Ariel"/>
                <a:ea typeface="Times New Roman"/>
                <a:cs typeface="Times New Roman"/>
                <a:sym typeface="Times New Roman"/>
              </a:rPr>
              <a:t>). </a:t>
            </a:r>
            <a:r>
              <a:rPr lang="en-US" sz="1100" err="1">
                <a:solidFill>
                  <a:schemeClr val="dk1"/>
                </a:solidFill>
                <a:latin typeface="Ariel"/>
                <a:ea typeface="Times New Roman"/>
                <a:cs typeface="Times New Roman"/>
                <a:sym typeface="Times New Roman"/>
              </a:rPr>
              <a:t>strategising</a:t>
            </a:r>
            <a:r>
              <a:rPr lang="en-US" sz="1100">
                <a:solidFill>
                  <a:schemeClr val="dk1"/>
                </a:solidFill>
                <a:latin typeface="Ariel"/>
                <a:ea typeface="Times New Roman"/>
                <a:cs typeface="Times New Roman"/>
                <a:sym typeface="Times New Roman"/>
              </a:rPr>
              <a:t> the recruitments so that the competing business might not possess more competent human resources than this business is identified through intensive model application within each level. The “Human resource management model” is included by the experts who have been identifying the company’s interest first and prioritizing growth as well. The requirement for using the potential of the huge human force recruited by the business. The management of the human workforce has been identified to be highly essential since the organizational position in maintaining the differentiated requirements and job role fulfilment is possible due to the varied skills possessed by these persons (</a:t>
            </a:r>
            <a:r>
              <a:rPr lang="en-US" sz="1100" err="1">
                <a:solidFill>
                  <a:schemeClr val="dk1"/>
                </a:solidFill>
                <a:latin typeface="Ariel"/>
                <a:ea typeface="Times New Roman"/>
                <a:cs typeface="Times New Roman"/>
                <a:sym typeface="Times New Roman"/>
              </a:rPr>
              <a:t>L'Écuyer</a:t>
            </a:r>
            <a:r>
              <a:rPr lang="en-US" sz="1100">
                <a:solidFill>
                  <a:schemeClr val="dk1"/>
                </a:solidFill>
                <a:latin typeface="Ariel"/>
                <a:ea typeface="Times New Roman"/>
                <a:cs typeface="Times New Roman"/>
                <a:sym typeface="Times New Roman"/>
              </a:rPr>
              <a:t> </a:t>
            </a:r>
            <a:r>
              <a:rPr lang="en-US" sz="1100" i="1">
                <a:solidFill>
                  <a:schemeClr val="dk1"/>
                </a:solidFill>
                <a:latin typeface="Ariel"/>
                <a:ea typeface="Times New Roman"/>
                <a:cs typeface="Times New Roman"/>
                <a:sym typeface="Times New Roman"/>
              </a:rPr>
              <a:t>et al</a:t>
            </a:r>
            <a:r>
              <a:rPr lang="en-US" sz="1100">
                <a:solidFill>
                  <a:schemeClr val="dk1"/>
                </a:solidFill>
                <a:latin typeface="Ariel"/>
                <a:ea typeface="Times New Roman"/>
                <a:cs typeface="Times New Roman"/>
                <a:sym typeface="Times New Roman"/>
              </a:rPr>
              <a:t>. 2019, p. 28). Varied human management techniques such as holding candidates with a similar job profile in a certain team may help the business to utilize the heightened profit from the aggregate team. </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22ad9120a8f_1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22ad9120a8f_1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None/>
            </a:pPr>
            <a:r>
              <a:rPr lang="en-GB" sz="1100" noProof="0">
                <a:solidFill>
                  <a:schemeClr val="dk1"/>
                </a:solidFill>
                <a:latin typeface="Ariel"/>
                <a:ea typeface="Times New Roman"/>
                <a:cs typeface="Times New Roman"/>
                <a:sym typeface="Times New Roman"/>
              </a:rPr>
              <a:t>This can be concluded that both the public organization “</a:t>
            </a:r>
            <a:r>
              <a:rPr lang="en-GB" sz="1100" b="1" noProof="0">
                <a:solidFill>
                  <a:schemeClr val="dk1"/>
                </a:solidFill>
                <a:latin typeface="Ariel"/>
                <a:ea typeface="Times New Roman"/>
                <a:cs typeface="Times New Roman"/>
                <a:sym typeface="Times New Roman"/>
              </a:rPr>
              <a:t>British Council '' and</a:t>
            </a:r>
            <a:r>
              <a:rPr lang="en-GB" sz="1100" noProof="0">
                <a:solidFill>
                  <a:schemeClr val="dk1"/>
                </a:solidFill>
                <a:latin typeface="Ariel"/>
                <a:ea typeface="Times New Roman"/>
                <a:cs typeface="Times New Roman"/>
                <a:sym typeface="Times New Roman"/>
              </a:rPr>
              <a:t> the</a:t>
            </a:r>
            <a:r>
              <a:rPr lang="en-GB" sz="1100" b="1" noProof="0">
                <a:solidFill>
                  <a:schemeClr val="dk1"/>
                </a:solidFill>
                <a:latin typeface="Ariel"/>
                <a:ea typeface="Times New Roman"/>
                <a:cs typeface="Times New Roman"/>
                <a:sym typeface="Times New Roman"/>
              </a:rPr>
              <a:t> </a:t>
            </a:r>
            <a:r>
              <a:rPr lang="en-GB" sz="1100" noProof="0">
                <a:solidFill>
                  <a:schemeClr val="dk1"/>
                </a:solidFill>
                <a:latin typeface="Ariel"/>
                <a:ea typeface="Times New Roman"/>
                <a:cs typeface="Times New Roman"/>
                <a:sym typeface="Times New Roman"/>
              </a:rPr>
              <a:t>private concern</a:t>
            </a:r>
            <a:r>
              <a:rPr lang="en-GB" sz="1100" b="1" noProof="0">
                <a:solidFill>
                  <a:schemeClr val="dk1"/>
                </a:solidFill>
                <a:latin typeface="Ariel"/>
                <a:ea typeface="Times New Roman"/>
                <a:cs typeface="Times New Roman"/>
                <a:sym typeface="Times New Roman"/>
              </a:rPr>
              <a:t> “2 Sisters Food Group '' have</a:t>
            </a:r>
            <a:r>
              <a:rPr lang="en-GB" sz="1100" noProof="0">
                <a:solidFill>
                  <a:schemeClr val="dk1"/>
                </a:solidFill>
                <a:latin typeface="Ariel"/>
                <a:ea typeface="Times New Roman"/>
                <a:cs typeface="Times New Roman"/>
                <a:sym typeface="Times New Roman"/>
              </a:rPr>
              <a:t> been operating with an integrated inclusion of HRM practices. Organizations are more likely to be more prosperous in undertaking various models within the enterprise in relation to the size and nature of the business. The models such as the comprehensive and the multilevel models help businesses to identify varied prospects which can be gained through holding the recruitments in the organization. Furthermore, the varied reason for the growth in the business apart from the internal requirement is ensured by the HRM through the external assessment and making the required decision accordingly. Since the private firm has been possessing several or multiple independent variables in the HRM system by providing holistic views, the internal with the external match is done through iteration of the rules and collaboration. However, public firm has more recruitment with more elaborate funding sessions. </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22ad9120a8f_0_1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 name="Google Shape;217;g22ad9120a8f_0_1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1200"/>
              </a:spcBef>
              <a:spcAft>
                <a:spcPts val="0"/>
              </a:spcAft>
              <a:buClr>
                <a:schemeClr val="dk1"/>
              </a:buClr>
              <a:buSzPts val="1100"/>
              <a:buFont typeface="Arial"/>
              <a:buNone/>
            </a:pPr>
            <a:r>
              <a:rPr lang="en-GB" sz="1100" noProof="0">
                <a:solidFill>
                  <a:schemeClr val="dk1"/>
                </a:solidFill>
                <a:latin typeface="+mn-lt"/>
                <a:ea typeface="Times New Roman"/>
                <a:cs typeface="Times New Roman"/>
                <a:sym typeface="Times New Roman"/>
              </a:rPr>
              <a:t>Bowen, D. E. and </a:t>
            </a:r>
            <a:r>
              <a:rPr lang="en-GB" sz="1100" noProof="0" err="1">
                <a:solidFill>
                  <a:schemeClr val="dk1"/>
                </a:solidFill>
                <a:latin typeface="+mn-lt"/>
                <a:ea typeface="Times New Roman"/>
                <a:cs typeface="Times New Roman"/>
                <a:sym typeface="Times New Roman"/>
              </a:rPr>
              <a:t>Ostroff</a:t>
            </a:r>
            <a:r>
              <a:rPr lang="en-GB" sz="1100" noProof="0">
                <a:solidFill>
                  <a:schemeClr val="dk1"/>
                </a:solidFill>
                <a:latin typeface="+mn-lt"/>
                <a:ea typeface="Times New Roman"/>
                <a:cs typeface="Times New Roman"/>
                <a:sym typeface="Times New Roman"/>
              </a:rPr>
              <a:t>, C. (2004) Understanding HRM-financial performance linkages: The role of the “strength” of the HRM system. Academy of Management Review, 29, 203–221.</a:t>
            </a:r>
          </a:p>
          <a:p>
            <a:pPr marL="0" lvl="0" indent="0" algn="just" rtl="0">
              <a:lnSpc>
                <a:spcPct val="150000"/>
              </a:lnSpc>
              <a:spcBef>
                <a:spcPts val="1200"/>
              </a:spcBef>
              <a:spcAft>
                <a:spcPts val="0"/>
              </a:spcAft>
              <a:buClr>
                <a:schemeClr val="dk1"/>
              </a:buClr>
              <a:buSzPts val="1100"/>
              <a:buFont typeface="Arial"/>
              <a:buNone/>
            </a:pPr>
            <a:r>
              <a:rPr lang="en-GB" sz="1100" noProof="0">
                <a:solidFill>
                  <a:schemeClr val="dk1"/>
                </a:solidFill>
                <a:highlight>
                  <a:srgbClr val="FFFFFF"/>
                </a:highlight>
                <a:latin typeface="+mn-lt"/>
                <a:ea typeface="Times New Roman"/>
                <a:cs typeface="Times New Roman"/>
                <a:sym typeface="Times New Roman"/>
              </a:rPr>
              <a:t>Collins, C.J., (2021) Expanding the resource based view model of strategic human resource management. </a:t>
            </a:r>
            <a:r>
              <a:rPr lang="en-GB" sz="1100" i="1" noProof="0">
                <a:solidFill>
                  <a:schemeClr val="dk1"/>
                </a:solidFill>
                <a:latin typeface="+mn-lt"/>
              </a:rPr>
              <a:t>The International Journal of Human Resource Management</a:t>
            </a:r>
            <a:r>
              <a:rPr lang="en-GB" sz="1100" noProof="0">
                <a:solidFill>
                  <a:schemeClr val="dk1"/>
                </a:solidFill>
                <a:latin typeface="+mn-lt"/>
              </a:rPr>
              <a:t>, </a:t>
            </a:r>
            <a:r>
              <a:rPr lang="en-GB" sz="1100" i="1" noProof="0">
                <a:solidFill>
                  <a:schemeClr val="dk1"/>
                </a:solidFill>
                <a:latin typeface="+mn-lt"/>
              </a:rPr>
              <a:t>32</a:t>
            </a:r>
            <a:r>
              <a:rPr lang="en-GB" sz="1100" noProof="0">
                <a:solidFill>
                  <a:schemeClr val="dk1"/>
                </a:solidFill>
                <a:latin typeface="+mn-lt"/>
              </a:rPr>
              <a:t>(2), pp.331-358.</a:t>
            </a:r>
          </a:p>
          <a:p>
            <a:pPr marL="0" lvl="0" indent="0" algn="just" rtl="0">
              <a:lnSpc>
                <a:spcPct val="150000"/>
              </a:lnSpc>
              <a:spcBef>
                <a:spcPts val="1200"/>
              </a:spcBef>
              <a:spcAft>
                <a:spcPts val="0"/>
              </a:spcAft>
              <a:buClr>
                <a:schemeClr val="dk1"/>
              </a:buClr>
              <a:buSzPts val="1100"/>
              <a:buFont typeface="Arial"/>
              <a:buNone/>
            </a:pPr>
            <a:r>
              <a:rPr lang="en-GB" sz="1100" noProof="0" err="1">
                <a:solidFill>
                  <a:schemeClr val="dk1"/>
                </a:solidFill>
                <a:highlight>
                  <a:srgbClr val="FFFFFF"/>
                </a:highlight>
                <a:latin typeface="+mn-lt"/>
                <a:ea typeface="Times New Roman"/>
                <a:cs typeface="Times New Roman"/>
                <a:sym typeface="Times New Roman"/>
              </a:rPr>
              <a:t>Widyanty</a:t>
            </a:r>
            <a:r>
              <a:rPr lang="en-GB" sz="1100" noProof="0">
                <a:solidFill>
                  <a:schemeClr val="dk1"/>
                </a:solidFill>
                <a:highlight>
                  <a:srgbClr val="FFFFFF"/>
                </a:highlight>
                <a:latin typeface="+mn-lt"/>
                <a:ea typeface="Times New Roman"/>
                <a:cs typeface="Times New Roman"/>
                <a:sym typeface="Times New Roman"/>
              </a:rPr>
              <a:t>, W. </a:t>
            </a:r>
            <a:r>
              <a:rPr lang="en-GB" sz="1100" i="1" noProof="0">
                <a:solidFill>
                  <a:schemeClr val="dk1"/>
                </a:solidFill>
                <a:highlight>
                  <a:srgbClr val="FFFFFF"/>
                </a:highlight>
                <a:latin typeface="+mn-lt"/>
                <a:ea typeface="Times New Roman"/>
                <a:cs typeface="Arial" panose="020B0604020202020204" pitchFamily="34" charset="0"/>
                <a:sym typeface="Times New Roman"/>
              </a:rPr>
              <a:t>et al. </a:t>
            </a:r>
            <a:r>
              <a:rPr lang="en-GB" sz="1100" noProof="0">
                <a:solidFill>
                  <a:schemeClr val="dk1"/>
                </a:solidFill>
                <a:highlight>
                  <a:srgbClr val="FFFFFF"/>
                </a:highlight>
                <a:latin typeface="+mn-lt"/>
                <a:ea typeface="Times New Roman"/>
                <a:cs typeface="Arial" panose="020B0604020202020204" pitchFamily="34" charset="0"/>
                <a:sym typeface="Times New Roman"/>
              </a:rPr>
              <a:t>(2020). Gaining a competitive advantage through strategic human resource management in Indonesian construction industry. </a:t>
            </a:r>
            <a:r>
              <a:rPr lang="en-GB" sz="1100" i="1" noProof="0">
                <a:solidFill>
                  <a:schemeClr val="dk1"/>
                </a:solidFill>
                <a:latin typeface="+mn-lt"/>
                <a:cs typeface="Arial" panose="020B0604020202020204" pitchFamily="34" charset="0"/>
              </a:rPr>
              <a:t>Management Science Letters</a:t>
            </a:r>
            <a:r>
              <a:rPr lang="en-GB" sz="1100" noProof="0">
                <a:solidFill>
                  <a:schemeClr val="dk1"/>
                </a:solidFill>
                <a:latin typeface="+mn-lt"/>
                <a:cs typeface="Arial" panose="020B0604020202020204" pitchFamily="34" charset="0"/>
              </a:rPr>
              <a:t>, </a:t>
            </a:r>
            <a:r>
              <a:rPr lang="en-GB" sz="1100" i="1" noProof="0">
                <a:solidFill>
                  <a:schemeClr val="dk1"/>
                </a:solidFill>
                <a:latin typeface="+mn-lt"/>
                <a:cs typeface="Arial" panose="020B0604020202020204" pitchFamily="34" charset="0"/>
              </a:rPr>
              <a:t>10</a:t>
            </a:r>
            <a:r>
              <a:rPr lang="en-GB" sz="1100" noProof="0">
                <a:solidFill>
                  <a:schemeClr val="dk1"/>
                </a:solidFill>
                <a:latin typeface="+mn-lt"/>
                <a:cs typeface="Arial" panose="020B0604020202020204" pitchFamily="34" charset="0"/>
              </a:rPr>
              <a:t>(9), pp.2021-2028.</a:t>
            </a:r>
          </a:p>
          <a:p>
            <a:pPr marL="0" lvl="0" indent="0" algn="just" rtl="0">
              <a:lnSpc>
                <a:spcPct val="150000"/>
              </a:lnSpc>
              <a:spcBef>
                <a:spcPts val="1200"/>
              </a:spcBef>
              <a:spcAft>
                <a:spcPts val="0"/>
              </a:spcAft>
              <a:buClr>
                <a:schemeClr val="dk1"/>
              </a:buClr>
              <a:buSzPts val="1100"/>
              <a:buFont typeface="Arial"/>
              <a:buNone/>
            </a:pPr>
            <a:r>
              <a:rPr lang="en-GB" sz="1100" noProof="0">
                <a:solidFill>
                  <a:schemeClr val="dk1"/>
                </a:solidFill>
                <a:highlight>
                  <a:srgbClr val="FFFFFF"/>
                </a:highlight>
                <a:latin typeface="+mn-lt"/>
                <a:ea typeface="Times New Roman"/>
                <a:cs typeface="Arial" panose="020B0604020202020204" pitchFamily="34" charset="0"/>
                <a:sym typeface="Times New Roman"/>
              </a:rPr>
              <a:t>Meyers, M.C. </a:t>
            </a:r>
            <a:r>
              <a:rPr lang="en-GB" sz="1100" i="1" noProof="0">
                <a:solidFill>
                  <a:schemeClr val="dk1"/>
                </a:solidFill>
                <a:highlight>
                  <a:srgbClr val="FFFFFF"/>
                </a:highlight>
                <a:latin typeface="+mn-lt"/>
                <a:ea typeface="Times New Roman"/>
                <a:cs typeface="Arial" panose="020B0604020202020204" pitchFamily="34" charset="0"/>
                <a:sym typeface="Times New Roman"/>
              </a:rPr>
              <a:t>et al. </a:t>
            </a:r>
            <a:r>
              <a:rPr lang="en-GB" sz="1100" noProof="0">
                <a:solidFill>
                  <a:schemeClr val="dk1"/>
                </a:solidFill>
                <a:highlight>
                  <a:srgbClr val="FFFFFF"/>
                </a:highlight>
                <a:latin typeface="+mn-lt"/>
                <a:ea typeface="Times New Roman"/>
                <a:cs typeface="Arial" panose="020B0604020202020204" pitchFamily="34" charset="0"/>
                <a:sym typeface="Times New Roman"/>
              </a:rPr>
              <a:t>(2020) HR managers’ talent philosophies: prevalence and relationships with perceived talent management practices. </a:t>
            </a:r>
            <a:r>
              <a:rPr lang="en-GB" sz="1100" i="1" noProof="0">
                <a:solidFill>
                  <a:schemeClr val="dk1"/>
                </a:solidFill>
                <a:latin typeface="+mn-lt"/>
                <a:cs typeface="Arial" panose="020B0604020202020204" pitchFamily="34" charset="0"/>
              </a:rPr>
              <a:t>The International Journal of Human Resource Management</a:t>
            </a:r>
            <a:r>
              <a:rPr lang="en-GB" sz="1100" noProof="0">
                <a:solidFill>
                  <a:schemeClr val="dk1"/>
                </a:solidFill>
                <a:latin typeface="+mn-lt"/>
                <a:cs typeface="Arial" panose="020B0604020202020204" pitchFamily="34" charset="0"/>
              </a:rPr>
              <a:t>, </a:t>
            </a:r>
            <a:r>
              <a:rPr lang="en-GB" sz="1100" i="1" noProof="0">
                <a:solidFill>
                  <a:schemeClr val="dk1"/>
                </a:solidFill>
                <a:latin typeface="+mn-lt"/>
                <a:cs typeface="Arial" panose="020B0604020202020204" pitchFamily="34" charset="0"/>
              </a:rPr>
              <a:t>31</a:t>
            </a:r>
            <a:r>
              <a:rPr lang="en-GB" sz="1100" noProof="0">
                <a:solidFill>
                  <a:schemeClr val="dk1"/>
                </a:solidFill>
                <a:latin typeface="+mn-lt"/>
                <a:cs typeface="Arial" panose="020B0604020202020204" pitchFamily="34" charset="0"/>
              </a:rPr>
              <a:t>(4), pp.562-588.</a:t>
            </a:r>
          </a:p>
          <a:p>
            <a:pPr marL="0" lvl="0" indent="0" algn="just" rtl="0">
              <a:lnSpc>
                <a:spcPct val="150000"/>
              </a:lnSpc>
              <a:spcBef>
                <a:spcPts val="1200"/>
              </a:spcBef>
              <a:spcAft>
                <a:spcPts val="0"/>
              </a:spcAft>
              <a:buClr>
                <a:schemeClr val="dk1"/>
              </a:buClr>
              <a:buSzPts val="1100"/>
              <a:buFont typeface="Arial"/>
              <a:buNone/>
            </a:pPr>
            <a:r>
              <a:rPr lang="en-GB" sz="1100" noProof="0">
                <a:solidFill>
                  <a:schemeClr val="dk1"/>
                </a:solidFill>
                <a:highlight>
                  <a:srgbClr val="FFFFFF"/>
                </a:highlight>
                <a:latin typeface="+mn-lt"/>
                <a:ea typeface="Times New Roman"/>
                <a:cs typeface="Arial" panose="020B0604020202020204" pitchFamily="34" charset="0"/>
                <a:sym typeface="Times New Roman"/>
              </a:rPr>
              <a:t>Pham, N.T. </a:t>
            </a:r>
            <a:r>
              <a:rPr lang="en-GB" sz="1100" i="1" noProof="0">
                <a:solidFill>
                  <a:schemeClr val="dk1"/>
                </a:solidFill>
                <a:highlight>
                  <a:srgbClr val="FFFFFF"/>
                </a:highlight>
                <a:latin typeface="+mn-lt"/>
                <a:ea typeface="Times New Roman"/>
                <a:cs typeface="Arial" panose="020B0604020202020204" pitchFamily="34" charset="0"/>
                <a:sym typeface="Times New Roman"/>
              </a:rPr>
              <a:t>et al. </a:t>
            </a:r>
            <a:r>
              <a:rPr lang="en-GB" sz="1100" noProof="0">
                <a:solidFill>
                  <a:schemeClr val="dk1"/>
                </a:solidFill>
                <a:highlight>
                  <a:srgbClr val="FFFFFF"/>
                </a:highlight>
                <a:latin typeface="+mn-lt"/>
                <a:ea typeface="Times New Roman"/>
                <a:cs typeface="Arial" panose="020B0604020202020204" pitchFamily="34" charset="0"/>
                <a:sym typeface="Times New Roman"/>
              </a:rPr>
              <a:t>(2019) Greening human resource management and employee commitment toward the environment: an interaction model. </a:t>
            </a:r>
            <a:r>
              <a:rPr lang="en-GB" sz="1100" i="1" noProof="0">
                <a:solidFill>
                  <a:schemeClr val="dk1"/>
                </a:solidFill>
                <a:latin typeface="+mn-lt"/>
                <a:cs typeface="Arial" panose="020B0604020202020204" pitchFamily="34" charset="0"/>
              </a:rPr>
              <a:t>Journal of Business Economics and Management</a:t>
            </a:r>
            <a:r>
              <a:rPr lang="en-GB" sz="1100" noProof="0">
                <a:solidFill>
                  <a:schemeClr val="dk1"/>
                </a:solidFill>
                <a:latin typeface="+mn-lt"/>
                <a:cs typeface="Arial" panose="020B0604020202020204" pitchFamily="34" charset="0"/>
              </a:rPr>
              <a:t>, </a:t>
            </a:r>
            <a:r>
              <a:rPr lang="en-GB" sz="1100" i="1" noProof="0">
                <a:solidFill>
                  <a:schemeClr val="dk1"/>
                </a:solidFill>
                <a:latin typeface="+mn-lt"/>
                <a:cs typeface="Arial" panose="020B0604020202020204" pitchFamily="34" charset="0"/>
              </a:rPr>
              <a:t>20</a:t>
            </a:r>
            <a:r>
              <a:rPr lang="en-GB" sz="1100" noProof="0">
                <a:solidFill>
                  <a:schemeClr val="dk1"/>
                </a:solidFill>
                <a:latin typeface="+mn-lt"/>
                <a:cs typeface="Arial" panose="020B0604020202020204" pitchFamily="34" charset="0"/>
              </a:rPr>
              <a:t>(3), pp.446-465.</a:t>
            </a:r>
          </a:p>
          <a:p>
            <a:pPr marL="0" lvl="0" indent="0" algn="just" rtl="0">
              <a:lnSpc>
                <a:spcPct val="150000"/>
              </a:lnSpc>
              <a:spcBef>
                <a:spcPts val="1200"/>
              </a:spcBef>
              <a:spcAft>
                <a:spcPts val="0"/>
              </a:spcAft>
              <a:buClr>
                <a:schemeClr val="dk1"/>
              </a:buClr>
              <a:buSzPts val="1100"/>
              <a:buFont typeface="Arial"/>
              <a:buNone/>
            </a:pPr>
            <a:r>
              <a:rPr lang="en-GB" sz="1100" noProof="0">
                <a:solidFill>
                  <a:schemeClr val="dk1"/>
                </a:solidFill>
                <a:highlight>
                  <a:srgbClr val="FFFFFF"/>
                </a:highlight>
                <a:latin typeface="+mn-lt"/>
                <a:ea typeface="Times New Roman"/>
                <a:cs typeface="Arial" panose="020B0604020202020204" pitchFamily="34" charset="0"/>
                <a:sym typeface="Times New Roman"/>
              </a:rPr>
              <a:t>Fernandez, V. and Gallardo-Gallardo, E. (2021) Tackling the HR digitalization challenge: key factors and barriers to HR analytics adoption. </a:t>
            </a:r>
            <a:r>
              <a:rPr lang="en-GB" sz="1100" i="1" noProof="0">
                <a:solidFill>
                  <a:schemeClr val="dk1"/>
                </a:solidFill>
                <a:latin typeface="+mn-lt"/>
                <a:cs typeface="Arial" panose="020B0604020202020204" pitchFamily="34" charset="0"/>
              </a:rPr>
              <a:t>Competitiveness Review: An International Business Journal</a:t>
            </a:r>
            <a:r>
              <a:rPr lang="en-GB" sz="1100" noProof="0">
                <a:solidFill>
                  <a:schemeClr val="dk1"/>
                </a:solidFill>
                <a:latin typeface="+mn-lt"/>
                <a:cs typeface="Arial" panose="020B0604020202020204" pitchFamily="34" charset="0"/>
              </a:rPr>
              <a:t>, </a:t>
            </a:r>
            <a:r>
              <a:rPr lang="en-GB" sz="1100" i="1" noProof="0">
                <a:solidFill>
                  <a:schemeClr val="dk1"/>
                </a:solidFill>
                <a:latin typeface="+mn-lt"/>
                <a:cs typeface="Arial" panose="020B0604020202020204" pitchFamily="34" charset="0"/>
              </a:rPr>
              <a:t>31</a:t>
            </a:r>
            <a:r>
              <a:rPr lang="en-GB" sz="1100" noProof="0">
                <a:solidFill>
                  <a:schemeClr val="dk1"/>
                </a:solidFill>
                <a:latin typeface="+mn-lt"/>
                <a:cs typeface="Arial" panose="020B0604020202020204" pitchFamily="34" charset="0"/>
              </a:rPr>
              <a:t>(1), pp.162-187.</a:t>
            </a:r>
          </a:p>
          <a:p>
            <a:pPr marL="0" lvl="0" indent="0" algn="just" rtl="0">
              <a:lnSpc>
                <a:spcPct val="150000"/>
              </a:lnSpc>
              <a:spcBef>
                <a:spcPts val="1200"/>
              </a:spcBef>
              <a:spcAft>
                <a:spcPts val="0"/>
              </a:spcAft>
              <a:buClr>
                <a:schemeClr val="dk1"/>
              </a:buClr>
              <a:buSzPts val="1100"/>
              <a:buFont typeface="Arial"/>
              <a:buNone/>
            </a:pPr>
            <a:r>
              <a:rPr lang="en-GB" sz="1100" noProof="0" err="1">
                <a:solidFill>
                  <a:schemeClr val="dk1"/>
                </a:solidFill>
                <a:highlight>
                  <a:srgbClr val="FFFFFF"/>
                </a:highlight>
                <a:latin typeface="+mn-lt"/>
                <a:ea typeface="Times New Roman"/>
                <a:cs typeface="Arial" panose="020B0604020202020204" pitchFamily="34" charset="0"/>
                <a:sym typeface="Times New Roman"/>
              </a:rPr>
              <a:t>L'Écuyer</a:t>
            </a:r>
            <a:r>
              <a:rPr lang="en-GB" sz="1100" noProof="0">
                <a:solidFill>
                  <a:schemeClr val="dk1"/>
                </a:solidFill>
                <a:highlight>
                  <a:srgbClr val="FFFFFF"/>
                </a:highlight>
                <a:latin typeface="+mn-lt"/>
                <a:ea typeface="Times New Roman"/>
                <a:cs typeface="Arial" panose="020B0604020202020204" pitchFamily="34" charset="0"/>
                <a:sym typeface="Times New Roman"/>
              </a:rPr>
              <a:t>, F. </a:t>
            </a:r>
            <a:r>
              <a:rPr lang="en-GB" sz="1100" i="1" noProof="0">
                <a:solidFill>
                  <a:schemeClr val="dk1"/>
                </a:solidFill>
                <a:highlight>
                  <a:srgbClr val="FFFFFF"/>
                </a:highlight>
                <a:latin typeface="+mn-lt"/>
                <a:ea typeface="Times New Roman"/>
                <a:cs typeface="Arial" panose="020B0604020202020204" pitchFamily="34" charset="0"/>
                <a:sym typeface="Times New Roman"/>
              </a:rPr>
              <a:t>et al. </a:t>
            </a:r>
            <a:r>
              <a:rPr lang="en-GB" sz="1100" noProof="0">
                <a:solidFill>
                  <a:schemeClr val="dk1"/>
                </a:solidFill>
                <a:highlight>
                  <a:srgbClr val="FFFFFF"/>
                </a:highlight>
                <a:latin typeface="+mn-lt"/>
                <a:ea typeface="Times New Roman"/>
                <a:cs typeface="Arial" panose="020B0604020202020204" pitchFamily="34" charset="0"/>
                <a:sym typeface="Times New Roman"/>
              </a:rPr>
              <a:t>(2019) Strategic alignment of IT and human resources: Testing a mediation model of e-HRM in manufacturing SMEs.</a:t>
            </a:r>
          </a:p>
          <a:p>
            <a:pPr marL="0" lvl="0" indent="0" algn="just" rtl="0">
              <a:lnSpc>
                <a:spcPct val="150000"/>
              </a:lnSpc>
              <a:spcBef>
                <a:spcPts val="1200"/>
              </a:spcBef>
              <a:spcAft>
                <a:spcPts val="0"/>
              </a:spcAft>
              <a:buClr>
                <a:schemeClr val="dk1"/>
              </a:buClr>
              <a:buSzPts val="1100"/>
              <a:buFont typeface="Arial"/>
              <a:buNone/>
            </a:pPr>
            <a:r>
              <a:rPr lang="en-GB" sz="1100" noProof="0">
                <a:solidFill>
                  <a:schemeClr val="dk1"/>
                </a:solidFill>
                <a:highlight>
                  <a:srgbClr val="FFFFFF"/>
                </a:highlight>
                <a:latin typeface="+mn-lt"/>
                <a:ea typeface="Times New Roman"/>
                <a:cs typeface="Arial" panose="020B0604020202020204" pitchFamily="34" charset="0"/>
                <a:sym typeface="Times New Roman"/>
              </a:rPr>
              <a:t>Yong, J.Y. </a:t>
            </a:r>
            <a:r>
              <a:rPr lang="en-GB" sz="1100" i="1" noProof="0">
                <a:solidFill>
                  <a:schemeClr val="dk1"/>
                </a:solidFill>
                <a:highlight>
                  <a:srgbClr val="FFFFFF"/>
                </a:highlight>
                <a:latin typeface="+mn-lt"/>
                <a:ea typeface="Times New Roman"/>
                <a:cs typeface="Arial" panose="020B0604020202020204" pitchFamily="34" charset="0"/>
                <a:sym typeface="Times New Roman"/>
              </a:rPr>
              <a:t>et al. </a:t>
            </a:r>
            <a:r>
              <a:rPr lang="en-GB" sz="1100" noProof="0">
                <a:solidFill>
                  <a:schemeClr val="dk1"/>
                </a:solidFill>
                <a:highlight>
                  <a:srgbClr val="FFFFFF"/>
                </a:highlight>
                <a:latin typeface="+mn-lt"/>
                <a:ea typeface="Times New Roman"/>
                <a:cs typeface="Arial" panose="020B0604020202020204" pitchFamily="34" charset="0"/>
                <a:sym typeface="Times New Roman"/>
              </a:rPr>
              <a:t>(2020) Pathways towards sustainability in manufacturing organizations: Empirical evidence on the role of green human resource management. </a:t>
            </a:r>
            <a:r>
              <a:rPr lang="en-GB" sz="1100" i="1" noProof="0">
                <a:solidFill>
                  <a:schemeClr val="dk1"/>
                </a:solidFill>
                <a:latin typeface="+mn-lt"/>
                <a:cs typeface="Arial" panose="020B0604020202020204" pitchFamily="34" charset="0"/>
              </a:rPr>
              <a:t>Business Strategy and the Environment</a:t>
            </a:r>
            <a:r>
              <a:rPr lang="en-GB" sz="1100" noProof="0">
                <a:solidFill>
                  <a:schemeClr val="dk1"/>
                </a:solidFill>
                <a:latin typeface="+mn-lt"/>
                <a:cs typeface="Arial" panose="020B0604020202020204" pitchFamily="34" charset="0"/>
              </a:rPr>
              <a:t>, </a:t>
            </a:r>
            <a:r>
              <a:rPr lang="en-GB" sz="1100" i="1" noProof="0">
                <a:solidFill>
                  <a:schemeClr val="dk1"/>
                </a:solidFill>
                <a:latin typeface="+mn-lt"/>
                <a:cs typeface="Arial" panose="020B0604020202020204" pitchFamily="34" charset="0"/>
              </a:rPr>
              <a:t>29</a:t>
            </a:r>
            <a:r>
              <a:rPr lang="en-GB" sz="1100" noProof="0">
                <a:solidFill>
                  <a:schemeClr val="dk1"/>
                </a:solidFill>
                <a:latin typeface="+mn-lt"/>
                <a:cs typeface="Arial" panose="020B0604020202020204" pitchFamily="34" charset="0"/>
              </a:rPr>
              <a:t>(1), pp.212-228.</a:t>
            </a:r>
          </a:p>
          <a:p>
            <a:pPr marL="0" lvl="0" indent="0" algn="just" rtl="0">
              <a:lnSpc>
                <a:spcPct val="150000"/>
              </a:lnSpc>
              <a:spcBef>
                <a:spcPts val="1200"/>
              </a:spcBef>
              <a:spcAft>
                <a:spcPts val="0"/>
              </a:spcAft>
              <a:buClr>
                <a:schemeClr val="dk1"/>
              </a:buClr>
              <a:buSzPts val="1100"/>
              <a:buFont typeface="Arial"/>
              <a:buNone/>
            </a:pPr>
            <a:r>
              <a:rPr lang="en-GB" sz="1100" noProof="0">
                <a:solidFill>
                  <a:schemeClr val="dk1"/>
                </a:solidFill>
                <a:highlight>
                  <a:srgbClr val="FFFFFF"/>
                </a:highlight>
                <a:latin typeface="+mn-lt"/>
                <a:ea typeface="Times New Roman"/>
                <a:cs typeface="Arial" panose="020B0604020202020204" pitchFamily="34" charset="0"/>
                <a:sym typeface="Times New Roman"/>
              </a:rPr>
              <a:t>google (2022) </a:t>
            </a:r>
            <a:r>
              <a:rPr lang="en-GB" sz="1100" i="1" noProof="0">
                <a:solidFill>
                  <a:schemeClr val="dk1"/>
                </a:solidFill>
                <a:highlight>
                  <a:srgbClr val="FFFFFF"/>
                </a:highlight>
                <a:latin typeface="+mn-lt"/>
                <a:ea typeface="Times New Roman"/>
                <a:cs typeface="Arial" panose="020B0604020202020204" pitchFamily="34" charset="0"/>
                <a:sym typeface="Times New Roman"/>
              </a:rPr>
              <a:t>HRM strategy. </a:t>
            </a:r>
            <a:r>
              <a:rPr lang="en-GB" sz="1100" noProof="0">
                <a:solidFill>
                  <a:schemeClr val="dk1"/>
                </a:solidFill>
                <a:highlight>
                  <a:srgbClr val="FFFFFF"/>
                </a:highlight>
                <a:latin typeface="+mn-lt"/>
                <a:ea typeface="Times New Roman"/>
                <a:cs typeface="Arial" panose="020B0604020202020204" pitchFamily="34" charset="0"/>
                <a:sym typeface="Times New Roman"/>
              </a:rPr>
              <a:t>Available at:</a:t>
            </a:r>
            <a:r>
              <a:rPr lang="en-GB" sz="1100" noProof="0">
                <a:solidFill>
                  <a:schemeClr val="dk1"/>
                </a:solidFill>
                <a:highlight>
                  <a:srgbClr val="FFFFFF"/>
                </a:highlight>
                <a:uFill>
                  <a:noFill/>
                </a:uFill>
                <a:latin typeface="+mn-lt"/>
                <a:ea typeface="Times New Roman"/>
                <a:cs typeface="Arial" panose="020B0604020202020204" pitchFamily="34" charset="0"/>
                <a:sym typeface="Times New Roman"/>
                <a:hlinkClick r:id="rId3">
                  <a:extLst>
                    <a:ext uri="{A12FA001-AC4F-418D-AE19-62706E023703}">
                      <ahyp:hlinkClr xmlns:ahyp="http://schemas.microsoft.com/office/drawing/2018/hyperlinkcolor" val="tx"/>
                    </a:ext>
                  </a:extLst>
                </a:hlinkClick>
              </a:rPr>
              <a:t> </a:t>
            </a:r>
            <a:r>
              <a:rPr lang="en-GB" sz="1100" u="sng" noProof="0">
                <a:solidFill>
                  <a:schemeClr val="dk1"/>
                </a:solidFill>
                <a:highlight>
                  <a:srgbClr val="FFFFFF"/>
                </a:highlight>
                <a:latin typeface="+mn-lt"/>
                <a:ea typeface="Times New Roman"/>
                <a:cs typeface="Arial" panose="020B0604020202020204" pitchFamily="34" charset="0"/>
                <a:sym typeface="Times New Roman"/>
                <a:hlinkClick r:id="rId3">
                  <a:extLst>
                    <a:ext uri="{A12FA001-AC4F-418D-AE19-62706E023703}">
                      <ahyp:hlinkClr xmlns:ahyp="http://schemas.microsoft.com/office/drawing/2018/hyperlinkcolor" val="tx"/>
                    </a:ext>
                  </a:extLst>
                </a:hlinkClick>
              </a:rPr>
              <a:t>https://www.google.com/url?sa=i&amp;url=http%3A%2F%2Fabouthumanresourcemanagement.blogspot.com%2F2016%2F01%2Fhrm-in-context.html&amp;psig=AOvVaw2ddZECACA7SOdhxnl_Mf0A&amp;ust=1687584410703000&amp;source=images&amp;cd=vfe&amp;ved=0CBQQ3YkBahcKEwjw89T809j_AhUAAAAAHQAAAAAQC</a:t>
            </a:r>
            <a:r>
              <a:rPr lang="en-GB" sz="1100" u="sng" noProof="0">
                <a:solidFill>
                  <a:schemeClr val="dk1"/>
                </a:solidFill>
                <a:highlight>
                  <a:srgbClr val="FFFFFF"/>
                </a:highlight>
                <a:latin typeface="+mn-lt"/>
                <a:ea typeface="Times New Roman"/>
                <a:cs typeface="Arial" panose="020B0604020202020204" pitchFamily="34" charset="0"/>
                <a:sym typeface="Times New Roman"/>
              </a:rPr>
              <a:t>A </a:t>
            </a:r>
            <a:r>
              <a:rPr lang="en-GB" sz="1100" noProof="0">
                <a:solidFill>
                  <a:schemeClr val="dk1"/>
                </a:solidFill>
                <a:highlight>
                  <a:srgbClr val="FFFFFF"/>
                </a:highlight>
                <a:latin typeface="+mn-lt"/>
                <a:ea typeface="Times New Roman"/>
                <a:cs typeface="Arial" panose="020B0604020202020204" pitchFamily="34" charset="0"/>
                <a:sym typeface="Times New Roman"/>
              </a:rPr>
              <a:t> (Accessed: 23 June 2023)</a:t>
            </a:r>
          </a:p>
          <a:p>
            <a:pPr marL="0" lvl="0" indent="0" algn="just" rtl="0">
              <a:lnSpc>
                <a:spcPct val="150000"/>
              </a:lnSpc>
              <a:spcBef>
                <a:spcPts val="1200"/>
              </a:spcBef>
              <a:spcAft>
                <a:spcPts val="0"/>
              </a:spcAft>
              <a:buClr>
                <a:schemeClr val="dk1"/>
              </a:buClr>
              <a:buSzPts val="1100"/>
              <a:buFont typeface="Arial"/>
              <a:buNone/>
            </a:pPr>
            <a:endParaRPr lang="en-GB" sz="1100" noProof="0">
              <a:solidFill>
                <a:schemeClr val="dk1"/>
              </a:solidFill>
              <a:highlight>
                <a:srgbClr val="FFFFFF"/>
              </a:highlight>
              <a:latin typeface="+mn-lt"/>
              <a:ea typeface="Times New Roman"/>
              <a:cs typeface="Arial" panose="020B0604020202020204" pitchFamily="34" charset="0"/>
              <a:sym typeface="Times New Roman"/>
            </a:endParaRPr>
          </a:p>
          <a:p>
            <a:pPr marL="0" lvl="0" indent="0" algn="just" rtl="0">
              <a:lnSpc>
                <a:spcPct val="150000"/>
              </a:lnSpc>
              <a:spcBef>
                <a:spcPts val="1200"/>
              </a:spcBef>
              <a:spcAft>
                <a:spcPts val="0"/>
              </a:spcAft>
              <a:buClr>
                <a:schemeClr val="dk1"/>
              </a:buClr>
              <a:buSzPts val="1100"/>
              <a:buFont typeface="Arial"/>
              <a:buNone/>
            </a:pPr>
            <a:r>
              <a:rPr lang="en-GB" sz="1100" noProof="0">
                <a:solidFill>
                  <a:schemeClr val="dk1"/>
                </a:solidFill>
                <a:highlight>
                  <a:srgbClr val="FFFFFF"/>
                </a:highlight>
                <a:latin typeface="+mn-lt"/>
                <a:ea typeface="Times New Roman"/>
                <a:cs typeface="Arial" panose="020B0604020202020204" pitchFamily="34" charset="0"/>
                <a:sym typeface="Times New Roman"/>
              </a:rPr>
              <a:t>Google (2019) </a:t>
            </a:r>
            <a:r>
              <a:rPr lang="en-GB" sz="1100" i="1" noProof="0">
                <a:solidFill>
                  <a:schemeClr val="dk1"/>
                </a:solidFill>
                <a:highlight>
                  <a:srgbClr val="FFFFFF"/>
                </a:highlight>
                <a:latin typeface="+mn-lt"/>
                <a:ea typeface="Times New Roman"/>
                <a:cs typeface="Arial" panose="020B0604020202020204" pitchFamily="34" charset="0"/>
                <a:sym typeface="Times New Roman"/>
              </a:rPr>
              <a:t>Multi-level HRM model.</a:t>
            </a:r>
            <a:r>
              <a:rPr lang="en-GB" sz="1100" noProof="0">
                <a:solidFill>
                  <a:schemeClr val="dk1"/>
                </a:solidFill>
                <a:highlight>
                  <a:srgbClr val="FFFFFF"/>
                </a:highlight>
                <a:latin typeface="+mn-lt"/>
                <a:ea typeface="Times New Roman"/>
                <a:cs typeface="Arial" panose="020B0604020202020204" pitchFamily="34" charset="0"/>
                <a:sym typeface="Times New Roman"/>
              </a:rPr>
              <a:t> Available at</a:t>
            </a:r>
            <a:r>
              <a:rPr lang="en-GB" sz="1100" noProof="0">
                <a:solidFill>
                  <a:schemeClr val="dk1"/>
                </a:solidFill>
                <a:highlight>
                  <a:srgbClr val="FFFFFF"/>
                </a:highlight>
                <a:uFill>
                  <a:noFill/>
                </a:uFill>
                <a:latin typeface="+mn-lt"/>
                <a:ea typeface="Times New Roman"/>
                <a:cs typeface="Arial" panose="020B0604020202020204" pitchFamily="34" charset="0"/>
                <a:sym typeface="Times New Roman"/>
                <a:hlinkClick r:id="rId4">
                  <a:extLst>
                    <a:ext uri="{A12FA001-AC4F-418D-AE19-62706E023703}">
                      <ahyp:hlinkClr xmlns:ahyp="http://schemas.microsoft.com/office/drawing/2018/hyperlinkcolor" val="tx"/>
                    </a:ext>
                  </a:extLst>
                </a:hlinkClick>
              </a:rPr>
              <a:t> </a:t>
            </a:r>
            <a:r>
              <a:rPr lang="en-GB" sz="1100" u="sng" noProof="0">
                <a:solidFill>
                  <a:schemeClr val="dk1"/>
                </a:solidFill>
                <a:highlight>
                  <a:srgbClr val="FFFFFF"/>
                </a:highlight>
                <a:latin typeface="+mn-lt"/>
                <a:ea typeface="Times New Roman"/>
                <a:cs typeface="Arial" panose="020B0604020202020204" pitchFamily="34" charset="0"/>
                <a:sym typeface="Times New Roman"/>
                <a:hlinkClick r:id="rId4">
                  <a:extLst>
                    <a:ext uri="{A12FA001-AC4F-418D-AE19-62706E023703}">
                      <ahyp:hlinkClr xmlns:ahyp="http://schemas.microsoft.com/office/drawing/2018/hyperlinkcolor" val="tx"/>
                    </a:ext>
                  </a:extLst>
                </a:hlinkClick>
              </a:rPr>
              <a:t>https://www.google.com/url?sa=i&amp;url=https%3A%2F%2Fwww.researchgate.net%2Ffigure%2FFigure-A-Multilevel-Model-of-Trust-in-Work-Teams_fig1_336312905&amp;psig=AOvVaw3IHx19y9_rug1vdZBHLZCj&amp;ust=1687584480563000&amp;source=images&amp;cd=vfe&amp;ved=2ahUKEwi03pqd1Nj_AhXCmmMGHUtsBwsQr4kDegUIARDBAQ</a:t>
            </a:r>
            <a:r>
              <a:rPr lang="en-GB" sz="1100" u="sng" noProof="0">
                <a:solidFill>
                  <a:schemeClr val="dk1"/>
                </a:solidFill>
                <a:highlight>
                  <a:srgbClr val="FFFFFF"/>
                </a:highlight>
                <a:latin typeface="+mn-lt"/>
                <a:ea typeface="Times New Roman"/>
                <a:cs typeface="Arial" panose="020B0604020202020204" pitchFamily="34" charset="0"/>
                <a:sym typeface="Times New Roman"/>
              </a:rPr>
              <a:t> </a:t>
            </a:r>
            <a:r>
              <a:rPr lang="en-GB" sz="1100" noProof="0">
                <a:solidFill>
                  <a:schemeClr val="dk1"/>
                </a:solidFill>
                <a:highlight>
                  <a:srgbClr val="FFFFFF"/>
                </a:highlight>
                <a:latin typeface="+mn-lt"/>
                <a:ea typeface="Times New Roman"/>
                <a:cs typeface="Arial" panose="020B0604020202020204" pitchFamily="34" charset="0"/>
                <a:sym typeface="Times New Roman"/>
              </a:rPr>
              <a:t>(Accessed: 23 June 2023)</a:t>
            </a:r>
          </a:p>
          <a:p>
            <a:pPr marL="0" lvl="0" indent="0" algn="just" rtl="0">
              <a:lnSpc>
                <a:spcPct val="150000"/>
              </a:lnSpc>
              <a:spcBef>
                <a:spcPts val="1200"/>
              </a:spcBef>
              <a:spcAft>
                <a:spcPts val="0"/>
              </a:spcAft>
              <a:buClr>
                <a:schemeClr val="dk1"/>
              </a:buClr>
              <a:buSzPts val="1100"/>
              <a:buFont typeface="Arial"/>
              <a:buNone/>
            </a:pPr>
            <a:r>
              <a:rPr lang="en" sz="1100">
                <a:solidFill>
                  <a:schemeClr val="dk1"/>
                </a:solidFill>
                <a:latin typeface="+mn-lt"/>
                <a:ea typeface="Times New Roman"/>
                <a:cs typeface="Arial" panose="020B0604020202020204" pitchFamily="34" charset="0"/>
                <a:sym typeface="Times New Roman"/>
              </a:rPr>
              <a:t> </a:t>
            </a:r>
            <a:endParaRPr sz="1100">
              <a:solidFill>
                <a:schemeClr val="dk1"/>
              </a:solidFill>
              <a:latin typeface="+mn-lt"/>
              <a:ea typeface="Times New Roman"/>
              <a:cs typeface="Arial" panose="020B0604020202020204" pitchFamily="34" charset="0"/>
              <a:sym typeface="Times New Roman"/>
            </a:endParaRPr>
          </a:p>
          <a:p>
            <a:pPr marL="0" lvl="0" indent="0" algn="l" rtl="0">
              <a:spcBef>
                <a:spcPts val="120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l">
              <a:lnSpc>
                <a:spcPct val="170000"/>
              </a:lnSpc>
            </a:pPr>
            <a:r>
              <a:rPr lang="en-GB" sz="1100">
                <a:latin typeface="Ariel"/>
              </a:rPr>
              <a:t>12manage.com (2020) Three-component model,  Available at: </a:t>
            </a:r>
            <a:r>
              <a:rPr lang="en-GB" sz="1100">
                <a:latin typeface="Ariel"/>
                <a:hlinkClick r:id="rId3"/>
              </a:rPr>
              <a:t>https://www.12manage.com/forum.asp?TB=organizational_commitment&amp;S=26</a:t>
            </a:r>
            <a:endParaRPr lang="en-GB" sz="1100">
              <a:latin typeface="Ariel"/>
            </a:endParaRPr>
          </a:p>
          <a:p>
            <a:pPr algn="l">
              <a:lnSpc>
                <a:spcPct val="170000"/>
              </a:lnSpc>
            </a:pPr>
            <a:r>
              <a:rPr lang="en-GB" sz="1100">
                <a:latin typeface="Ariel"/>
              </a:rPr>
              <a:t> (Accessed on: 23 June 2023)</a:t>
            </a:r>
          </a:p>
          <a:p>
            <a:pPr algn="l">
              <a:lnSpc>
                <a:spcPct val="170000"/>
              </a:lnSpc>
            </a:pPr>
            <a:r>
              <a:rPr lang="en-GB" sz="1100" err="1">
                <a:latin typeface="Ariel"/>
              </a:rPr>
              <a:t>Pipestone.com</a:t>
            </a:r>
            <a:r>
              <a:rPr lang="en-GB" sz="1100">
                <a:latin typeface="Ariel"/>
              </a:rPr>
              <a:t>, (2021), Competitive Strategy on Farm, 2021,  Available at: </a:t>
            </a:r>
            <a:r>
              <a:rPr lang="en-GB" sz="1100">
                <a:latin typeface="Ariel"/>
                <a:hlinkClick r:id="rId4"/>
              </a:rPr>
              <a:t>https://www.pipestone.com/competitive-strategy-on-farm/</a:t>
            </a:r>
            <a:endParaRPr lang="en-GB" sz="1100">
              <a:latin typeface="Ariel"/>
            </a:endParaRPr>
          </a:p>
          <a:p>
            <a:pPr algn="l">
              <a:lnSpc>
                <a:spcPct val="170000"/>
              </a:lnSpc>
            </a:pPr>
            <a:r>
              <a:rPr lang="en-GB" sz="1100">
                <a:latin typeface="Ariel"/>
              </a:rPr>
              <a:t>(Accessed on: 23 June 2023) </a:t>
            </a:r>
          </a:p>
          <a:p>
            <a:pPr algn="l">
              <a:lnSpc>
                <a:spcPct val="170000"/>
              </a:lnSpc>
            </a:pPr>
            <a:r>
              <a:rPr lang="en-GB" sz="1100" err="1">
                <a:latin typeface="Ariel"/>
              </a:rPr>
              <a:t>Rosli</a:t>
            </a:r>
            <a:r>
              <a:rPr lang="en-GB" sz="1100">
                <a:latin typeface="Ariel"/>
              </a:rPr>
              <a:t>, N.M. et al. (2022) A Conceptual Core Competency Model for Halal Executives in Food Manufacturing Companies. Journal of Halal Science and Technology, 1(1), pp.1-14.</a:t>
            </a:r>
          </a:p>
          <a:p>
            <a:pPr algn="l">
              <a:lnSpc>
                <a:spcPct val="170000"/>
              </a:lnSpc>
            </a:pPr>
            <a:r>
              <a:rPr lang="en-GB" sz="1100" err="1">
                <a:latin typeface="Ariel"/>
              </a:rPr>
              <a:t>Slideplayer.com</a:t>
            </a:r>
            <a:r>
              <a:rPr lang="en-GB" sz="1100">
                <a:latin typeface="Ariel"/>
              </a:rPr>
              <a:t>  (2020) Traditional Training Methods, 2020, Available at: </a:t>
            </a:r>
            <a:r>
              <a:rPr lang="en-GB" sz="1100">
                <a:latin typeface="Ariel"/>
                <a:hlinkClick r:id="rId5"/>
              </a:rPr>
              <a:t>https://slideplayer.com/slide/14299449/</a:t>
            </a:r>
            <a:r>
              <a:rPr lang="en-GB" sz="1100">
                <a:latin typeface="Ariel"/>
              </a:rPr>
              <a:t>  (Accessed on: 23.06.2023)</a:t>
            </a:r>
          </a:p>
          <a:p>
            <a:pPr algn="l">
              <a:lnSpc>
                <a:spcPct val="170000"/>
              </a:lnSpc>
            </a:pPr>
            <a:r>
              <a:rPr lang="en-GB" sz="1100" err="1">
                <a:latin typeface="Ariel"/>
              </a:rPr>
              <a:t>Smlr.rutgers.edu</a:t>
            </a:r>
            <a:r>
              <a:rPr lang="en-GB" sz="1100">
                <a:latin typeface="Ariel"/>
              </a:rPr>
              <a:t> (2020) A Quarter-Century Review of Human Resource Management in the U.S.: The Growth in Importance of the International Perspective,  Available at: </a:t>
            </a:r>
            <a:r>
              <a:rPr lang="en-GB" sz="1100">
                <a:latin typeface="Ariel"/>
                <a:hlinkClick r:id="rId6"/>
              </a:rPr>
              <a:t>https://smlr.rutgers.edu/sites/default/files/Documents/Faculty-Staff-Docs/Jackson_A%20Quarter%20Century%20Review%20of%20HRM%20in%20the%20US.pdf</a:t>
            </a:r>
            <a:r>
              <a:rPr lang="en-GB" sz="1100">
                <a:latin typeface="Ariel"/>
              </a:rPr>
              <a:t>  (Accessed on: 23 June 2023)</a:t>
            </a:r>
          </a:p>
          <a:p>
            <a:pPr algn="l">
              <a:lnSpc>
                <a:spcPct val="170000"/>
              </a:lnSpc>
            </a:pPr>
            <a:r>
              <a:rPr lang="en-GB" sz="1100">
                <a:latin typeface="Ariel"/>
              </a:rPr>
              <a:t> </a:t>
            </a:r>
            <a:r>
              <a:rPr lang="en-GB" sz="1100" err="1">
                <a:latin typeface="Ariel"/>
              </a:rPr>
              <a:t>Tchitnga</a:t>
            </a:r>
            <a:r>
              <a:rPr lang="en-GB" sz="1100">
                <a:latin typeface="Ariel"/>
              </a:rPr>
              <a:t>, R. et al. (2019) A novel hyperchaotic three-component oscillator operating at high frequency. Chaos, Solitons &amp; Fractals, 118, pp.166-180.</a:t>
            </a:r>
          </a:p>
          <a:p>
            <a:pPr algn="l">
              <a:lnSpc>
                <a:spcPct val="170000"/>
              </a:lnSpc>
            </a:pPr>
            <a:r>
              <a:rPr lang="en-GB" sz="1100" err="1">
                <a:latin typeface="Ariel"/>
              </a:rPr>
              <a:t>Weldetekle</a:t>
            </a:r>
            <a:r>
              <a:rPr lang="en-GB" sz="1100">
                <a:latin typeface="Ariel"/>
              </a:rPr>
              <a:t>, H. (2013) The Role of Strategic Human Resource Management on Organizational Effectiveness: The Case of </a:t>
            </a:r>
            <a:r>
              <a:rPr lang="en-GB" sz="1100" err="1">
                <a:latin typeface="Ariel"/>
              </a:rPr>
              <a:t>Ethio</a:t>
            </a:r>
            <a:r>
              <a:rPr lang="en-GB" sz="1100">
                <a:latin typeface="Ariel"/>
              </a:rPr>
              <a:t> Telecom Doctoral Dissertation, St. Mary's University, p.20.</a:t>
            </a:r>
          </a:p>
          <a:p>
            <a:endParaRPr lang="en-GB"/>
          </a:p>
        </p:txBody>
      </p:sp>
    </p:spTree>
    <p:extLst>
      <p:ext uri="{BB962C8B-B14F-4D97-AF65-F5344CB8AC3E}">
        <p14:creationId xmlns:p14="http://schemas.microsoft.com/office/powerpoint/2010/main" val="2144669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22ad9120a8f_1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 name="Google Shape;229;g22ad9120a8f_1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120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8B4B60-BD4E-CBDE-CC6C-6EB598F56F07}"/>
              </a:ext>
            </a:extLst>
          </p:cNvPr>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021E8366-F6BB-E633-C3B7-87EE9159CE02}"/>
              </a:ext>
            </a:extLst>
          </p:cNvPr>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CD211D8-2EB1-E4D8-6DE1-6180730254D8}"/>
              </a:ext>
            </a:extLst>
          </p:cNvPr>
          <p:cNvSpPr>
            <a:spLocks noGrp="1"/>
          </p:cNvSpPr>
          <p:nvPr>
            <p:ph type="dt" sz="half" idx="10"/>
          </p:nvPr>
        </p:nvSpPr>
        <p:spPr/>
        <p:txBody>
          <a:bodyPr/>
          <a:lstStyle/>
          <a:p>
            <a:fld id="{ADDCBA67-85CE-4DC0-B421-0E820D6BF726}" type="datetimeFigureOut">
              <a:rPr lang="en-GB" smtClean="0"/>
              <a:t>10/07/2023</a:t>
            </a:fld>
            <a:endParaRPr lang="en-GB"/>
          </a:p>
        </p:txBody>
      </p:sp>
      <p:sp>
        <p:nvSpPr>
          <p:cNvPr id="5" name="Footer Placeholder 4">
            <a:extLst>
              <a:ext uri="{FF2B5EF4-FFF2-40B4-BE49-F238E27FC236}">
                <a16:creationId xmlns:a16="http://schemas.microsoft.com/office/drawing/2014/main" id="{398E01B3-27A8-CB13-3053-71D20FE525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D1E0CF-7F59-4C7A-984B-5237269C517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pPr marL="0" lvl="0" indent="0" algn="r" rtl="0">
                <a:spcBef>
                  <a:spcPts val="0"/>
                </a:spcBef>
                <a:spcAft>
                  <a:spcPts val="0"/>
                </a:spcAft>
                <a:buNone/>
              </a:pPr>
              <a:t>‹#›</a:t>
            </a:fld>
            <a:endParaRPr lang="en"/>
          </a:p>
        </p:txBody>
      </p:sp>
    </p:spTree>
    <p:extLst>
      <p:ext uri="{BB962C8B-B14F-4D97-AF65-F5344CB8AC3E}">
        <p14:creationId xmlns:p14="http://schemas.microsoft.com/office/powerpoint/2010/main" val="203607887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BEA5D-BC33-B6A4-C575-810A65301D0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3DA482E-E92B-CC67-37FC-E5DC2EA9F0C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924058-EFBB-9464-E1A9-54F57B53D961}"/>
              </a:ext>
            </a:extLst>
          </p:cNvPr>
          <p:cNvSpPr>
            <a:spLocks noGrp="1"/>
          </p:cNvSpPr>
          <p:nvPr>
            <p:ph type="dt" sz="half" idx="10"/>
          </p:nvPr>
        </p:nvSpPr>
        <p:spPr/>
        <p:txBody>
          <a:bodyPr/>
          <a:lstStyle/>
          <a:p>
            <a:fld id="{ADDCBA67-85CE-4DC0-B421-0E820D6BF726}" type="datetimeFigureOut">
              <a:rPr lang="en-GB" smtClean="0"/>
              <a:t>10/07/2023</a:t>
            </a:fld>
            <a:endParaRPr lang="en-GB"/>
          </a:p>
        </p:txBody>
      </p:sp>
      <p:sp>
        <p:nvSpPr>
          <p:cNvPr id="5" name="Footer Placeholder 4">
            <a:extLst>
              <a:ext uri="{FF2B5EF4-FFF2-40B4-BE49-F238E27FC236}">
                <a16:creationId xmlns:a16="http://schemas.microsoft.com/office/drawing/2014/main" id="{4E61E853-9CA0-B1F1-7A30-9B33F58046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074988-B32E-6F08-71F0-D67A4FB6C49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pPr marL="0" lvl="0" indent="0" algn="r" rtl="0">
                <a:spcBef>
                  <a:spcPts val="0"/>
                </a:spcBef>
                <a:spcAft>
                  <a:spcPts val="0"/>
                </a:spcAft>
                <a:buNone/>
              </a:pPr>
              <a:t>‹#›</a:t>
            </a:fld>
            <a:endParaRPr lang="en"/>
          </a:p>
        </p:txBody>
      </p:sp>
    </p:spTree>
    <p:extLst>
      <p:ext uri="{BB962C8B-B14F-4D97-AF65-F5344CB8AC3E}">
        <p14:creationId xmlns:p14="http://schemas.microsoft.com/office/powerpoint/2010/main" val="2163879618"/>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CFEAB8-812B-C8FA-3F8F-D8F25C11518C}"/>
              </a:ext>
            </a:extLst>
          </p:cNvPr>
          <p:cNvSpPr>
            <a:spLocks noGrp="1"/>
          </p:cNvSpPr>
          <p:nvPr>
            <p:ph type="title"/>
          </p:nvPr>
        </p:nvSpPr>
        <p:spPr>
          <a:xfrm>
            <a:off x="623888" y="1282304"/>
            <a:ext cx="7886700" cy="2139553"/>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B042403-F353-AD4B-916B-5B6890769155}"/>
              </a:ext>
            </a:extLst>
          </p:cNvPr>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9DF3F4B-BE1F-6B77-E809-164755D6F027}"/>
              </a:ext>
            </a:extLst>
          </p:cNvPr>
          <p:cNvSpPr>
            <a:spLocks noGrp="1"/>
          </p:cNvSpPr>
          <p:nvPr>
            <p:ph type="dt" sz="half" idx="10"/>
          </p:nvPr>
        </p:nvSpPr>
        <p:spPr/>
        <p:txBody>
          <a:bodyPr/>
          <a:lstStyle/>
          <a:p>
            <a:fld id="{ADDCBA67-85CE-4DC0-B421-0E820D6BF726}" type="datetimeFigureOut">
              <a:rPr lang="en-GB" smtClean="0"/>
              <a:t>10/07/2023</a:t>
            </a:fld>
            <a:endParaRPr lang="en-GB"/>
          </a:p>
        </p:txBody>
      </p:sp>
      <p:sp>
        <p:nvSpPr>
          <p:cNvPr id="5" name="Footer Placeholder 4">
            <a:extLst>
              <a:ext uri="{FF2B5EF4-FFF2-40B4-BE49-F238E27FC236}">
                <a16:creationId xmlns:a16="http://schemas.microsoft.com/office/drawing/2014/main" id="{0C620D57-14AF-AF0B-4EEF-7FDB754E07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D23A58-E21E-E3EA-3CFF-028150EF5623}"/>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pPr marL="0" lvl="0" indent="0" algn="r" rtl="0">
                <a:spcBef>
                  <a:spcPts val="0"/>
                </a:spcBef>
                <a:spcAft>
                  <a:spcPts val="0"/>
                </a:spcAft>
                <a:buNone/>
              </a:pPr>
              <a:t>‹#›</a:t>
            </a:fld>
            <a:endParaRPr lang="en"/>
          </a:p>
        </p:txBody>
      </p:sp>
    </p:spTree>
    <p:extLst>
      <p:ext uri="{BB962C8B-B14F-4D97-AF65-F5344CB8AC3E}">
        <p14:creationId xmlns:p14="http://schemas.microsoft.com/office/powerpoint/2010/main" val="3702474090"/>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D2C85-0E3E-76B6-5F8D-83290B3F56E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5884133-4B54-5555-913D-603CA9AD66F9}"/>
              </a:ext>
            </a:extLst>
          </p:cNvPr>
          <p:cNvSpPr>
            <a:spLocks noGrp="1"/>
          </p:cNvSpPr>
          <p:nvPr>
            <p:ph sz="half" idx="1"/>
          </p:nvPr>
        </p:nvSpPr>
        <p:spPr>
          <a:xfrm>
            <a:off x="6286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BFF4CBE-76BA-2E2B-A036-1B5CF483E3AE}"/>
              </a:ext>
            </a:extLst>
          </p:cNvPr>
          <p:cNvSpPr>
            <a:spLocks noGrp="1"/>
          </p:cNvSpPr>
          <p:nvPr>
            <p:ph sz="half" idx="2"/>
          </p:nvPr>
        </p:nvSpPr>
        <p:spPr>
          <a:xfrm>
            <a:off x="46291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15006E2-7B8A-D03B-1DB8-EED47CE53095}"/>
              </a:ext>
            </a:extLst>
          </p:cNvPr>
          <p:cNvSpPr>
            <a:spLocks noGrp="1"/>
          </p:cNvSpPr>
          <p:nvPr>
            <p:ph type="dt" sz="half" idx="10"/>
          </p:nvPr>
        </p:nvSpPr>
        <p:spPr/>
        <p:txBody>
          <a:bodyPr/>
          <a:lstStyle/>
          <a:p>
            <a:fld id="{ADDCBA67-85CE-4DC0-B421-0E820D6BF726}" type="datetimeFigureOut">
              <a:rPr lang="en-GB" smtClean="0"/>
              <a:t>10/07/2023</a:t>
            </a:fld>
            <a:endParaRPr lang="en-GB"/>
          </a:p>
        </p:txBody>
      </p:sp>
      <p:sp>
        <p:nvSpPr>
          <p:cNvPr id="6" name="Footer Placeholder 5">
            <a:extLst>
              <a:ext uri="{FF2B5EF4-FFF2-40B4-BE49-F238E27FC236}">
                <a16:creationId xmlns:a16="http://schemas.microsoft.com/office/drawing/2014/main" id="{67ACA4BE-BCF2-A1C7-EBA4-F83E3D6B1D5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30946D6-E67D-0BA9-C2FD-F33E3B4F816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pPr marL="0" lvl="0" indent="0" algn="r" rtl="0">
                <a:spcBef>
                  <a:spcPts val="0"/>
                </a:spcBef>
                <a:spcAft>
                  <a:spcPts val="0"/>
                </a:spcAft>
                <a:buNone/>
              </a:pPr>
              <a:t>‹#›</a:t>
            </a:fld>
            <a:endParaRPr lang="en"/>
          </a:p>
        </p:txBody>
      </p:sp>
    </p:spTree>
    <p:extLst>
      <p:ext uri="{BB962C8B-B14F-4D97-AF65-F5344CB8AC3E}">
        <p14:creationId xmlns:p14="http://schemas.microsoft.com/office/powerpoint/2010/main" val="2464295992"/>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5D9213-9B59-C8A4-5B56-2D7C85859FD4}"/>
              </a:ext>
            </a:extLst>
          </p:cNvPr>
          <p:cNvSpPr>
            <a:spLocks noGrp="1"/>
          </p:cNvSpPr>
          <p:nvPr>
            <p:ph type="title"/>
          </p:nvPr>
        </p:nvSpPr>
        <p:spPr>
          <a:xfrm>
            <a:off x="629841" y="273844"/>
            <a:ext cx="7886700" cy="994172"/>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A66E330-4208-3BEA-C0D0-E6FAC243D8FC}"/>
              </a:ext>
            </a:extLst>
          </p:cNvPr>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6953A999-398E-48AD-190B-2D868FC7E461}"/>
              </a:ext>
            </a:extLst>
          </p:cNvPr>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93D07BE-691A-3390-A305-D4C3856980A1}"/>
              </a:ext>
            </a:extLst>
          </p:cNvPr>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BEDBD479-F8BE-731D-C316-4001507CADA0}"/>
              </a:ext>
            </a:extLst>
          </p:cNvPr>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AB97725-24F9-FC72-122E-910A187EFE02}"/>
              </a:ext>
            </a:extLst>
          </p:cNvPr>
          <p:cNvSpPr>
            <a:spLocks noGrp="1"/>
          </p:cNvSpPr>
          <p:nvPr>
            <p:ph type="dt" sz="half" idx="10"/>
          </p:nvPr>
        </p:nvSpPr>
        <p:spPr/>
        <p:txBody>
          <a:bodyPr/>
          <a:lstStyle/>
          <a:p>
            <a:fld id="{ADDCBA67-85CE-4DC0-B421-0E820D6BF726}" type="datetimeFigureOut">
              <a:rPr lang="en-GB" smtClean="0"/>
              <a:t>10/07/2023</a:t>
            </a:fld>
            <a:endParaRPr lang="en-GB"/>
          </a:p>
        </p:txBody>
      </p:sp>
      <p:sp>
        <p:nvSpPr>
          <p:cNvPr id="8" name="Footer Placeholder 7">
            <a:extLst>
              <a:ext uri="{FF2B5EF4-FFF2-40B4-BE49-F238E27FC236}">
                <a16:creationId xmlns:a16="http://schemas.microsoft.com/office/drawing/2014/main" id="{162D3C68-329A-6926-D71F-EB774D1FD60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C108981-0117-7B7E-BEFA-4A15951029F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pPr marL="0" lvl="0" indent="0" algn="r" rtl="0">
                <a:spcBef>
                  <a:spcPts val="0"/>
                </a:spcBef>
                <a:spcAft>
                  <a:spcPts val="0"/>
                </a:spcAft>
                <a:buNone/>
              </a:pPr>
              <a:t>‹#›</a:t>
            </a:fld>
            <a:endParaRPr lang="en"/>
          </a:p>
        </p:txBody>
      </p:sp>
    </p:spTree>
    <p:extLst>
      <p:ext uri="{BB962C8B-B14F-4D97-AF65-F5344CB8AC3E}">
        <p14:creationId xmlns:p14="http://schemas.microsoft.com/office/powerpoint/2010/main" val="3262087273"/>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8EAFC4-108C-1365-DB7B-5AA49A38FBA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4CE7515-8624-BF55-D684-8702B02F8A32}"/>
              </a:ext>
            </a:extLst>
          </p:cNvPr>
          <p:cNvSpPr>
            <a:spLocks noGrp="1"/>
          </p:cNvSpPr>
          <p:nvPr>
            <p:ph type="dt" sz="half" idx="10"/>
          </p:nvPr>
        </p:nvSpPr>
        <p:spPr/>
        <p:txBody>
          <a:bodyPr/>
          <a:lstStyle/>
          <a:p>
            <a:fld id="{ADDCBA67-85CE-4DC0-B421-0E820D6BF726}" type="datetimeFigureOut">
              <a:rPr lang="en-GB" smtClean="0"/>
              <a:t>10/07/2023</a:t>
            </a:fld>
            <a:endParaRPr lang="en-GB"/>
          </a:p>
        </p:txBody>
      </p:sp>
      <p:sp>
        <p:nvSpPr>
          <p:cNvPr id="4" name="Footer Placeholder 3">
            <a:extLst>
              <a:ext uri="{FF2B5EF4-FFF2-40B4-BE49-F238E27FC236}">
                <a16:creationId xmlns:a16="http://schemas.microsoft.com/office/drawing/2014/main" id="{BDEAE1AF-7B40-9C62-4BE6-B5FE7420AA7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E238445-A518-07C4-C1A2-A508033D9E2E}"/>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pPr marL="0" lvl="0" indent="0" algn="r" rtl="0">
                <a:spcBef>
                  <a:spcPts val="0"/>
                </a:spcBef>
                <a:spcAft>
                  <a:spcPts val="0"/>
                </a:spcAft>
                <a:buNone/>
              </a:pPr>
              <a:t>‹#›</a:t>
            </a:fld>
            <a:endParaRPr lang="en"/>
          </a:p>
        </p:txBody>
      </p:sp>
    </p:spTree>
    <p:extLst>
      <p:ext uri="{BB962C8B-B14F-4D97-AF65-F5344CB8AC3E}">
        <p14:creationId xmlns:p14="http://schemas.microsoft.com/office/powerpoint/2010/main" val="2922073016"/>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D97B4DA-EEA7-077B-D5B6-78F266798841}"/>
              </a:ext>
            </a:extLst>
          </p:cNvPr>
          <p:cNvSpPr>
            <a:spLocks noGrp="1"/>
          </p:cNvSpPr>
          <p:nvPr>
            <p:ph type="dt" sz="half" idx="10"/>
          </p:nvPr>
        </p:nvSpPr>
        <p:spPr/>
        <p:txBody>
          <a:bodyPr/>
          <a:lstStyle/>
          <a:p>
            <a:fld id="{ADDCBA67-85CE-4DC0-B421-0E820D6BF726}" type="datetimeFigureOut">
              <a:rPr lang="en-GB" smtClean="0"/>
              <a:t>10/07/2023</a:t>
            </a:fld>
            <a:endParaRPr lang="en-GB"/>
          </a:p>
        </p:txBody>
      </p:sp>
      <p:sp>
        <p:nvSpPr>
          <p:cNvPr id="3" name="Footer Placeholder 2">
            <a:extLst>
              <a:ext uri="{FF2B5EF4-FFF2-40B4-BE49-F238E27FC236}">
                <a16:creationId xmlns:a16="http://schemas.microsoft.com/office/drawing/2014/main" id="{5A3EAD2E-E413-92D1-8415-CA9A5B53CAF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331B157-404D-4039-5FC7-3E11D622A8E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pPr marL="0" lvl="0" indent="0" algn="r" rtl="0">
                <a:spcBef>
                  <a:spcPts val="0"/>
                </a:spcBef>
                <a:spcAft>
                  <a:spcPts val="0"/>
                </a:spcAft>
                <a:buNone/>
              </a:pPr>
              <a:t>‹#›</a:t>
            </a:fld>
            <a:endParaRPr lang="en"/>
          </a:p>
        </p:txBody>
      </p:sp>
    </p:spTree>
    <p:extLst>
      <p:ext uri="{BB962C8B-B14F-4D97-AF65-F5344CB8AC3E}">
        <p14:creationId xmlns:p14="http://schemas.microsoft.com/office/powerpoint/2010/main" val="17666566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C8D175-1824-CB00-4708-6FE46550F847}"/>
              </a:ext>
            </a:extLst>
          </p:cNvPr>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74D1FCA-4FA8-D325-BB79-9FE15969D349}"/>
              </a:ext>
            </a:extLst>
          </p:cNvPr>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AE80997-2988-50A1-CD0E-81C9358D1F22}"/>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1FBEAD50-B817-B0D9-3B98-ECA1FDA642DF}"/>
              </a:ext>
            </a:extLst>
          </p:cNvPr>
          <p:cNvSpPr>
            <a:spLocks noGrp="1"/>
          </p:cNvSpPr>
          <p:nvPr>
            <p:ph type="dt" sz="half" idx="10"/>
          </p:nvPr>
        </p:nvSpPr>
        <p:spPr/>
        <p:txBody>
          <a:bodyPr/>
          <a:lstStyle/>
          <a:p>
            <a:fld id="{ADDCBA67-85CE-4DC0-B421-0E820D6BF726}" type="datetimeFigureOut">
              <a:rPr lang="en-GB" smtClean="0"/>
              <a:t>10/07/2023</a:t>
            </a:fld>
            <a:endParaRPr lang="en-GB"/>
          </a:p>
        </p:txBody>
      </p:sp>
      <p:sp>
        <p:nvSpPr>
          <p:cNvPr id="6" name="Footer Placeholder 5">
            <a:extLst>
              <a:ext uri="{FF2B5EF4-FFF2-40B4-BE49-F238E27FC236}">
                <a16:creationId xmlns:a16="http://schemas.microsoft.com/office/drawing/2014/main" id="{998FF7F1-4ADA-92FA-1704-F9E37266C80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D8C6950-4CAB-F0F1-759E-92541986769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pPr marL="0" lvl="0" indent="0" algn="r" rtl="0">
                <a:spcBef>
                  <a:spcPts val="0"/>
                </a:spcBef>
                <a:spcAft>
                  <a:spcPts val="0"/>
                </a:spcAft>
                <a:buNone/>
              </a:pPr>
              <a:t>‹#›</a:t>
            </a:fld>
            <a:endParaRPr lang="en"/>
          </a:p>
        </p:txBody>
      </p:sp>
    </p:spTree>
    <p:extLst>
      <p:ext uri="{BB962C8B-B14F-4D97-AF65-F5344CB8AC3E}">
        <p14:creationId xmlns:p14="http://schemas.microsoft.com/office/powerpoint/2010/main" val="3199079533"/>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0D030A-43FD-A963-C831-728721176C90}"/>
              </a:ext>
            </a:extLst>
          </p:cNvPr>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72248B3-2E3B-A9CE-932A-65C0F605E683}"/>
              </a:ext>
            </a:extLst>
          </p:cNvPr>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2F4B03AF-EBF2-C8A5-36DE-227640D3D028}"/>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5B2ED08-8460-B051-8062-29FA71FA2C9F}"/>
              </a:ext>
            </a:extLst>
          </p:cNvPr>
          <p:cNvSpPr>
            <a:spLocks noGrp="1"/>
          </p:cNvSpPr>
          <p:nvPr>
            <p:ph type="dt" sz="half" idx="10"/>
          </p:nvPr>
        </p:nvSpPr>
        <p:spPr/>
        <p:txBody>
          <a:bodyPr/>
          <a:lstStyle/>
          <a:p>
            <a:fld id="{ADDCBA67-85CE-4DC0-B421-0E820D6BF726}" type="datetimeFigureOut">
              <a:rPr lang="en-GB" smtClean="0"/>
              <a:t>10/07/2023</a:t>
            </a:fld>
            <a:endParaRPr lang="en-GB"/>
          </a:p>
        </p:txBody>
      </p:sp>
      <p:sp>
        <p:nvSpPr>
          <p:cNvPr id="6" name="Footer Placeholder 5">
            <a:extLst>
              <a:ext uri="{FF2B5EF4-FFF2-40B4-BE49-F238E27FC236}">
                <a16:creationId xmlns:a16="http://schemas.microsoft.com/office/drawing/2014/main" id="{CA08DCE3-3F1A-91B6-A733-4B40ACB8A35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FF4084C-A668-B09E-93D0-1004986F652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pPr marL="0" lvl="0" indent="0" algn="r" rtl="0">
                <a:spcBef>
                  <a:spcPts val="0"/>
                </a:spcBef>
                <a:spcAft>
                  <a:spcPts val="0"/>
                </a:spcAft>
                <a:buNone/>
              </a:pPr>
              <a:t>‹#›</a:t>
            </a:fld>
            <a:endParaRPr lang="en"/>
          </a:p>
        </p:txBody>
      </p:sp>
    </p:spTree>
    <p:extLst>
      <p:ext uri="{BB962C8B-B14F-4D97-AF65-F5344CB8AC3E}">
        <p14:creationId xmlns:p14="http://schemas.microsoft.com/office/powerpoint/2010/main" val="4134372436"/>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C9EE2B-54F6-A243-4F92-BA26AD91C3D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64589D0-9886-18C3-3632-29A83AD8074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FC0137D-180F-0971-ED35-A9D4B380889F}"/>
              </a:ext>
            </a:extLst>
          </p:cNvPr>
          <p:cNvSpPr>
            <a:spLocks noGrp="1"/>
          </p:cNvSpPr>
          <p:nvPr>
            <p:ph type="dt" sz="half" idx="10"/>
          </p:nvPr>
        </p:nvSpPr>
        <p:spPr/>
        <p:txBody>
          <a:bodyPr/>
          <a:lstStyle/>
          <a:p>
            <a:fld id="{ADDCBA67-85CE-4DC0-B421-0E820D6BF726}" type="datetimeFigureOut">
              <a:rPr lang="en-GB" smtClean="0"/>
              <a:t>10/07/2023</a:t>
            </a:fld>
            <a:endParaRPr lang="en-GB"/>
          </a:p>
        </p:txBody>
      </p:sp>
      <p:sp>
        <p:nvSpPr>
          <p:cNvPr id="5" name="Footer Placeholder 4">
            <a:extLst>
              <a:ext uri="{FF2B5EF4-FFF2-40B4-BE49-F238E27FC236}">
                <a16:creationId xmlns:a16="http://schemas.microsoft.com/office/drawing/2014/main" id="{39E03224-9ED7-4B6B-B7C9-4FB4F21C75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2644A0-B1F6-2F01-931E-E808264044BC}"/>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pPr marL="0" lvl="0" indent="0" algn="r" rtl="0">
                <a:spcBef>
                  <a:spcPts val="0"/>
                </a:spcBef>
                <a:spcAft>
                  <a:spcPts val="0"/>
                </a:spcAft>
                <a:buNone/>
              </a:pPr>
              <a:t>‹#›</a:t>
            </a:fld>
            <a:endParaRPr lang="en"/>
          </a:p>
        </p:txBody>
      </p:sp>
    </p:spTree>
    <p:extLst>
      <p:ext uri="{BB962C8B-B14F-4D97-AF65-F5344CB8AC3E}">
        <p14:creationId xmlns:p14="http://schemas.microsoft.com/office/powerpoint/2010/main" val="2402064496"/>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0B8CEA7-5BF1-7245-B651-60346DA44A23}"/>
              </a:ext>
            </a:extLst>
          </p:cNvPr>
          <p:cNvSpPr>
            <a:spLocks noGrp="1"/>
          </p:cNvSpPr>
          <p:nvPr>
            <p:ph type="title" orient="vert"/>
          </p:nvPr>
        </p:nvSpPr>
        <p:spPr>
          <a:xfrm>
            <a:off x="6543675" y="273844"/>
            <a:ext cx="1971675" cy="4358879"/>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B968A16-493A-A938-5AFF-C4978E23E2A5}"/>
              </a:ext>
            </a:extLst>
          </p:cNvPr>
          <p:cNvSpPr>
            <a:spLocks noGrp="1"/>
          </p:cNvSpPr>
          <p:nvPr>
            <p:ph type="body" orient="vert" idx="1"/>
          </p:nvPr>
        </p:nvSpPr>
        <p:spPr>
          <a:xfrm>
            <a:off x="628650" y="273844"/>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6259BC-425B-928B-6212-5947B8B08299}"/>
              </a:ext>
            </a:extLst>
          </p:cNvPr>
          <p:cNvSpPr>
            <a:spLocks noGrp="1"/>
          </p:cNvSpPr>
          <p:nvPr>
            <p:ph type="dt" sz="half" idx="10"/>
          </p:nvPr>
        </p:nvSpPr>
        <p:spPr/>
        <p:txBody>
          <a:bodyPr/>
          <a:lstStyle/>
          <a:p>
            <a:fld id="{ADDCBA67-85CE-4DC0-B421-0E820D6BF726}" type="datetimeFigureOut">
              <a:rPr lang="en-GB" smtClean="0"/>
              <a:t>10/07/2023</a:t>
            </a:fld>
            <a:endParaRPr lang="en-GB"/>
          </a:p>
        </p:txBody>
      </p:sp>
      <p:sp>
        <p:nvSpPr>
          <p:cNvPr id="5" name="Footer Placeholder 4">
            <a:extLst>
              <a:ext uri="{FF2B5EF4-FFF2-40B4-BE49-F238E27FC236}">
                <a16:creationId xmlns:a16="http://schemas.microsoft.com/office/drawing/2014/main" id="{2A157394-1CD3-4A44-6775-6D13850A8A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75863AE-42DF-F52D-9364-41A95E1DAB59}"/>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 smtClean="0"/>
              <a:pPr marL="0" lvl="0" indent="0" algn="r" rtl="0">
                <a:spcBef>
                  <a:spcPts val="0"/>
                </a:spcBef>
                <a:spcAft>
                  <a:spcPts val="0"/>
                </a:spcAft>
                <a:buNone/>
              </a:pPr>
              <a:t>‹#›</a:t>
            </a:fld>
            <a:endParaRPr lang="en"/>
          </a:p>
        </p:txBody>
      </p:sp>
    </p:spTree>
    <p:extLst>
      <p:ext uri="{BB962C8B-B14F-4D97-AF65-F5344CB8AC3E}">
        <p14:creationId xmlns:p14="http://schemas.microsoft.com/office/powerpoint/2010/main" val="986444030"/>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bg>
      <p:bgPr>
        <a:solidFill>
          <a:schemeClr val="dk2"/>
        </a:solidFill>
        <a:effectLst/>
      </p:bgPr>
    </p:bg>
    <p:spTree>
      <p:nvGrpSpPr>
        <p:cNvPr id="1" name="Shape 49"/>
        <p:cNvGrpSpPr/>
        <p:nvPr/>
      </p:nvGrpSpPr>
      <p:grpSpPr>
        <a:xfrm>
          <a:off x="0" y="0"/>
          <a:ext cx="0" cy="0"/>
          <a:chOff x="0" y="0"/>
          <a:chExt cx="0" cy="0"/>
        </a:xfrm>
      </p:grpSpPr>
      <p:sp>
        <p:nvSpPr>
          <p:cNvPr id="53" name="Google Shape;53;p4"/>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54" name="Google Shape;54;p4"/>
          <p:cNvSpPr txBox="1">
            <a:spLocks noGrp="1"/>
          </p:cNvSpPr>
          <p:nvPr>
            <p:ph type="body" idx="1"/>
          </p:nvPr>
        </p:nvSpPr>
        <p:spPr>
          <a:xfrm>
            <a:off x="819150" y="1990725"/>
            <a:ext cx="7505700" cy="24480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55" name="Google Shape;55;p4"/>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extLst>
      <p:ext uri="{BB962C8B-B14F-4D97-AF65-F5344CB8AC3E}">
        <p14:creationId xmlns:p14="http://schemas.microsoft.com/office/powerpoint/2010/main" val="29835418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E29823D-8606-E7D9-988E-2E243B8B9017}"/>
              </a:ext>
            </a:extLst>
          </p:cNvPr>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FEC2305-E66B-4166-30AD-973CF765AD05}"/>
              </a:ext>
            </a:extLst>
          </p:cNvPr>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B80A73-E11F-0F9B-CD24-3C3A4163B8A6}"/>
              </a:ext>
            </a:extLst>
          </p:cNvPr>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ADDCBA67-85CE-4DC0-B421-0E820D6BF726}" type="datetimeFigureOut">
              <a:rPr lang="en-GB" smtClean="0"/>
              <a:t>10/07/2023</a:t>
            </a:fld>
            <a:endParaRPr lang="en-GB"/>
          </a:p>
        </p:txBody>
      </p:sp>
      <p:sp>
        <p:nvSpPr>
          <p:cNvPr id="5" name="Footer Placeholder 4">
            <a:extLst>
              <a:ext uri="{FF2B5EF4-FFF2-40B4-BE49-F238E27FC236}">
                <a16:creationId xmlns:a16="http://schemas.microsoft.com/office/drawing/2014/main" id="{BF5B91AA-D4FE-DD8F-C2A3-D3A4D11C2E8B}"/>
              </a:ext>
            </a:extLst>
          </p:cNvPr>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63188B2-866F-E700-5E9A-BDEF6671C1C0}"/>
              </a:ext>
            </a:extLst>
          </p:cNvPr>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pPr marL="0" lvl="0" indent="0" algn="r" rtl="0">
              <a:spcBef>
                <a:spcPts val="0"/>
              </a:spcBef>
              <a:spcAft>
                <a:spcPts val="0"/>
              </a:spcAft>
              <a:buNone/>
            </a:pPr>
            <a:fld id="{00000000-1234-1234-1234-123412341234}" type="slidenum">
              <a:rPr lang="en" smtClean="0"/>
              <a:pPr marL="0" lvl="0" indent="0" algn="r" rtl="0">
                <a:spcBef>
                  <a:spcPts val="0"/>
                </a:spcBef>
                <a:spcAft>
                  <a:spcPts val="0"/>
                </a:spcAft>
                <a:buNone/>
              </a:pPr>
              <a:t>‹#›</a:t>
            </a:fld>
            <a:endParaRPr lang="en"/>
          </a:p>
        </p:txBody>
      </p:sp>
    </p:spTree>
    <p:extLst>
      <p:ext uri="{BB962C8B-B14F-4D97-AF65-F5344CB8AC3E}">
        <p14:creationId xmlns:p14="http://schemas.microsoft.com/office/powerpoint/2010/main" val="1023587861"/>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3.png"/><Relationship Id="rId7" Type="http://schemas.openxmlformats.org/officeDocument/2006/relationships/diagramColors" Target="../diagrams/colors3.xml"/><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hyperlink" Target="https://www.centranum.com/resources/competency-management/what-is-a-competency-model/" TargetMode="External"/><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12manage.com/forum.asp?TB=organizational_commitment&amp;S=26" TargetMode="External"/><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hyperlink" Target="https://smlr.rutgers.edu/sites/default/files/Documents/Faculty-Staff-Docs/Jackson_A%20Quarter%20Century%20Review%20of%20HRM%20in%20the%20US.pdf" TargetMode="External"/><Relationship Id="rId5" Type="http://schemas.openxmlformats.org/officeDocument/2006/relationships/hyperlink" Target="https://slideplayer.com/slide/14299449/" TargetMode="External"/><Relationship Id="rId4" Type="http://schemas.openxmlformats.org/officeDocument/2006/relationships/hyperlink" Target="https://www.pipestone.com/competitive-strategy-on-farm/"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27"/>
        <p:cNvGrpSpPr/>
        <p:nvPr/>
      </p:nvGrpSpPr>
      <p:grpSpPr>
        <a:xfrm>
          <a:off x="0" y="0"/>
          <a:ext cx="0" cy="0"/>
          <a:chOff x="0" y="0"/>
          <a:chExt cx="0" cy="0"/>
        </a:xfrm>
      </p:grpSpPr>
      <p:sp>
        <p:nvSpPr>
          <p:cNvPr id="128" name="Google Shape;128;p13"/>
          <p:cNvSpPr txBox="1">
            <a:spLocks noGrp="1"/>
          </p:cNvSpPr>
          <p:nvPr>
            <p:ph type="ctrTitle"/>
          </p:nvPr>
        </p:nvSpPr>
        <p:spPr>
          <a:xfrm>
            <a:off x="4208559" y="1082965"/>
            <a:ext cx="4703766" cy="2607496"/>
          </a:xfrm>
          <a:prstGeom prst="rect">
            <a:avLst/>
          </a:prstGeom>
        </p:spPr>
        <p:txBody>
          <a:bodyPr spcFirstLastPara="1" wrap="square" lIns="91425" tIns="91425" rIns="91425" bIns="91425" anchor="ctr" anchorCtr="0">
            <a:noAutofit/>
          </a:bodyPr>
          <a:lstStyle/>
          <a:p>
            <a:pPr defTabSz="733806">
              <a:lnSpc>
                <a:spcPct val="150000"/>
              </a:lnSpc>
              <a:spcBef>
                <a:spcPts val="1284"/>
              </a:spcBef>
              <a:buClr>
                <a:schemeClr val="dk1"/>
              </a:buClr>
              <a:buSzPts val="1100"/>
            </a:pPr>
            <a:r>
              <a:rPr lang="en-US" sz="1100" b="1" kern="1200" dirty="0" err="1">
                <a:solidFill>
                  <a:srgbClr val="000000"/>
                </a:solidFill>
                <a:latin typeface="Arial" panose="020B0604020202020204" pitchFamily="34" charset="0"/>
                <a:cs typeface="Arial" panose="020B0604020202020204" pitchFamily="34" charset="0"/>
                <a:sym typeface="Times New Roman"/>
              </a:rPr>
              <a:t>Programme</a:t>
            </a:r>
            <a:r>
              <a:rPr lang="en-US" sz="1100" b="1" kern="1200">
                <a:solidFill>
                  <a:srgbClr val="000000"/>
                </a:solidFill>
                <a:latin typeface="Arial" panose="020B0604020202020204" pitchFamily="34" charset="0"/>
                <a:cs typeface="Arial" panose="020B0604020202020204" pitchFamily="34" charset="0"/>
                <a:sym typeface="Times New Roman"/>
              </a:rPr>
              <a:t>: Master of Business Administration</a:t>
            </a:r>
            <a:br>
              <a:rPr lang="en-US" sz="1100" b="1" kern="1200">
                <a:solidFill>
                  <a:srgbClr val="000000"/>
                </a:solidFill>
                <a:latin typeface="Arial" panose="020B0604020202020204" pitchFamily="34" charset="0"/>
                <a:cs typeface="Arial" panose="020B0604020202020204" pitchFamily="34" charset="0"/>
                <a:sym typeface="Times New Roman"/>
              </a:rPr>
            </a:br>
            <a:r>
              <a:rPr lang="en-US" sz="1100" b="1" kern="1200">
                <a:solidFill>
                  <a:srgbClr val="000000"/>
                </a:solidFill>
                <a:latin typeface="Arial" panose="020B0604020202020204" pitchFamily="34" charset="0"/>
                <a:cs typeface="Arial" panose="020B0604020202020204" pitchFamily="34" charset="0"/>
                <a:sym typeface="Times New Roman"/>
              </a:rPr>
              <a:t>Module: Human Resource Management</a:t>
            </a:r>
            <a:br>
              <a:rPr lang="en-US" sz="1100" b="1" kern="1200">
                <a:solidFill>
                  <a:srgbClr val="000000"/>
                </a:solidFill>
                <a:latin typeface="Arial" panose="020B0604020202020204" pitchFamily="34" charset="0"/>
                <a:cs typeface="Arial" panose="020B0604020202020204" pitchFamily="34" charset="0"/>
                <a:sym typeface="Times New Roman"/>
              </a:rPr>
            </a:br>
            <a:r>
              <a:rPr lang="en-US" sz="1100" b="1" kern="1200">
                <a:solidFill>
                  <a:srgbClr val="000000"/>
                </a:solidFill>
                <a:latin typeface="Arial" panose="020B0604020202020204" pitchFamily="34" charset="0"/>
                <a:cs typeface="Arial" panose="020B0604020202020204" pitchFamily="34" charset="0"/>
                <a:sym typeface="Times New Roman"/>
              </a:rPr>
              <a:t>Lecturer: Prof D G </a:t>
            </a:r>
            <a:r>
              <a:rPr lang="en-US" sz="1100" b="1" kern="1200" err="1">
                <a:solidFill>
                  <a:srgbClr val="000000"/>
                </a:solidFill>
                <a:latin typeface="Arial" panose="020B0604020202020204" pitchFamily="34" charset="0"/>
                <a:cs typeface="Arial" panose="020B0604020202020204" pitchFamily="34" charset="0"/>
                <a:sym typeface="Times New Roman"/>
              </a:rPr>
              <a:t>Pepple</a:t>
            </a:r>
            <a:br>
              <a:rPr lang="en-US" sz="1100" b="1" kern="1200">
                <a:solidFill>
                  <a:srgbClr val="000000"/>
                </a:solidFill>
                <a:latin typeface="Arial" panose="020B0604020202020204" pitchFamily="34" charset="0"/>
                <a:cs typeface="Arial" panose="020B0604020202020204" pitchFamily="34" charset="0"/>
                <a:sym typeface="Times New Roman"/>
              </a:rPr>
            </a:br>
            <a:br>
              <a:rPr lang="en-US" sz="1100" b="1" kern="1200">
                <a:solidFill>
                  <a:srgbClr val="000000"/>
                </a:solidFill>
                <a:latin typeface="Arial" panose="020B0604020202020204" pitchFamily="34" charset="0"/>
                <a:cs typeface="Arial" panose="020B0604020202020204" pitchFamily="34" charset="0"/>
                <a:sym typeface="Times New Roman"/>
              </a:rPr>
            </a:br>
            <a:r>
              <a:rPr lang="en-US" sz="1100" b="1" kern="1200">
                <a:solidFill>
                  <a:srgbClr val="000000"/>
                </a:solidFill>
                <a:latin typeface="Arial" panose="020B0604020202020204" pitchFamily="34" charset="0"/>
                <a:cs typeface="Arial" panose="020B0604020202020204" pitchFamily="34" charset="0"/>
                <a:sym typeface="Times New Roman"/>
              </a:rPr>
              <a:t>  Assessment component 2 – PowerPoint Presentation -15 minutes</a:t>
            </a:r>
            <a:br>
              <a:rPr lang="en-US" sz="1100" b="1" kern="1200">
                <a:solidFill>
                  <a:srgbClr val="000000"/>
                </a:solidFill>
                <a:latin typeface="Arial" panose="020B0604020202020204" pitchFamily="34" charset="0"/>
                <a:cs typeface="Arial" panose="020B0604020202020204" pitchFamily="34" charset="0"/>
                <a:sym typeface="Times New Roman"/>
              </a:rPr>
            </a:br>
            <a:r>
              <a:rPr lang="en-US" sz="1100" b="1" kern="1200">
                <a:solidFill>
                  <a:srgbClr val="000000"/>
                </a:solidFill>
                <a:latin typeface="Arial" panose="020B0604020202020204" pitchFamily="34" charset="0"/>
                <a:cs typeface="Arial" panose="020B0604020202020204" pitchFamily="34" charset="0"/>
                <a:sym typeface="Times New Roman"/>
              </a:rPr>
              <a:t>Student Name: </a:t>
            </a:r>
            <a:r>
              <a:rPr lang="en-US" sz="1100" b="1" kern="1200" err="1">
                <a:solidFill>
                  <a:srgbClr val="000000"/>
                </a:solidFill>
                <a:latin typeface="Arial" panose="020B0604020202020204" pitchFamily="34" charset="0"/>
                <a:cs typeface="Arial" panose="020B0604020202020204" pitchFamily="34" charset="0"/>
                <a:sym typeface="Times New Roman"/>
              </a:rPr>
              <a:t>Monuar</a:t>
            </a:r>
            <a:r>
              <a:rPr lang="en-US" sz="1100" b="1" kern="1200">
                <a:solidFill>
                  <a:srgbClr val="000000"/>
                </a:solidFill>
                <a:latin typeface="Arial" panose="020B0604020202020204" pitchFamily="34" charset="0"/>
                <a:cs typeface="Arial" panose="020B0604020202020204" pitchFamily="34" charset="0"/>
                <a:sym typeface="Times New Roman"/>
              </a:rPr>
              <a:t> Moni</a:t>
            </a:r>
            <a:br>
              <a:rPr lang="en-US" sz="1100" b="1" kern="1200">
                <a:solidFill>
                  <a:srgbClr val="000000"/>
                </a:solidFill>
                <a:latin typeface="Arial" panose="020B0604020202020204" pitchFamily="34" charset="0"/>
                <a:cs typeface="Arial" panose="020B0604020202020204" pitchFamily="34" charset="0"/>
                <a:sym typeface="Times New Roman"/>
              </a:rPr>
            </a:br>
            <a:r>
              <a:rPr lang="en-US" sz="1100" b="1" kern="1200">
                <a:solidFill>
                  <a:srgbClr val="000000"/>
                </a:solidFill>
                <a:latin typeface="Arial" panose="020B0604020202020204" pitchFamily="34" charset="0"/>
                <a:cs typeface="Arial" panose="020B0604020202020204" pitchFamily="34" charset="0"/>
                <a:sym typeface="Times New Roman"/>
              </a:rPr>
              <a:t>Student ID number: 1818185</a:t>
            </a:r>
            <a:endParaRPr lang="en-US" sz="1100">
              <a:latin typeface="Arial" panose="020B0604020202020204" pitchFamily="34" charset="0"/>
              <a:cs typeface="Arial" panose="020B0604020202020204" pitchFamily="34" charset="0"/>
            </a:endParaRPr>
          </a:p>
        </p:txBody>
      </p:sp>
      <p:pic>
        <p:nvPicPr>
          <p:cNvPr id="4" name="Picture 3" descr="A diagram of a human resource management&#10;&#10;Description automatically generated with low confidence">
            <a:extLst>
              <a:ext uri="{FF2B5EF4-FFF2-40B4-BE49-F238E27FC236}">
                <a16:creationId xmlns:a16="http://schemas.microsoft.com/office/drawing/2014/main" id="{9037CCEF-7CCB-0337-07D4-7157B035D48B}"/>
              </a:ext>
            </a:extLst>
          </p:cNvPr>
          <p:cNvPicPr>
            <a:picLocks noChangeAspect="1"/>
          </p:cNvPicPr>
          <p:nvPr/>
        </p:nvPicPr>
        <p:blipFill>
          <a:blip r:embed="rId3"/>
          <a:stretch>
            <a:fillRect/>
          </a:stretch>
        </p:blipFill>
        <p:spPr>
          <a:xfrm>
            <a:off x="231675" y="1082965"/>
            <a:ext cx="3909289" cy="2607496"/>
          </a:xfrm>
          <a:prstGeom prst="rect">
            <a:avLst/>
          </a:prstGeom>
        </p:spPr>
      </p:pic>
      <p:sp>
        <p:nvSpPr>
          <p:cNvPr id="5" name="Rectangle 4">
            <a:extLst>
              <a:ext uri="{FF2B5EF4-FFF2-40B4-BE49-F238E27FC236}">
                <a16:creationId xmlns:a16="http://schemas.microsoft.com/office/drawing/2014/main" id="{D5CA406F-377F-2268-F8EC-6AA4AAE9DD9A}"/>
              </a:ext>
            </a:extLst>
          </p:cNvPr>
          <p:cNvSpPr/>
          <p:nvPr/>
        </p:nvSpPr>
        <p:spPr>
          <a:xfrm>
            <a:off x="2644587" y="3961463"/>
            <a:ext cx="3845925" cy="923330"/>
          </a:xfrm>
          <a:prstGeom prst="rect">
            <a:avLst/>
          </a:prstGeom>
          <a:noFill/>
        </p:spPr>
        <p:txBody>
          <a:bodyPr wrap="none" lIns="91440" tIns="45720" rIns="91440" bIns="45720">
            <a:spAutoFit/>
          </a:bodyPr>
          <a:lstStyle/>
          <a:p>
            <a:pPr algn="ctr"/>
            <a:r>
              <a:rPr lang="en-GB" sz="5400" b="1" kern="1200">
                <a:ln w="9525">
                  <a:solidFill>
                    <a:schemeClr val="bg1"/>
                  </a:solidFill>
                  <a:prstDash val="solid"/>
                </a:ln>
                <a:effectLst>
                  <a:outerShdw blurRad="12700" dist="38100" dir="2700000" algn="tl" rotWithShape="0">
                    <a:schemeClr val="bg1">
                      <a:lumMod val="50000"/>
                    </a:schemeClr>
                  </a:outerShdw>
                </a:effectLst>
                <a:latin typeface="Ariel"/>
              </a:rPr>
              <a:t>W e l c o m e</a:t>
            </a:r>
            <a:endParaRPr lang="en-GB" sz="5400" b="1">
              <a:ln w="9525">
                <a:solidFill>
                  <a:schemeClr val="bg1"/>
                </a:solidFill>
                <a:prstDash val="solid"/>
              </a:ln>
              <a:effectLst>
                <a:outerShdw blurRad="12700" dist="38100" dir="2700000" algn="tl" rotWithShape="0">
                  <a:schemeClr val="bg1">
                    <a:lumMod val="50000"/>
                  </a:schemeClr>
                </a:outerShd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32"/>
        <p:cNvGrpSpPr/>
        <p:nvPr/>
      </p:nvGrpSpPr>
      <p:grpSpPr>
        <a:xfrm>
          <a:off x="0" y="0"/>
          <a:ext cx="0" cy="0"/>
          <a:chOff x="0" y="0"/>
          <a:chExt cx="0" cy="0"/>
        </a:xfrm>
      </p:grpSpPr>
      <p:sp useBgFill="1">
        <p:nvSpPr>
          <p:cNvPr id="141" name="Rectangle 140">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 name="Rectangle 142">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627523"/>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5" name="Rectangle 144">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62114" y="0"/>
            <a:ext cx="3072908" cy="1627995"/>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7" name="Rectangle 146">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757985" y="-3757532"/>
            <a:ext cx="1628032" cy="9144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 name="Google Shape;133;p14"/>
          <p:cNvSpPr txBox="1">
            <a:spLocks noGrp="1"/>
          </p:cNvSpPr>
          <p:nvPr>
            <p:ph type="title"/>
          </p:nvPr>
        </p:nvSpPr>
        <p:spPr>
          <a:xfrm>
            <a:off x="1037673" y="261648"/>
            <a:ext cx="7288583" cy="1182335"/>
          </a:xfrm>
          <a:prstGeom prst="rect">
            <a:avLst/>
          </a:prstGeom>
        </p:spPr>
        <p:txBody>
          <a:bodyPr spcFirstLastPara="1" vert="horz" lIns="91440" tIns="45720" rIns="91440" bIns="45720" rtlCol="0" anchor="ctr" anchorCtr="0">
            <a:normAutofit fontScale="90000"/>
          </a:bodyPr>
          <a:lstStyle/>
          <a:p>
            <a:pPr marL="0" lvl="0" indent="0" algn="ctr" defTabSz="914400">
              <a:lnSpc>
                <a:spcPct val="150000"/>
              </a:lnSpc>
              <a:spcBef>
                <a:spcPct val="0"/>
              </a:spcBef>
              <a:spcAft>
                <a:spcPts val="0"/>
              </a:spcAft>
            </a:pPr>
            <a:br>
              <a:rPr lang="en-US" sz="2600" b="1" kern="1200">
                <a:solidFill>
                  <a:srgbClr val="FFFFFF"/>
                </a:solidFill>
                <a:latin typeface="+mj-lt"/>
                <a:ea typeface="+mj-ea"/>
                <a:cs typeface="+mj-cs"/>
                <a:sym typeface="Times New Roman"/>
              </a:rPr>
            </a:br>
            <a:br>
              <a:rPr lang="en-US" sz="2600" b="1" kern="1200">
                <a:solidFill>
                  <a:srgbClr val="FFFFFF"/>
                </a:solidFill>
                <a:latin typeface="+mj-lt"/>
                <a:ea typeface="+mj-ea"/>
                <a:cs typeface="+mj-cs"/>
                <a:sym typeface="Times New Roman"/>
              </a:rPr>
            </a:br>
            <a:r>
              <a:rPr lang="en-US" sz="2000" b="1" kern="1200">
                <a:solidFill>
                  <a:srgbClr val="FFFFFF"/>
                </a:solidFill>
                <a:latin typeface="Arial" panose="020B0604020202020204" pitchFamily="34" charset="0"/>
                <a:cs typeface="Arial" panose="020B0604020202020204" pitchFamily="34" charset="0"/>
                <a:sym typeface="Times New Roman"/>
              </a:rPr>
              <a:t>INTRODUCTION</a:t>
            </a:r>
          </a:p>
          <a:p>
            <a:pPr marL="0" lvl="0" indent="0" defTabSz="914400">
              <a:spcBef>
                <a:spcPct val="0"/>
              </a:spcBef>
              <a:spcAft>
                <a:spcPts val="0"/>
              </a:spcAft>
            </a:pPr>
            <a:endParaRPr lang="en-US" sz="2600" kern="1200">
              <a:solidFill>
                <a:srgbClr val="FFFFFF"/>
              </a:solidFill>
              <a:latin typeface="+mj-lt"/>
              <a:ea typeface="+mj-ea"/>
              <a:cs typeface="+mj-cs"/>
            </a:endParaRPr>
          </a:p>
        </p:txBody>
      </p:sp>
      <p:graphicFrame>
        <p:nvGraphicFramePr>
          <p:cNvPr id="136" name="Google Shape;134;p14">
            <a:extLst>
              <a:ext uri="{FF2B5EF4-FFF2-40B4-BE49-F238E27FC236}">
                <a16:creationId xmlns:a16="http://schemas.microsoft.com/office/drawing/2014/main" id="{EA9A4AA1-357B-9BAC-EBCD-AA70F7D3BAC1}"/>
              </a:ext>
            </a:extLst>
          </p:cNvPr>
          <p:cNvGraphicFramePr/>
          <p:nvPr>
            <p:extLst>
              <p:ext uri="{D42A27DB-BD31-4B8C-83A1-F6EECF244321}">
                <p14:modId xmlns:p14="http://schemas.microsoft.com/office/powerpoint/2010/main" val="138365509"/>
              </p:ext>
            </p:extLst>
          </p:nvPr>
        </p:nvGraphicFramePr>
        <p:xfrm>
          <a:off x="483042" y="1961984"/>
          <a:ext cx="8195871" cy="27670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38"/>
        <p:cNvGrpSpPr/>
        <p:nvPr/>
      </p:nvGrpSpPr>
      <p:grpSpPr>
        <a:xfrm>
          <a:off x="0" y="0"/>
          <a:ext cx="0" cy="0"/>
          <a:chOff x="0" y="0"/>
          <a:chExt cx="0" cy="0"/>
        </a:xfrm>
      </p:grpSpPr>
      <p:sp useBgFill="1">
        <p:nvSpPr>
          <p:cNvPr id="169" name="Rectangle 16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9" name="Google Shape;139;p15"/>
          <p:cNvSpPr txBox="1">
            <a:spLocks noGrp="1"/>
          </p:cNvSpPr>
          <p:nvPr>
            <p:ph type="title"/>
          </p:nvPr>
        </p:nvSpPr>
        <p:spPr>
          <a:xfrm>
            <a:off x="4885341" y="273843"/>
            <a:ext cx="3630007" cy="1355479"/>
          </a:xfrm>
          <a:prstGeom prst="rect">
            <a:avLst/>
          </a:prstGeom>
        </p:spPr>
        <p:txBody>
          <a:bodyPr spcFirstLastPara="1" vert="horz" lIns="91440" tIns="45720" rIns="91440" bIns="45720" rtlCol="0" anchor="ctr" anchorCtr="0">
            <a:normAutofit fontScale="90000"/>
          </a:bodyPr>
          <a:lstStyle/>
          <a:p>
            <a:pPr marL="0" lvl="0" indent="0" algn="ctr" defTabSz="914400">
              <a:lnSpc>
                <a:spcPct val="150000"/>
              </a:lnSpc>
              <a:spcBef>
                <a:spcPct val="0"/>
              </a:spcBef>
              <a:spcAft>
                <a:spcPts val="0"/>
              </a:spcAft>
            </a:pPr>
            <a:br>
              <a:rPr lang="en-US" sz="2100" b="1">
                <a:sym typeface="Arial"/>
              </a:rPr>
            </a:br>
            <a:r>
              <a:rPr lang="en-US" sz="1800" b="1">
                <a:latin typeface="Arial" panose="020B0604020202020204" pitchFamily="34" charset="0"/>
                <a:cs typeface="Arial" panose="020B0604020202020204" pitchFamily="34" charset="0"/>
                <a:sym typeface="Arial"/>
              </a:rPr>
              <a:t>SUMMARY OF THE LITERATURE REVIEW OF 3 ARTICLES</a:t>
            </a:r>
          </a:p>
          <a:p>
            <a:pPr marL="0" lvl="0" indent="0" defTabSz="914400">
              <a:spcBef>
                <a:spcPct val="0"/>
              </a:spcBef>
              <a:spcAft>
                <a:spcPts val="0"/>
              </a:spcAft>
            </a:pPr>
            <a:endParaRPr lang="en-US" sz="2100" b="1">
              <a:sym typeface="Times New Roman"/>
            </a:endParaRPr>
          </a:p>
          <a:p>
            <a:pPr marL="0" lvl="0" indent="0" defTabSz="914400">
              <a:spcBef>
                <a:spcPct val="0"/>
              </a:spcBef>
              <a:spcAft>
                <a:spcPts val="0"/>
              </a:spcAft>
            </a:pPr>
            <a:endParaRPr lang="en-US" sz="2100"/>
          </a:p>
        </p:txBody>
      </p:sp>
      <p:pic>
        <p:nvPicPr>
          <p:cNvPr id="156" name="Picture 155" descr="Desk with productivity items">
            <a:extLst>
              <a:ext uri="{FF2B5EF4-FFF2-40B4-BE49-F238E27FC236}">
                <a16:creationId xmlns:a16="http://schemas.microsoft.com/office/drawing/2014/main" id="{8B111C5E-3F78-0125-BCD0-645E46538890}"/>
              </a:ext>
            </a:extLst>
          </p:cNvPr>
          <p:cNvPicPr>
            <a:picLocks noChangeAspect="1"/>
          </p:cNvPicPr>
          <p:nvPr/>
        </p:nvPicPr>
        <p:blipFill rotWithShape="1">
          <a:blip r:embed="rId3"/>
          <a:srcRect l="27857" r="12610"/>
          <a:stretch/>
        </p:blipFill>
        <p:spPr>
          <a:xfrm>
            <a:off x="20" y="10"/>
            <a:ext cx="4587406" cy="51434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154" name="Google Shape;140;p15"/>
          <p:cNvSpPr txBox="1">
            <a:spLocks noGrp="1"/>
          </p:cNvSpPr>
          <p:nvPr>
            <p:ph type="body" idx="1"/>
          </p:nvPr>
        </p:nvSpPr>
        <p:spPr>
          <a:xfrm>
            <a:off x="4885341" y="1749972"/>
            <a:ext cx="3630007" cy="2882750"/>
          </a:xfrm>
          <a:prstGeom prst="rect">
            <a:avLst/>
          </a:prstGeom>
        </p:spPr>
        <p:txBody>
          <a:bodyPr spcFirstLastPara="1" vert="horz" lIns="91440" tIns="45720" rIns="91440" bIns="45720" rtlCol="0" anchorCtr="0">
            <a:normAutofit fontScale="47500" lnSpcReduction="20000"/>
          </a:bodyPr>
          <a:lstStyle/>
          <a:p>
            <a:pPr marL="457200" lvl="0" indent="-228600" defTabSz="914400">
              <a:spcBef>
                <a:spcPts val="0"/>
              </a:spcBef>
              <a:spcAft>
                <a:spcPts val="600"/>
              </a:spcAft>
              <a:buClr>
                <a:srgbClr val="000000"/>
              </a:buClr>
              <a:buSzPts val="2200"/>
              <a:buFont typeface="Arial" panose="020B0604020202020204" pitchFamily="34" charset="0"/>
              <a:buChar char="•"/>
            </a:pPr>
            <a:endParaRPr lang="en-US" sz="1100">
              <a:sym typeface="Times New Roman"/>
            </a:endParaRPr>
          </a:p>
          <a:p>
            <a:pPr marL="457200" lvl="0" indent="-228600" defTabSz="914400">
              <a:lnSpc>
                <a:spcPct val="150000"/>
              </a:lnSpc>
              <a:spcBef>
                <a:spcPts val="0"/>
              </a:spcBef>
              <a:spcAft>
                <a:spcPts val="600"/>
              </a:spcAft>
              <a:buClr>
                <a:srgbClr val="000000"/>
              </a:buClr>
              <a:buSzPts val="2200"/>
              <a:buFont typeface="Arial" panose="020B0604020202020204" pitchFamily="34" charset="0"/>
              <a:buChar char="•"/>
            </a:pPr>
            <a:r>
              <a:rPr lang="en-GB" sz="1600">
                <a:latin typeface="Arial" panose="020B0604020202020204" pitchFamily="34" charset="0"/>
                <a:cs typeface="Arial" panose="020B0604020202020204" pitchFamily="34" charset="0"/>
                <a:sym typeface="Times New Roman"/>
              </a:rPr>
              <a:t>HR practices are likely to work on the basis of upward or downward through the different levels. </a:t>
            </a:r>
          </a:p>
          <a:p>
            <a:pPr marL="457200" lvl="0" indent="-228600" defTabSz="914400">
              <a:lnSpc>
                <a:spcPct val="150000"/>
              </a:lnSpc>
              <a:spcBef>
                <a:spcPts val="0"/>
              </a:spcBef>
              <a:spcAft>
                <a:spcPts val="600"/>
              </a:spcAft>
              <a:buClr>
                <a:srgbClr val="000000"/>
              </a:buClr>
              <a:buSzPts val="1600"/>
              <a:buFont typeface="Arial" panose="020B0604020202020204" pitchFamily="34" charset="0"/>
              <a:buChar char="•"/>
            </a:pPr>
            <a:r>
              <a:rPr lang="en-GB" sz="1600">
                <a:latin typeface="Arial" panose="020B0604020202020204" pitchFamily="34" charset="0"/>
                <a:cs typeface="Arial" panose="020B0604020202020204" pitchFamily="34" charset="0"/>
                <a:sym typeface="Times New Roman"/>
              </a:rPr>
              <a:t>The proximal effects of the perception of the employees at the HR practices </a:t>
            </a:r>
          </a:p>
          <a:p>
            <a:pPr marL="457200" lvl="0" indent="-228600" defTabSz="914400">
              <a:lnSpc>
                <a:spcPct val="150000"/>
              </a:lnSpc>
              <a:spcBef>
                <a:spcPts val="0"/>
              </a:spcBef>
              <a:spcAft>
                <a:spcPts val="600"/>
              </a:spcAft>
              <a:buClr>
                <a:srgbClr val="000000"/>
              </a:buClr>
              <a:buSzPts val="1600"/>
              <a:buFont typeface="Arial" panose="020B0604020202020204" pitchFamily="34" charset="0"/>
              <a:buChar char="•"/>
            </a:pPr>
            <a:r>
              <a:rPr lang="en-GB" sz="1600">
                <a:latin typeface="Arial" panose="020B0604020202020204" pitchFamily="34" charset="0"/>
                <a:cs typeface="Arial" panose="020B0604020202020204" pitchFamily="34" charset="0"/>
                <a:sym typeface="Times New Roman"/>
              </a:rPr>
              <a:t>The impact of high-performance of HR practices that are likely to affect the key employee’s attitude. </a:t>
            </a:r>
          </a:p>
          <a:p>
            <a:pPr marL="457200" lvl="0" indent="-228600" defTabSz="914400">
              <a:lnSpc>
                <a:spcPct val="150000"/>
              </a:lnSpc>
              <a:spcBef>
                <a:spcPts val="0"/>
              </a:spcBef>
              <a:spcAft>
                <a:spcPts val="600"/>
              </a:spcAft>
              <a:buClr>
                <a:srgbClr val="000000"/>
              </a:buClr>
              <a:buSzPts val="1600"/>
              <a:buFont typeface="Arial" panose="020B0604020202020204" pitchFamily="34" charset="0"/>
              <a:buChar char="•"/>
            </a:pPr>
            <a:r>
              <a:rPr lang="en-GB" sz="1600">
                <a:latin typeface="Arial" panose="020B0604020202020204" pitchFamily="34" charset="0"/>
                <a:cs typeface="Arial" panose="020B0604020202020204" pitchFamily="34" charset="0"/>
                <a:sym typeface="Times New Roman"/>
              </a:rPr>
              <a:t>The HRM system in the organization involves a highly functioning model which is related to the employment of the individuals in the organization.</a:t>
            </a:r>
          </a:p>
          <a:p>
            <a:pPr marL="457200" lvl="0" indent="-228600" defTabSz="914400">
              <a:lnSpc>
                <a:spcPct val="150000"/>
              </a:lnSpc>
              <a:spcBef>
                <a:spcPts val="0"/>
              </a:spcBef>
              <a:spcAft>
                <a:spcPts val="600"/>
              </a:spcAft>
              <a:buClr>
                <a:srgbClr val="000000"/>
              </a:buClr>
              <a:buSzPts val="1600"/>
              <a:buFont typeface="Arial" panose="020B0604020202020204" pitchFamily="34" charset="0"/>
              <a:buChar char="•"/>
            </a:pPr>
            <a:r>
              <a:rPr lang="en-GB" sz="1600">
                <a:latin typeface="Arial" panose="020B0604020202020204" pitchFamily="34" charset="0"/>
                <a:cs typeface="Arial" panose="020B0604020202020204" pitchFamily="34" charset="0"/>
                <a:sym typeface="Times New Roman"/>
              </a:rPr>
              <a:t>A “Social cognitive Psychology” concept is utilized by the personnel in order to identify the suitable individual within the business fit for the job role (Bowen and </a:t>
            </a:r>
            <a:r>
              <a:rPr lang="en-GB" sz="1600" err="1">
                <a:latin typeface="Arial" panose="020B0604020202020204" pitchFamily="34" charset="0"/>
                <a:cs typeface="Arial" panose="020B0604020202020204" pitchFamily="34" charset="0"/>
                <a:sym typeface="Times New Roman"/>
              </a:rPr>
              <a:t>Ostroff</a:t>
            </a:r>
            <a:r>
              <a:rPr lang="en-GB" sz="1600">
                <a:latin typeface="Arial" panose="020B0604020202020204" pitchFamily="34" charset="0"/>
                <a:cs typeface="Arial" panose="020B0604020202020204" pitchFamily="34" charset="0"/>
                <a:sym typeface="Times New Roman"/>
              </a:rPr>
              <a:t>, 2004, p. 9). </a:t>
            </a:r>
          </a:p>
          <a:p>
            <a:pPr marL="457200" lvl="0" indent="-228600" defTabSz="914400">
              <a:spcBef>
                <a:spcPts val="0"/>
              </a:spcBef>
              <a:spcAft>
                <a:spcPts val="600"/>
              </a:spcAft>
              <a:buClr>
                <a:srgbClr val="000000"/>
              </a:buClr>
              <a:buSzPts val="1600"/>
              <a:buFont typeface="Arial" panose="020B0604020202020204" pitchFamily="34" charset="0"/>
              <a:buChar char="•"/>
            </a:pPr>
            <a:endParaRPr lang="en-US" sz="1100">
              <a:sym typeface="Times New Roman"/>
            </a:endParaRPr>
          </a:p>
          <a:p>
            <a:pPr marL="457200" lvl="0" indent="-228600" defTabSz="914400">
              <a:spcBef>
                <a:spcPts val="0"/>
              </a:spcBef>
              <a:spcAft>
                <a:spcPts val="600"/>
              </a:spcAft>
              <a:buClr>
                <a:srgbClr val="000000"/>
              </a:buClr>
              <a:buSzPts val="1600"/>
              <a:buFont typeface="Arial" panose="020B0604020202020204" pitchFamily="34" charset="0"/>
              <a:buChar char="•"/>
            </a:pPr>
            <a:endParaRPr lang="en-US" sz="1100">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50"/>
        <p:cNvGrpSpPr/>
        <p:nvPr/>
      </p:nvGrpSpPr>
      <p:grpSpPr>
        <a:xfrm>
          <a:off x="0" y="0"/>
          <a:ext cx="0" cy="0"/>
          <a:chOff x="0" y="0"/>
          <a:chExt cx="0" cy="0"/>
        </a:xfrm>
      </p:grpSpPr>
      <p:sp useBgFill="1">
        <p:nvSpPr>
          <p:cNvPr id="159" name="Rectangle 15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1" name="Rectangle 16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627523"/>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 name="Rectangle 16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62114" y="0"/>
            <a:ext cx="3072908" cy="1627995"/>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5" name="Rectangle 16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757985" y="-3757532"/>
            <a:ext cx="1628032" cy="9144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1" name="Google Shape;151;p17"/>
          <p:cNvSpPr txBox="1">
            <a:spLocks noGrp="1"/>
          </p:cNvSpPr>
          <p:nvPr>
            <p:ph type="title"/>
          </p:nvPr>
        </p:nvSpPr>
        <p:spPr>
          <a:xfrm>
            <a:off x="1037673" y="261648"/>
            <a:ext cx="7288583" cy="1182335"/>
          </a:xfrm>
          <a:prstGeom prst="rect">
            <a:avLst/>
          </a:prstGeom>
        </p:spPr>
        <p:txBody>
          <a:bodyPr spcFirstLastPara="1" vert="horz" lIns="91440" tIns="45720" rIns="91440" bIns="45720" rtlCol="0" anchor="ctr" anchorCtr="0">
            <a:normAutofit/>
          </a:bodyPr>
          <a:lstStyle/>
          <a:p>
            <a:pPr marL="0" lvl="0" indent="0" algn="ctr" defTabSz="914400">
              <a:lnSpc>
                <a:spcPct val="150000"/>
              </a:lnSpc>
              <a:spcBef>
                <a:spcPct val="0"/>
              </a:spcBef>
              <a:spcAft>
                <a:spcPts val="0"/>
              </a:spcAft>
            </a:pPr>
            <a:r>
              <a:rPr lang="en-US" sz="1800" b="1" kern="1200">
                <a:solidFill>
                  <a:srgbClr val="FFFFFF"/>
                </a:solidFill>
                <a:latin typeface="Arial" panose="020B0604020202020204" pitchFamily="34" charset="0"/>
                <a:cs typeface="Arial" panose="020B0604020202020204" pitchFamily="34" charset="0"/>
                <a:sym typeface="Times New Roman"/>
              </a:rPr>
              <a:t>CONTINUE</a:t>
            </a:r>
          </a:p>
          <a:p>
            <a:pPr marL="0" lvl="0" indent="0" defTabSz="914400">
              <a:spcBef>
                <a:spcPct val="0"/>
              </a:spcBef>
              <a:spcAft>
                <a:spcPts val="0"/>
              </a:spcAft>
            </a:pPr>
            <a:endParaRPr lang="en-US" kern="1200">
              <a:solidFill>
                <a:srgbClr val="FFFFFF"/>
              </a:solidFill>
              <a:latin typeface="+mj-lt"/>
              <a:ea typeface="+mj-ea"/>
              <a:cs typeface="+mj-cs"/>
            </a:endParaRPr>
          </a:p>
        </p:txBody>
      </p:sp>
      <p:graphicFrame>
        <p:nvGraphicFramePr>
          <p:cNvPr id="154" name="Google Shape;152;p17">
            <a:extLst>
              <a:ext uri="{FF2B5EF4-FFF2-40B4-BE49-F238E27FC236}">
                <a16:creationId xmlns:a16="http://schemas.microsoft.com/office/drawing/2014/main" id="{7148B9F2-D1F2-1F34-3182-B1020FF0BAE0}"/>
              </a:ext>
            </a:extLst>
          </p:cNvPr>
          <p:cNvGraphicFramePr/>
          <p:nvPr>
            <p:extLst>
              <p:ext uri="{D42A27DB-BD31-4B8C-83A1-F6EECF244321}">
                <p14:modId xmlns:p14="http://schemas.microsoft.com/office/powerpoint/2010/main" val="1879104239"/>
              </p:ext>
            </p:extLst>
          </p:nvPr>
        </p:nvGraphicFramePr>
        <p:xfrm>
          <a:off x="483042" y="1961984"/>
          <a:ext cx="8195871" cy="27670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56"/>
        <p:cNvGrpSpPr/>
        <p:nvPr/>
      </p:nvGrpSpPr>
      <p:grpSpPr>
        <a:xfrm>
          <a:off x="0" y="0"/>
          <a:ext cx="0" cy="0"/>
          <a:chOff x="0" y="0"/>
          <a:chExt cx="0" cy="0"/>
        </a:xfrm>
      </p:grpSpPr>
      <p:sp>
        <p:nvSpPr>
          <p:cNvPr id="157" name="Google Shape;157;p18"/>
          <p:cNvSpPr txBox="1">
            <a:spLocks noGrp="1"/>
          </p:cNvSpPr>
          <p:nvPr>
            <p:ph type="title"/>
          </p:nvPr>
        </p:nvSpPr>
        <p:spPr>
          <a:xfrm>
            <a:off x="473202" y="480060"/>
            <a:ext cx="3614166" cy="1110996"/>
          </a:xfrm>
          <a:prstGeom prst="rect">
            <a:avLst/>
          </a:prstGeom>
        </p:spPr>
        <p:txBody>
          <a:bodyPr spcFirstLastPara="1" vert="horz" lIns="91440" tIns="45720" rIns="91440" bIns="45720" rtlCol="0" anchor="b" anchorCtr="0">
            <a:normAutofit/>
          </a:bodyPr>
          <a:lstStyle/>
          <a:p>
            <a:pPr marL="0" lvl="0" indent="0" algn="ctr" defTabSz="914400">
              <a:lnSpc>
                <a:spcPct val="150000"/>
              </a:lnSpc>
              <a:spcBef>
                <a:spcPct val="0"/>
              </a:spcBef>
              <a:spcAft>
                <a:spcPts val="0"/>
              </a:spcAft>
            </a:pPr>
            <a:r>
              <a:rPr lang="en-US" sz="1800" b="1" kern="1200">
                <a:solidFill>
                  <a:schemeClr val="tx1"/>
                </a:solidFill>
                <a:latin typeface="Ariel"/>
                <a:sym typeface="Arial"/>
              </a:rPr>
              <a:t>HR STRATEGY RELATED MODEL</a:t>
            </a:r>
          </a:p>
          <a:p>
            <a:pPr marL="0" lvl="0" indent="0" defTabSz="914400">
              <a:lnSpc>
                <a:spcPct val="150000"/>
              </a:lnSpc>
              <a:spcBef>
                <a:spcPct val="0"/>
              </a:spcBef>
              <a:spcAft>
                <a:spcPts val="0"/>
              </a:spcAft>
            </a:pPr>
            <a:endParaRPr lang="en-US" sz="1800" b="1" kern="1200">
              <a:solidFill>
                <a:schemeClr val="tx1"/>
              </a:solidFill>
              <a:latin typeface="Ariel"/>
              <a:sym typeface="Times New Roman"/>
            </a:endParaRPr>
          </a:p>
        </p:txBody>
      </p:sp>
      <p:pic>
        <p:nvPicPr>
          <p:cNvPr id="159" name="Google Shape;159;p18"/>
          <p:cNvPicPr preferRelativeResize="0"/>
          <p:nvPr/>
        </p:nvPicPr>
        <p:blipFill>
          <a:blip r:embed="rId3"/>
          <a:stretch>
            <a:fillRect/>
          </a:stretch>
        </p:blipFill>
        <p:spPr>
          <a:xfrm>
            <a:off x="4778823" y="1604772"/>
            <a:ext cx="4094226" cy="2736944"/>
          </a:xfrm>
          <a:prstGeom prst="rect">
            <a:avLst/>
          </a:prstGeom>
          <a:noFill/>
        </p:spPr>
      </p:pic>
      <p:graphicFrame>
        <p:nvGraphicFramePr>
          <p:cNvPr id="161" name="Google Shape;158;p18">
            <a:extLst>
              <a:ext uri="{FF2B5EF4-FFF2-40B4-BE49-F238E27FC236}">
                <a16:creationId xmlns:a16="http://schemas.microsoft.com/office/drawing/2014/main" id="{E250E085-F1E1-B945-8CB0-7C56EF4476B0}"/>
              </a:ext>
            </a:extLst>
          </p:cNvPr>
          <p:cNvGraphicFramePr/>
          <p:nvPr>
            <p:extLst>
              <p:ext uri="{D42A27DB-BD31-4B8C-83A1-F6EECF244321}">
                <p14:modId xmlns:p14="http://schemas.microsoft.com/office/powerpoint/2010/main" val="466514628"/>
              </p:ext>
            </p:extLst>
          </p:nvPr>
        </p:nvGraphicFramePr>
        <p:xfrm>
          <a:off x="473202" y="1604772"/>
          <a:ext cx="3614166" cy="305181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extBox 1">
            <a:extLst>
              <a:ext uri="{FF2B5EF4-FFF2-40B4-BE49-F238E27FC236}">
                <a16:creationId xmlns:a16="http://schemas.microsoft.com/office/drawing/2014/main" id="{012B3F53-C850-A90F-72E8-1105176B01C4}"/>
              </a:ext>
            </a:extLst>
          </p:cNvPr>
          <p:cNvSpPr txBox="1"/>
          <p:nvPr/>
        </p:nvSpPr>
        <p:spPr>
          <a:xfrm>
            <a:off x="5998375" y="4499135"/>
            <a:ext cx="1914307" cy="314894"/>
          </a:xfrm>
          <a:prstGeom prst="rect">
            <a:avLst/>
          </a:prstGeom>
          <a:noFill/>
        </p:spPr>
        <p:txBody>
          <a:bodyPr wrap="none" rtlCol="0">
            <a:spAutoFit/>
          </a:bodyPr>
          <a:lstStyle/>
          <a:p>
            <a:pPr>
              <a:lnSpc>
                <a:spcPct val="150000"/>
              </a:lnSpc>
            </a:pPr>
            <a:r>
              <a:rPr lang="en-GB" sz="1100">
                <a:latin typeface="Arial" panose="020B0604020202020204" pitchFamily="34" charset="0"/>
                <a:cs typeface="Arial" panose="020B0604020202020204" pitchFamily="34" charset="0"/>
              </a:rPr>
              <a:t>(Source: Google.com,2023)</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63"/>
        <p:cNvGrpSpPr/>
        <p:nvPr/>
      </p:nvGrpSpPr>
      <p:grpSpPr>
        <a:xfrm>
          <a:off x="0" y="0"/>
          <a:ext cx="0" cy="0"/>
          <a:chOff x="0" y="0"/>
          <a:chExt cx="0" cy="0"/>
        </a:xfrm>
      </p:grpSpPr>
      <p:sp useBgFill="1">
        <p:nvSpPr>
          <p:cNvPr id="171" name="Rectangle 170">
            <a:extLst>
              <a:ext uri="{FF2B5EF4-FFF2-40B4-BE49-F238E27FC236}">
                <a16:creationId xmlns:a16="http://schemas.microsoft.com/office/drawing/2014/main" id="{3346177D-ADC4-4968-B747-5CFCD390B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4" name="Google Shape;164;p19"/>
          <p:cNvSpPr txBox="1">
            <a:spLocks noGrp="1"/>
          </p:cNvSpPr>
          <p:nvPr>
            <p:ph type="title"/>
          </p:nvPr>
        </p:nvSpPr>
        <p:spPr>
          <a:xfrm>
            <a:off x="4197376" y="254704"/>
            <a:ext cx="4316172" cy="818722"/>
          </a:xfrm>
          <a:prstGeom prst="rect">
            <a:avLst/>
          </a:prstGeom>
        </p:spPr>
        <p:txBody>
          <a:bodyPr spcFirstLastPara="1" vert="horz" lIns="91440" tIns="45720" rIns="91440" bIns="45720" rtlCol="0" anchor="b" anchorCtr="0">
            <a:normAutofit fontScale="90000"/>
          </a:bodyPr>
          <a:lstStyle/>
          <a:p>
            <a:pPr marL="0" lvl="0" indent="0" algn="ctr" defTabSz="914400">
              <a:lnSpc>
                <a:spcPct val="150000"/>
              </a:lnSpc>
              <a:spcBef>
                <a:spcPct val="0"/>
              </a:spcBef>
              <a:spcAft>
                <a:spcPts val="0"/>
              </a:spcAft>
            </a:pPr>
            <a:br>
              <a:rPr lang="en-US" sz="800" b="1" kern="1200">
                <a:solidFill>
                  <a:schemeClr val="tx1"/>
                </a:solidFill>
                <a:latin typeface="+mj-lt"/>
                <a:ea typeface="+mj-ea"/>
                <a:cs typeface="+mj-cs"/>
                <a:sym typeface="Times New Roman"/>
              </a:rPr>
            </a:br>
            <a:br>
              <a:rPr lang="en-US" sz="800" b="1" kern="1200">
                <a:solidFill>
                  <a:schemeClr val="tx1"/>
                </a:solidFill>
                <a:latin typeface="+mj-lt"/>
                <a:ea typeface="+mj-ea"/>
                <a:cs typeface="+mj-cs"/>
                <a:sym typeface="Times New Roman"/>
              </a:rPr>
            </a:br>
            <a:br>
              <a:rPr lang="en-US" sz="800" b="1" kern="1200">
                <a:solidFill>
                  <a:schemeClr val="tx1"/>
                </a:solidFill>
                <a:latin typeface="+mj-lt"/>
                <a:ea typeface="+mj-ea"/>
                <a:cs typeface="+mj-cs"/>
                <a:sym typeface="Times New Roman"/>
              </a:rPr>
            </a:br>
            <a:br>
              <a:rPr lang="en-US" sz="800" b="1" kern="1200">
                <a:solidFill>
                  <a:schemeClr val="tx1"/>
                </a:solidFill>
                <a:latin typeface="+mj-lt"/>
                <a:ea typeface="+mj-ea"/>
                <a:cs typeface="+mj-cs"/>
                <a:sym typeface="Times New Roman"/>
              </a:rPr>
            </a:br>
            <a:br>
              <a:rPr lang="en-US" sz="800" b="1" kern="1200">
                <a:solidFill>
                  <a:schemeClr val="tx1"/>
                </a:solidFill>
                <a:latin typeface="+mj-lt"/>
                <a:ea typeface="+mj-ea"/>
                <a:cs typeface="+mj-cs"/>
                <a:sym typeface="Times New Roman"/>
              </a:rPr>
            </a:br>
            <a:br>
              <a:rPr lang="en-US" sz="800" b="1" kern="1200">
                <a:solidFill>
                  <a:schemeClr val="tx1"/>
                </a:solidFill>
                <a:latin typeface="+mj-lt"/>
                <a:ea typeface="+mj-ea"/>
                <a:cs typeface="+mj-cs"/>
                <a:sym typeface="Times New Roman"/>
              </a:rPr>
            </a:br>
            <a:br>
              <a:rPr lang="en-US" sz="800" b="1" kern="1200">
                <a:solidFill>
                  <a:schemeClr val="tx1"/>
                </a:solidFill>
                <a:latin typeface="+mj-lt"/>
                <a:ea typeface="+mj-ea"/>
                <a:cs typeface="+mj-cs"/>
                <a:sym typeface="Times New Roman"/>
              </a:rPr>
            </a:br>
            <a:br>
              <a:rPr lang="en-US" sz="800" b="1" kern="1200">
                <a:solidFill>
                  <a:schemeClr val="tx1"/>
                </a:solidFill>
                <a:latin typeface="+mj-lt"/>
                <a:ea typeface="+mj-ea"/>
                <a:cs typeface="+mj-cs"/>
                <a:sym typeface="Times New Roman"/>
              </a:rPr>
            </a:br>
            <a:br>
              <a:rPr lang="en-US" sz="800" b="1" kern="1200">
                <a:solidFill>
                  <a:schemeClr val="tx1"/>
                </a:solidFill>
                <a:latin typeface="+mj-lt"/>
                <a:ea typeface="+mj-ea"/>
                <a:cs typeface="+mj-cs"/>
                <a:sym typeface="Times New Roman"/>
              </a:rPr>
            </a:br>
            <a:br>
              <a:rPr lang="en-US" sz="800" b="1" kern="1200">
                <a:solidFill>
                  <a:schemeClr val="tx1"/>
                </a:solidFill>
                <a:latin typeface="+mj-lt"/>
                <a:ea typeface="+mj-ea"/>
                <a:cs typeface="+mj-cs"/>
                <a:sym typeface="Times New Roman"/>
              </a:rPr>
            </a:br>
            <a:br>
              <a:rPr lang="en-US" sz="800" b="1" kern="1200">
                <a:solidFill>
                  <a:schemeClr val="tx1"/>
                </a:solidFill>
                <a:latin typeface="+mj-lt"/>
                <a:ea typeface="+mj-ea"/>
                <a:cs typeface="+mj-cs"/>
                <a:sym typeface="Times New Roman"/>
              </a:rPr>
            </a:br>
            <a:br>
              <a:rPr lang="en-US" sz="800" b="1" kern="1200">
                <a:solidFill>
                  <a:schemeClr val="tx1"/>
                </a:solidFill>
                <a:latin typeface="+mj-lt"/>
                <a:ea typeface="+mj-ea"/>
                <a:cs typeface="+mj-cs"/>
                <a:sym typeface="Times New Roman"/>
              </a:rPr>
            </a:br>
            <a:br>
              <a:rPr lang="en-US" sz="800" b="1" kern="1200">
                <a:solidFill>
                  <a:schemeClr val="tx1"/>
                </a:solidFill>
                <a:latin typeface="+mj-lt"/>
                <a:ea typeface="+mj-ea"/>
                <a:cs typeface="+mj-cs"/>
                <a:sym typeface="Times New Roman"/>
              </a:rPr>
            </a:br>
            <a:br>
              <a:rPr lang="en-US" sz="800" b="1" kern="1200">
                <a:solidFill>
                  <a:schemeClr val="tx1"/>
                </a:solidFill>
                <a:latin typeface="+mj-lt"/>
                <a:ea typeface="+mj-ea"/>
                <a:cs typeface="+mj-cs"/>
                <a:sym typeface="Times New Roman"/>
              </a:rPr>
            </a:br>
            <a:br>
              <a:rPr lang="en-US" sz="800" b="1" kern="1200">
                <a:solidFill>
                  <a:schemeClr val="tx1"/>
                </a:solidFill>
                <a:latin typeface="+mj-lt"/>
                <a:ea typeface="+mj-ea"/>
                <a:cs typeface="+mj-cs"/>
                <a:sym typeface="Times New Roman"/>
              </a:rPr>
            </a:br>
            <a:br>
              <a:rPr lang="en-US" sz="800" b="1" kern="1200">
                <a:solidFill>
                  <a:schemeClr val="tx1"/>
                </a:solidFill>
                <a:latin typeface="+mj-lt"/>
                <a:ea typeface="+mj-ea"/>
                <a:cs typeface="+mj-cs"/>
                <a:sym typeface="Times New Roman"/>
              </a:rPr>
            </a:br>
            <a:br>
              <a:rPr lang="en-US" sz="800" b="1" kern="1200">
                <a:solidFill>
                  <a:schemeClr val="tx1"/>
                </a:solidFill>
                <a:latin typeface="+mj-lt"/>
                <a:ea typeface="+mj-ea"/>
                <a:cs typeface="+mj-cs"/>
                <a:sym typeface="Times New Roman"/>
              </a:rPr>
            </a:br>
            <a:br>
              <a:rPr lang="en-US" sz="800" b="1" kern="1200">
                <a:solidFill>
                  <a:schemeClr val="tx1"/>
                </a:solidFill>
                <a:latin typeface="+mj-lt"/>
                <a:ea typeface="+mj-ea"/>
                <a:cs typeface="+mj-cs"/>
                <a:sym typeface="Times New Roman"/>
              </a:rPr>
            </a:br>
            <a:br>
              <a:rPr lang="en-US" sz="800" b="1" kern="1200">
                <a:solidFill>
                  <a:schemeClr val="tx1"/>
                </a:solidFill>
                <a:latin typeface="+mj-lt"/>
                <a:ea typeface="+mj-ea"/>
                <a:cs typeface="+mj-cs"/>
                <a:sym typeface="Times New Roman"/>
              </a:rPr>
            </a:br>
            <a:br>
              <a:rPr lang="en-US" sz="800" b="1" kern="1200">
                <a:solidFill>
                  <a:schemeClr val="tx1"/>
                </a:solidFill>
                <a:latin typeface="+mj-lt"/>
                <a:ea typeface="+mj-ea"/>
                <a:cs typeface="+mj-cs"/>
                <a:sym typeface="Times New Roman"/>
              </a:rPr>
            </a:br>
            <a:r>
              <a:rPr lang="en-US" sz="2000" b="1" kern="1200">
                <a:solidFill>
                  <a:schemeClr val="tx1"/>
                </a:solidFill>
                <a:latin typeface="Arial" panose="020B0604020202020204" pitchFamily="34" charset="0"/>
                <a:cs typeface="Arial" panose="020B0604020202020204" pitchFamily="34" charset="0"/>
                <a:sym typeface="Times New Roman"/>
              </a:rPr>
              <a:t>COMPETITIVE STRATEGY</a:t>
            </a:r>
          </a:p>
          <a:p>
            <a:pPr marL="0" lvl="0" indent="0" defTabSz="914400">
              <a:spcBef>
                <a:spcPct val="0"/>
              </a:spcBef>
              <a:spcAft>
                <a:spcPts val="0"/>
              </a:spcAft>
            </a:pPr>
            <a:endParaRPr lang="en-US" sz="800" b="1" kern="1200">
              <a:solidFill>
                <a:schemeClr val="tx1"/>
              </a:solidFill>
              <a:latin typeface="+mj-lt"/>
              <a:ea typeface="+mj-ea"/>
              <a:cs typeface="+mj-cs"/>
              <a:sym typeface="Times New Roman"/>
            </a:endParaRPr>
          </a:p>
          <a:p>
            <a:pPr marL="0" lvl="0" indent="0" defTabSz="914400">
              <a:spcBef>
                <a:spcPct val="0"/>
              </a:spcBef>
              <a:spcAft>
                <a:spcPts val="0"/>
              </a:spcAft>
            </a:pPr>
            <a:endParaRPr lang="en-US" sz="800" kern="1200">
              <a:solidFill>
                <a:schemeClr val="tx1"/>
              </a:solidFill>
              <a:latin typeface="+mj-lt"/>
              <a:ea typeface="+mj-ea"/>
              <a:cs typeface="+mj-cs"/>
            </a:endParaRPr>
          </a:p>
        </p:txBody>
      </p:sp>
      <p:pic>
        <p:nvPicPr>
          <p:cNvPr id="166" name="Google Shape;166;p19"/>
          <p:cNvPicPr preferRelativeResize="0"/>
          <p:nvPr/>
        </p:nvPicPr>
        <p:blipFill>
          <a:blip r:embed="rId3"/>
          <a:stretch>
            <a:fillRect/>
          </a:stretch>
        </p:blipFill>
        <p:spPr>
          <a:xfrm>
            <a:off x="288234" y="1316058"/>
            <a:ext cx="3647661" cy="2659593"/>
          </a:xfrm>
          <a:prstGeom prst="rect">
            <a:avLst/>
          </a:prstGeom>
          <a:noFill/>
        </p:spPr>
      </p:pic>
      <p:sp>
        <p:nvSpPr>
          <p:cNvPr id="165" name="Google Shape;165;p19"/>
          <p:cNvSpPr txBox="1">
            <a:spLocks noGrp="1"/>
          </p:cNvSpPr>
          <p:nvPr>
            <p:ph type="body" idx="1"/>
          </p:nvPr>
        </p:nvSpPr>
        <p:spPr>
          <a:xfrm>
            <a:off x="4197376" y="1372701"/>
            <a:ext cx="4316172" cy="2398098"/>
          </a:xfrm>
          <a:prstGeom prst="rect">
            <a:avLst/>
          </a:prstGeom>
        </p:spPr>
        <p:txBody>
          <a:bodyPr spcFirstLastPara="1" vert="horz" lIns="91440" tIns="45720" rIns="91440" bIns="45720" rtlCol="0" anchor="t" anchorCtr="0">
            <a:normAutofit/>
          </a:bodyPr>
          <a:lstStyle/>
          <a:p>
            <a:pPr marL="457200" lvl="0" indent="-228600" defTabSz="914400">
              <a:lnSpc>
                <a:spcPct val="150000"/>
              </a:lnSpc>
              <a:spcBef>
                <a:spcPts val="0"/>
              </a:spcBef>
              <a:spcAft>
                <a:spcPts val="600"/>
              </a:spcAft>
              <a:buClr>
                <a:srgbClr val="000000"/>
              </a:buClr>
              <a:buSzPts val="2200"/>
              <a:buFont typeface="Arial" panose="020B0604020202020204" pitchFamily="34" charset="0"/>
              <a:buChar char="•"/>
            </a:pPr>
            <a:r>
              <a:rPr lang="en-GB" sz="1100">
                <a:latin typeface="Arial" panose="020B0604020202020204" pitchFamily="34" charset="0"/>
                <a:cs typeface="Arial" panose="020B0604020202020204" pitchFamily="34" charset="0"/>
                <a:sym typeface="Times New Roman"/>
              </a:rPr>
              <a:t>The implication of the competitive advantages in the public sector organization </a:t>
            </a:r>
          </a:p>
          <a:p>
            <a:pPr marL="457200" lvl="0" indent="-228600" defTabSz="914400">
              <a:lnSpc>
                <a:spcPct val="150000"/>
              </a:lnSpc>
              <a:spcBef>
                <a:spcPts val="0"/>
              </a:spcBef>
              <a:spcAft>
                <a:spcPts val="600"/>
              </a:spcAft>
              <a:buClr>
                <a:srgbClr val="000000"/>
              </a:buClr>
              <a:buSzPts val="1600"/>
              <a:buFont typeface="Arial" panose="020B0604020202020204" pitchFamily="34" charset="0"/>
              <a:buChar char="•"/>
            </a:pPr>
            <a:r>
              <a:rPr lang="en-GB" sz="1100">
                <a:latin typeface="Arial" panose="020B0604020202020204" pitchFamily="34" charset="0"/>
                <a:cs typeface="Arial" panose="020B0604020202020204" pitchFamily="34" charset="0"/>
                <a:sym typeface="Times New Roman"/>
              </a:rPr>
              <a:t>the different order achievement in order to prevalence in the low-cost management, and quality.</a:t>
            </a:r>
          </a:p>
          <a:p>
            <a:pPr marL="457200" lvl="0" indent="-228600" defTabSz="914400">
              <a:lnSpc>
                <a:spcPct val="150000"/>
              </a:lnSpc>
              <a:spcBef>
                <a:spcPts val="0"/>
              </a:spcBef>
              <a:spcAft>
                <a:spcPts val="600"/>
              </a:spcAft>
              <a:buClr>
                <a:srgbClr val="000000"/>
              </a:buClr>
              <a:buSzPts val="1600"/>
              <a:buFont typeface="Arial" panose="020B0604020202020204" pitchFamily="34" charset="0"/>
              <a:buChar char="•"/>
            </a:pPr>
            <a:r>
              <a:rPr lang="en-GB" sz="1100">
                <a:latin typeface="Arial" panose="020B0604020202020204" pitchFamily="34" charset="0"/>
                <a:cs typeface="Arial" panose="020B0604020202020204" pitchFamily="34" charset="0"/>
                <a:sym typeface="Times New Roman"/>
              </a:rPr>
              <a:t>The business in the UK are commonly grouped into the public sectors organization </a:t>
            </a:r>
          </a:p>
        </p:txBody>
      </p:sp>
      <p:sp>
        <p:nvSpPr>
          <p:cNvPr id="173" name="Rectangle 172">
            <a:extLst>
              <a:ext uri="{FF2B5EF4-FFF2-40B4-BE49-F238E27FC236}">
                <a16:creationId xmlns:a16="http://schemas.microsoft.com/office/drawing/2014/main" id="{0844A943-BF79-4FEA-ABB1-3BD54D2366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4800599"/>
            <a:ext cx="9144000" cy="342580"/>
          </a:xfrm>
          <a:prstGeom prst="rect">
            <a:avLst/>
          </a:prstGeom>
          <a:gradFill>
            <a:gsLst>
              <a:gs pos="0">
                <a:schemeClr val="accent1"/>
              </a:gs>
              <a:gs pos="90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5" name="Rectangle 174">
            <a:extLst>
              <a:ext uri="{FF2B5EF4-FFF2-40B4-BE49-F238E27FC236}">
                <a16:creationId xmlns:a16="http://schemas.microsoft.com/office/drawing/2014/main" id="{6437CC72-F4A8-4DC3-AFAB-D22C482C8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28950" y="4800599"/>
            <a:ext cx="6115048" cy="342579"/>
          </a:xfrm>
          <a:prstGeom prst="rect">
            <a:avLst/>
          </a:prstGeom>
          <a:gradFill>
            <a:gsLst>
              <a:gs pos="0">
                <a:srgbClr val="000000">
                  <a:alpha val="50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B62AF58-5198-19E1-12AC-16997ABFAA5C}"/>
              </a:ext>
            </a:extLst>
          </p:cNvPr>
          <p:cNvSpPr txBox="1"/>
          <p:nvPr/>
        </p:nvSpPr>
        <p:spPr>
          <a:xfrm>
            <a:off x="1590261" y="4128252"/>
            <a:ext cx="1875835" cy="314894"/>
          </a:xfrm>
          <a:prstGeom prst="rect">
            <a:avLst/>
          </a:prstGeom>
          <a:noFill/>
        </p:spPr>
        <p:txBody>
          <a:bodyPr wrap="none" rtlCol="0">
            <a:spAutoFit/>
          </a:bodyPr>
          <a:lstStyle/>
          <a:p>
            <a:pPr>
              <a:lnSpc>
                <a:spcPct val="150000"/>
              </a:lnSpc>
            </a:pPr>
            <a:r>
              <a:rPr lang="en-GB" sz="1100">
                <a:latin typeface="Arial" panose="020B0604020202020204" pitchFamily="34" charset="0"/>
                <a:cs typeface="Arial" panose="020B0604020202020204" pitchFamily="34" charset="0"/>
              </a:rPr>
              <a:t>(Source:Google.com,2023)</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70"/>
        <p:cNvGrpSpPr/>
        <p:nvPr/>
      </p:nvGrpSpPr>
      <p:grpSpPr>
        <a:xfrm>
          <a:off x="0" y="0"/>
          <a:ext cx="0" cy="0"/>
          <a:chOff x="0" y="0"/>
          <a:chExt cx="0" cy="0"/>
        </a:xfrm>
      </p:grpSpPr>
      <p:sp>
        <p:nvSpPr>
          <p:cNvPr id="171" name="Google Shape;171;p20"/>
          <p:cNvSpPr txBox="1">
            <a:spLocks noGrp="1"/>
          </p:cNvSpPr>
          <p:nvPr>
            <p:ph type="title"/>
          </p:nvPr>
        </p:nvSpPr>
        <p:spPr>
          <a:xfrm>
            <a:off x="473202" y="480060"/>
            <a:ext cx="3614166" cy="1110996"/>
          </a:xfrm>
          <a:prstGeom prst="rect">
            <a:avLst/>
          </a:prstGeom>
        </p:spPr>
        <p:txBody>
          <a:bodyPr spcFirstLastPara="1" vert="horz" lIns="91440" tIns="45720" rIns="91440" bIns="45720" rtlCol="0" anchor="b" anchorCtr="0">
            <a:normAutofit/>
          </a:bodyPr>
          <a:lstStyle/>
          <a:p>
            <a:pPr marL="0" lvl="0" indent="0" algn="ctr" defTabSz="914400">
              <a:lnSpc>
                <a:spcPct val="150000"/>
              </a:lnSpc>
              <a:spcBef>
                <a:spcPct val="0"/>
              </a:spcBef>
              <a:spcAft>
                <a:spcPts val="0"/>
              </a:spcAft>
            </a:pPr>
            <a:r>
              <a:rPr lang="en-US" sz="1800" b="1" kern="1200">
                <a:solidFill>
                  <a:schemeClr val="tx1"/>
                </a:solidFill>
                <a:latin typeface="Ariel"/>
                <a:sym typeface="Times New Roman"/>
              </a:rPr>
              <a:t>TRADITIONAL TRAINING MODEL</a:t>
            </a:r>
          </a:p>
          <a:p>
            <a:pPr marL="0" lvl="0" indent="0" defTabSz="914400">
              <a:spcBef>
                <a:spcPct val="0"/>
              </a:spcBef>
              <a:spcAft>
                <a:spcPts val="0"/>
              </a:spcAft>
            </a:pPr>
            <a:endParaRPr lang="en-US" sz="3500" kern="1200">
              <a:solidFill>
                <a:schemeClr val="tx1"/>
              </a:solidFill>
              <a:latin typeface="+mj-lt"/>
              <a:ea typeface="+mj-ea"/>
              <a:cs typeface="+mj-cs"/>
            </a:endParaRPr>
          </a:p>
        </p:txBody>
      </p:sp>
      <p:sp>
        <p:nvSpPr>
          <p:cNvPr id="172" name="Google Shape;172;p20"/>
          <p:cNvSpPr txBox="1">
            <a:spLocks noGrp="1"/>
          </p:cNvSpPr>
          <p:nvPr>
            <p:ph type="body" idx="1"/>
          </p:nvPr>
        </p:nvSpPr>
        <p:spPr>
          <a:xfrm>
            <a:off x="473202" y="1686051"/>
            <a:ext cx="3614166" cy="2660904"/>
          </a:xfrm>
          <a:prstGeom prst="rect">
            <a:avLst/>
          </a:prstGeom>
        </p:spPr>
        <p:txBody>
          <a:bodyPr spcFirstLastPara="1" vert="horz" lIns="91440" tIns="45720" rIns="91440" bIns="45720" rtlCol="0" anchor="t" anchorCtr="0">
            <a:normAutofit/>
          </a:bodyPr>
          <a:lstStyle/>
          <a:p>
            <a:pPr marL="457200" lvl="0" indent="-228600" defTabSz="914400">
              <a:lnSpc>
                <a:spcPct val="150000"/>
              </a:lnSpc>
              <a:spcBef>
                <a:spcPts val="0"/>
              </a:spcBef>
              <a:spcAft>
                <a:spcPts val="600"/>
              </a:spcAft>
              <a:buClr>
                <a:srgbClr val="000000"/>
              </a:buClr>
              <a:buSzPts val="1600"/>
              <a:buFont typeface="Arial" panose="020B0604020202020204" pitchFamily="34" charset="0"/>
              <a:buChar char="•"/>
            </a:pPr>
            <a:r>
              <a:rPr lang="en-GB" sz="1100">
                <a:latin typeface="Ariel"/>
                <a:sym typeface="Times New Roman"/>
              </a:rPr>
              <a:t>The traditional activities related to creating benefits and remuneration advancement </a:t>
            </a:r>
          </a:p>
          <a:p>
            <a:pPr marL="457200" lvl="0" indent="-228600" defTabSz="914400">
              <a:lnSpc>
                <a:spcPct val="150000"/>
              </a:lnSpc>
              <a:spcBef>
                <a:spcPts val="0"/>
              </a:spcBef>
              <a:spcAft>
                <a:spcPts val="600"/>
              </a:spcAft>
              <a:buClr>
                <a:srgbClr val="000000"/>
              </a:buClr>
              <a:buSzPts val="1600"/>
              <a:buFont typeface="Arial" panose="020B0604020202020204" pitchFamily="34" charset="0"/>
              <a:buChar char="•"/>
            </a:pPr>
            <a:r>
              <a:rPr lang="en-GB" sz="1100">
                <a:latin typeface="Ariel"/>
                <a:sym typeface="Times New Roman"/>
              </a:rPr>
              <a:t>the key defining aspects of strategic HR management which is not changeable in the activities</a:t>
            </a:r>
          </a:p>
          <a:p>
            <a:pPr marL="457200" lvl="0" indent="-228600" defTabSz="914400">
              <a:lnSpc>
                <a:spcPct val="150000"/>
              </a:lnSpc>
              <a:spcBef>
                <a:spcPts val="0"/>
              </a:spcBef>
              <a:spcAft>
                <a:spcPts val="600"/>
              </a:spcAft>
              <a:buClr>
                <a:srgbClr val="000000"/>
              </a:buClr>
              <a:buSzPts val="1600"/>
              <a:buFont typeface="Arial" panose="020B0604020202020204" pitchFamily="34" charset="0"/>
              <a:buChar char="•"/>
            </a:pPr>
            <a:r>
              <a:rPr lang="en-GB" sz="1100">
                <a:latin typeface="Ariel"/>
                <a:sym typeface="Times New Roman"/>
              </a:rPr>
              <a:t>evaluating the effectiveness of HR practices, and policies towards the measurement of the organizational effectiveness </a:t>
            </a:r>
          </a:p>
        </p:txBody>
      </p:sp>
      <p:pic>
        <p:nvPicPr>
          <p:cNvPr id="173" name="Google Shape;173;p20"/>
          <p:cNvPicPr preferRelativeResize="0"/>
          <p:nvPr/>
        </p:nvPicPr>
        <p:blipFill>
          <a:blip r:embed="rId3"/>
          <a:stretch>
            <a:fillRect/>
          </a:stretch>
        </p:blipFill>
        <p:spPr>
          <a:xfrm>
            <a:off x="4811352" y="1699303"/>
            <a:ext cx="4094226" cy="3080905"/>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77"/>
        <p:cNvGrpSpPr/>
        <p:nvPr/>
      </p:nvGrpSpPr>
      <p:grpSpPr>
        <a:xfrm>
          <a:off x="0" y="0"/>
          <a:ext cx="0" cy="0"/>
          <a:chOff x="0" y="0"/>
          <a:chExt cx="0" cy="0"/>
        </a:xfrm>
      </p:grpSpPr>
      <p:sp useBgFill="1">
        <p:nvSpPr>
          <p:cNvPr id="185" name="Rectangle 184">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8" name="Google Shape;178;p21"/>
          <p:cNvSpPr txBox="1">
            <a:spLocks noGrp="1"/>
          </p:cNvSpPr>
          <p:nvPr>
            <p:ph type="title"/>
          </p:nvPr>
        </p:nvSpPr>
        <p:spPr>
          <a:xfrm>
            <a:off x="852297" y="177733"/>
            <a:ext cx="3992787" cy="647216"/>
          </a:xfrm>
          <a:prstGeom prst="rect">
            <a:avLst/>
          </a:prstGeom>
        </p:spPr>
        <p:txBody>
          <a:bodyPr spcFirstLastPara="1" vert="horz" lIns="91440" tIns="45720" rIns="91440" bIns="45720" rtlCol="0" anchor="b" anchorCtr="0">
            <a:normAutofit fontScale="90000"/>
          </a:bodyPr>
          <a:lstStyle/>
          <a:p>
            <a:pPr marL="0" lvl="0" indent="0" defTabSz="914400">
              <a:spcBef>
                <a:spcPct val="0"/>
              </a:spcBef>
              <a:spcAft>
                <a:spcPts val="0"/>
              </a:spcAft>
            </a:pPr>
            <a:endParaRPr lang="en-US" sz="2800" b="1" kern="1200">
              <a:solidFill>
                <a:schemeClr val="tx1"/>
              </a:solidFill>
              <a:latin typeface="+mj-lt"/>
              <a:ea typeface="+mj-ea"/>
              <a:cs typeface="+mj-cs"/>
              <a:sym typeface="Times New Roman"/>
            </a:endParaRPr>
          </a:p>
          <a:p>
            <a:pPr marL="0" lvl="0" indent="0" algn="ctr" defTabSz="914400">
              <a:lnSpc>
                <a:spcPct val="150000"/>
              </a:lnSpc>
              <a:spcBef>
                <a:spcPct val="0"/>
              </a:spcBef>
              <a:spcAft>
                <a:spcPts val="0"/>
              </a:spcAft>
            </a:pPr>
            <a:r>
              <a:rPr lang="en-US" sz="2000" b="1" kern="1200">
                <a:solidFill>
                  <a:schemeClr val="tx1"/>
                </a:solidFill>
                <a:latin typeface="Arial" panose="020B0604020202020204" pitchFamily="34" charset="0"/>
                <a:cs typeface="Arial" panose="020B0604020202020204" pitchFamily="34" charset="0"/>
              </a:rPr>
              <a:t>COMPETENCY MODELING</a:t>
            </a:r>
          </a:p>
        </p:txBody>
      </p:sp>
      <p:sp>
        <p:nvSpPr>
          <p:cNvPr id="179" name="Google Shape;179;p21"/>
          <p:cNvSpPr txBox="1">
            <a:spLocks noGrp="1"/>
          </p:cNvSpPr>
          <p:nvPr>
            <p:ph type="body" idx="1"/>
          </p:nvPr>
        </p:nvSpPr>
        <p:spPr>
          <a:xfrm>
            <a:off x="858692" y="1804420"/>
            <a:ext cx="3986392" cy="2651312"/>
          </a:xfrm>
          <a:prstGeom prst="rect">
            <a:avLst/>
          </a:prstGeom>
        </p:spPr>
        <p:txBody>
          <a:bodyPr spcFirstLastPara="1" vert="horz" lIns="91440" tIns="45720" rIns="91440" bIns="45720" rtlCol="0" anchor="t" anchorCtr="0">
            <a:normAutofit/>
          </a:bodyPr>
          <a:lstStyle/>
          <a:p>
            <a:pPr marL="457200" lvl="0" indent="-228600" defTabSz="914400">
              <a:lnSpc>
                <a:spcPct val="150000"/>
              </a:lnSpc>
              <a:spcBef>
                <a:spcPts val="0"/>
              </a:spcBef>
              <a:spcAft>
                <a:spcPts val="600"/>
              </a:spcAft>
              <a:buClr>
                <a:srgbClr val="000000"/>
              </a:buClr>
              <a:buSzPts val="2000"/>
              <a:buFont typeface="Arial" panose="020B0604020202020204" pitchFamily="34" charset="0"/>
              <a:buChar char="•"/>
            </a:pPr>
            <a:r>
              <a:rPr lang="en-US" sz="1100">
                <a:latin typeface="Arial" panose="020B0604020202020204" pitchFamily="34" charset="0"/>
                <a:cs typeface="Arial" panose="020B0604020202020204" pitchFamily="34" charset="0"/>
                <a:sym typeface="Times New Roman"/>
              </a:rPr>
              <a:t>The public sector organization in the UK firm at British Council</a:t>
            </a:r>
          </a:p>
          <a:p>
            <a:pPr marL="457200" lvl="0" indent="-228600" defTabSz="914400">
              <a:lnSpc>
                <a:spcPct val="150000"/>
              </a:lnSpc>
              <a:spcBef>
                <a:spcPts val="0"/>
              </a:spcBef>
              <a:spcAft>
                <a:spcPts val="600"/>
              </a:spcAft>
              <a:buClr>
                <a:srgbClr val="000000"/>
              </a:buClr>
              <a:buSzPts val="2000"/>
              <a:buFont typeface="Arial" panose="020B0604020202020204" pitchFamily="34" charset="0"/>
              <a:buChar char="•"/>
            </a:pPr>
            <a:r>
              <a:rPr lang="en-US" sz="1100">
                <a:latin typeface="Arial" panose="020B0604020202020204" pitchFamily="34" charset="0"/>
                <a:cs typeface="Arial" panose="020B0604020202020204" pitchFamily="34" charset="0"/>
                <a:sym typeface="Times New Roman"/>
              </a:rPr>
              <a:t>The key role is to meet the legal requirements of the HR practices in business management to meet the legal requirements  </a:t>
            </a:r>
          </a:p>
          <a:p>
            <a:pPr marL="457200" lvl="0" indent="-228600" defTabSz="914400">
              <a:lnSpc>
                <a:spcPct val="150000"/>
              </a:lnSpc>
              <a:spcBef>
                <a:spcPts val="0"/>
              </a:spcBef>
              <a:spcAft>
                <a:spcPts val="600"/>
              </a:spcAft>
              <a:buClr>
                <a:srgbClr val="000000"/>
              </a:buClr>
              <a:buSzPts val="1600"/>
              <a:buFont typeface="Arial" panose="020B0604020202020204" pitchFamily="34" charset="0"/>
              <a:buChar char="•"/>
            </a:pPr>
            <a:r>
              <a:rPr lang="en-US" sz="1100">
                <a:latin typeface="Arial" panose="020B0604020202020204" pitchFamily="34" charset="0"/>
                <a:cs typeface="Arial" panose="020B0604020202020204" pitchFamily="34" charset="0"/>
                <a:sym typeface="Times New Roman"/>
              </a:rPr>
              <a:t>The involvement of the competency model in the business refers to meeting the strategic need </a:t>
            </a:r>
          </a:p>
        </p:txBody>
      </p:sp>
      <p:sp>
        <p:nvSpPr>
          <p:cNvPr id="187" name="Rectangle 186">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3"/>
            <a:ext cx="3069391" cy="5143499"/>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9" name="Rectangle 188">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1"/>
            <a:ext cx="3069391" cy="4800276"/>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1" name="Rectangle 190">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16"/>
            <a:ext cx="3051501" cy="4800291"/>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3" name="Rectangle 192">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7"/>
            <a:ext cx="2708601" cy="51434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0" name="Google Shape;180;p21" descr="A diagram of competency model&#10;&#10;Description automatically generated"/>
          <p:cNvPicPr preferRelativeResize="0"/>
          <p:nvPr/>
        </p:nvPicPr>
        <p:blipFill rotWithShape="1">
          <a:blip r:embed="rId3"/>
          <a:srcRect r="7865" b="4"/>
          <a:stretch/>
        </p:blipFill>
        <p:spPr>
          <a:xfrm>
            <a:off x="5306975" y="924515"/>
            <a:ext cx="3127897" cy="3318389"/>
          </a:xfrm>
          <a:prstGeom prst="rect">
            <a:avLst/>
          </a:prstGeom>
          <a:noFill/>
        </p:spPr>
      </p:pic>
      <p:sp>
        <p:nvSpPr>
          <p:cNvPr id="3" name="TextBox 2">
            <a:extLst>
              <a:ext uri="{FF2B5EF4-FFF2-40B4-BE49-F238E27FC236}">
                <a16:creationId xmlns:a16="http://schemas.microsoft.com/office/drawing/2014/main" id="{824AA50F-46CA-A46C-A76B-3EF007639EE9}"/>
              </a:ext>
            </a:extLst>
          </p:cNvPr>
          <p:cNvSpPr txBox="1"/>
          <p:nvPr/>
        </p:nvSpPr>
        <p:spPr>
          <a:xfrm>
            <a:off x="6255026" y="4455732"/>
            <a:ext cx="2030282" cy="314894"/>
          </a:xfrm>
          <a:prstGeom prst="rect">
            <a:avLst/>
          </a:prstGeom>
          <a:noFill/>
        </p:spPr>
        <p:txBody>
          <a:bodyPr wrap="square" rtlCol="0">
            <a:spAutoFit/>
          </a:bodyPr>
          <a:lstStyle/>
          <a:p>
            <a:pPr algn="ctr">
              <a:lnSpc>
                <a:spcPct val="150000"/>
              </a:lnSpc>
            </a:pPr>
            <a:r>
              <a:rPr lang="en-GB" sz="1100">
                <a:solidFill>
                  <a:schemeClr val="bg1"/>
                </a:solidFill>
                <a:latin typeface="Arial" panose="020B0604020202020204" pitchFamily="34" charset="0"/>
                <a:cs typeface="Arial" panose="020B0604020202020204" pitchFamily="34" charset="0"/>
              </a:rPr>
              <a:t>(Source: Google.com,2023)</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84"/>
        <p:cNvGrpSpPr/>
        <p:nvPr/>
      </p:nvGrpSpPr>
      <p:grpSpPr>
        <a:xfrm>
          <a:off x="0" y="0"/>
          <a:ext cx="0" cy="0"/>
          <a:chOff x="0" y="0"/>
          <a:chExt cx="0" cy="0"/>
        </a:xfrm>
      </p:grpSpPr>
      <p:sp useBgFill="1">
        <p:nvSpPr>
          <p:cNvPr id="205" name="Rectangle 204">
            <a:extLst>
              <a:ext uri="{FF2B5EF4-FFF2-40B4-BE49-F238E27FC236}">
                <a16:creationId xmlns:a16="http://schemas.microsoft.com/office/drawing/2014/main" id="{8D1AA55E-40D5-461B-A5A8-4AE8AAB71B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5" name="Google Shape;185;p22"/>
          <p:cNvSpPr txBox="1">
            <a:spLocks noGrp="1"/>
          </p:cNvSpPr>
          <p:nvPr>
            <p:ph type="title"/>
          </p:nvPr>
        </p:nvSpPr>
        <p:spPr>
          <a:xfrm>
            <a:off x="628650" y="808424"/>
            <a:ext cx="4616991" cy="913367"/>
          </a:xfrm>
          <a:prstGeom prst="rect">
            <a:avLst/>
          </a:prstGeom>
        </p:spPr>
        <p:txBody>
          <a:bodyPr spcFirstLastPara="1" vert="horz" lIns="91440" tIns="45720" rIns="91440" bIns="45720" rtlCol="0" anchor="b" anchorCtr="0">
            <a:normAutofit/>
          </a:bodyPr>
          <a:lstStyle/>
          <a:p>
            <a:pPr marL="0" lvl="0" indent="0" algn="ctr" defTabSz="914400">
              <a:lnSpc>
                <a:spcPct val="150000"/>
              </a:lnSpc>
              <a:spcBef>
                <a:spcPct val="0"/>
              </a:spcBef>
              <a:spcAft>
                <a:spcPts val="0"/>
              </a:spcAft>
            </a:pPr>
            <a:r>
              <a:rPr lang="en-US" sz="1800" b="1" kern="1200">
                <a:solidFill>
                  <a:schemeClr val="tx1"/>
                </a:solidFill>
                <a:latin typeface="Arial" panose="020B0604020202020204" pitchFamily="34" charset="0"/>
                <a:cs typeface="Arial" panose="020B0604020202020204" pitchFamily="34" charset="0"/>
                <a:sym typeface="Times New Roman"/>
              </a:rPr>
              <a:t>THREE-COMPONENT MODEL </a:t>
            </a:r>
          </a:p>
          <a:p>
            <a:pPr marL="0" lvl="0" indent="0" defTabSz="914400">
              <a:spcBef>
                <a:spcPct val="0"/>
              </a:spcBef>
              <a:spcAft>
                <a:spcPts val="0"/>
              </a:spcAft>
            </a:pPr>
            <a:endParaRPr lang="en-US" sz="2900" b="1" kern="1200">
              <a:solidFill>
                <a:schemeClr val="tx1"/>
              </a:solidFill>
              <a:latin typeface="+mj-lt"/>
              <a:ea typeface="+mj-ea"/>
              <a:cs typeface="+mj-cs"/>
              <a:sym typeface="Times New Roman"/>
            </a:endParaRPr>
          </a:p>
        </p:txBody>
      </p:sp>
      <p:cxnSp>
        <p:nvCxnSpPr>
          <p:cNvPr id="207" name="Straight Connector 206">
            <a:extLst>
              <a:ext uri="{FF2B5EF4-FFF2-40B4-BE49-F238E27FC236}">
                <a16:creationId xmlns:a16="http://schemas.microsoft.com/office/drawing/2014/main" id="{7EB498BD-8089-4626-91EA-4978EBEF53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04852"/>
            <a:ext cx="5927792" cy="0"/>
          </a:xfrm>
          <a:prstGeom prst="line">
            <a:avLst/>
          </a:prstGeom>
          <a:ln w="25400" cap="sq">
            <a:gradFill flip="none" rotWithShape="1">
              <a:gsLst>
                <a:gs pos="0">
                  <a:schemeClr val="accent1"/>
                </a:gs>
                <a:gs pos="100000">
                  <a:schemeClr val="accent2"/>
                </a:gs>
              </a:gsLst>
              <a:lin ang="10800000" scaled="0"/>
              <a:tileRect/>
            </a:gradFill>
            <a:bevel/>
          </a:ln>
        </p:spPr>
        <p:style>
          <a:lnRef idx="1">
            <a:schemeClr val="accent1"/>
          </a:lnRef>
          <a:fillRef idx="0">
            <a:schemeClr val="accent1"/>
          </a:fillRef>
          <a:effectRef idx="0">
            <a:schemeClr val="accent1"/>
          </a:effectRef>
          <a:fontRef idx="minor">
            <a:schemeClr val="tx1"/>
          </a:fontRef>
        </p:style>
      </p:cxnSp>
      <p:sp>
        <p:nvSpPr>
          <p:cNvPr id="186" name="Google Shape;186;p22"/>
          <p:cNvSpPr txBox="1">
            <a:spLocks noGrp="1"/>
          </p:cNvSpPr>
          <p:nvPr>
            <p:ph type="body" idx="1"/>
          </p:nvPr>
        </p:nvSpPr>
        <p:spPr>
          <a:xfrm>
            <a:off x="318052" y="1924131"/>
            <a:ext cx="4642809" cy="2214103"/>
          </a:xfrm>
          <a:prstGeom prst="rect">
            <a:avLst/>
          </a:prstGeom>
        </p:spPr>
        <p:txBody>
          <a:bodyPr spcFirstLastPara="1" vert="horz" lIns="91440" tIns="45720" rIns="91440" bIns="45720" rtlCol="0" anchor="t" anchorCtr="0">
            <a:normAutofit/>
          </a:bodyPr>
          <a:lstStyle/>
          <a:p>
            <a:pPr marL="457200" lvl="0" indent="-228600" defTabSz="914400">
              <a:lnSpc>
                <a:spcPct val="150000"/>
              </a:lnSpc>
              <a:spcBef>
                <a:spcPts val="0"/>
              </a:spcBef>
              <a:spcAft>
                <a:spcPts val="600"/>
              </a:spcAft>
              <a:buClr>
                <a:srgbClr val="000000"/>
              </a:buClr>
              <a:buSzPts val="2000"/>
              <a:buFont typeface="Arial" panose="020B0604020202020204" pitchFamily="34" charset="0"/>
              <a:buChar char="•"/>
            </a:pPr>
            <a:r>
              <a:rPr lang="en-GB" sz="1100">
                <a:solidFill>
                  <a:schemeClr val="tx1">
                    <a:alpha val="80000"/>
                  </a:schemeClr>
                </a:solidFill>
                <a:latin typeface="Arial" panose="020B0604020202020204" pitchFamily="34" charset="0"/>
                <a:cs typeface="Arial" panose="020B0604020202020204" pitchFamily="34" charset="0"/>
                <a:sym typeface="Times New Roman"/>
              </a:rPr>
              <a:t>The implication of this type of model by the British Council </a:t>
            </a:r>
          </a:p>
          <a:p>
            <a:pPr marL="457200" lvl="0" indent="-228600" defTabSz="914400">
              <a:lnSpc>
                <a:spcPct val="150000"/>
              </a:lnSpc>
              <a:spcBef>
                <a:spcPts val="0"/>
              </a:spcBef>
              <a:spcAft>
                <a:spcPts val="600"/>
              </a:spcAft>
              <a:buClr>
                <a:srgbClr val="000000"/>
              </a:buClr>
              <a:buSzPts val="1600"/>
              <a:buFont typeface="Arial" panose="020B0604020202020204" pitchFamily="34" charset="0"/>
              <a:buChar char="•"/>
            </a:pPr>
            <a:r>
              <a:rPr lang="en-GB" sz="1100">
                <a:solidFill>
                  <a:schemeClr val="tx1">
                    <a:alpha val="80000"/>
                  </a:schemeClr>
                </a:solidFill>
                <a:latin typeface="Arial" panose="020B0604020202020204" pitchFamily="34" charset="0"/>
                <a:cs typeface="Arial" panose="020B0604020202020204" pitchFamily="34" charset="0"/>
                <a:sym typeface="Times New Roman"/>
              </a:rPr>
              <a:t>consisting three different dimensions such as </a:t>
            </a:r>
            <a:r>
              <a:rPr lang="en-GB" sz="1100" b="1" i="1">
                <a:solidFill>
                  <a:schemeClr val="tx1">
                    <a:alpha val="80000"/>
                  </a:schemeClr>
                </a:solidFill>
                <a:latin typeface="Arial" panose="020B0604020202020204" pitchFamily="34" charset="0"/>
                <a:cs typeface="Arial" panose="020B0604020202020204" pitchFamily="34" charset="0"/>
                <a:sym typeface="Times New Roman"/>
              </a:rPr>
              <a:t>“normative, affective, and continuance commitment”</a:t>
            </a:r>
          </a:p>
          <a:p>
            <a:pPr marL="457200" lvl="0" indent="-228600" defTabSz="914400">
              <a:lnSpc>
                <a:spcPct val="150000"/>
              </a:lnSpc>
              <a:spcBef>
                <a:spcPts val="0"/>
              </a:spcBef>
              <a:spcAft>
                <a:spcPts val="600"/>
              </a:spcAft>
              <a:buClr>
                <a:srgbClr val="000000"/>
              </a:buClr>
              <a:buSzPts val="1600"/>
              <a:buFont typeface="Arial" panose="020B0604020202020204" pitchFamily="34" charset="0"/>
              <a:buChar char="•"/>
            </a:pPr>
            <a:r>
              <a:rPr lang="en-GB" sz="1100">
                <a:solidFill>
                  <a:schemeClr val="tx1">
                    <a:alpha val="80000"/>
                  </a:schemeClr>
                </a:solidFill>
                <a:latin typeface="Arial" panose="020B0604020202020204" pitchFamily="34" charset="0"/>
                <a:cs typeface="Arial" panose="020B0604020202020204" pitchFamily="34" charset="0"/>
                <a:sym typeface="Times New Roman"/>
              </a:rPr>
              <a:t>The key role of the section of linking with the mechanism between the high performances in the HR management practices. </a:t>
            </a:r>
            <a:endParaRPr lang="en-GB" sz="1100" b="1">
              <a:solidFill>
                <a:schemeClr val="tx1">
                  <a:alpha val="80000"/>
                </a:schemeClr>
              </a:solidFill>
              <a:latin typeface="Arial" panose="020B0604020202020204" pitchFamily="34" charset="0"/>
              <a:cs typeface="Arial" panose="020B0604020202020204" pitchFamily="34" charset="0"/>
              <a:sym typeface="Times New Roman"/>
            </a:endParaRPr>
          </a:p>
        </p:txBody>
      </p:sp>
      <p:pic>
        <p:nvPicPr>
          <p:cNvPr id="187" name="Google Shape;187;p22"/>
          <p:cNvPicPr preferRelativeResize="0"/>
          <p:nvPr/>
        </p:nvPicPr>
        <p:blipFill>
          <a:blip r:embed="rId3"/>
          <a:stretch>
            <a:fillRect/>
          </a:stretch>
        </p:blipFill>
        <p:spPr>
          <a:xfrm>
            <a:off x="5496339" y="1528742"/>
            <a:ext cx="3329609" cy="2685447"/>
          </a:xfrm>
          <a:prstGeom prst="rect">
            <a:avLst/>
          </a:prstGeom>
          <a:noFill/>
        </p:spPr>
      </p:pic>
      <p:sp>
        <p:nvSpPr>
          <p:cNvPr id="215"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93414" y="1424463"/>
            <a:ext cx="104279" cy="10427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1"/>
          </a:solidFill>
          <a:ln w="603" cap="flat">
            <a:noFill/>
            <a:prstDash val="solid"/>
            <a:miter/>
          </a:ln>
        </p:spPr>
        <p:txBody>
          <a:bodyPr rtlCol="0" anchor="ctr"/>
          <a:lstStyle/>
          <a:p>
            <a:endParaRPr lang="en-US"/>
          </a:p>
        </p:txBody>
      </p:sp>
      <p:sp>
        <p:nvSpPr>
          <p:cNvPr id="21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27646" y="1642446"/>
            <a:ext cx="68354" cy="68353"/>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1"/>
          </a:solidFill>
          <a:ln w="422" cap="flat">
            <a:noFill/>
            <a:prstDash val="solid"/>
            <a:miter/>
          </a:ln>
        </p:spPr>
        <p:txBody>
          <a:bodyPr rtlCol="0" anchor="ctr"/>
          <a:lstStyle/>
          <a:p>
            <a:endParaRPr lang="en-US"/>
          </a:p>
        </p:txBody>
      </p:sp>
      <p:sp>
        <p:nvSpPr>
          <p:cNvPr id="2" name="TextBox 1">
            <a:extLst>
              <a:ext uri="{FF2B5EF4-FFF2-40B4-BE49-F238E27FC236}">
                <a16:creationId xmlns:a16="http://schemas.microsoft.com/office/drawing/2014/main" id="{E2BA3EC7-5FC8-97EC-6021-732D01AB614A}"/>
              </a:ext>
            </a:extLst>
          </p:cNvPr>
          <p:cNvSpPr txBox="1"/>
          <p:nvPr/>
        </p:nvSpPr>
        <p:spPr>
          <a:xfrm>
            <a:off x="6369718" y="4318468"/>
            <a:ext cx="1875835" cy="314894"/>
          </a:xfrm>
          <a:prstGeom prst="rect">
            <a:avLst/>
          </a:prstGeom>
          <a:noFill/>
        </p:spPr>
        <p:txBody>
          <a:bodyPr wrap="none" rtlCol="0">
            <a:spAutoFit/>
          </a:bodyPr>
          <a:lstStyle/>
          <a:p>
            <a:pPr>
              <a:lnSpc>
                <a:spcPct val="150000"/>
              </a:lnSpc>
            </a:pPr>
            <a:r>
              <a:rPr lang="en-GB" sz="1100">
                <a:latin typeface="Arial" panose="020B0604020202020204" pitchFamily="34" charset="0"/>
                <a:cs typeface="Arial" panose="020B0604020202020204" pitchFamily="34" charset="0"/>
              </a:rPr>
              <a:t>(Source:Google.com,2023)</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91"/>
        <p:cNvGrpSpPr/>
        <p:nvPr/>
      </p:nvGrpSpPr>
      <p:grpSpPr>
        <a:xfrm>
          <a:off x="0" y="0"/>
          <a:ext cx="0" cy="0"/>
          <a:chOff x="0" y="0"/>
          <a:chExt cx="0" cy="0"/>
        </a:xfrm>
      </p:grpSpPr>
      <p:sp useBgFill="1">
        <p:nvSpPr>
          <p:cNvPr id="207" name="Rectangle 198">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2" name="Google Shape;192;p23"/>
          <p:cNvSpPr txBox="1">
            <a:spLocks noGrp="1"/>
          </p:cNvSpPr>
          <p:nvPr>
            <p:ph type="title"/>
          </p:nvPr>
        </p:nvSpPr>
        <p:spPr>
          <a:xfrm>
            <a:off x="852296" y="236712"/>
            <a:ext cx="3673133" cy="1343610"/>
          </a:xfrm>
          <a:prstGeom prst="rect">
            <a:avLst/>
          </a:prstGeom>
        </p:spPr>
        <p:txBody>
          <a:bodyPr spcFirstLastPara="1" vert="horz" lIns="91440" tIns="45720" rIns="91440" bIns="45720" rtlCol="0" anchor="b" anchorCtr="0">
            <a:normAutofit/>
          </a:bodyPr>
          <a:lstStyle/>
          <a:p>
            <a:pPr marL="0" lvl="0" indent="0" algn="ctr" defTabSz="914400">
              <a:lnSpc>
                <a:spcPct val="150000"/>
              </a:lnSpc>
              <a:spcBef>
                <a:spcPct val="0"/>
              </a:spcBef>
              <a:spcAft>
                <a:spcPts val="0"/>
              </a:spcAft>
            </a:pPr>
            <a:r>
              <a:rPr lang="en-US" sz="2000" b="1" kern="1200">
                <a:solidFill>
                  <a:schemeClr val="tx1"/>
                </a:solidFill>
                <a:latin typeface="Arial" panose="020B0604020202020204" pitchFamily="34" charset="0"/>
                <a:cs typeface="Arial" panose="020B0604020202020204" pitchFamily="34" charset="0"/>
                <a:sym typeface="Times New Roman"/>
              </a:rPr>
              <a:t>COMPREHENSIVE AND COMPENSATORY MODEL</a:t>
            </a:r>
          </a:p>
          <a:p>
            <a:pPr marL="0" lvl="0" indent="0" defTabSz="914400">
              <a:lnSpc>
                <a:spcPct val="150000"/>
              </a:lnSpc>
              <a:spcBef>
                <a:spcPct val="0"/>
              </a:spcBef>
              <a:spcAft>
                <a:spcPts val="0"/>
              </a:spcAft>
            </a:pPr>
            <a:endParaRPr lang="en-US" sz="1800" b="1" kern="1200">
              <a:solidFill>
                <a:schemeClr val="tx1"/>
              </a:solidFill>
              <a:latin typeface="Arial" panose="020B0604020202020204" pitchFamily="34" charset="0"/>
              <a:cs typeface="Arial" panose="020B0604020202020204" pitchFamily="34" charset="0"/>
              <a:sym typeface="Times New Roman"/>
            </a:endParaRPr>
          </a:p>
        </p:txBody>
      </p:sp>
      <p:sp>
        <p:nvSpPr>
          <p:cNvPr id="193" name="Google Shape;193;p23"/>
          <p:cNvSpPr txBox="1">
            <a:spLocks noGrp="1"/>
          </p:cNvSpPr>
          <p:nvPr>
            <p:ph type="body" idx="1"/>
          </p:nvPr>
        </p:nvSpPr>
        <p:spPr>
          <a:xfrm>
            <a:off x="805726" y="1588434"/>
            <a:ext cx="3719703" cy="2641926"/>
          </a:xfrm>
          <a:prstGeom prst="rect">
            <a:avLst/>
          </a:prstGeom>
        </p:spPr>
        <p:txBody>
          <a:bodyPr spcFirstLastPara="1" vert="horz" lIns="91440" tIns="45720" rIns="91440" bIns="45720" rtlCol="0" anchor="t" anchorCtr="0">
            <a:normAutofit fontScale="92500" lnSpcReduction="20000"/>
          </a:bodyPr>
          <a:lstStyle/>
          <a:p>
            <a:pPr marL="457200" lvl="0" indent="-228600" defTabSz="914400">
              <a:lnSpc>
                <a:spcPct val="150000"/>
              </a:lnSpc>
              <a:spcBef>
                <a:spcPts val="0"/>
              </a:spcBef>
              <a:spcAft>
                <a:spcPts val="600"/>
              </a:spcAft>
              <a:buClr>
                <a:srgbClr val="000000"/>
              </a:buClr>
              <a:buSzPts val="1200"/>
              <a:buFont typeface="Arial" panose="020B0604020202020204" pitchFamily="34" charset="0"/>
              <a:buChar char="•"/>
            </a:pPr>
            <a:r>
              <a:rPr lang="en-US" sz="1100">
                <a:latin typeface="Arial" panose="020B0604020202020204" pitchFamily="34" charset="0"/>
                <a:cs typeface="Arial" panose="020B0604020202020204" pitchFamily="34" charset="0"/>
                <a:sym typeface="Times New Roman"/>
              </a:rPr>
              <a:t>A “Comprehensive model” has of risk regarding the funding proposition  (</a:t>
            </a:r>
            <a:r>
              <a:rPr lang="en-US" sz="1100">
                <a:highlight>
                  <a:srgbClr val="FFFFFF"/>
                </a:highlight>
                <a:latin typeface="Arial" panose="020B0604020202020204" pitchFamily="34" charset="0"/>
                <a:cs typeface="Arial" panose="020B0604020202020204" pitchFamily="34" charset="0"/>
                <a:sym typeface="Times New Roman"/>
              </a:rPr>
              <a:t>Collins, 2021, p. 7).</a:t>
            </a:r>
          </a:p>
          <a:p>
            <a:pPr marL="457200" lvl="0" indent="-228600" defTabSz="914400">
              <a:lnSpc>
                <a:spcPct val="150000"/>
              </a:lnSpc>
              <a:spcBef>
                <a:spcPts val="0"/>
              </a:spcBef>
              <a:spcAft>
                <a:spcPts val="600"/>
              </a:spcAft>
              <a:buClr>
                <a:srgbClr val="000000"/>
              </a:buClr>
              <a:buSzPts val="1200"/>
              <a:buFont typeface="Arial" panose="020B0604020202020204" pitchFamily="34" charset="0"/>
              <a:buChar char="•"/>
            </a:pPr>
            <a:r>
              <a:rPr lang="en-US" sz="1100">
                <a:latin typeface="Arial" panose="020B0604020202020204" pitchFamily="34" charset="0"/>
                <a:cs typeface="Arial" panose="020B0604020202020204" pitchFamily="34" charset="0"/>
                <a:sym typeface="Times New Roman"/>
              </a:rPr>
              <a:t> The comprehensive model in the hiring process includes a high funding estimation in the beginning.</a:t>
            </a:r>
          </a:p>
          <a:p>
            <a:pPr marL="457200" lvl="0" indent="-228600" defTabSz="914400">
              <a:lnSpc>
                <a:spcPct val="150000"/>
              </a:lnSpc>
              <a:spcBef>
                <a:spcPts val="0"/>
              </a:spcBef>
              <a:spcAft>
                <a:spcPts val="600"/>
              </a:spcAft>
              <a:buClr>
                <a:srgbClr val="000000"/>
              </a:buClr>
              <a:buSzPts val="1200"/>
              <a:buFont typeface="Arial" panose="020B0604020202020204" pitchFamily="34" charset="0"/>
              <a:buChar char="•"/>
            </a:pPr>
            <a:r>
              <a:rPr lang="en-US" sz="1100">
                <a:latin typeface="Arial" panose="020B0604020202020204" pitchFamily="34" charset="0"/>
                <a:cs typeface="Arial" panose="020B0604020202020204" pitchFamily="34" charset="0"/>
                <a:sym typeface="Times New Roman"/>
              </a:rPr>
              <a:t>Compensatory model helps the HRM managers to ascertain the overall criteria and the shortcoming of the candidates at the same time. </a:t>
            </a:r>
          </a:p>
          <a:p>
            <a:pPr marL="457200" lvl="0" indent="-228600" defTabSz="914400">
              <a:lnSpc>
                <a:spcPct val="150000"/>
              </a:lnSpc>
              <a:spcBef>
                <a:spcPts val="0"/>
              </a:spcBef>
              <a:spcAft>
                <a:spcPts val="600"/>
              </a:spcAft>
              <a:buClr>
                <a:srgbClr val="000000"/>
              </a:buClr>
              <a:buSzPts val="1200"/>
              <a:buFont typeface="Arial" panose="020B0604020202020204" pitchFamily="34" charset="0"/>
              <a:buChar char="•"/>
            </a:pPr>
            <a:r>
              <a:rPr lang="en-US" sz="1100">
                <a:latin typeface="Arial" panose="020B0604020202020204" pitchFamily="34" charset="0"/>
                <a:cs typeface="Arial" panose="020B0604020202020204" pitchFamily="34" charset="0"/>
                <a:sym typeface="Times New Roman"/>
              </a:rPr>
              <a:t>Thus, the managers are highly competent in making assessments regarding the “compensatory skills or qualities” possessed by the employees which might help the business to grow similarly.</a:t>
            </a:r>
          </a:p>
        </p:txBody>
      </p:sp>
      <p:pic>
        <p:nvPicPr>
          <p:cNvPr id="194" name="Google Shape;194;p23"/>
          <p:cNvPicPr preferRelativeResize="0"/>
          <p:nvPr/>
        </p:nvPicPr>
        <p:blipFill>
          <a:blip r:embed="rId3"/>
          <a:stretch>
            <a:fillRect/>
          </a:stretch>
        </p:blipFill>
        <p:spPr>
          <a:xfrm>
            <a:off x="5013540" y="1381727"/>
            <a:ext cx="3900767" cy="2507635"/>
          </a:xfrm>
          <a:prstGeom prst="rect">
            <a:avLst/>
          </a:prstGeom>
          <a:noFill/>
        </p:spPr>
      </p:pic>
      <p:sp>
        <p:nvSpPr>
          <p:cNvPr id="208" name="Rectangle 200">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4800599"/>
            <a:ext cx="9144000" cy="342580"/>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9" name="Rectangle 202">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28950" y="4800599"/>
            <a:ext cx="6115048" cy="342579"/>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D7A2A3B2-D2B9-B062-11C2-774C23CC129F}"/>
              </a:ext>
            </a:extLst>
          </p:cNvPr>
          <p:cNvSpPr txBox="1"/>
          <p:nvPr/>
        </p:nvSpPr>
        <p:spPr>
          <a:xfrm>
            <a:off x="5890497" y="3915466"/>
            <a:ext cx="2146852" cy="314894"/>
          </a:xfrm>
          <a:prstGeom prst="rect">
            <a:avLst/>
          </a:prstGeom>
          <a:noFill/>
        </p:spPr>
        <p:txBody>
          <a:bodyPr wrap="square" rtlCol="0">
            <a:spAutoFit/>
          </a:bodyPr>
          <a:lstStyle/>
          <a:p>
            <a:pPr algn="ctr">
              <a:lnSpc>
                <a:spcPct val="150000"/>
              </a:lnSpc>
            </a:pPr>
            <a:r>
              <a:rPr lang="en-GB" sz="1100">
                <a:latin typeface="Arial" panose="020B0604020202020204" pitchFamily="34" charset="0"/>
                <a:cs typeface="Arial" panose="020B0604020202020204" pitchFamily="34" charset="0"/>
              </a:rPr>
              <a:t>(Source: Google.com,2023)</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98"/>
        <p:cNvGrpSpPr/>
        <p:nvPr/>
      </p:nvGrpSpPr>
      <p:grpSpPr>
        <a:xfrm>
          <a:off x="0" y="0"/>
          <a:ext cx="0" cy="0"/>
          <a:chOff x="0" y="0"/>
          <a:chExt cx="0" cy="0"/>
        </a:xfrm>
      </p:grpSpPr>
      <p:sp useBgFill="1">
        <p:nvSpPr>
          <p:cNvPr id="241" name="Rectangle 240">
            <a:extLst>
              <a:ext uri="{FF2B5EF4-FFF2-40B4-BE49-F238E27FC236}">
                <a16:creationId xmlns:a16="http://schemas.microsoft.com/office/drawing/2014/main" id="{85F55C16-BC21-49EF-A4FF-C3155BB93B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9" name="Google Shape;199;p24"/>
          <p:cNvSpPr txBox="1">
            <a:spLocks noGrp="1"/>
          </p:cNvSpPr>
          <p:nvPr>
            <p:ph type="title"/>
          </p:nvPr>
        </p:nvSpPr>
        <p:spPr>
          <a:xfrm>
            <a:off x="4686300" y="273843"/>
            <a:ext cx="3829048" cy="1464558"/>
          </a:xfrm>
          <a:prstGeom prst="rect">
            <a:avLst/>
          </a:prstGeom>
        </p:spPr>
        <p:txBody>
          <a:bodyPr spcFirstLastPara="1" vert="horz" lIns="91440" tIns="45720" rIns="91440" bIns="45720" rtlCol="0" anchor="ctr" anchorCtr="0">
            <a:normAutofit/>
          </a:bodyPr>
          <a:lstStyle/>
          <a:p>
            <a:pPr marL="0" lvl="0" indent="0" algn="ctr" defTabSz="914400">
              <a:lnSpc>
                <a:spcPct val="150000"/>
              </a:lnSpc>
              <a:spcBef>
                <a:spcPct val="0"/>
              </a:spcBef>
              <a:spcAft>
                <a:spcPts val="0"/>
              </a:spcAft>
            </a:pPr>
            <a:r>
              <a:rPr lang="en-US" sz="1800" b="1" kern="1200">
                <a:solidFill>
                  <a:schemeClr val="tx1"/>
                </a:solidFill>
                <a:latin typeface="Arial" panose="020B0604020202020204" pitchFamily="34" charset="0"/>
                <a:cs typeface="Arial" panose="020B0604020202020204" pitchFamily="34" charset="0"/>
                <a:sym typeface="Times New Roman"/>
              </a:rPr>
              <a:t>CONFUGURATION MODEL</a:t>
            </a:r>
          </a:p>
          <a:p>
            <a:pPr marL="0" lvl="0" indent="0" defTabSz="914400">
              <a:spcBef>
                <a:spcPct val="0"/>
              </a:spcBef>
              <a:spcAft>
                <a:spcPts val="0"/>
              </a:spcAft>
            </a:pPr>
            <a:endParaRPr lang="en-US" sz="3700" b="1" kern="1200">
              <a:solidFill>
                <a:schemeClr val="tx1"/>
              </a:solidFill>
              <a:latin typeface="+mj-lt"/>
              <a:ea typeface="+mj-ea"/>
              <a:cs typeface="+mj-cs"/>
              <a:sym typeface="Times New Roman"/>
            </a:endParaRPr>
          </a:p>
        </p:txBody>
      </p:sp>
      <p:sp>
        <p:nvSpPr>
          <p:cNvPr id="243" name="Freeform: Shape 242">
            <a:extLst>
              <a:ext uri="{FF2B5EF4-FFF2-40B4-BE49-F238E27FC236}">
                <a16:creationId xmlns:a16="http://schemas.microsoft.com/office/drawing/2014/main" id="{0C5F069E-AFE6-4825-8945-46F2918A50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4587427" cy="5143500"/>
          </a:xfrm>
          <a:custGeom>
            <a:avLst/>
            <a:gdLst>
              <a:gd name="connsiteX0" fmla="*/ 0 w 6116569"/>
              <a:gd name="connsiteY0" fmla="*/ 0 h 6879321"/>
              <a:gd name="connsiteX1" fmla="*/ 2935851 w 6116569"/>
              <a:gd name="connsiteY1" fmla="*/ 0 h 6879321"/>
              <a:gd name="connsiteX2" fmla="*/ 3238280 w 6116569"/>
              <a:gd name="connsiteY2" fmla="*/ 31980 h 6879321"/>
              <a:gd name="connsiteX3" fmla="*/ 3660541 w 6116569"/>
              <a:gd name="connsiteY3" fmla="*/ 550772 h 6879321"/>
              <a:gd name="connsiteX4" fmla="*/ 3808902 w 6116569"/>
              <a:gd name="connsiteY4" fmla="*/ 589860 h 6879321"/>
              <a:gd name="connsiteX5" fmla="*/ 4413762 w 6116569"/>
              <a:gd name="connsiteY5" fmla="*/ 625393 h 6879321"/>
              <a:gd name="connsiteX6" fmla="*/ 4567830 w 6116569"/>
              <a:gd name="connsiteY6" fmla="*/ 721333 h 6879321"/>
              <a:gd name="connsiteX7" fmla="*/ 4171247 w 6116569"/>
              <a:gd name="connsiteY7" fmla="*/ 792401 h 6879321"/>
              <a:gd name="connsiteX8" fmla="*/ 4376671 w 6116569"/>
              <a:gd name="connsiteY8" fmla="*/ 842148 h 6879321"/>
              <a:gd name="connsiteX9" fmla="*/ 4527887 w 6116569"/>
              <a:gd name="connsiteY9" fmla="*/ 813722 h 6879321"/>
              <a:gd name="connsiteX10" fmla="*/ 4633452 w 6116569"/>
              <a:gd name="connsiteY10" fmla="*/ 799508 h 6879321"/>
              <a:gd name="connsiteX11" fmla="*/ 4947293 w 6116569"/>
              <a:gd name="connsiteY11" fmla="*/ 870576 h 6879321"/>
              <a:gd name="connsiteX12" fmla="*/ 5263988 w 6116569"/>
              <a:gd name="connsiteY12" fmla="*/ 820828 h 6879321"/>
              <a:gd name="connsiteX13" fmla="*/ 5249723 w 6116569"/>
              <a:gd name="connsiteY13" fmla="*/ 895449 h 6879321"/>
              <a:gd name="connsiteX14" fmla="*/ 4744723 w 6116569"/>
              <a:gd name="connsiteY14" fmla="*/ 1197485 h 6879321"/>
              <a:gd name="connsiteX15" fmla="*/ 4767548 w 6116569"/>
              <a:gd name="connsiteY15" fmla="*/ 1346727 h 6879321"/>
              <a:gd name="connsiteX16" fmla="*/ 4539299 w 6116569"/>
              <a:gd name="connsiteY16" fmla="*/ 1421348 h 6879321"/>
              <a:gd name="connsiteX17" fmla="*/ 4607773 w 6116569"/>
              <a:gd name="connsiteY17" fmla="*/ 1485309 h 6879321"/>
              <a:gd name="connsiteX18" fmla="*/ 4579242 w 6116569"/>
              <a:gd name="connsiteY18" fmla="*/ 1535055 h 6879321"/>
              <a:gd name="connsiteX19" fmla="*/ 5278255 w 6116569"/>
              <a:gd name="connsiteY19" fmla="*/ 1609676 h 6879321"/>
              <a:gd name="connsiteX20" fmla="*/ 5771843 w 6116569"/>
              <a:gd name="connsiteY20" fmla="*/ 1630997 h 6879321"/>
              <a:gd name="connsiteX21" fmla="*/ 6105656 w 6116569"/>
              <a:gd name="connsiteY21" fmla="*/ 1748257 h 6879321"/>
              <a:gd name="connsiteX22" fmla="*/ 5691955 w 6116569"/>
              <a:gd name="connsiteY22" fmla="*/ 2167555 h 6879321"/>
              <a:gd name="connsiteX23" fmla="*/ 5475118 w 6116569"/>
              <a:gd name="connsiteY23" fmla="*/ 2348776 h 6879321"/>
              <a:gd name="connsiteX24" fmla="*/ 5826051 w 6116569"/>
              <a:gd name="connsiteY24" fmla="*/ 2291922 h 6879321"/>
              <a:gd name="connsiteX25" fmla="*/ 5552153 w 6116569"/>
              <a:gd name="connsiteY25" fmla="*/ 2597513 h 6879321"/>
              <a:gd name="connsiteX26" fmla="*/ 5603508 w 6116569"/>
              <a:gd name="connsiteY26" fmla="*/ 2647260 h 6879321"/>
              <a:gd name="connsiteX27" fmla="*/ 5700515 w 6116569"/>
              <a:gd name="connsiteY27" fmla="*/ 2679240 h 6879321"/>
              <a:gd name="connsiteX28" fmla="*/ 5246870 w 6116569"/>
              <a:gd name="connsiteY28" fmla="*/ 2888889 h 6879321"/>
              <a:gd name="connsiteX29" fmla="*/ 4836022 w 6116569"/>
              <a:gd name="connsiteY29" fmla="*/ 3169605 h 6879321"/>
              <a:gd name="connsiteX30" fmla="*/ 4736163 w 6116569"/>
              <a:gd name="connsiteY30" fmla="*/ 3233565 h 6879321"/>
              <a:gd name="connsiteX31" fmla="*/ 4853141 w 6116569"/>
              <a:gd name="connsiteY31" fmla="*/ 3233565 h 6879321"/>
              <a:gd name="connsiteX32" fmla="*/ 4944440 w 6116569"/>
              <a:gd name="connsiteY32" fmla="*/ 3226459 h 6879321"/>
              <a:gd name="connsiteX33" fmla="*/ 5109921 w 6116569"/>
              <a:gd name="connsiteY33" fmla="*/ 3283313 h 6879321"/>
              <a:gd name="connsiteX34" fmla="*/ 5694809 w 6116569"/>
              <a:gd name="connsiteY34" fmla="*/ 3141178 h 6879321"/>
              <a:gd name="connsiteX35" fmla="*/ 5566419 w 6116569"/>
              <a:gd name="connsiteY35" fmla="*/ 3301079 h 6879321"/>
              <a:gd name="connsiteX36" fmla="*/ 5415203 w 6116569"/>
              <a:gd name="connsiteY36" fmla="*/ 3397020 h 6879321"/>
              <a:gd name="connsiteX37" fmla="*/ 5612068 w 6116569"/>
              <a:gd name="connsiteY37" fmla="*/ 3432554 h 6879321"/>
              <a:gd name="connsiteX38" fmla="*/ 5206927 w 6116569"/>
              <a:gd name="connsiteY38" fmla="*/ 3599562 h 6879321"/>
              <a:gd name="connsiteX39" fmla="*/ 5301079 w 6116569"/>
              <a:gd name="connsiteY39" fmla="*/ 3723930 h 6879321"/>
              <a:gd name="connsiteX40" fmla="*/ 4507915 w 6116569"/>
              <a:gd name="connsiteY40" fmla="*/ 4306683 h 6879321"/>
              <a:gd name="connsiteX41" fmla="*/ 3982942 w 6116569"/>
              <a:gd name="connsiteY41" fmla="*/ 4587399 h 6879321"/>
              <a:gd name="connsiteX42" fmla="*/ 4185513 w 6116569"/>
              <a:gd name="connsiteY42" fmla="*/ 4541205 h 6879321"/>
              <a:gd name="connsiteX43" fmla="*/ 5212633 w 6116569"/>
              <a:gd name="connsiteY43" fmla="*/ 4455924 h 6879321"/>
              <a:gd name="connsiteX44" fmla="*/ 5312492 w 6116569"/>
              <a:gd name="connsiteY44" fmla="*/ 4473691 h 6879321"/>
              <a:gd name="connsiteX45" fmla="*/ 4596361 w 6116569"/>
              <a:gd name="connsiteY45" fmla="*/ 4818368 h 6879321"/>
              <a:gd name="connsiteX46" fmla="*/ 4873113 w 6116569"/>
              <a:gd name="connsiteY46" fmla="*/ 4885882 h 6879321"/>
              <a:gd name="connsiteX47" fmla="*/ 4935881 w 6116569"/>
              <a:gd name="connsiteY47" fmla="*/ 4914309 h 6879321"/>
              <a:gd name="connsiteX48" fmla="*/ 4873113 w 6116569"/>
              <a:gd name="connsiteY48" fmla="*/ 5003143 h 6879321"/>
              <a:gd name="connsiteX49" fmla="*/ 4721898 w 6116569"/>
              <a:gd name="connsiteY49" fmla="*/ 5095530 h 6879321"/>
              <a:gd name="connsiteX50" fmla="*/ 5132745 w 6116569"/>
              <a:gd name="connsiteY50" fmla="*/ 4949842 h 6879321"/>
              <a:gd name="connsiteX51" fmla="*/ 5101362 w 6116569"/>
              <a:gd name="connsiteY51" fmla="*/ 5081317 h 6879321"/>
              <a:gd name="connsiteX52" fmla="*/ 5138452 w 6116569"/>
              <a:gd name="connsiteY52" fmla="*/ 5198578 h 6879321"/>
              <a:gd name="connsiteX53" fmla="*/ 4904497 w 6116569"/>
              <a:gd name="connsiteY53" fmla="*/ 5362033 h 6879321"/>
              <a:gd name="connsiteX54" fmla="*/ 4579242 w 6116569"/>
              <a:gd name="connsiteY54" fmla="*/ 5674729 h 6879321"/>
              <a:gd name="connsiteX55" fmla="*/ 4253988 w 6116569"/>
              <a:gd name="connsiteY55" fmla="*/ 5884379 h 6879321"/>
              <a:gd name="connsiteX56" fmla="*/ 3985795 w 6116569"/>
              <a:gd name="connsiteY56" fmla="*/ 6069153 h 6879321"/>
              <a:gd name="connsiteX57" fmla="*/ 4231163 w 6116569"/>
              <a:gd name="connsiteY57" fmla="*/ 6030066 h 6879321"/>
              <a:gd name="connsiteX58" fmla="*/ 3814609 w 6116569"/>
              <a:gd name="connsiteY58" fmla="*/ 6317889 h 6879321"/>
              <a:gd name="connsiteX59" fmla="*/ 3751840 w 6116569"/>
              <a:gd name="connsiteY59" fmla="*/ 6339209 h 6879321"/>
              <a:gd name="connsiteX60" fmla="*/ 3089919 w 6116569"/>
              <a:gd name="connsiteY60" fmla="*/ 6563071 h 6879321"/>
              <a:gd name="connsiteX61" fmla="*/ 2961529 w 6116569"/>
              <a:gd name="connsiteY61" fmla="*/ 6662566 h 6879321"/>
              <a:gd name="connsiteX62" fmla="*/ 3107038 w 6116569"/>
              <a:gd name="connsiteY62" fmla="*/ 6673226 h 6879321"/>
              <a:gd name="connsiteX63" fmla="*/ 3594919 w 6116569"/>
              <a:gd name="connsiteY63" fmla="*/ 6591499 h 6879321"/>
              <a:gd name="connsiteX64" fmla="*/ 3261106 w 6116569"/>
              <a:gd name="connsiteY64" fmla="*/ 6726527 h 6879321"/>
              <a:gd name="connsiteX65" fmla="*/ 3620597 w 6116569"/>
              <a:gd name="connsiteY65" fmla="*/ 6740740 h 6879321"/>
              <a:gd name="connsiteX66" fmla="*/ 3703337 w 6116569"/>
              <a:gd name="connsiteY66" fmla="*/ 6826020 h 6879321"/>
              <a:gd name="connsiteX67" fmla="*/ 3689072 w 6116569"/>
              <a:gd name="connsiteY67" fmla="*/ 6879321 h 6879321"/>
              <a:gd name="connsiteX68" fmla="*/ 0 w 6116569"/>
              <a:gd name="connsiteY68" fmla="*/ 6879321 h 68793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201" name="Google Shape;201;p24"/>
          <p:cNvPicPr preferRelativeResize="0"/>
          <p:nvPr/>
        </p:nvPicPr>
        <p:blipFill rotWithShape="1">
          <a:blip r:embed="rId3"/>
          <a:srcRect t="967" b="399"/>
          <a:stretch/>
        </p:blipFill>
        <p:spPr>
          <a:xfrm>
            <a:off x="450850" y="1123122"/>
            <a:ext cx="3609084" cy="3250095"/>
          </a:xfrm>
          <a:prstGeom prst="rect">
            <a:avLst/>
          </a:prstGeom>
          <a:noFill/>
        </p:spPr>
      </p:pic>
      <p:sp>
        <p:nvSpPr>
          <p:cNvPr id="200" name="Google Shape;200;p24"/>
          <p:cNvSpPr txBox="1">
            <a:spLocks noGrp="1"/>
          </p:cNvSpPr>
          <p:nvPr>
            <p:ph type="body" idx="1"/>
          </p:nvPr>
        </p:nvSpPr>
        <p:spPr>
          <a:xfrm>
            <a:off x="4686300" y="1872942"/>
            <a:ext cx="3829048" cy="2759779"/>
          </a:xfrm>
          <a:prstGeom prst="rect">
            <a:avLst/>
          </a:prstGeom>
        </p:spPr>
        <p:txBody>
          <a:bodyPr spcFirstLastPara="1" vert="horz" lIns="91440" tIns="45720" rIns="91440" bIns="45720" rtlCol="0" anchorCtr="0">
            <a:normAutofit/>
          </a:bodyPr>
          <a:lstStyle/>
          <a:p>
            <a:pPr marL="228600" lvl="0" indent="-228600" defTabSz="914400">
              <a:spcBef>
                <a:spcPts val="0"/>
              </a:spcBef>
              <a:spcAft>
                <a:spcPts val="600"/>
              </a:spcAft>
              <a:buClr>
                <a:srgbClr val="000000"/>
              </a:buClr>
              <a:buSzPts val="1200"/>
              <a:buFont typeface="Arial" panose="020B0604020202020204" pitchFamily="34" charset="0"/>
              <a:buChar char="•"/>
            </a:pPr>
            <a:endParaRPr lang="en-US" sz="1500">
              <a:sym typeface="Times New Roman"/>
            </a:endParaRPr>
          </a:p>
          <a:p>
            <a:pPr marL="457200" lvl="0" indent="-228600" defTabSz="914400">
              <a:lnSpc>
                <a:spcPct val="150000"/>
              </a:lnSpc>
              <a:spcBef>
                <a:spcPts val="0"/>
              </a:spcBef>
              <a:spcAft>
                <a:spcPts val="600"/>
              </a:spcAft>
              <a:buClr>
                <a:srgbClr val="000000"/>
              </a:buClr>
              <a:buSzPts val="1200"/>
              <a:buFont typeface="Arial" panose="020B0604020202020204" pitchFamily="34" charset="0"/>
              <a:buChar char="•"/>
            </a:pPr>
            <a:r>
              <a:rPr lang="en-GB" sz="1100">
                <a:latin typeface="Arial" panose="020B0604020202020204" pitchFamily="34" charset="0"/>
                <a:cs typeface="Arial" panose="020B0604020202020204" pitchFamily="34" charset="0"/>
                <a:sym typeface="Times New Roman"/>
              </a:rPr>
              <a:t>The “configurable model” boosts the MRM practice in the identification of the right fit in the “internal environment”.</a:t>
            </a:r>
          </a:p>
          <a:p>
            <a:pPr marL="457200" lvl="0" indent="-228600" defTabSz="914400">
              <a:lnSpc>
                <a:spcPct val="150000"/>
              </a:lnSpc>
              <a:spcBef>
                <a:spcPts val="0"/>
              </a:spcBef>
              <a:spcAft>
                <a:spcPts val="600"/>
              </a:spcAft>
              <a:buClr>
                <a:srgbClr val="000000"/>
              </a:buClr>
              <a:buSzPts val="1200"/>
              <a:buFont typeface="Arial" panose="020B0604020202020204" pitchFamily="34" charset="0"/>
              <a:buChar char="•"/>
            </a:pPr>
            <a:r>
              <a:rPr lang="en-GB" sz="1100">
                <a:latin typeface="Arial" panose="020B0604020202020204" pitchFamily="34" charset="0"/>
                <a:cs typeface="Arial" panose="020B0604020202020204" pitchFamily="34" charset="0"/>
                <a:sym typeface="Times New Roman"/>
              </a:rPr>
              <a:t>The consistent updating of the HRM regarding the external environment must be affecting the organizational aspect such as the appropriateness of the recruitments. </a:t>
            </a:r>
          </a:p>
          <a:p>
            <a:pPr marL="457200" lvl="0" indent="-228600" defTabSz="914400">
              <a:spcBef>
                <a:spcPts val="0"/>
              </a:spcBef>
              <a:spcAft>
                <a:spcPts val="600"/>
              </a:spcAft>
              <a:buClr>
                <a:srgbClr val="000000"/>
              </a:buClr>
              <a:buSzPts val="1200"/>
              <a:buFont typeface="Arial" panose="020B0604020202020204" pitchFamily="34" charset="0"/>
              <a:buChar char="•"/>
            </a:pPr>
            <a:endParaRPr lang="en-US" sz="1500">
              <a:sym typeface="Times New Roman"/>
            </a:endParaRPr>
          </a:p>
        </p:txBody>
      </p:sp>
      <p:sp>
        <p:nvSpPr>
          <p:cNvPr id="2" name="TextBox 1">
            <a:extLst>
              <a:ext uri="{FF2B5EF4-FFF2-40B4-BE49-F238E27FC236}">
                <a16:creationId xmlns:a16="http://schemas.microsoft.com/office/drawing/2014/main" id="{FFB1DEDA-6491-8DDA-AB44-5C0218ED6E6D}"/>
              </a:ext>
            </a:extLst>
          </p:cNvPr>
          <p:cNvSpPr txBox="1"/>
          <p:nvPr/>
        </p:nvSpPr>
        <p:spPr>
          <a:xfrm>
            <a:off x="1483842" y="4475274"/>
            <a:ext cx="1914307" cy="314894"/>
          </a:xfrm>
          <a:prstGeom prst="rect">
            <a:avLst/>
          </a:prstGeom>
          <a:noFill/>
        </p:spPr>
        <p:txBody>
          <a:bodyPr wrap="none" rtlCol="0">
            <a:spAutoFit/>
          </a:bodyPr>
          <a:lstStyle/>
          <a:p>
            <a:pPr>
              <a:lnSpc>
                <a:spcPct val="150000"/>
              </a:lnSpc>
            </a:pPr>
            <a:r>
              <a:rPr lang="en-GB" sz="1100">
                <a:latin typeface="Arial" panose="020B0604020202020204" pitchFamily="34" charset="0"/>
                <a:cs typeface="Arial" panose="020B0604020202020204" pitchFamily="34" charset="0"/>
              </a:rPr>
              <a:t>(Source: Google.com,2023)</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205"/>
        <p:cNvGrpSpPr/>
        <p:nvPr/>
      </p:nvGrpSpPr>
      <p:grpSpPr>
        <a:xfrm>
          <a:off x="0" y="0"/>
          <a:ext cx="0" cy="0"/>
          <a:chOff x="0" y="0"/>
          <a:chExt cx="0" cy="0"/>
        </a:xfrm>
      </p:grpSpPr>
      <p:sp useBgFill="1">
        <p:nvSpPr>
          <p:cNvPr id="213" name="Rectangle 212">
            <a:extLst>
              <a:ext uri="{FF2B5EF4-FFF2-40B4-BE49-F238E27FC236}">
                <a16:creationId xmlns:a16="http://schemas.microsoft.com/office/drawing/2014/main" id="{3346177D-ADC4-4968-B747-5CFCD390B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 name="Google Shape;206;p25"/>
          <p:cNvSpPr txBox="1">
            <a:spLocks noGrp="1"/>
          </p:cNvSpPr>
          <p:nvPr>
            <p:ph type="title"/>
          </p:nvPr>
        </p:nvSpPr>
        <p:spPr>
          <a:xfrm>
            <a:off x="4197376" y="254704"/>
            <a:ext cx="4316172" cy="1250676"/>
          </a:xfrm>
          <a:prstGeom prst="rect">
            <a:avLst/>
          </a:prstGeom>
        </p:spPr>
        <p:txBody>
          <a:bodyPr spcFirstLastPara="1" vert="horz" lIns="91440" tIns="45720" rIns="91440" bIns="45720" rtlCol="0" anchor="b" anchorCtr="0">
            <a:normAutofit/>
          </a:bodyPr>
          <a:lstStyle/>
          <a:p>
            <a:pPr marL="0" lvl="0" indent="0" algn="ctr" defTabSz="914400">
              <a:lnSpc>
                <a:spcPct val="150000"/>
              </a:lnSpc>
              <a:spcBef>
                <a:spcPct val="0"/>
              </a:spcBef>
              <a:spcAft>
                <a:spcPts val="0"/>
              </a:spcAft>
            </a:pPr>
            <a:r>
              <a:rPr lang="en-US" sz="1800" b="1" kern="1200">
                <a:solidFill>
                  <a:schemeClr val="tx1"/>
                </a:solidFill>
                <a:latin typeface="Arial" panose="020B0604020202020204" pitchFamily="34" charset="0"/>
                <a:cs typeface="Arial" panose="020B0604020202020204" pitchFamily="34" charset="0"/>
                <a:sym typeface="Times New Roman"/>
              </a:rPr>
              <a:t>MULTILEVEL AND CONTINGENCY MODEL</a:t>
            </a:r>
          </a:p>
          <a:p>
            <a:pPr marL="0" lvl="0" indent="0" defTabSz="914400">
              <a:lnSpc>
                <a:spcPct val="150000"/>
              </a:lnSpc>
              <a:spcBef>
                <a:spcPct val="0"/>
              </a:spcBef>
              <a:spcAft>
                <a:spcPts val="0"/>
              </a:spcAft>
            </a:pPr>
            <a:endParaRPr lang="en-US" sz="1800" b="1" kern="1200">
              <a:solidFill>
                <a:schemeClr val="tx1"/>
              </a:solidFill>
              <a:latin typeface="Arial" panose="020B0604020202020204" pitchFamily="34" charset="0"/>
              <a:cs typeface="Arial" panose="020B0604020202020204" pitchFamily="34" charset="0"/>
              <a:sym typeface="Times New Roman"/>
            </a:endParaRPr>
          </a:p>
        </p:txBody>
      </p:sp>
      <p:pic>
        <p:nvPicPr>
          <p:cNvPr id="208" name="Google Shape;208;p25"/>
          <p:cNvPicPr preferRelativeResize="0"/>
          <p:nvPr/>
        </p:nvPicPr>
        <p:blipFill>
          <a:blip r:embed="rId3"/>
          <a:stretch>
            <a:fillRect/>
          </a:stretch>
        </p:blipFill>
        <p:spPr>
          <a:xfrm>
            <a:off x="228600" y="1162878"/>
            <a:ext cx="3697357" cy="3180522"/>
          </a:xfrm>
          <a:prstGeom prst="rect">
            <a:avLst/>
          </a:prstGeom>
          <a:noFill/>
        </p:spPr>
      </p:pic>
      <p:sp>
        <p:nvSpPr>
          <p:cNvPr id="207" name="Google Shape;207;p25"/>
          <p:cNvSpPr txBox="1">
            <a:spLocks noGrp="1"/>
          </p:cNvSpPr>
          <p:nvPr>
            <p:ph type="body" idx="1"/>
          </p:nvPr>
        </p:nvSpPr>
        <p:spPr>
          <a:xfrm>
            <a:off x="4197376" y="1804420"/>
            <a:ext cx="4316172" cy="2398098"/>
          </a:xfrm>
          <a:prstGeom prst="rect">
            <a:avLst/>
          </a:prstGeom>
        </p:spPr>
        <p:txBody>
          <a:bodyPr spcFirstLastPara="1" vert="horz" lIns="91440" tIns="45720" rIns="91440" bIns="45720" rtlCol="0" anchor="t" anchorCtr="0">
            <a:normAutofit/>
          </a:bodyPr>
          <a:lstStyle/>
          <a:p>
            <a:pPr marL="457200" lvl="0" indent="-228600" defTabSz="914400">
              <a:lnSpc>
                <a:spcPct val="150000"/>
              </a:lnSpc>
              <a:spcBef>
                <a:spcPts val="0"/>
              </a:spcBef>
              <a:spcAft>
                <a:spcPts val="600"/>
              </a:spcAft>
              <a:buClr>
                <a:srgbClr val="000000"/>
              </a:buClr>
              <a:buSzPts val="1400"/>
              <a:buFont typeface="Arial" panose="020B0604020202020204" pitchFamily="34" charset="0"/>
              <a:buChar char="•"/>
            </a:pPr>
            <a:r>
              <a:rPr lang="en-US" sz="1100">
                <a:latin typeface="Arial" panose="020B0604020202020204" pitchFamily="34" charset="0"/>
                <a:cs typeface="Arial" panose="020B0604020202020204" pitchFamily="34" charset="0"/>
                <a:sym typeface="Times New Roman"/>
              </a:rPr>
              <a:t>The “contingency” model in the HRM provides an idea of an analysis of the available to assess candidate list (Pham </a:t>
            </a:r>
            <a:r>
              <a:rPr lang="en-US" sz="1100" err="1">
                <a:latin typeface="Arial" panose="020B0604020202020204" pitchFamily="34" charset="0"/>
                <a:cs typeface="Arial" panose="020B0604020202020204" pitchFamily="34" charset="0"/>
                <a:sym typeface="Times New Roman"/>
              </a:rPr>
              <a:t>Tučková</a:t>
            </a:r>
            <a:r>
              <a:rPr lang="en-US" sz="1100">
                <a:latin typeface="Arial" panose="020B0604020202020204" pitchFamily="34" charset="0"/>
                <a:cs typeface="Arial" panose="020B0604020202020204" pitchFamily="34" charset="0"/>
                <a:sym typeface="Times New Roman"/>
              </a:rPr>
              <a:t>, and Phan, 2019, p. 21). </a:t>
            </a:r>
          </a:p>
          <a:p>
            <a:pPr marL="457200" lvl="0" indent="-228600" defTabSz="914400">
              <a:lnSpc>
                <a:spcPct val="150000"/>
              </a:lnSpc>
              <a:spcBef>
                <a:spcPts val="0"/>
              </a:spcBef>
              <a:spcAft>
                <a:spcPts val="600"/>
              </a:spcAft>
              <a:buClr>
                <a:srgbClr val="000000"/>
              </a:buClr>
              <a:buSzPts val="1400"/>
              <a:buFont typeface="Arial" panose="020B0604020202020204" pitchFamily="34" charset="0"/>
              <a:buChar char="•"/>
            </a:pPr>
            <a:r>
              <a:rPr lang="en-US" sz="1100">
                <a:latin typeface="Arial" panose="020B0604020202020204" pitchFamily="34" charset="0"/>
                <a:cs typeface="Arial" panose="020B0604020202020204" pitchFamily="34" charset="0"/>
                <a:sym typeface="Times New Roman"/>
              </a:rPr>
              <a:t>Thus, the “Multilevel model” is identified by the organization to be followed with this enterprise so that the recruiters are well aware of the requirement in business at all levels.</a:t>
            </a:r>
          </a:p>
          <a:p>
            <a:pPr marL="0" lvl="0" indent="-228600" defTabSz="914400">
              <a:spcBef>
                <a:spcPts val="0"/>
              </a:spcBef>
              <a:spcAft>
                <a:spcPts val="600"/>
              </a:spcAft>
              <a:buFont typeface="Arial" panose="020B0604020202020204" pitchFamily="34" charset="0"/>
              <a:buChar char="•"/>
            </a:pPr>
            <a:endParaRPr lang="en-US" sz="1500">
              <a:sym typeface="Times New Roman"/>
            </a:endParaRPr>
          </a:p>
        </p:txBody>
      </p:sp>
      <p:sp>
        <p:nvSpPr>
          <p:cNvPr id="215" name="Rectangle 214">
            <a:extLst>
              <a:ext uri="{FF2B5EF4-FFF2-40B4-BE49-F238E27FC236}">
                <a16:creationId xmlns:a16="http://schemas.microsoft.com/office/drawing/2014/main" id="{0844A943-BF79-4FEA-ABB1-3BD54D2366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4800599"/>
            <a:ext cx="9144000" cy="342580"/>
          </a:xfrm>
          <a:prstGeom prst="rect">
            <a:avLst/>
          </a:prstGeom>
          <a:gradFill>
            <a:gsLst>
              <a:gs pos="0">
                <a:schemeClr val="accent1"/>
              </a:gs>
              <a:gs pos="90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7" name="Rectangle 216">
            <a:extLst>
              <a:ext uri="{FF2B5EF4-FFF2-40B4-BE49-F238E27FC236}">
                <a16:creationId xmlns:a16="http://schemas.microsoft.com/office/drawing/2014/main" id="{6437CC72-F4A8-4DC3-AFAB-D22C482C8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28950" y="4800599"/>
            <a:ext cx="6115048" cy="342579"/>
          </a:xfrm>
          <a:prstGeom prst="rect">
            <a:avLst/>
          </a:prstGeom>
          <a:gradFill>
            <a:gsLst>
              <a:gs pos="0">
                <a:srgbClr val="000000">
                  <a:alpha val="50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315EB58-A6ED-2209-B67D-618B1C908888}"/>
              </a:ext>
            </a:extLst>
          </p:cNvPr>
          <p:cNvSpPr txBox="1"/>
          <p:nvPr/>
        </p:nvSpPr>
        <p:spPr>
          <a:xfrm>
            <a:off x="1114643" y="4414552"/>
            <a:ext cx="1914307" cy="314894"/>
          </a:xfrm>
          <a:prstGeom prst="rect">
            <a:avLst/>
          </a:prstGeom>
          <a:noFill/>
        </p:spPr>
        <p:txBody>
          <a:bodyPr wrap="none" rtlCol="0">
            <a:spAutoFit/>
          </a:bodyPr>
          <a:lstStyle/>
          <a:p>
            <a:pPr>
              <a:lnSpc>
                <a:spcPct val="150000"/>
              </a:lnSpc>
            </a:pPr>
            <a:r>
              <a:rPr lang="en-GB" sz="1100">
                <a:latin typeface="Arial" panose="020B0604020202020204" pitchFamily="34" charset="0"/>
                <a:cs typeface="Arial" panose="020B0604020202020204" pitchFamily="34" charset="0"/>
              </a:rPr>
              <a:t>(Source: Google.com,2023)</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212"/>
        <p:cNvGrpSpPr/>
        <p:nvPr/>
      </p:nvGrpSpPr>
      <p:grpSpPr>
        <a:xfrm>
          <a:off x="0" y="0"/>
          <a:ext cx="0" cy="0"/>
          <a:chOff x="0" y="0"/>
          <a:chExt cx="0" cy="0"/>
        </a:xfrm>
      </p:grpSpPr>
      <p:sp useBgFill="1">
        <p:nvSpPr>
          <p:cNvPr id="219" name="Rectangle 218">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21" name="Rectangle 220">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3" name="Rectangle 222">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57563" y="1057562"/>
            <a:ext cx="51435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5" name="Rectangle 224">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57564" y="1065164"/>
            <a:ext cx="51434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7" name="Rectangle 226">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75942" y="2691064"/>
            <a:ext cx="1876484"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9" name="Freeform: Shape 228">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727288"/>
            <a:ext cx="2925267" cy="3134219"/>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1" name="Rectangle 230">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57570" y="1049957"/>
            <a:ext cx="5143502"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3" name="Google Shape;213;p26"/>
          <p:cNvSpPr txBox="1">
            <a:spLocks noGrp="1"/>
          </p:cNvSpPr>
          <p:nvPr>
            <p:ph type="title"/>
          </p:nvPr>
        </p:nvSpPr>
        <p:spPr>
          <a:xfrm>
            <a:off x="350041" y="440141"/>
            <a:ext cx="2401025" cy="2540623"/>
          </a:xfrm>
          <a:prstGeom prst="rect">
            <a:avLst/>
          </a:prstGeom>
        </p:spPr>
        <p:txBody>
          <a:bodyPr spcFirstLastPara="1" vert="horz" lIns="91440" tIns="45720" rIns="91440" bIns="45720" rtlCol="0" anchor="b" anchorCtr="0">
            <a:normAutofit/>
          </a:bodyPr>
          <a:lstStyle/>
          <a:p>
            <a:pPr marL="0" lvl="0" indent="0" algn="ctr" defTabSz="914400">
              <a:lnSpc>
                <a:spcPct val="150000"/>
              </a:lnSpc>
              <a:spcBef>
                <a:spcPct val="0"/>
              </a:spcBef>
              <a:spcAft>
                <a:spcPts val="0"/>
              </a:spcAft>
            </a:pPr>
            <a:r>
              <a:rPr lang="en-US" sz="1800" b="1" kern="1200">
                <a:solidFill>
                  <a:srgbClr val="FFFFFF"/>
                </a:solidFill>
                <a:latin typeface="Arial" panose="020B0604020202020204" pitchFamily="34" charset="0"/>
                <a:cs typeface="Arial" panose="020B0604020202020204" pitchFamily="34" charset="0"/>
                <a:sym typeface="Times New Roman"/>
              </a:rPr>
              <a:t>CONCLUSION</a:t>
            </a:r>
          </a:p>
        </p:txBody>
      </p:sp>
      <p:sp>
        <p:nvSpPr>
          <p:cNvPr id="214" name="Google Shape;214;p26"/>
          <p:cNvSpPr txBox="1">
            <a:spLocks noGrp="1"/>
          </p:cNvSpPr>
          <p:nvPr>
            <p:ph type="body" idx="1"/>
          </p:nvPr>
        </p:nvSpPr>
        <p:spPr>
          <a:xfrm>
            <a:off x="3607694" y="487110"/>
            <a:ext cx="4916510" cy="4159535"/>
          </a:xfrm>
          <a:prstGeom prst="rect">
            <a:avLst/>
          </a:prstGeom>
        </p:spPr>
        <p:txBody>
          <a:bodyPr spcFirstLastPara="1" vert="horz" lIns="91440" tIns="45720" rIns="91440" bIns="45720" rtlCol="0" anchor="ctr" anchorCtr="0">
            <a:normAutofit/>
          </a:bodyPr>
          <a:lstStyle/>
          <a:p>
            <a:pPr marL="457200" lvl="0" indent="-228600" defTabSz="914400">
              <a:spcBef>
                <a:spcPts val="0"/>
              </a:spcBef>
              <a:spcAft>
                <a:spcPts val="600"/>
              </a:spcAft>
              <a:buClr>
                <a:srgbClr val="000000"/>
              </a:buClr>
              <a:buSzPts val="1200"/>
              <a:buFont typeface="Arial" panose="020B0604020202020204" pitchFamily="34" charset="0"/>
              <a:buChar char="•"/>
            </a:pPr>
            <a:endParaRPr lang="en-US" sz="1500">
              <a:sym typeface="Times New Roman"/>
            </a:endParaRPr>
          </a:p>
          <a:p>
            <a:pPr marL="228600" lvl="0" indent="0" defTabSz="914400">
              <a:spcBef>
                <a:spcPts val="0"/>
              </a:spcBef>
              <a:spcAft>
                <a:spcPts val="600"/>
              </a:spcAft>
              <a:buClr>
                <a:srgbClr val="000000"/>
              </a:buClr>
              <a:buSzPts val="1200"/>
              <a:buNone/>
            </a:pPr>
            <a:endParaRPr lang="en-US" sz="1500">
              <a:sym typeface="Times New Roman"/>
            </a:endParaRPr>
          </a:p>
          <a:p>
            <a:pPr marL="457200" lvl="0" indent="-228600" defTabSz="914400">
              <a:lnSpc>
                <a:spcPct val="150000"/>
              </a:lnSpc>
              <a:spcBef>
                <a:spcPts val="0"/>
              </a:spcBef>
              <a:spcAft>
                <a:spcPts val="600"/>
              </a:spcAft>
              <a:buClr>
                <a:srgbClr val="000000"/>
              </a:buClr>
              <a:buSzPts val="1200"/>
              <a:buFont typeface="Arial" panose="020B0604020202020204" pitchFamily="34" charset="0"/>
              <a:buChar char="•"/>
            </a:pPr>
            <a:r>
              <a:rPr lang="en-GB" sz="1100">
                <a:latin typeface="Arial" panose="020B0604020202020204" pitchFamily="34" charset="0"/>
                <a:cs typeface="Arial" panose="020B0604020202020204" pitchFamily="34" charset="0"/>
                <a:sym typeface="Times New Roman"/>
              </a:rPr>
              <a:t>This can be concluded that both the public organization “</a:t>
            </a:r>
            <a:r>
              <a:rPr lang="en-GB" sz="1100" b="1">
                <a:latin typeface="Arial" panose="020B0604020202020204" pitchFamily="34" charset="0"/>
                <a:cs typeface="Arial" panose="020B0604020202020204" pitchFamily="34" charset="0"/>
                <a:sym typeface="Times New Roman"/>
              </a:rPr>
              <a:t>British Council '' and</a:t>
            </a:r>
            <a:r>
              <a:rPr lang="en-GB" sz="1100">
                <a:latin typeface="Arial" panose="020B0604020202020204" pitchFamily="34" charset="0"/>
                <a:cs typeface="Arial" panose="020B0604020202020204" pitchFamily="34" charset="0"/>
                <a:sym typeface="Times New Roman"/>
              </a:rPr>
              <a:t> the</a:t>
            </a:r>
            <a:r>
              <a:rPr lang="en-GB" sz="1100" b="1">
                <a:latin typeface="Arial" panose="020B0604020202020204" pitchFamily="34" charset="0"/>
                <a:cs typeface="Arial" panose="020B0604020202020204" pitchFamily="34" charset="0"/>
                <a:sym typeface="Times New Roman"/>
              </a:rPr>
              <a:t> </a:t>
            </a:r>
            <a:r>
              <a:rPr lang="en-GB" sz="1100">
                <a:latin typeface="Arial" panose="020B0604020202020204" pitchFamily="34" charset="0"/>
                <a:cs typeface="Arial" panose="020B0604020202020204" pitchFamily="34" charset="0"/>
                <a:sym typeface="Times New Roman"/>
              </a:rPr>
              <a:t>private concern</a:t>
            </a:r>
            <a:r>
              <a:rPr lang="en-GB" sz="1100" b="1">
                <a:latin typeface="Arial" panose="020B0604020202020204" pitchFamily="34" charset="0"/>
                <a:cs typeface="Arial" panose="020B0604020202020204" pitchFamily="34" charset="0"/>
                <a:sym typeface="Times New Roman"/>
              </a:rPr>
              <a:t> “2 Sisters Food Group '' have</a:t>
            </a:r>
            <a:r>
              <a:rPr lang="en-GB" sz="1100">
                <a:latin typeface="Arial" panose="020B0604020202020204" pitchFamily="34" charset="0"/>
                <a:cs typeface="Arial" panose="020B0604020202020204" pitchFamily="34" charset="0"/>
                <a:sym typeface="Times New Roman"/>
              </a:rPr>
              <a:t> been operating with an integrated inclusion of HRM practices. </a:t>
            </a:r>
          </a:p>
          <a:p>
            <a:pPr marL="457200" lvl="0" indent="-228600" defTabSz="914400">
              <a:lnSpc>
                <a:spcPct val="150000"/>
              </a:lnSpc>
              <a:spcBef>
                <a:spcPts val="0"/>
              </a:spcBef>
              <a:spcAft>
                <a:spcPts val="600"/>
              </a:spcAft>
              <a:buClr>
                <a:srgbClr val="000000"/>
              </a:buClr>
              <a:buSzPts val="1200"/>
              <a:buFont typeface="Arial" panose="020B0604020202020204" pitchFamily="34" charset="0"/>
              <a:buChar char="•"/>
            </a:pPr>
            <a:r>
              <a:rPr lang="en-GB" sz="1100">
                <a:latin typeface="Arial" panose="020B0604020202020204" pitchFamily="34" charset="0"/>
                <a:cs typeface="Arial" panose="020B0604020202020204" pitchFamily="34" charset="0"/>
                <a:sym typeface="Times New Roman"/>
              </a:rPr>
              <a:t>Organizations are more likely to be more prosperous in undertaking various models within the enterprise in relation to the size and nature of the business.</a:t>
            </a:r>
          </a:p>
          <a:p>
            <a:pPr marL="457200" lvl="0" indent="-228600" defTabSz="914400">
              <a:lnSpc>
                <a:spcPct val="150000"/>
              </a:lnSpc>
              <a:spcBef>
                <a:spcPts val="0"/>
              </a:spcBef>
              <a:spcAft>
                <a:spcPts val="600"/>
              </a:spcAft>
              <a:buClr>
                <a:srgbClr val="000000"/>
              </a:buClr>
              <a:buSzPts val="1200"/>
              <a:buFont typeface="Arial" panose="020B0604020202020204" pitchFamily="34" charset="0"/>
              <a:buChar char="•"/>
            </a:pPr>
            <a:r>
              <a:rPr lang="en-GB" sz="1100">
                <a:latin typeface="Arial" panose="020B0604020202020204" pitchFamily="34" charset="0"/>
                <a:cs typeface="Arial" panose="020B0604020202020204" pitchFamily="34" charset="0"/>
                <a:sym typeface="Times New Roman"/>
              </a:rPr>
              <a:t>Furthermore, the varied reason for the growth in the business apart from the internal requirement is ensured by the HRM through the external assessment and making the required decision accordingly.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218"/>
        <p:cNvGrpSpPr/>
        <p:nvPr/>
      </p:nvGrpSpPr>
      <p:grpSpPr>
        <a:xfrm>
          <a:off x="0" y="0"/>
          <a:ext cx="0" cy="0"/>
          <a:chOff x="0" y="0"/>
          <a:chExt cx="0" cy="0"/>
        </a:xfrm>
      </p:grpSpPr>
      <p:sp useBgFill="1">
        <p:nvSpPr>
          <p:cNvPr id="225" name="Rectangle 224">
            <a:extLst>
              <a:ext uri="{FF2B5EF4-FFF2-40B4-BE49-F238E27FC236}">
                <a16:creationId xmlns:a16="http://schemas.microsoft.com/office/drawing/2014/main" id="{17718681-A12E-49D6-9925-DD7C68176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7" name="Freeform: Shape 226">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133778" cy="51435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chemeClr val="bg2">
              <a:alpha val="50000"/>
            </a:schemeClr>
          </a:solidFill>
          <a:ln w="32707" cap="flat">
            <a:noFill/>
            <a:prstDash val="solid"/>
            <a:miter/>
          </a:ln>
        </p:spPr>
        <p:txBody>
          <a:bodyPr rtlCol="0" anchor="ctr"/>
          <a:lstStyle/>
          <a:p>
            <a:endParaRPr lang="en-US"/>
          </a:p>
        </p:txBody>
      </p:sp>
      <p:sp>
        <p:nvSpPr>
          <p:cNvPr id="219" name="Google Shape;219;p27"/>
          <p:cNvSpPr txBox="1">
            <a:spLocks noGrp="1"/>
          </p:cNvSpPr>
          <p:nvPr>
            <p:ph type="ctrTitle"/>
          </p:nvPr>
        </p:nvSpPr>
        <p:spPr>
          <a:xfrm>
            <a:off x="327992" y="534984"/>
            <a:ext cx="2964146" cy="4073532"/>
          </a:xfrm>
          <a:prstGeom prst="rect">
            <a:avLst/>
          </a:prstGeom>
        </p:spPr>
        <p:txBody>
          <a:bodyPr spcFirstLastPara="1" vert="horz" lIns="91440" tIns="45720" rIns="91440" bIns="45720" rtlCol="0" anchor="ctr" anchorCtr="0">
            <a:normAutofit/>
          </a:bodyPr>
          <a:lstStyle/>
          <a:p>
            <a:pPr marL="0" lvl="0" indent="0" defTabSz="914400">
              <a:lnSpc>
                <a:spcPct val="150000"/>
              </a:lnSpc>
              <a:spcAft>
                <a:spcPts val="0"/>
              </a:spcAft>
            </a:pPr>
            <a:r>
              <a:rPr lang="en-US" sz="1800" b="1" kern="1200">
                <a:solidFill>
                  <a:schemeClr val="tx1"/>
                </a:solidFill>
                <a:latin typeface="Arial" panose="020B0604020202020204" pitchFamily="34" charset="0"/>
                <a:cs typeface="Arial" panose="020B0604020202020204" pitchFamily="34" charset="0"/>
                <a:sym typeface="Times New Roman"/>
              </a:rPr>
              <a:t>REFERENCE LIST</a:t>
            </a:r>
          </a:p>
        </p:txBody>
      </p:sp>
      <p:sp>
        <p:nvSpPr>
          <p:cNvPr id="220" name="Google Shape;220;p27"/>
          <p:cNvSpPr txBox="1">
            <a:spLocks noGrp="1"/>
          </p:cNvSpPr>
          <p:nvPr>
            <p:ph type="subTitle" idx="1"/>
          </p:nvPr>
        </p:nvSpPr>
        <p:spPr>
          <a:xfrm>
            <a:off x="3429000" y="188843"/>
            <a:ext cx="5575851" cy="4860235"/>
          </a:xfrm>
          <a:prstGeom prst="rect">
            <a:avLst/>
          </a:prstGeom>
        </p:spPr>
        <p:txBody>
          <a:bodyPr spcFirstLastPara="1" vert="horz" lIns="91440" tIns="45720" rIns="91440" bIns="45720" rtlCol="0" anchor="ctr" anchorCtr="0">
            <a:normAutofit lnSpcReduction="10000"/>
          </a:bodyPr>
          <a:lstStyle/>
          <a:p>
            <a:pPr marL="0" lvl="0" indent="-228600" algn="l" defTabSz="914400">
              <a:lnSpc>
                <a:spcPct val="150000"/>
              </a:lnSpc>
              <a:spcBef>
                <a:spcPts val="1200"/>
              </a:spcBef>
              <a:spcAft>
                <a:spcPts val="0"/>
              </a:spcAft>
              <a:buFont typeface="Arial" panose="020B0604020202020204" pitchFamily="34" charset="0"/>
              <a:buChar char="•"/>
            </a:pPr>
            <a:endParaRPr lang="en-GB" sz="1100">
              <a:highlight>
                <a:srgbClr val="FFFFFF"/>
              </a:highlight>
              <a:latin typeface="Arial" panose="020B0604020202020204" pitchFamily="34" charset="0"/>
              <a:cs typeface="Arial" panose="020B0604020202020204" pitchFamily="34" charset="0"/>
              <a:sym typeface="Arial"/>
            </a:endParaRPr>
          </a:p>
          <a:p>
            <a:pPr marL="0" lvl="0" indent="-228600" algn="l" defTabSz="914400">
              <a:lnSpc>
                <a:spcPct val="150000"/>
              </a:lnSpc>
              <a:spcBef>
                <a:spcPts val="1200"/>
              </a:spcBef>
              <a:spcAft>
                <a:spcPts val="0"/>
              </a:spcAft>
              <a:buFont typeface="Arial" panose="020B0604020202020204" pitchFamily="34" charset="0"/>
              <a:buChar char="•"/>
            </a:pPr>
            <a:r>
              <a:rPr lang="en-GB" sz="1100">
                <a:highlight>
                  <a:srgbClr val="FFFFFF"/>
                </a:highlight>
                <a:latin typeface="Arial" panose="020B0604020202020204" pitchFamily="34" charset="0"/>
                <a:cs typeface="Arial" panose="020B0604020202020204" pitchFamily="34" charset="0"/>
                <a:sym typeface="Arial"/>
              </a:rPr>
              <a:t>Arthur, J. B. and Boyles, T. (2007) Validating the human resource system structure: A levels-based strategic HRM approach. Human Resource Management Review, 17: 77-92</a:t>
            </a:r>
          </a:p>
          <a:p>
            <a:pPr marL="0" lvl="0" indent="-228600" algn="l" defTabSz="914400">
              <a:lnSpc>
                <a:spcPct val="150000"/>
              </a:lnSpc>
              <a:spcBef>
                <a:spcPts val="1200"/>
              </a:spcBef>
              <a:spcAft>
                <a:spcPts val="0"/>
              </a:spcAft>
              <a:buFont typeface="Arial" panose="020B0604020202020204" pitchFamily="34" charset="0"/>
              <a:buChar char="•"/>
            </a:pPr>
            <a:r>
              <a:rPr lang="en-GB" sz="1100">
                <a:highlight>
                  <a:srgbClr val="FFFFFF"/>
                </a:highlight>
                <a:latin typeface="Arial" panose="020B0604020202020204" pitchFamily="34" charset="0"/>
                <a:cs typeface="Arial" panose="020B0604020202020204" pitchFamily="34" charset="0"/>
                <a:sym typeface="Arial"/>
              </a:rPr>
              <a:t>Bowen, D. E. and </a:t>
            </a:r>
            <a:r>
              <a:rPr lang="en-GB" sz="1100" err="1">
                <a:highlight>
                  <a:srgbClr val="FFFFFF"/>
                </a:highlight>
                <a:latin typeface="Arial" panose="020B0604020202020204" pitchFamily="34" charset="0"/>
                <a:cs typeface="Arial" panose="020B0604020202020204" pitchFamily="34" charset="0"/>
                <a:sym typeface="Arial"/>
              </a:rPr>
              <a:t>Ostroff</a:t>
            </a:r>
            <a:r>
              <a:rPr lang="en-GB" sz="1100">
                <a:highlight>
                  <a:srgbClr val="FFFFFF"/>
                </a:highlight>
                <a:latin typeface="Arial" panose="020B0604020202020204" pitchFamily="34" charset="0"/>
                <a:cs typeface="Arial" panose="020B0604020202020204" pitchFamily="34" charset="0"/>
                <a:sym typeface="Arial"/>
              </a:rPr>
              <a:t>, C. (2004) Understanding HRM-financial performance linkages: The role of the “strength” of the HRM system. Academy of Management Review, 29, 203–221. </a:t>
            </a:r>
          </a:p>
          <a:p>
            <a:pPr marL="0" lvl="0" indent="-228600" algn="l" defTabSz="914400">
              <a:lnSpc>
                <a:spcPct val="150000"/>
              </a:lnSpc>
              <a:spcBef>
                <a:spcPts val="1200"/>
              </a:spcBef>
              <a:spcAft>
                <a:spcPts val="0"/>
              </a:spcAft>
              <a:buFont typeface="Arial" panose="020B0604020202020204" pitchFamily="34" charset="0"/>
              <a:buChar char="•"/>
            </a:pPr>
            <a:r>
              <a:rPr lang="en-GB" sz="1100" err="1">
                <a:highlight>
                  <a:srgbClr val="FFFFFF"/>
                </a:highlight>
                <a:latin typeface="Arial" panose="020B0604020202020204" pitchFamily="34" charset="0"/>
                <a:cs typeface="Arial" panose="020B0604020202020204" pitchFamily="34" charset="0"/>
                <a:sym typeface="Arial"/>
              </a:rPr>
              <a:t>Centranum</a:t>
            </a:r>
            <a:r>
              <a:rPr lang="en-GB" sz="1100">
                <a:highlight>
                  <a:srgbClr val="FFFFFF"/>
                </a:highlight>
                <a:latin typeface="Arial" panose="020B0604020202020204" pitchFamily="34" charset="0"/>
                <a:cs typeface="Arial" panose="020B0604020202020204" pitchFamily="34" charset="0"/>
                <a:sym typeface="Arial"/>
              </a:rPr>
              <a:t> (2020), Competency </a:t>
            </a:r>
            <a:r>
              <a:rPr lang="en-GB" sz="1100" err="1">
                <a:highlight>
                  <a:srgbClr val="FFFFFF"/>
                </a:highlight>
                <a:latin typeface="Arial" panose="020B0604020202020204" pitchFamily="34" charset="0"/>
                <a:cs typeface="Arial" panose="020B0604020202020204" pitchFamily="34" charset="0"/>
                <a:sym typeface="Arial"/>
              </a:rPr>
              <a:t>Modeling</a:t>
            </a:r>
            <a:r>
              <a:rPr lang="en-GB" sz="1100">
                <a:highlight>
                  <a:srgbClr val="FFFFFF"/>
                </a:highlight>
                <a:latin typeface="Arial" panose="020B0604020202020204" pitchFamily="34" charset="0"/>
                <a:cs typeface="Arial" panose="020B0604020202020204" pitchFamily="34" charset="0"/>
                <a:sym typeface="Arial"/>
              </a:rPr>
              <a:t>, 2020, Available at: </a:t>
            </a:r>
            <a:r>
              <a:rPr lang="en-GB" sz="1100">
                <a:highlight>
                  <a:srgbClr val="FFFFFF"/>
                </a:highlight>
                <a:latin typeface="Arial" panose="020B0604020202020204" pitchFamily="34" charset="0"/>
                <a:cs typeface="Arial" panose="020B0604020202020204" pitchFamily="34" charset="0"/>
                <a:sym typeface="Arial"/>
                <a:hlinkClick r:id="rId3"/>
              </a:rPr>
              <a:t>https://www.centranum.com/resources/competency-management/what-is-a-competency-model/</a:t>
            </a:r>
            <a:r>
              <a:rPr lang="en-GB" sz="1100">
                <a:highlight>
                  <a:srgbClr val="FFFFFF"/>
                </a:highlight>
                <a:latin typeface="Arial" panose="020B0604020202020204" pitchFamily="34" charset="0"/>
                <a:cs typeface="Arial" panose="020B0604020202020204" pitchFamily="34" charset="0"/>
                <a:sym typeface="Arial"/>
              </a:rPr>
              <a:t> (Accessed: 23. June 2023) </a:t>
            </a:r>
          </a:p>
          <a:p>
            <a:pPr marL="0" lvl="0" indent="-228600" algn="l" defTabSz="914400">
              <a:lnSpc>
                <a:spcPct val="150000"/>
              </a:lnSpc>
              <a:spcBef>
                <a:spcPts val="1200"/>
              </a:spcBef>
              <a:spcAft>
                <a:spcPts val="0"/>
              </a:spcAft>
              <a:buFont typeface="Arial" panose="020B0604020202020204" pitchFamily="34" charset="0"/>
              <a:buChar char="•"/>
            </a:pPr>
            <a:r>
              <a:rPr lang="en-GB" sz="1100">
                <a:highlight>
                  <a:srgbClr val="FFFFFF"/>
                </a:highlight>
                <a:latin typeface="Arial" panose="020B0604020202020204" pitchFamily="34" charset="0"/>
                <a:cs typeface="Arial" panose="020B0604020202020204" pitchFamily="34" charset="0"/>
                <a:sym typeface="Arial"/>
              </a:rPr>
              <a:t>Kehoe, R. R. and Wright, P. M. (2013) The impact of high-performance human resource practices on employees’ attitudes and </a:t>
            </a:r>
            <a:r>
              <a:rPr lang="en-GB" sz="1100" err="1">
                <a:highlight>
                  <a:srgbClr val="FFFFFF"/>
                </a:highlight>
                <a:latin typeface="Arial" panose="020B0604020202020204" pitchFamily="34" charset="0"/>
                <a:cs typeface="Arial" panose="020B0604020202020204" pitchFamily="34" charset="0"/>
                <a:sym typeface="Arial"/>
              </a:rPr>
              <a:t>behaviors</a:t>
            </a:r>
            <a:r>
              <a:rPr lang="en-GB" sz="1100">
                <a:highlight>
                  <a:srgbClr val="FFFFFF"/>
                </a:highlight>
                <a:latin typeface="Arial" panose="020B0604020202020204" pitchFamily="34" charset="0"/>
                <a:cs typeface="Arial" panose="020B0604020202020204" pitchFamily="34" charset="0"/>
                <a:sym typeface="Arial"/>
              </a:rPr>
              <a:t>. Journal of Management, 39: 366-391.</a:t>
            </a:r>
          </a:p>
          <a:p>
            <a:pPr marL="0" lvl="0" indent="-228600" algn="l" defTabSz="914400">
              <a:lnSpc>
                <a:spcPct val="150000"/>
              </a:lnSpc>
              <a:spcBef>
                <a:spcPts val="1200"/>
              </a:spcBef>
              <a:spcAft>
                <a:spcPts val="0"/>
              </a:spcAft>
              <a:buFont typeface="Arial" panose="020B0604020202020204" pitchFamily="34" charset="0"/>
              <a:buChar char="•"/>
            </a:pPr>
            <a:r>
              <a:rPr lang="en-GB" sz="1100">
                <a:highlight>
                  <a:srgbClr val="FFFFFF"/>
                </a:highlight>
                <a:latin typeface="Arial" panose="020B0604020202020204" pitchFamily="34" charset="0"/>
                <a:cs typeface="Arial" panose="020B0604020202020204" pitchFamily="34" charset="0"/>
                <a:sym typeface="Arial"/>
              </a:rPr>
              <a:t>Loon, M</a:t>
            </a:r>
            <a:r>
              <a:rPr lang="en-GB" sz="1100" i="1">
                <a:highlight>
                  <a:srgbClr val="FFFFFF"/>
                </a:highlight>
                <a:latin typeface="Arial" panose="020B0604020202020204" pitchFamily="34" charset="0"/>
                <a:cs typeface="Arial" panose="020B0604020202020204" pitchFamily="34" charset="0"/>
                <a:sym typeface="Arial"/>
              </a:rPr>
              <a:t>. et al. </a:t>
            </a:r>
            <a:r>
              <a:rPr lang="en-GB" sz="1100">
                <a:highlight>
                  <a:srgbClr val="FFFFFF"/>
                </a:highlight>
                <a:latin typeface="Arial" panose="020B0604020202020204" pitchFamily="34" charset="0"/>
                <a:cs typeface="Arial" panose="020B0604020202020204" pitchFamily="34" charset="0"/>
                <a:sym typeface="Arial"/>
              </a:rPr>
              <a:t>(2020) Thriving in the new normal: The HR micro foundations of capabilities for business model innovation. An integrated literature review</a:t>
            </a:r>
            <a:r>
              <a:rPr lang="en-GB" sz="1100" i="1">
                <a:highlight>
                  <a:srgbClr val="FFFFFF"/>
                </a:highlight>
                <a:latin typeface="Arial" panose="020B0604020202020204" pitchFamily="34" charset="0"/>
                <a:cs typeface="Arial" panose="020B0604020202020204" pitchFamily="34" charset="0"/>
                <a:sym typeface="Arial"/>
              </a:rPr>
              <a:t>. Journal of Management Studies</a:t>
            </a:r>
            <a:r>
              <a:rPr lang="en-GB" sz="1100">
                <a:highlight>
                  <a:srgbClr val="FFFFFF"/>
                </a:highlight>
                <a:latin typeface="Arial" panose="020B0604020202020204" pitchFamily="34" charset="0"/>
                <a:cs typeface="Arial" panose="020B0604020202020204" pitchFamily="34" charset="0"/>
                <a:sym typeface="Arial"/>
              </a:rPr>
              <a:t>, 57(3), pp.698-726.</a:t>
            </a:r>
          </a:p>
          <a:p>
            <a:pPr marL="0" lvl="0" indent="-228600" algn="l" defTabSz="914400">
              <a:lnSpc>
                <a:spcPct val="150000"/>
              </a:lnSpc>
              <a:spcBef>
                <a:spcPts val="1200"/>
              </a:spcBef>
              <a:spcAft>
                <a:spcPts val="0"/>
              </a:spcAft>
              <a:buFont typeface="Arial" panose="020B0604020202020204" pitchFamily="34" charset="0"/>
              <a:buChar char="•"/>
            </a:pPr>
            <a:endParaRPr lang="en-US" sz="1100">
              <a:highlight>
                <a:srgbClr val="FFFFFF"/>
              </a:highlight>
              <a:latin typeface="Arial" panose="020B0604020202020204" pitchFamily="34" charset="0"/>
              <a:cs typeface="Arial" panose="020B0604020202020204" pitchFamily="34" charset="0"/>
              <a:sym typeface="Arial"/>
            </a:endParaRPr>
          </a:p>
          <a:p>
            <a:pPr marL="0" lvl="0" indent="-228600" algn="l" defTabSz="914400">
              <a:spcBef>
                <a:spcPts val="1200"/>
              </a:spcBef>
              <a:spcAft>
                <a:spcPts val="0"/>
              </a:spcAft>
              <a:buFont typeface="Arial" panose="020B0604020202020204" pitchFamily="34" charset="0"/>
              <a:buChar char="•"/>
            </a:pPr>
            <a:endParaRPr lang="en-US" sz="11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EC7823C-FDD6-429C-986C-063FDEBF9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9CF7FE1C-8BC5-4B0C-A2BC-93AB72C90F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26075" y="0"/>
            <a:ext cx="7817925" cy="444011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bg2">
              <a:alpha val="50000"/>
            </a:schemeClr>
          </a:solidFill>
          <a:ln w="32707"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B0651F5E-0457-4065-ACB2-8B81590C20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050098" flipH="1" flipV="1">
            <a:off x="-120531" y="2983381"/>
            <a:ext cx="5630549" cy="2374789"/>
          </a:xfrm>
          <a:custGeom>
            <a:avLst/>
            <a:gdLst>
              <a:gd name="connsiteX0" fmla="*/ 5497485 w 7507400"/>
              <a:gd name="connsiteY0" fmla="*/ 2912009 h 3166385"/>
              <a:gd name="connsiteX1" fmla="*/ 7034681 w 7507400"/>
              <a:gd name="connsiteY1" fmla="*/ 3151263 h 3166385"/>
              <a:gd name="connsiteX2" fmla="*/ 7137723 w 7507400"/>
              <a:gd name="connsiteY2" fmla="*/ 3166385 h 3166385"/>
              <a:gd name="connsiteX3" fmla="*/ 7507400 w 7507400"/>
              <a:gd name="connsiteY3" fmla="*/ 875071 h 3166385"/>
              <a:gd name="connsiteX4" fmla="*/ 2083578 w 7507400"/>
              <a:gd name="connsiteY4" fmla="*/ 0 h 3166385"/>
              <a:gd name="connsiteX5" fmla="*/ 2023081 w 7507400"/>
              <a:gd name="connsiteY5" fmla="*/ 5468 h 3166385"/>
              <a:gd name="connsiteX6" fmla="*/ 1865374 w 7507400"/>
              <a:gd name="connsiteY6" fmla="*/ 76313 h 3166385"/>
              <a:gd name="connsiteX7" fmla="*/ 1634010 w 7507400"/>
              <a:gd name="connsiteY7" fmla="*/ 119359 h 3166385"/>
              <a:gd name="connsiteX8" fmla="*/ 1388186 w 7507400"/>
              <a:gd name="connsiteY8" fmla="*/ 130121 h 3166385"/>
              <a:gd name="connsiteX9" fmla="*/ 1330344 w 7507400"/>
              <a:gd name="connsiteY9" fmla="*/ 198275 h 3166385"/>
              <a:gd name="connsiteX10" fmla="*/ 1406262 w 7507400"/>
              <a:gd name="connsiteY10" fmla="*/ 270018 h 3166385"/>
              <a:gd name="connsiteX11" fmla="*/ 1521942 w 7507400"/>
              <a:gd name="connsiteY11" fmla="*/ 277191 h 3166385"/>
              <a:gd name="connsiteX12" fmla="*/ 2212420 w 7507400"/>
              <a:gd name="connsiteY12" fmla="*/ 295128 h 3166385"/>
              <a:gd name="connsiteX13" fmla="*/ 0 w 7507400"/>
              <a:gd name="connsiteY13" fmla="*/ 452960 h 3166385"/>
              <a:gd name="connsiteX14" fmla="*/ 300051 w 7507400"/>
              <a:gd name="connsiteY14" fmla="*/ 549813 h 3166385"/>
              <a:gd name="connsiteX15" fmla="*/ 401272 w 7507400"/>
              <a:gd name="connsiteY15" fmla="*/ 815258 h 3166385"/>
              <a:gd name="connsiteX16" fmla="*/ 770008 w 7507400"/>
              <a:gd name="connsiteY16" fmla="*/ 965917 h 3166385"/>
              <a:gd name="connsiteX17" fmla="*/ 1008605 w 7507400"/>
              <a:gd name="connsiteY17" fmla="*/ 1019724 h 3166385"/>
              <a:gd name="connsiteX18" fmla="*/ 1554478 w 7507400"/>
              <a:gd name="connsiteY18" fmla="*/ 1098641 h 3166385"/>
              <a:gd name="connsiteX19" fmla="*/ 1634010 w 7507400"/>
              <a:gd name="connsiteY19" fmla="*/ 1227777 h 3166385"/>
              <a:gd name="connsiteX20" fmla="*/ 1702696 w 7507400"/>
              <a:gd name="connsiteY20" fmla="*/ 1371261 h 3166385"/>
              <a:gd name="connsiteX21" fmla="*/ 1847299 w 7507400"/>
              <a:gd name="connsiteY21" fmla="*/ 1464526 h 3166385"/>
              <a:gd name="connsiteX22" fmla="*/ 723015 w 7507400"/>
              <a:gd name="connsiteY22" fmla="*/ 1450177 h 3166385"/>
              <a:gd name="connsiteX23" fmla="*/ 1991901 w 7507400"/>
              <a:gd name="connsiteY23" fmla="*/ 1751495 h 3166385"/>
              <a:gd name="connsiteX24" fmla="*/ 1879835 w 7507400"/>
              <a:gd name="connsiteY24" fmla="*/ 1869870 h 3166385"/>
              <a:gd name="connsiteX25" fmla="*/ 2573927 w 7507400"/>
              <a:gd name="connsiteY25" fmla="*/ 2031290 h 3166385"/>
              <a:gd name="connsiteX26" fmla="*/ 2201575 w 7507400"/>
              <a:gd name="connsiteY26" fmla="*/ 2049225 h 3166385"/>
              <a:gd name="connsiteX27" fmla="*/ 4367000 w 7507400"/>
              <a:gd name="connsiteY27" fmla="*/ 2723602 h 3166385"/>
              <a:gd name="connsiteX28" fmla="*/ 5497485 w 7507400"/>
              <a:gd name="connsiteY28" fmla="*/ 2912009 h 3166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7507400" h="3166385">
                <a:moveTo>
                  <a:pt x="5497485" y="2912009"/>
                </a:moveTo>
                <a:cubicBezTo>
                  <a:pt x="6033497" y="2998226"/>
                  <a:pt x="6619155" y="3089592"/>
                  <a:pt x="7034681" y="3151263"/>
                </a:cubicBezTo>
                <a:lnTo>
                  <a:pt x="7137723" y="3166385"/>
                </a:lnTo>
                <a:lnTo>
                  <a:pt x="7507400" y="875071"/>
                </a:lnTo>
                <a:lnTo>
                  <a:pt x="2083578" y="0"/>
                </a:lnTo>
                <a:lnTo>
                  <a:pt x="2023081" y="5468"/>
                </a:lnTo>
                <a:cubicBezTo>
                  <a:pt x="1965692" y="12642"/>
                  <a:pt x="1910562" y="27887"/>
                  <a:pt x="1865374" y="76313"/>
                </a:cubicBezTo>
                <a:cubicBezTo>
                  <a:pt x="1796688" y="151642"/>
                  <a:pt x="1724387" y="162404"/>
                  <a:pt x="1634010" y="119359"/>
                </a:cubicBezTo>
                <a:cubicBezTo>
                  <a:pt x="1554478" y="79900"/>
                  <a:pt x="1467718" y="90662"/>
                  <a:pt x="1388186" y="130121"/>
                </a:cubicBezTo>
                <a:cubicBezTo>
                  <a:pt x="1359266" y="144469"/>
                  <a:pt x="1330344" y="162404"/>
                  <a:pt x="1330344" y="198275"/>
                </a:cubicBezTo>
                <a:cubicBezTo>
                  <a:pt x="1330344" y="248495"/>
                  <a:pt x="1366496" y="262843"/>
                  <a:pt x="1406262" y="270018"/>
                </a:cubicBezTo>
                <a:cubicBezTo>
                  <a:pt x="1442412" y="277191"/>
                  <a:pt x="1485792" y="284366"/>
                  <a:pt x="1521942" y="277191"/>
                </a:cubicBezTo>
                <a:cubicBezTo>
                  <a:pt x="1753307" y="237734"/>
                  <a:pt x="1981057" y="302301"/>
                  <a:pt x="2212420" y="295128"/>
                </a:cubicBezTo>
                <a:cubicBezTo>
                  <a:pt x="1485792" y="449373"/>
                  <a:pt x="751934" y="399154"/>
                  <a:pt x="0" y="452960"/>
                </a:cubicBezTo>
                <a:cubicBezTo>
                  <a:pt x="97608" y="560573"/>
                  <a:pt x="224135" y="470896"/>
                  <a:pt x="300051" y="549813"/>
                </a:cubicBezTo>
                <a:cubicBezTo>
                  <a:pt x="227750" y="714820"/>
                  <a:pt x="256671" y="804497"/>
                  <a:pt x="401272" y="815258"/>
                </a:cubicBezTo>
                <a:cubicBezTo>
                  <a:pt x="542261" y="826019"/>
                  <a:pt x="694093" y="768625"/>
                  <a:pt x="770008" y="965917"/>
                </a:cubicBezTo>
                <a:cubicBezTo>
                  <a:pt x="791699" y="1026898"/>
                  <a:pt x="925458" y="1008963"/>
                  <a:pt x="1008605" y="1019724"/>
                </a:cubicBezTo>
                <a:cubicBezTo>
                  <a:pt x="1189357" y="1044833"/>
                  <a:pt x="1380957" y="1019724"/>
                  <a:pt x="1554478" y="1098641"/>
                </a:cubicBezTo>
                <a:cubicBezTo>
                  <a:pt x="1623165" y="1127337"/>
                  <a:pt x="1670160" y="1148860"/>
                  <a:pt x="1634010" y="1227777"/>
                </a:cubicBezTo>
                <a:cubicBezTo>
                  <a:pt x="1597859" y="1310280"/>
                  <a:pt x="1644855" y="1338976"/>
                  <a:pt x="1702696" y="1371261"/>
                </a:cubicBezTo>
                <a:cubicBezTo>
                  <a:pt x="1746077" y="1396370"/>
                  <a:pt x="1811148" y="1389197"/>
                  <a:pt x="1847299" y="1464526"/>
                </a:cubicBezTo>
                <a:cubicBezTo>
                  <a:pt x="1467717" y="1453764"/>
                  <a:pt x="1098981" y="1392783"/>
                  <a:pt x="723015" y="1450177"/>
                </a:cubicBezTo>
                <a:cubicBezTo>
                  <a:pt x="1135131" y="1593662"/>
                  <a:pt x="1587014" y="1586487"/>
                  <a:pt x="1991901" y="1751495"/>
                </a:cubicBezTo>
                <a:cubicBezTo>
                  <a:pt x="1977441" y="1808889"/>
                  <a:pt x="1883449" y="1783778"/>
                  <a:pt x="1879835" y="1869870"/>
                </a:cubicBezTo>
                <a:cubicBezTo>
                  <a:pt x="2093123" y="1959548"/>
                  <a:pt x="2349794" y="1898566"/>
                  <a:pt x="2573927" y="2031290"/>
                </a:cubicBezTo>
                <a:cubicBezTo>
                  <a:pt x="2443785" y="2092271"/>
                  <a:pt x="2324488" y="1991831"/>
                  <a:pt x="2201575" y="2049225"/>
                </a:cubicBezTo>
                <a:cubicBezTo>
                  <a:pt x="2241342" y="2135316"/>
                  <a:pt x="4041644" y="2666208"/>
                  <a:pt x="4367000" y="2723602"/>
                </a:cubicBezTo>
                <a:cubicBezTo>
                  <a:pt x="4615085" y="2767993"/>
                  <a:pt x="5038048" y="2838109"/>
                  <a:pt x="5497485" y="2912009"/>
                </a:cubicBezTo>
                <a:close/>
              </a:path>
            </a:pathLst>
          </a:custGeom>
          <a:solidFill>
            <a:schemeClr val="bg2">
              <a:alpha val="50000"/>
            </a:schemeClr>
          </a:solidFill>
          <a:ln w="32707" cap="flat">
            <a:noFill/>
            <a:prstDash val="solid"/>
            <a:miter/>
          </a:ln>
        </p:spPr>
        <p:txBody>
          <a:bodyPr rtlCol="0" anchor="ctr"/>
          <a:lstStyle/>
          <a:p>
            <a:endParaRPr lang="en-US"/>
          </a:p>
        </p:txBody>
      </p:sp>
      <p:sp>
        <p:nvSpPr>
          <p:cNvPr id="3" name="Subtitle 2">
            <a:extLst>
              <a:ext uri="{FF2B5EF4-FFF2-40B4-BE49-F238E27FC236}">
                <a16:creationId xmlns:a16="http://schemas.microsoft.com/office/drawing/2014/main" id="{6F3CB853-0795-773D-BD73-F64B0FE824AB}"/>
              </a:ext>
            </a:extLst>
          </p:cNvPr>
          <p:cNvSpPr>
            <a:spLocks noGrp="1"/>
          </p:cNvSpPr>
          <p:nvPr>
            <p:ph type="subTitle" idx="1"/>
          </p:nvPr>
        </p:nvSpPr>
        <p:spPr>
          <a:xfrm>
            <a:off x="159027" y="1064301"/>
            <a:ext cx="8790102" cy="3859471"/>
          </a:xfrm>
        </p:spPr>
        <p:txBody>
          <a:bodyPr anchor="ctr">
            <a:normAutofit fontScale="92500" lnSpcReduction="10000"/>
          </a:bodyPr>
          <a:lstStyle/>
          <a:p>
            <a:pPr algn="l"/>
            <a:endParaRPr lang="en-US" sz="500">
              <a:latin typeface="Ariel"/>
            </a:endParaRPr>
          </a:p>
          <a:p>
            <a:pPr algn="l">
              <a:lnSpc>
                <a:spcPct val="150000"/>
              </a:lnSpc>
            </a:pPr>
            <a:r>
              <a:rPr lang="en-GB" sz="1100">
                <a:latin typeface="Ariel"/>
              </a:rPr>
              <a:t>12manage.com (2020) Three-component model,  Available at: </a:t>
            </a:r>
            <a:r>
              <a:rPr lang="en-GB" sz="1100">
                <a:latin typeface="Ariel"/>
                <a:hlinkClick r:id="rId3"/>
              </a:rPr>
              <a:t>https://www.12manage.com/forum.asp?TB=organizational_commitment&amp;S=26</a:t>
            </a:r>
            <a:endParaRPr lang="en-GB" sz="1100">
              <a:latin typeface="Ariel"/>
            </a:endParaRPr>
          </a:p>
          <a:p>
            <a:pPr algn="l">
              <a:lnSpc>
                <a:spcPct val="150000"/>
              </a:lnSpc>
            </a:pPr>
            <a:r>
              <a:rPr lang="en-GB" sz="1100">
                <a:latin typeface="Ariel"/>
              </a:rPr>
              <a:t> (Accessed on: 23 June 2023)</a:t>
            </a:r>
          </a:p>
          <a:p>
            <a:pPr algn="l">
              <a:lnSpc>
                <a:spcPct val="150000"/>
              </a:lnSpc>
            </a:pPr>
            <a:r>
              <a:rPr lang="en-GB" sz="1100">
                <a:latin typeface="Ariel"/>
              </a:rPr>
              <a:t>Pipestone (2021), Competitive Strategy on Farm, 2021,  Available at: </a:t>
            </a:r>
            <a:r>
              <a:rPr lang="en-GB" sz="1100">
                <a:latin typeface="Ariel"/>
                <a:hlinkClick r:id="rId4"/>
              </a:rPr>
              <a:t>https://www.pipestone.com/competitive-strategy-on-farm/</a:t>
            </a:r>
            <a:endParaRPr lang="en-GB" sz="1100">
              <a:latin typeface="Ariel"/>
            </a:endParaRPr>
          </a:p>
          <a:p>
            <a:pPr algn="l">
              <a:lnSpc>
                <a:spcPct val="150000"/>
              </a:lnSpc>
            </a:pPr>
            <a:r>
              <a:rPr lang="en-GB" sz="1100">
                <a:latin typeface="Ariel"/>
              </a:rPr>
              <a:t>(Accessed on: 23 June 2023) </a:t>
            </a:r>
          </a:p>
          <a:p>
            <a:pPr algn="l">
              <a:lnSpc>
                <a:spcPct val="150000"/>
              </a:lnSpc>
            </a:pPr>
            <a:r>
              <a:rPr lang="en-GB" sz="1100" err="1">
                <a:latin typeface="Ariel"/>
              </a:rPr>
              <a:t>Rosli</a:t>
            </a:r>
            <a:r>
              <a:rPr lang="en-GB" sz="1100">
                <a:latin typeface="Ariel"/>
              </a:rPr>
              <a:t>, N.M. et al. (2022) A Conceptual Core Competency Model for Halal Executives in Food Manufacturing Companies. Journal of Halal Science and Technology, 1(1), pp.1-14.</a:t>
            </a:r>
          </a:p>
          <a:p>
            <a:pPr algn="l">
              <a:lnSpc>
                <a:spcPct val="150000"/>
              </a:lnSpc>
            </a:pPr>
            <a:r>
              <a:rPr lang="en-GB" sz="1100" err="1">
                <a:latin typeface="Ariel"/>
              </a:rPr>
              <a:t>Slideplayer</a:t>
            </a:r>
            <a:r>
              <a:rPr lang="en-GB" sz="1100">
                <a:latin typeface="Ariel"/>
              </a:rPr>
              <a:t> (2020) Traditional Training Methods, 2020, Available at: </a:t>
            </a:r>
            <a:r>
              <a:rPr lang="en-GB" sz="1100">
                <a:latin typeface="Ariel"/>
                <a:hlinkClick r:id="rId5"/>
              </a:rPr>
              <a:t>https://slideplayer.com/slide/14299449/</a:t>
            </a:r>
            <a:r>
              <a:rPr lang="en-GB" sz="1100">
                <a:latin typeface="Ariel"/>
              </a:rPr>
              <a:t>  (Accessed on: 23.06.2023)</a:t>
            </a:r>
          </a:p>
          <a:p>
            <a:pPr algn="l">
              <a:lnSpc>
                <a:spcPct val="150000"/>
              </a:lnSpc>
            </a:pPr>
            <a:r>
              <a:rPr lang="en-GB" sz="1100" err="1">
                <a:latin typeface="Ariel"/>
              </a:rPr>
              <a:t>Smlr.rutgers.edu</a:t>
            </a:r>
            <a:r>
              <a:rPr lang="en-GB" sz="1100">
                <a:latin typeface="Ariel"/>
              </a:rPr>
              <a:t> (2020) A Quarter-Century Review of Human Resource Management in the U.S.: The Growth in Importance of the International Perspective,  Available at: </a:t>
            </a:r>
            <a:r>
              <a:rPr lang="en-GB" sz="1100">
                <a:latin typeface="Ariel"/>
                <a:hlinkClick r:id="rId6"/>
              </a:rPr>
              <a:t>https://smlr.rutgers.edu/sites/default/files/Documents/Faculty-Staff-Docs/Jackson_A%20Quarter%20Century%20Review%20of%20HRM%20in%20the%20US.pdf</a:t>
            </a:r>
            <a:r>
              <a:rPr lang="en-GB" sz="1100">
                <a:latin typeface="Ariel"/>
              </a:rPr>
              <a:t>  (Accessed on: 23 June 2023)</a:t>
            </a:r>
          </a:p>
          <a:p>
            <a:pPr algn="l">
              <a:lnSpc>
                <a:spcPct val="150000"/>
              </a:lnSpc>
            </a:pPr>
            <a:r>
              <a:rPr lang="en-GB" sz="1100">
                <a:latin typeface="Ariel"/>
              </a:rPr>
              <a:t> </a:t>
            </a:r>
            <a:r>
              <a:rPr lang="en-GB" sz="1100" err="1">
                <a:latin typeface="Ariel"/>
              </a:rPr>
              <a:t>Tchitnga</a:t>
            </a:r>
            <a:r>
              <a:rPr lang="en-GB" sz="1100">
                <a:latin typeface="Ariel"/>
              </a:rPr>
              <a:t>, R. et al. (2019) A novel hyperchaotic three-component oscillator operating at high frequency. Chaos, Solitons &amp; Fractals, 118, pp.166-180.</a:t>
            </a:r>
          </a:p>
          <a:p>
            <a:pPr algn="l">
              <a:lnSpc>
                <a:spcPct val="150000"/>
              </a:lnSpc>
            </a:pPr>
            <a:r>
              <a:rPr lang="en-GB" sz="1100" err="1">
                <a:latin typeface="Ariel"/>
              </a:rPr>
              <a:t>Weldetekle</a:t>
            </a:r>
            <a:r>
              <a:rPr lang="en-GB" sz="1100">
                <a:latin typeface="Ariel"/>
              </a:rPr>
              <a:t>, H. (2013) The Role of Strategic Human Resource Management on Organizational Effectiveness: The Case of </a:t>
            </a:r>
            <a:r>
              <a:rPr lang="en-GB" sz="1100" err="1">
                <a:latin typeface="Ariel"/>
              </a:rPr>
              <a:t>Ethio</a:t>
            </a:r>
            <a:r>
              <a:rPr lang="en-GB" sz="1100">
                <a:latin typeface="Ariel"/>
              </a:rPr>
              <a:t> Telecom Doctoral Dissertation, St. Mary's University, p.20.</a:t>
            </a:r>
          </a:p>
          <a:p>
            <a:pPr algn="l"/>
            <a:endParaRPr lang="en-GB" sz="500">
              <a:latin typeface="Ariel"/>
            </a:endParaRPr>
          </a:p>
        </p:txBody>
      </p:sp>
      <p:sp>
        <p:nvSpPr>
          <p:cNvPr id="2" name="TextBox 1">
            <a:extLst>
              <a:ext uri="{FF2B5EF4-FFF2-40B4-BE49-F238E27FC236}">
                <a16:creationId xmlns:a16="http://schemas.microsoft.com/office/drawing/2014/main" id="{634D9AE2-A1EC-AF4E-47B4-E2E84297F2D6}"/>
              </a:ext>
            </a:extLst>
          </p:cNvPr>
          <p:cNvSpPr txBox="1"/>
          <p:nvPr/>
        </p:nvSpPr>
        <p:spPr>
          <a:xfrm>
            <a:off x="1918253" y="219728"/>
            <a:ext cx="4899990" cy="456472"/>
          </a:xfrm>
          <a:prstGeom prst="rect">
            <a:avLst/>
          </a:prstGeom>
          <a:noFill/>
        </p:spPr>
        <p:txBody>
          <a:bodyPr wrap="square" rtlCol="0">
            <a:spAutoFit/>
          </a:bodyPr>
          <a:lstStyle/>
          <a:p>
            <a:pPr algn="ctr">
              <a:lnSpc>
                <a:spcPct val="150000"/>
              </a:lnSpc>
            </a:pPr>
            <a:r>
              <a:rPr lang="en-GB" b="1">
                <a:latin typeface="Arial" panose="020B0604020202020204" pitchFamily="34" charset="0"/>
                <a:cs typeface="Arial" panose="020B0604020202020204" pitchFamily="34" charset="0"/>
              </a:rPr>
              <a:t>CONTINUE</a:t>
            </a:r>
          </a:p>
        </p:txBody>
      </p:sp>
    </p:spTree>
    <p:extLst>
      <p:ext uri="{BB962C8B-B14F-4D97-AF65-F5344CB8AC3E}">
        <p14:creationId xmlns:p14="http://schemas.microsoft.com/office/powerpoint/2010/main" val="17313105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230"/>
        <p:cNvGrpSpPr/>
        <p:nvPr/>
      </p:nvGrpSpPr>
      <p:grpSpPr>
        <a:xfrm>
          <a:off x="0" y="0"/>
          <a:ext cx="0" cy="0"/>
          <a:chOff x="0" y="0"/>
          <a:chExt cx="0" cy="0"/>
        </a:xfrm>
      </p:grpSpPr>
      <p:sp>
        <p:nvSpPr>
          <p:cNvPr id="239" name="Freeform 6">
            <a:extLst>
              <a:ext uri="{FF2B5EF4-FFF2-40B4-BE49-F238E27FC236}">
                <a16:creationId xmlns:a16="http://schemas.microsoft.com/office/drawing/2014/main" id="{69D184B2-2226-4E31-BCCB-4443307674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338899" y="688699"/>
            <a:ext cx="529596" cy="4397651"/>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38" name="Freeform 7">
            <a:extLst>
              <a:ext uri="{FF2B5EF4-FFF2-40B4-BE49-F238E27FC236}">
                <a16:creationId xmlns:a16="http://schemas.microsoft.com/office/drawing/2014/main" id="{1AC4D4E3-486A-464A-8EC8-D448810972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338409" y="482600"/>
            <a:ext cx="315230" cy="4251689"/>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40" name="Rectangle 239">
            <a:extLst>
              <a:ext uri="{FF2B5EF4-FFF2-40B4-BE49-F238E27FC236}">
                <a16:creationId xmlns:a16="http://schemas.microsoft.com/office/drawing/2014/main" id="{864DE13E-58EB-4475-B79C-0D4FC65123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78790" y="482600"/>
            <a:ext cx="8200127" cy="4043958"/>
          </a:xfrm>
          <a:prstGeom prst="rect">
            <a:avLst/>
          </a:prstGeom>
          <a:solidFill>
            <a:srgbClr val="FFFFFF"/>
          </a:solidFill>
          <a:ln w="12700">
            <a:solidFill>
              <a:schemeClr val="accent1"/>
            </a:solidFill>
            <a:miter lim="800000"/>
          </a:ln>
        </p:spPr>
        <p:txBody>
          <a:bodyPr vert="horz" wrap="square" lIns="91440" tIns="45720" rIns="91440" bIns="45720" numCol="1" anchor="t" anchorCtr="0" compatLnSpc="1">
            <a:prstTxWarp prst="textNoShape">
              <a:avLst/>
            </a:prstTxWarp>
          </a:bodyPr>
          <a:lstStyle/>
          <a:p>
            <a:endParaRPr lang="en-US" dirty="0"/>
          </a:p>
        </p:txBody>
      </p:sp>
      <p:pic>
        <p:nvPicPr>
          <p:cNvPr id="4" name="Picture 3">
            <a:extLst>
              <a:ext uri="{FF2B5EF4-FFF2-40B4-BE49-F238E27FC236}">
                <a16:creationId xmlns:a16="http://schemas.microsoft.com/office/drawing/2014/main" id="{98761009-D3FD-C23E-7725-BAF20CA00063}"/>
              </a:ext>
            </a:extLst>
          </p:cNvPr>
          <p:cNvPicPr>
            <a:picLocks noChangeAspect="1"/>
          </p:cNvPicPr>
          <p:nvPr/>
        </p:nvPicPr>
        <p:blipFill>
          <a:blip r:embed="rId3"/>
          <a:stretch>
            <a:fillRect/>
          </a:stretch>
        </p:blipFill>
        <p:spPr>
          <a:xfrm>
            <a:off x="855700" y="1203734"/>
            <a:ext cx="3462326" cy="2601690"/>
          </a:xfrm>
          <a:prstGeom prst="rect">
            <a:avLst/>
          </a:prstGeom>
        </p:spPr>
      </p:pic>
      <p:cxnSp>
        <p:nvCxnSpPr>
          <p:cNvPr id="242" name="Straight Connector 241">
            <a:extLst>
              <a:ext uri="{FF2B5EF4-FFF2-40B4-BE49-F238E27FC236}">
                <a16:creationId xmlns:a16="http://schemas.microsoft.com/office/drawing/2014/main" id="{02E9B2EE-76CA-47F3-9977-3F2FCB7FD25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72000" y="1304429"/>
            <a:ext cx="0" cy="240030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231" name="Google Shape;231;p29"/>
          <p:cNvPicPr preferRelativeResize="0"/>
          <p:nvPr/>
        </p:nvPicPr>
        <p:blipFill>
          <a:blip r:embed="rId4"/>
          <a:stretch>
            <a:fillRect/>
          </a:stretch>
        </p:blipFill>
        <p:spPr>
          <a:xfrm>
            <a:off x="4825974" y="1525966"/>
            <a:ext cx="3483396" cy="1957225"/>
          </a:xfrm>
          <a:prstGeom prst="rect">
            <a:avLst/>
          </a:prstGeom>
          <a:noFill/>
        </p:spPr>
      </p:pic>
      <p:sp>
        <p:nvSpPr>
          <p:cNvPr id="5" name="TextBox 4">
            <a:extLst>
              <a:ext uri="{FF2B5EF4-FFF2-40B4-BE49-F238E27FC236}">
                <a16:creationId xmlns:a16="http://schemas.microsoft.com/office/drawing/2014/main" id="{F5B16E01-C888-79D6-8FFE-ED86127D2D5C}"/>
              </a:ext>
            </a:extLst>
          </p:cNvPr>
          <p:cNvSpPr txBox="1"/>
          <p:nvPr/>
        </p:nvSpPr>
        <p:spPr>
          <a:xfrm>
            <a:off x="3552867" y="3981325"/>
            <a:ext cx="1952779" cy="314894"/>
          </a:xfrm>
          <a:prstGeom prst="rect">
            <a:avLst/>
          </a:prstGeom>
          <a:noFill/>
        </p:spPr>
        <p:txBody>
          <a:bodyPr wrap="none" rtlCol="0">
            <a:spAutoFit/>
          </a:bodyPr>
          <a:lstStyle/>
          <a:p>
            <a:pPr algn="ctr">
              <a:lnSpc>
                <a:spcPct val="150000"/>
              </a:lnSpc>
            </a:pPr>
            <a:r>
              <a:rPr lang="en-GB" sz="1100" dirty="0">
                <a:latin typeface="Arial" panose="020B0604020202020204" pitchFamily="34" charset="0"/>
                <a:cs typeface="Arial" panose="020B0604020202020204" pitchFamily="34" charset="0"/>
              </a:rPr>
              <a:t>(Source: </a:t>
            </a:r>
            <a:r>
              <a:rPr lang="en-GB" sz="1100" dirty="0" err="1">
                <a:latin typeface="Arial" panose="020B0604020202020204" pitchFamily="34" charset="0"/>
                <a:cs typeface="Arial" panose="020B0604020202020204" pitchFamily="34" charset="0"/>
              </a:rPr>
              <a:t>Google.com</a:t>
            </a:r>
            <a:r>
              <a:rPr lang="en-GB" sz="1100" dirty="0">
                <a:latin typeface="Arial" panose="020B0604020202020204" pitchFamily="34" charset="0"/>
                <a:cs typeface="Arial" panose="020B0604020202020204" pitchFamily="34" charset="0"/>
              </a:rPr>
              <a:t>, 2023)</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227</TotalTime>
  <Words>4956</Words>
  <Application>Microsoft Macintosh PowerPoint</Application>
  <PresentationFormat>On-screen Show (16:9)</PresentationFormat>
  <Paragraphs>117</Paragraphs>
  <Slides>16</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Times New Roman</vt:lpstr>
      <vt:lpstr>Calibri</vt:lpstr>
      <vt:lpstr>Ariel</vt:lpstr>
      <vt:lpstr>Calibri Light</vt:lpstr>
      <vt:lpstr>Arial</vt:lpstr>
      <vt:lpstr>Arial (Body)</vt:lpstr>
      <vt:lpstr>Office Theme</vt:lpstr>
      <vt:lpstr>Programme: Master of Business Administration Module: Human Resource Management Lecturer: Prof D G Pepple    Assessment component 2 – PowerPoint Presentation -15 minutes Student Name: Monuar Moni Student ID number: 1818185</vt:lpstr>
      <vt:lpstr>  INTRODUCTION </vt:lpstr>
      <vt:lpstr> SUMMARY OF THE LITERATURE REVIEW OF 3 ARTICLES  </vt:lpstr>
      <vt:lpstr>CONTINUE </vt:lpstr>
      <vt:lpstr>HR STRATEGY RELATED MODEL </vt:lpstr>
      <vt:lpstr>                    COMPETITIVE STRATEGY  </vt:lpstr>
      <vt:lpstr>TRADITIONAL TRAINING MODEL </vt:lpstr>
      <vt:lpstr> COMPETENCY MODELING</vt:lpstr>
      <vt:lpstr>THREE-COMPONENT MODEL  </vt:lpstr>
      <vt:lpstr>COMPREHENSIVE AND COMPENSATORY MODEL </vt:lpstr>
      <vt:lpstr>CONFUGURATION MODEL </vt:lpstr>
      <vt:lpstr>MULTILEVEL AND CONTINGENCY MODEL </vt:lpstr>
      <vt:lpstr>CONCLUSION</vt:lpstr>
      <vt:lpstr>REFERENCE LIST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ASSESSMENT COMPONENT 2 </dc:title>
  <cp:lastModifiedBy>Stilyana-Filipova Mincheva (1816276)</cp:lastModifiedBy>
  <cp:revision>9</cp:revision>
  <dcterms:modified xsi:type="dcterms:W3CDTF">2023-07-10T09:40:23Z</dcterms:modified>
</cp:coreProperties>
</file>