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4" r:id="rId1"/>
  </p:sldMasterIdLst>
  <p:sldIdLst>
    <p:sldId id="257" r:id="rId2"/>
  </p:sldIdLst>
  <p:sldSz cx="21383625" cy="30275213"/>
  <p:notesSz cx="6858000" cy="9144000"/>
  <p:defaultTextStyle>
    <a:defPPr>
      <a:defRPr lang="en-US"/>
    </a:defPPr>
    <a:lvl1pPr marL="0" algn="l" defTabSz="2771345" rtl="0" eaLnBrk="1" latinLnBrk="0" hangingPunct="1">
      <a:defRPr sz="5455" kern="1200">
        <a:solidFill>
          <a:schemeClr val="tx1"/>
        </a:solidFill>
        <a:latin typeface="+mn-lt"/>
        <a:ea typeface="+mn-ea"/>
        <a:cs typeface="+mn-cs"/>
      </a:defRPr>
    </a:lvl1pPr>
    <a:lvl2pPr marL="1385673" algn="l" defTabSz="2771345" rtl="0" eaLnBrk="1" latinLnBrk="0" hangingPunct="1">
      <a:defRPr sz="5455" kern="1200">
        <a:solidFill>
          <a:schemeClr val="tx1"/>
        </a:solidFill>
        <a:latin typeface="+mn-lt"/>
        <a:ea typeface="+mn-ea"/>
        <a:cs typeface="+mn-cs"/>
      </a:defRPr>
    </a:lvl2pPr>
    <a:lvl3pPr marL="2771345" algn="l" defTabSz="2771345" rtl="0" eaLnBrk="1" latinLnBrk="0" hangingPunct="1">
      <a:defRPr sz="5455" kern="1200">
        <a:solidFill>
          <a:schemeClr val="tx1"/>
        </a:solidFill>
        <a:latin typeface="+mn-lt"/>
        <a:ea typeface="+mn-ea"/>
        <a:cs typeface="+mn-cs"/>
      </a:defRPr>
    </a:lvl3pPr>
    <a:lvl4pPr marL="4157017" algn="l" defTabSz="2771345" rtl="0" eaLnBrk="1" latinLnBrk="0" hangingPunct="1">
      <a:defRPr sz="5455" kern="1200">
        <a:solidFill>
          <a:schemeClr val="tx1"/>
        </a:solidFill>
        <a:latin typeface="+mn-lt"/>
        <a:ea typeface="+mn-ea"/>
        <a:cs typeface="+mn-cs"/>
      </a:defRPr>
    </a:lvl4pPr>
    <a:lvl5pPr marL="5542689" algn="l" defTabSz="2771345" rtl="0" eaLnBrk="1" latinLnBrk="0" hangingPunct="1">
      <a:defRPr sz="5455" kern="1200">
        <a:solidFill>
          <a:schemeClr val="tx1"/>
        </a:solidFill>
        <a:latin typeface="+mn-lt"/>
        <a:ea typeface="+mn-ea"/>
        <a:cs typeface="+mn-cs"/>
      </a:defRPr>
    </a:lvl5pPr>
    <a:lvl6pPr marL="6928362" algn="l" defTabSz="2771345" rtl="0" eaLnBrk="1" latinLnBrk="0" hangingPunct="1">
      <a:defRPr sz="5455" kern="1200">
        <a:solidFill>
          <a:schemeClr val="tx1"/>
        </a:solidFill>
        <a:latin typeface="+mn-lt"/>
        <a:ea typeface="+mn-ea"/>
        <a:cs typeface="+mn-cs"/>
      </a:defRPr>
    </a:lvl6pPr>
    <a:lvl7pPr marL="8314034" algn="l" defTabSz="2771345" rtl="0" eaLnBrk="1" latinLnBrk="0" hangingPunct="1">
      <a:defRPr sz="5455" kern="1200">
        <a:solidFill>
          <a:schemeClr val="tx1"/>
        </a:solidFill>
        <a:latin typeface="+mn-lt"/>
        <a:ea typeface="+mn-ea"/>
        <a:cs typeface="+mn-cs"/>
      </a:defRPr>
    </a:lvl7pPr>
    <a:lvl8pPr marL="9699706" algn="l" defTabSz="2771345" rtl="0" eaLnBrk="1" latinLnBrk="0" hangingPunct="1">
      <a:defRPr sz="5455" kern="1200">
        <a:solidFill>
          <a:schemeClr val="tx1"/>
        </a:solidFill>
        <a:latin typeface="+mn-lt"/>
        <a:ea typeface="+mn-ea"/>
        <a:cs typeface="+mn-cs"/>
      </a:defRPr>
    </a:lvl8pPr>
    <a:lvl9pPr marL="11085378" algn="l" defTabSz="2771345" rtl="0" eaLnBrk="1" latinLnBrk="0" hangingPunct="1">
      <a:defRPr sz="5455"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9535">
          <p15:clr>
            <a:srgbClr val="A4A3A4"/>
          </p15:clr>
        </p15:guide>
        <p15:guide id="2" pos="6735">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9824"/>
    <p:restoredTop sz="94652"/>
  </p:normalViewPr>
  <p:slideViewPr>
    <p:cSldViewPr snapToGrid="0" snapToObjects="1">
      <p:cViewPr>
        <p:scale>
          <a:sx n="50" d="100"/>
          <a:sy n="50" d="100"/>
        </p:scale>
        <p:origin x="1758" y="-546"/>
      </p:cViewPr>
      <p:guideLst>
        <p:guide orient="horz" pos="9535"/>
        <p:guide pos="6735"/>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603772" y="4954765"/>
            <a:ext cx="18176081" cy="10540259"/>
          </a:xfrm>
        </p:spPr>
        <p:txBody>
          <a:bodyPr anchor="b"/>
          <a:lstStyle>
            <a:lvl1pPr algn="ctr">
              <a:defRPr sz="14031"/>
            </a:lvl1pPr>
          </a:lstStyle>
          <a:p>
            <a:r>
              <a:rPr lang="en-GB"/>
              <a:t>Click to edit Master title style</a:t>
            </a:r>
            <a:endParaRPr lang="en-US" dirty="0"/>
          </a:p>
        </p:txBody>
      </p:sp>
      <p:sp>
        <p:nvSpPr>
          <p:cNvPr id="3" name="Subtitle 2"/>
          <p:cNvSpPr>
            <a:spLocks noGrp="1"/>
          </p:cNvSpPr>
          <p:nvPr>
            <p:ph type="subTitle" idx="1"/>
          </p:nvPr>
        </p:nvSpPr>
        <p:spPr>
          <a:xfrm>
            <a:off x="2672953" y="15901497"/>
            <a:ext cx="16037719" cy="7309499"/>
          </a:xfrm>
        </p:spPr>
        <p:txBody>
          <a:bodyPr/>
          <a:lstStyle>
            <a:lvl1pPr marL="0" indent="0" algn="ctr">
              <a:buNone/>
              <a:defRPr sz="5612"/>
            </a:lvl1pPr>
            <a:lvl2pPr marL="1069162" indent="0" algn="ctr">
              <a:buNone/>
              <a:defRPr sz="4677"/>
            </a:lvl2pPr>
            <a:lvl3pPr marL="2138324" indent="0" algn="ctr">
              <a:buNone/>
              <a:defRPr sz="4209"/>
            </a:lvl3pPr>
            <a:lvl4pPr marL="3207487" indent="0" algn="ctr">
              <a:buNone/>
              <a:defRPr sz="3742"/>
            </a:lvl4pPr>
            <a:lvl5pPr marL="4276649" indent="0" algn="ctr">
              <a:buNone/>
              <a:defRPr sz="3742"/>
            </a:lvl5pPr>
            <a:lvl6pPr marL="5345811" indent="0" algn="ctr">
              <a:buNone/>
              <a:defRPr sz="3742"/>
            </a:lvl6pPr>
            <a:lvl7pPr marL="6414973" indent="0" algn="ctr">
              <a:buNone/>
              <a:defRPr sz="3742"/>
            </a:lvl7pPr>
            <a:lvl8pPr marL="7484135" indent="0" algn="ctr">
              <a:buNone/>
              <a:defRPr sz="3742"/>
            </a:lvl8pPr>
            <a:lvl9pPr marL="8553298" indent="0" algn="ctr">
              <a:buNone/>
              <a:defRPr sz="3742"/>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6/16/2024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68848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6/16/2024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143734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8988" y="7547788"/>
            <a:ext cx="18443377" cy="12593645"/>
          </a:xfrm>
        </p:spPr>
        <p:txBody>
          <a:bodyPr anchor="b"/>
          <a:lstStyle>
            <a:lvl1pPr>
              <a:defRPr sz="14031"/>
            </a:lvl1pPr>
          </a:lstStyle>
          <a:p>
            <a:r>
              <a:rPr lang="en-GB"/>
              <a:t>Click to edit Master title style</a:t>
            </a:r>
            <a:endParaRPr lang="en-US" dirty="0"/>
          </a:p>
        </p:txBody>
      </p:sp>
      <p:sp>
        <p:nvSpPr>
          <p:cNvPr id="3" name="Text Placeholder 2"/>
          <p:cNvSpPr>
            <a:spLocks noGrp="1"/>
          </p:cNvSpPr>
          <p:nvPr>
            <p:ph type="body" idx="1"/>
          </p:nvPr>
        </p:nvSpPr>
        <p:spPr>
          <a:xfrm>
            <a:off x="1458988" y="20260574"/>
            <a:ext cx="18443377" cy="6622701"/>
          </a:xfrm>
        </p:spPr>
        <p:txBody>
          <a:bodyPr/>
          <a:lstStyle>
            <a:lvl1pPr marL="0" indent="0">
              <a:buNone/>
              <a:defRPr sz="5612">
                <a:solidFill>
                  <a:schemeClr val="tx1"/>
                </a:solidFill>
              </a:defRPr>
            </a:lvl1pPr>
            <a:lvl2pPr marL="1069162" indent="0">
              <a:buNone/>
              <a:defRPr sz="4677">
                <a:solidFill>
                  <a:schemeClr val="tx1">
                    <a:tint val="75000"/>
                  </a:schemeClr>
                </a:solidFill>
              </a:defRPr>
            </a:lvl2pPr>
            <a:lvl3pPr marL="2138324" indent="0">
              <a:buNone/>
              <a:defRPr sz="4209">
                <a:solidFill>
                  <a:schemeClr val="tx1">
                    <a:tint val="75000"/>
                  </a:schemeClr>
                </a:solidFill>
              </a:defRPr>
            </a:lvl3pPr>
            <a:lvl4pPr marL="3207487" indent="0">
              <a:buNone/>
              <a:defRPr sz="3742">
                <a:solidFill>
                  <a:schemeClr val="tx1">
                    <a:tint val="75000"/>
                  </a:schemeClr>
                </a:solidFill>
              </a:defRPr>
            </a:lvl4pPr>
            <a:lvl5pPr marL="4276649" indent="0">
              <a:buNone/>
              <a:defRPr sz="3742">
                <a:solidFill>
                  <a:schemeClr val="tx1">
                    <a:tint val="75000"/>
                  </a:schemeClr>
                </a:solidFill>
              </a:defRPr>
            </a:lvl5pPr>
            <a:lvl6pPr marL="5345811" indent="0">
              <a:buNone/>
              <a:defRPr sz="3742">
                <a:solidFill>
                  <a:schemeClr val="tx1">
                    <a:tint val="75000"/>
                  </a:schemeClr>
                </a:solidFill>
              </a:defRPr>
            </a:lvl6pPr>
            <a:lvl7pPr marL="6414973" indent="0">
              <a:buNone/>
              <a:defRPr sz="3742">
                <a:solidFill>
                  <a:schemeClr val="tx1">
                    <a:tint val="75000"/>
                  </a:schemeClr>
                </a:solidFill>
              </a:defRPr>
            </a:lvl7pPr>
            <a:lvl8pPr marL="7484135" indent="0">
              <a:buNone/>
              <a:defRPr sz="3742">
                <a:solidFill>
                  <a:schemeClr val="tx1">
                    <a:tint val="75000"/>
                  </a:schemeClr>
                </a:solidFill>
              </a:defRPr>
            </a:lvl8pPr>
            <a:lvl9pPr marL="8553298" indent="0">
              <a:buNone/>
              <a:defRPr sz="3742">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C99151A-8971-494A-BD27-0348896E2E92}" type="datetimeFigureOut">
              <a:rPr lang="en-US" smtClean="0"/>
              <a:t>6/16/2024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945262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470124"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10825460"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C99151A-8971-494A-BD27-0348896E2E92}" type="datetimeFigureOut">
              <a:rPr lang="en-US" smtClean="0"/>
              <a:t>6/16/2024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409362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72909" y="1611882"/>
            <a:ext cx="18443377" cy="5851808"/>
          </a:xfrm>
        </p:spPr>
        <p:txBody>
          <a:bodyPr/>
          <a:lstStyle/>
          <a:p>
            <a:r>
              <a:rPr lang="en-GB"/>
              <a:t>Click to edit Master title style</a:t>
            </a:r>
            <a:endParaRPr lang="en-US" dirty="0"/>
          </a:p>
        </p:txBody>
      </p:sp>
      <p:sp>
        <p:nvSpPr>
          <p:cNvPr id="3" name="Text Placeholder 2"/>
          <p:cNvSpPr>
            <a:spLocks noGrp="1"/>
          </p:cNvSpPr>
          <p:nvPr>
            <p:ph type="body" idx="1"/>
          </p:nvPr>
        </p:nvSpPr>
        <p:spPr>
          <a:xfrm>
            <a:off x="1472912" y="7421634"/>
            <a:ext cx="9046274"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4" name="Content Placeholder 3"/>
          <p:cNvSpPr>
            <a:spLocks noGrp="1"/>
          </p:cNvSpPr>
          <p:nvPr>
            <p:ph sz="half" idx="2"/>
          </p:nvPr>
        </p:nvSpPr>
        <p:spPr>
          <a:xfrm>
            <a:off x="1472912" y="11058863"/>
            <a:ext cx="9046274"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10825461" y="7421634"/>
            <a:ext cx="9090826"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6" name="Content Placeholder 5"/>
          <p:cNvSpPr>
            <a:spLocks noGrp="1"/>
          </p:cNvSpPr>
          <p:nvPr>
            <p:ph sz="quarter" idx="4"/>
          </p:nvPr>
        </p:nvSpPr>
        <p:spPr>
          <a:xfrm>
            <a:off x="10825461" y="11058863"/>
            <a:ext cx="9090826"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C99151A-8971-494A-BD27-0348896E2E92}" type="datetimeFigureOut">
              <a:rPr lang="en-US" smtClean="0"/>
              <a:t>6/16/2024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053012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C99151A-8971-494A-BD27-0348896E2E92}" type="datetimeFigureOut">
              <a:rPr lang="en-US" smtClean="0"/>
              <a:t>6/16/2024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485724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C99151A-8971-494A-BD27-0348896E2E92}" type="datetimeFigureOut">
              <a:rPr lang="en-US" smtClean="0"/>
              <a:t>6/16/2024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9001115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dirty="0"/>
          </a:p>
        </p:txBody>
      </p:sp>
      <p:sp>
        <p:nvSpPr>
          <p:cNvPr id="3" name="Content Placeholder 2"/>
          <p:cNvSpPr>
            <a:spLocks noGrp="1"/>
          </p:cNvSpPr>
          <p:nvPr>
            <p:ph idx="1"/>
          </p:nvPr>
        </p:nvSpPr>
        <p:spPr>
          <a:xfrm>
            <a:off x="9090826" y="4359077"/>
            <a:ext cx="10825460" cy="21515024"/>
          </a:xfrm>
        </p:spPr>
        <p:txBody>
          <a:bodyPr/>
          <a:lstStyle>
            <a:lvl1pPr>
              <a:defRPr sz="7483"/>
            </a:lvl1pPr>
            <a:lvl2pPr>
              <a:defRPr sz="6548"/>
            </a:lvl2pPr>
            <a:lvl3pPr>
              <a:defRPr sz="5612"/>
            </a:lvl3pPr>
            <a:lvl4pPr>
              <a:defRPr sz="4677"/>
            </a:lvl4pPr>
            <a:lvl5pPr>
              <a:defRPr sz="4677"/>
            </a:lvl5pPr>
            <a:lvl6pPr>
              <a:defRPr sz="4677"/>
            </a:lvl6pPr>
            <a:lvl7pPr>
              <a:defRPr sz="4677"/>
            </a:lvl7pPr>
            <a:lvl8pPr>
              <a:defRPr sz="4677"/>
            </a:lvl8pPr>
            <a:lvl9pPr>
              <a:defRPr sz="4677"/>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6/16/2024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932924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dirty="0"/>
          </a:p>
        </p:txBody>
      </p:sp>
      <p:sp>
        <p:nvSpPr>
          <p:cNvPr id="3" name="Picture Placeholder 2"/>
          <p:cNvSpPr>
            <a:spLocks noGrp="1" noChangeAspect="1"/>
          </p:cNvSpPr>
          <p:nvPr>
            <p:ph type="pic" idx="1"/>
          </p:nvPr>
        </p:nvSpPr>
        <p:spPr>
          <a:xfrm>
            <a:off x="9090826" y="4359077"/>
            <a:ext cx="10825460" cy="21515024"/>
          </a:xfrm>
        </p:spPr>
        <p:txBody>
          <a:bodyPr anchor="t"/>
          <a:lstStyle>
            <a:lvl1pPr marL="0" indent="0">
              <a:buNone/>
              <a:defRPr sz="7483"/>
            </a:lvl1pPr>
            <a:lvl2pPr marL="1069162" indent="0">
              <a:buNone/>
              <a:defRPr sz="6548"/>
            </a:lvl2pPr>
            <a:lvl3pPr marL="2138324" indent="0">
              <a:buNone/>
              <a:defRPr sz="5612"/>
            </a:lvl3pPr>
            <a:lvl4pPr marL="3207487" indent="0">
              <a:buNone/>
              <a:defRPr sz="4677"/>
            </a:lvl4pPr>
            <a:lvl5pPr marL="4276649" indent="0">
              <a:buNone/>
              <a:defRPr sz="4677"/>
            </a:lvl5pPr>
            <a:lvl6pPr marL="5345811" indent="0">
              <a:buNone/>
              <a:defRPr sz="4677"/>
            </a:lvl6pPr>
            <a:lvl7pPr marL="6414973" indent="0">
              <a:buNone/>
              <a:defRPr sz="4677"/>
            </a:lvl7pPr>
            <a:lvl8pPr marL="7484135" indent="0">
              <a:buNone/>
              <a:defRPr sz="4677"/>
            </a:lvl8pPr>
            <a:lvl9pPr marL="8553298" indent="0">
              <a:buNone/>
              <a:defRPr sz="4677"/>
            </a:lvl9pPr>
          </a:lstStyle>
          <a:p>
            <a:r>
              <a:rPr lang="en-GB"/>
              <a:t>Drag picture to placeholder or click icon to add</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6/16/2024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897070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6/16/2024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1707002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5302658" y="1611875"/>
            <a:ext cx="4610844" cy="25656844"/>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470125" y="1611875"/>
            <a:ext cx="13565237" cy="2565684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6/16/2024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139783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470124" y="1611882"/>
            <a:ext cx="18443377" cy="5851808"/>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470124" y="8059374"/>
            <a:ext cx="18443377" cy="19209345"/>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470124" y="28060644"/>
            <a:ext cx="4811316" cy="1611875"/>
          </a:xfrm>
          <a:prstGeom prst="rect">
            <a:avLst/>
          </a:prstGeom>
        </p:spPr>
        <p:txBody>
          <a:bodyPr vert="horz" lIns="91440" tIns="45720" rIns="91440" bIns="45720" rtlCol="0" anchor="ctr"/>
          <a:lstStyle>
            <a:lvl1pPr algn="l">
              <a:defRPr sz="2806">
                <a:solidFill>
                  <a:schemeClr val="tx1">
                    <a:tint val="75000"/>
                  </a:schemeClr>
                </a:solidFill>
              </a:defRPr>
            </a:lvl1pPr>
          </a:lstStyle>
          <a:p>
            <a:fld id="{4C99151A-8971-494A-BD27-0348896E2E92}" type="datetimeFigureOut">
              <a:rPr lang="en-US" smtClean="0"/>
              <a:t>6/16/2024</a:t>
            </a:fld>
            <a:endParaRPr lang="en-US"/>
          </a:p>
        </p:txBody>
      </p:sp>
      <p:sp>
        <p:nvSpPr>
          <p:cNvPr id="5" name="Footer Placeholder 4"/>
          <p:cNvSpPr>
            <a:spLocks noGrp="1"/>
          </p:cNvSpPr>
          <p:nvPr>
            <p:ph type="ftr" sz="quarter" idx="3"/>
          </p:nvPr>
        </p:nvSpPr>
        <p:spPr>
          <a:xfrm>
            <a:off x="7083326" y="28060644"/>
            <a:ext cx="7216973" cy="1611875"/>
          </a:xfrm>
          <a:prstGeom prst="rect">
            <a:avLst/>
          </a:prstGeom>
        </p:spPr>
        <p:txBody>
          <a:bodyPr vert="horz" lIns="91440" tIns="45720" rIns="91440" bIns="45720" rtlCol="0" anchor="ctr"/>
          <a:lstStyle>
            <a:lvl1pPr algn="ctr">
              <a:defRPr sz="2806">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5102185" y="28060644"/>
            <a:ext cx="4811316" cy="1611875"/>
          </a:xfrm>
          <a:prstGeom prst="rect">
            <a:avLst/>
          </a:prstGeom>
        </p:spPr>
        <p:txBody>
          <a:bodyPr vert="horz" lIns="91440" tIns="45720" rIns="91440" bIns="45720" rtlCol="0" anchor="ctr"/>
          <a:lstStyle>
            <a:lvl1pPr algn="r">
              <a:defRPr sz="2806">
                <a:solidFill>
                  <a:schemeClr val="tx1">
                    <a:tint val="75000"/>
                  </a:schemeClr>
                </a:solidFill>
              </a:defRPr>
            </a:lvl1pPr>
          </a:lstStyle>
          <a:p>
            <a:fld id="{42D6143A-D6F3-F743-B7AD-7A30E92FB51E}" type="slidenum">
              <a:rPr lang="en-US" smtClean="0"/>
              <a:t>‹#›</a:t>
            </a:fld>
            <a:endParaRPr lang="en-US"/>
          </a:p>
        </p:txBody>
      </p:sp>
    </p:spTree>
    <p:extLst>
      <p:ext uri="{BB962C8B-B14F-4D97-AF65-F5344CB8AC3E}">
        <p14:creationId xmlns:p14="http://schemas.microsoft.com/office/powerpoint/2010/main" val="240344120"/>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2138324" rtl="0" eaLnBrk="1" latinLnBrk="0" hangingPunct="1">
        <a:lnSpc>
          <a:spcPct val="90000"/>
        </a:lnSpc>
        <a:spcBef>
          <a:spcPct val="0"/>
        </a:spcBef>
        <a:buNone/>
        <a:defRPr sz="10289" kern="1200">
          <a:solidFill>
            <a:schemeClr val="tx1"/>
          </a:solidFill>
          <a:latin typeface="+mj-lt"/>
          <a:ea typeface="+mj-ea"/>
          <a:cs typeface="+mj-cs"/>
        </a:defRPr>
      </a:lvl1pPr>
    </p:titleStyle>
    <p:bodyStyle>
      <a:lvl1pPr marL="534581" indent="-534581" algn="l" defTabSz="2138324" rtl="0" eaLnBrk="1" latinLnBrk="0" hangingPunct="1">
        <a:lnSpc>
          <a:spcPct val="90000"/>
        </a:lnSpc>
        <a:spcBef>
          <a:spcPts val="2339"/>
        </a:spcBef>
        <a:buFont typeface="Arial" panose="020B0604020202020204" pitchFamily="34" charset="0"/>
        <a:buChar char="•"/>
        <a:defRPr sz="6548" kern="1200">
          <a:solidFill>
            <a:schemeClr val="tx1"/>
          </a:solidFill>
          <a:latin typeface="+mn-lt"/>
          <a:ea typeface="+mn-ea"/>
          <a:cs typeface="+mn-cs"/>
        </a:defRPr>
      </a:lvl1pPr>
      <a:lvl2pPr marL="1603743" indent="-534581" algn="l" defTabSz="2138324" rtl="0" eaLnBrk="1" latinLnBrk="0" hangingPunct="1">
        <a:lnSpc>
          <a:spcPct val="90000"/>
        </a:lnSpc>
        <a:spcBef>
          <a:spcPts val="1169"/>
        </a:spcBef>
        <a:buFont typeface="Arial" panose="020B0604020202020204" pitchFamily="34" charset="0"/>
        <a:buChar char="•"/>
        <a:defRPr sz="5612" kern="1200">
          <a:solidFill>
            <a:schemeClr val="tx1"/>
          </a:solidFill>
          <a:latin typeface="+mn-lt"/>
          <a:ea typeface="+mn-ea"/>
          <a:cs typeface="+mn-cs"/>
        </a:defRPr>
      </a:lvl2pPr>
      <a:lvl3pPr marL="2672906" indent="-534581" algn="l" defTabSz="2138324" rtl="0" eaLnBrk="1" latinLnBrk="0" hangingPunct="1">
        <a:lnSpc>
          <a:spcPct val="90000"/>
        </a:lnSpc>
        <a:spcBef>
          <a:spcPts val="1169"/>
        </a:spcBef>
        <a:buFont typeface="Arial" panose="020B0604020202020204" pitchFamily="34" charset="0"/>
        <a:buChar char="•"/>
        <a:defRPr sz="4677" kern="1200">
          <a:solidFill>
            <a:schemeClr val="tx1"/>
          </a:solidFill>
          <a:latin typeface="+mn-lt"/>
          <a:ea typeface="+mn-ea"/>
          <a:cs typeface="+mn-cs"/>
        </a:defRPr>
      </a:lvl3pPr>
      <a:lvl4pPr marL="3742068"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4pPr>
      <a:lvl5pPr marL="4811230"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5pPr>
      <a:lvl6pPr marL="5880392"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6pPr>
      <a:lvl7pPr marL="6949554"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7pPr>
      <a:lvl8pPr marL="8018717"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8pPr>
      <a:lvl9pPr marL="9087879"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9pPr>
    </p:bodyStyle>
    <p:otherStyle>
      <a:defPPr>
        <a:defRPr lang="en-US"/>
      </a:defPPr>
      <a:lvl1pPr marL="0" algn="l" defTabSz="2138324" rtl="0" eaLnBrk="1" latinLnBrk="0" hangingPunct="1">
        <a:defRPr sz="4209" kern="1200">
          <a:solidFill>
            <a:schemeClr val="tx1"/>
          </a:solidFill>
          <a:latin typeface="+mn-lt"/>
          <a:ea typeface="+mn-ea"/>
          <a:cs typeface="+mn-cs"/>
        </a:defRPr>
      </a:lvl1pPr>
      <a:lvl2pPr marL="1069162" algn="l" defTabSz="2138324" rtl="0" eaLnBrk="1" latinLnBrk="0" hangingPunct="1">
        <a:defRPr sz="4209" kern="1200">
          <a:solidFill>
            <a:schemeClr val="tx1"/>
          </a:solidFill>
          <a:latin typeface="+mn-lt"/>
          <a:ea typeface="+mn-ea"/>
          <a:cs typeface="+mn-cs"/>
        </a:defRPr>
      </a:lvl2pPr>
      <a:lvl3pPr marL="2138324" algn="l" defTabSz="2138324" rtl="0" eaLnBrk="1" latinLnBrk="0" hangingPunct="1">
        <a:defRPr sz="4209" kern="1200">
          <a:solidFill>
            <a:schemeClr val="tx1"/>
          </a:solidFill>
          <a:latin typeface="+mn-lt"/>
          <a:ea typeface="+mn-ea"/>
          <a:cs typeface="+mn-cs"/>
        </a:defRPr>
      </a:lvl3pPr>
      <a:lvl4pPr marL="3207487" algn="l" defTabSz="2138324" rtl="0" eaLnBrk="1" latinLnBrk="0" hangingPunct="1">
        <a:defRPr sz="4209" kern="1200">
          <a:solidFill>
            <a:schemeClr val="tx1"/>
          </a:solidFill>
          <a:latin typeface="+mn-lt"/>
          <a:ea typeface="+mn-ea"/>
          <a:cs typeface="+mn-cs"/>
        </a:defRPr>
      </a:lvl4pPr>
      <a:lvl5pPr marL="4276649" algn="l" defTabSz="2138324" rtl="0" eaLnBrk="1" latinLnBrk="0" hangingPunct="1">
        <a:defRPr sz="4209" kern="1200">
          <a:solidFill>
            <a:schemeClr val="tx1"/>
          </a:solidFill>
          <a:latin typeface="+mn-lt"/>
          <a:ea typeface="+mn-ea"/>
          <a:cs typeface="+mn-cs"/>
        </a:defRPr>
      </a:lvl5pPr>
      <a:lvl6pPr marL="5345811" algn="l" defTabSz="2138324" rtl="0" eaLnBrk="1" latinLnBrk="0" hangingPunct="1">
        <a:defRPr sz="4209" kern="1200">
          <a:solidFill>
            <a:schemeClr val="tx1"/>
          </a:solidFill>
          <a:latin typeface="+mn-lt"/>
          <a:ea typeface="+mn-ea"/>
          <a:cs typeface="+mn-cs"/>
        </a:defRPr>
      </a:lvl6pPr>
      <a:lvl7pPr marL="6414973" algn="l" defTabSz="2138324" rtl="0" eaLnBrk="1" latinLnBrk="0" hangingPunct="1">
        <a:defRPr sz="4209" kern="1200">
          <a:solidFill>
            <a:schemeClr val="tx1"/>
          </a:solidFill>
          <a:latin typeface="+mn-lt"/>
          <a:ea typeface="+mn-ea"/>
          <a:cs typeface="+mn-cs"/>
        </a:defRPr>
      </a:lvl7pPr>
      <a:lvl8pPr marL="7484135" algn="l" defTabSz="2138324" rtl="0" eaLnBrk="1" latinLnBrk="0" hangingPunct="1">
        <a:defRPr sz="4209" kern="1200">
          <a:solidFill>
            <a:schemeClr val="tx1"/>
          </a:solidFill>
          <a:latin typeface="+mn-lt"/>
          <a:ea typeface="+mn-ea"/>
          <a:cs typeface="+mn-cs"/>
        </a:defRPr>
      </a:lvl8pPr>
      <a:lvl9pPr marL="8553298" algn="l" defTabSz="2138324" rtl="0" eaLnBrk="1" latinLnBrk="0" hangingPunct="1">
        <a:defRPr sz="4209"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2.png"/><Relationship Id="rId7" Type="http://schemas.openxmlformats.org/officeDocument/2006/relationships/image" Target="../media/image6.png"/><Relationship Id="rId2" Type="http://schemas.openxmlformats.org/officeDocument/2006/relationships/image" Target="../media/image1.jpg"/><Relationship Id="rId1" Type="http://schemas.openxmlformats.org/officeDocument/2006/relationships/slideLayout" Target="../slideLayouts/slideLayout1.xml"/><Relationship Id="rId6" Type="http://schemas.openxmlformats.org/officeDocument/2006/relationships/image" Target="../media/image5.jpeg"/><Relationship Id="rId5" Type="http://schemas.openxmlformats.org/officeDocument/2006/relationships/image" Target="../media/image4.png"/><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a:spLocks noChangeArrowheads="1"/>
          </p:cNvSpPr>
          <p:nvPr/>
        </p:nvSpPr>
        <p:spPr bwMode="auto">
          <a:xfrm>
            <a:off x="3009899" y="2066779"/>
            <a:ext cx="18109397" cy="34590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marL="0" marR="0" lvl="0" indent="0" algn="ctr" defTabSz="914400" rtl="0" eaLnBrk="0" fontAlgn="base" latinLnBrk="0" hangingPunct="0">
              <a:lnSpc>
                <a:spcPct val="100000"/>
              </a:lnSpc>
              <a:spcBef>
                <a:spcPct val="0"/>
              </a:spcBef>
              <a:spcAft>
                <a:spcPct val="0"/>
              </a:spcAft>
              <a:buClrTx/>
              <a:buSzTx/>
              <a:buFontTx/>
              <a:buNone/>
              <a:tabLst/>
            </a:pPr>
            <a:endParaRPr kumimoji="0" lang="en-GB" altLang="en-US" sz="4800" b="1" i="0" u="none" strike="noStrike" cap="none" normalizeH="0" baseline="0" dirty="0">
              <a:ln>
                <a:noFill/>
              </a:ln>
              <a:solidFill>
                <a:srgbClr val="4472C4"/>
              </a:solidFill>
              <a:effectLst/>
              <a:latin typeface="Calibri Light" panose="020F0302020204030204" pitchFamily="34" charset="0"/>
              <a:ea typeface="Times New Roman" panose="02020603050405020304" pitchFamily="18" charset="0"/>
              <a:cs typeface="Calibri Light" panose="020F0302020204030204" pitchFamily="34"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sz="4800" b="1" i="0" u="none" strike="noStrike" cap="none" normalizeH="0" baseline="0" dirty="0">
                <a:ln>
                  <a:noFill/>
                </a:ln>
                <a:solidFill>
                  <a:srgbClr val="4472C4"/>
                </a:solidFill>
                <a:effectLst/>
                <a:latin typeface="Calibri Light" panose="020F0302020204030204" pitchFamily="34" charset="0"/>
                <a:ea typeface="Times New Roman" panose="02020603050405020304" pitchFamily="18" charset="0"/>
                <a:cs typeface="Calibri Light" panose="020F0302020204030204" pitchFamily="34" charset="0"/>
              </a:rPr>
              <a:t>AN INVESTIGATION INTO THE EFFICIENCY AND POWER DRAW OF </a:t>
            </a:r>
          </a:p>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sz="4800" b="1" i="0" u="none" strike="noStrike" cap="none" normalizeH="0" baseline="0" dirty="0">
                <a:ln>
                  <a:noFill/>
                </a:ln>
                <a:solidFill>
                  <a:srgbClr val="4472C4"/>
                </a:solidFill>
                <a:effectLst/>
                <a:latin typeface="Calibri Light" panose="020F0302020204030204" pitchFamily="34" charset="0"/>
                <a:ea typeface="Times New Roman" panose="02020603050405020304" pitchFamily="18" charset="0"/>
                <a:cs typeface="Calibri Light" panose="020F0302020204030204" pitchFamily="34" charset="0"/>
              </a:rPr>
              <a:t>COMPRESSED AIR WITHIN THE COAL INJECTION PLANT</a:t>
            </a:r>
            <a:endParaRPr kumimoji="0" lang="en-GB" altLang="en-US" sz="3600" b="0" i="0" u="none" strike="noStrike" cap="none" normalizeH="0" baseline="0" dirty="0">
              <a:ln>
                <a:noFill/>
              </a:ln>
              <a:solidFill>
                <a:schemeClr val="tx1"/>
              </a:solidFill>
              <a:effectLst/>
              <a:latin typeface="Arial" panose="020B0604020202020204" pitchFamily="34" charset="0"/>
            </a:endParaRPr>
          </a:p>
          <a:p>
            <a:pPr eaLnBrk="1" hangingPunct="1">
              <a:lnSpc>
                <a:spcPct val="110000"/>
              </a:lnSpc>
              <a:spcBef>
                <a:spcPct val="0"/>
              </a:spcBef>
              <a:buFontTx/>
              <a:buNone/>
            </a:pPr>
            <a:r>
              <a:rPr lang="en-GB" altLang="en-US" sz="4000" b="1" dirty="0">
                <a:solidFill>
                  <a:srgbClr val="002060"/>
                </a:solidFill>
                <a:latin typeface="Calibri" charset="0"/>
                <a:ea typeface="Calibri" charset="0"/>
                <a:cs typeface="Calibri" charset="0"/>
              </a:rPr>
              <a:t>Elliot Jenkins</a:t>
            </a: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Supervisor Andrew Thorn</a:t>
            </a:r>
          </a:p>
          <a:p>
            <a:pPr eaLnBrk="1" hangingPunct="1">
              <a:lnSpc>
                <a:spcPct val="110000"/>
              </a:lnSpc>
              <a:spcBef>
                <a:spcPct val="0"/>
              </a:spcBef>
              <a:buFontTx/>
              <a:buNone/>
            </a:pPr>
            <a:r>
              <a:rPr lang="en-GB" altLang="en-US" sz="3600" b="1" dirty="0">
                <a:solidFill>
                  <a:srgbClr val="002060"/>
                </a:solidFill>
                <a:latin typeface="Calibri" charset="0"/>
                <a:ea typeface="Calibri" charset="0"/>
                <a:cs typeface="Calibri" charset="0"/>
              </a:rPr>
              <a:t>University Wales Trinity St David</a:t>
            </a: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BEng (Hons) Mechanical &amp; Manufacturing Engineering</a:t>
            </a:r>
            <a:endParaRPr lang="en-US" altLang="zh-CN" sz="3600" dirty="0">
              <a:solidFill>
                <a:srgbClr val="002060"/>
              </a:solidFill>
              <a:latin typeface="Calibri" charset="0"/>
              <a:ea typeface="Calibri" charset="0"/>
              <a:cs typeface="Calibri" charset="0"/>
            </a:endParaRPr>
          </a:p>
        </p:txBody>
      </p:sp>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48597" y="357622"/>
            <a:ext cx="3660125" cy="1279959"/>
          </a:xfrm>
          <a:prstGeom prst="rect">
            <a:avLst/>
          </a:prstGeom>
        </p:spPr>
      </p:pic>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718281" y="202845"/>
            <a:ext cx="1420200" cy="1576422"/>
          </a:xfrm>
          <a:prstGeom prst="rect">
            <a:avLst/>
          </a:prstGeom>
        </p:spPr>
      </p:pic>
      <p:cxnSp>
        <p:nvCxnSpPr>
          <p:cNvPr id="4" name="Straight Connector 3"/>
          <p:cNvCxnSpPr/>
          <p:nvPr/>
        </p:nvCxnSpPr>
        <p:spPr>
          <a:xfrm>
            <a:off x="180000" y="185404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9" name="Text Box 6"/>
          <p:cNvSpPr txBox="1">
            <a:spLocks noChangeArrowheads="1"/>
          </p:cNvSpPr>
          <p:nvPr/>
        </p:nvSpPr>
        <p:spPr bwMode="auto">
          <a:xfrm>
            <a:off x="180000" y="6257121"/>
            <a:ext cx="6415087" cy="107836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latin typeface="Arial" panose="020B0604020202020204" pitchFamily="34" charset="0"/>
                <a:cs typeface="Arial" panose="020B0604020202020204" pitchFamily="34" charset="0"/>
              </a:rPr>
              <a:t>Introduction</a:t>
            </a:r>
          </a:p>
          <a:p>
            <a:pPr algn="l"/>
            <a:r>
              <a:rPr lang="en-GB" sz="2800" b="0" i="0" dirty="0">
                <a:solidFill>
                  <a:srgbClr val="020817"/>
                </a:solidFill>
                <a:effectLst/>
                <a:highlight>
                  <a:srgbClr val="F9FAFB"/>
                </a:highlight>
                <a:latin typeface="+mn-lt"/>
              </a:rPr>
              <a:t>In steel production, efficient coal injection is vital for productivity and cost-effectiveness. At Tata Steel Port Talbot, optimizing compressed air services is crucial for transporting coal and delivering it to the blast furnace.</a:t>
            </a:r>
          </a:p>
          <a:p>
            <a:pPr algn="l"/>
            <a:r>
              <a:rPr lang="en-GB" sz="2800" b="0" i="0" dirty="0">
                <a:solidFill>
                  <a:srgbClr val="020817"/>
                </a:solidFill>
                <a:effectLst/>
                <a:highlight>
                  <a:srgbClr val="F9FAFB"/>
                </a:highlight>
                <a:latin typeface="+mn-lt"/>
              </a:rPr>
              <a:t>Moisture in compressed air, due to the lack of post-compression dryers, causes blockages and costly downtime (£40,000/hr). Small drain ball valves used to release air and moisture increase demand and energy wastage.</a:t>
            </a:r>
          </a:p>
          <a:p>
            <a:pPr algn="l"/>
            <a:r>
              <a:rPr lang="en-GB" sz="2800" b="0" i="0" dirty="0">
                <a:solidFill>
                  <a:srgbClr val="020817"/>
                </a:solidFill>
                <a:effectLst/>
                <a:highlight>
                  <a:srgbClr val="F9FAFB"/>
                </a:highlight>
                <a:latin typeface="+mn-lt"/>
              </a:rPr>
              <a:t>Aligned with Tata Steel's 'Drive to Save' initiative, this study investigates air loss, moisture causes, drying solutions, and compressor power draw. The goal is to enhance efficiency, reduce energy consumption, and ensure reliable coal injection, setting a benchmark for sustainability and operational excellence.</a:t>
            </a:r>
          </a:p>
          <a:p>
            <a:pPr>
              <a:spcBef>
                <a:spcPct val="50000"/>
              </a:spcBef>
            </a:pPr>
            <a:endParaRPr lang="en-US" altLang="en-US" sz="2800" dirty="0"/>
          </a:p>
        </p:txBody>
      </p:sp>
      <p:sp>
        <p:nvSpPr>
          <p:cNvPr id="23" name="Text Box 11"/>
          <p:cNvSpPr txBox="1">
            <a:spLocks noChangeArrowheads="1"/>
          </p:cNvSpPr>
          <p:nvPr/>
        </p:nvSpPr>
        <p:spPr bwMode="auto">
          <a:xfrm>
            <a:off x="14454313" y="24524840"/>
            <a:ext cx="6415087" cy="41356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marL="228600" indent="-228600"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ea typeface="Arial" charset="0"/>
                <a:cs typeface="Arial" charset="0"/>
              </a:rPr>
              <a:t>References</a:t>
            </a:r>
          </a:p>
          <a:p>
            <a:r>
              <a:rPr lang="en-AU" altLang="en-US" sz="1800" dirty="0">
                <a:ea typeface="Arial" charset="0"/>
                <a:cs typeface="Arial" charset="0"/>
              </a:rPr>
              <a:t>[1] </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Reynolds, D. (2024) </a:t>
            </a:r>
            <a:r>
              <a:rPr lang="en-GB" sz="1800" i="1" dirty="0">
                <a:effectLst/>
                <a:latin typeface="Arial" panose="020B0604020202020204" pitchFamily="34" charset="0"/>
                <a:ea typeface="Times New Roman" panose="02020603050405020304" pitchFamily="18" charset="0"/>
                <a:cs typeface="Times New Roman" panose="02020603050405020304" pitchFamily="18" charset="0"/>
              </a:rPr>
              <a:t>Air Leakage Survey – GCI Compressed Air Drains</a:t>
            </a:r>
          </a:p>
          <a:p>
            <a:endParaRPr lang="en-GB" sz="1800" i="1" dirty="0">
              <a:effectLst/>
              <a:latin typeface="Arial" panose="020B0604020202020204" pitchFamily="34" charset="0"/>
              <a:ea typeface="Times New Roman" panose="02020603050405020304" pitchFamily="18" charset="0"/>
              <a:cs typeface="Times New Roman" panose="02020603050405020304" pitchFamily="18" charset="0"/>
            </a:endParaRPr>
          </a:p>
          <a:p>
            <a:r>
              <a:rPr lang="en-AU" altLang="en-US" sz="1800" dirty="0">
                <a:ea typeface="Arial" charset="0"/>
                <a:cs typeface="Arial" charset="0"/>
              </a:rPr>
              <a:t>[2] </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Tata Steel (2022) </a:t>
            </a:r>
            <a:r>
              <a:rPr lang="en-GB" sz="1800" i="1" dirty="0">
                <a:effectLst/>
                <a:latin typeface="Arial" panose="020B0604020202020204" pitchFamily="34" charset="0"/>
                <a:ea typeface="Times New Roman" panose="02020603050405020304" pitchFamily="18" charset="0"/>
                <a:cs typeface="Times New Roman" panose="02020603050405020304" pitchFamily="18" charset="0"/>
              </a:rPr>
              <a:t>Total cost of delays 2022.</a:t>
            </a:r>
            <a:endParaRPr lang="en-AU" altLang="en-US" sz="1800" dirty="0">
              <a:ea typeface="Arial" charset="0"/>
              <a:cs typeface="Arial" charset="0"/>
            </a:endParaRPr>
          </a:p>
          <a:p>
            <a:endParaRPr lang="en-AU" altLang="en-US" sz="1800" dirty="0">
              <a:ea typeface="Arial" charset="0"/>
              <a:cs typeface="Arial" charset="0"/>
            </a:endParaRPr>
          </a:p>
          <a:p>
            <a:r>
              <a:rPr lang="en-AU" altLang="en-US" sz="1800" dirty="0">
                <a:ea typeface="Arial" charset="0"/>
                <a:cs typeface="Arial" charset="0"/>
              </a:rPr>
              <a:t>[3] </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Tata Steel (2023) </a:t>
            </a:r>
            <a:r>
              <a:rPr lang="en-GB" sz="1800" i="1" dirty="0">
                <a:effectLst/>
                <a:latin typeface="Arial" panose="020B0604020202020204" pitchFamily="34" charset="0"/>
                <a:ea typeface="Times New Roman" panose="02020603050405020304" pitchFamily="18" charset="0"/>
                <a:cs typeface="Times New Roman" panose="02020603050405020304" pitchFamily="18" charset="0"/>
              </a:rPr>
              <a:t>BF4 compressed air line moisture. </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endParaRPr lang="en-AU" altLang="en-US" sz="1800" dirty="0">
              <a:ea typeface="Arial" charset="0"/>
              <a:cs typeface="Arial" charset="0"/>
            </a:endParaRPr>
          </a:p>
          <a:p>
            <a:r>
              <a:rPr lang="en-AU" altLang="en-US" sz="1800" dirty="0">
                <a:ea typeface="Arial" charset="0"/>
                <a:cs typeface="Arial" charset="0"/>
              </a:rPr>
              <a:t>[3] </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Air Compression Technology. and Halliwell, J. (2024) </a:t>
            </a:r>
            <a:r>
              <a:rPr lang="en-GB" sz="1800" i="1" dirty="0">
                <a:effectLst/>
                <a:latin typeface="Arial" panose="020B0604020202020204" pitchFamily="34" charset="0"/>
                <a:ea typeface="Times New Roman" panose="02020603050405020304" pitchFamily="18" charset="0"/>
                <a:cs typeface="Times New Roman" panose="02020603050405020304" pitchFamily="18" charset="0"/>
              </a:rPr>
              <a:t>Summary report of the Assessment of the Operational Performance Of the Compressed Air System at GCI, Tata Steel</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a:t>
            </a:r>
          </a:p>
        </p:txBody>
      </p:sp>
      <p:sp>
        <p:nvSpPr>
          <p:cNvPr id="30" name="Rectangle 29"/>
          <p:cNvSpPr>
            <a:spLocks noChangeArrowheads="1"/>
          </p:cNvSpPr>
          <p:nvPr/>
        </p:nvSpPr>
        <p:spPr bwMode="auto">
          <a:xfrm>
            <a:off x="14704210" y="18840038"/>
            <a:ext cx="6165190"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sp>
        <p:nvSpPr>
          <p:cNvPr id="31" name="Rectangle 30"/>
          <p:cNvSpPr>
            <a:spLocks noChangeArrowheads="1"/>
          </p:cNvSpPr>
          <p:nvPr/>
        </p:nvSpPr>
        <p:spPr bwMode="auto">
          <a:xfrm>
            <a:off x="440292" y="17118912"/>
            <a:ext cx="4741303"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sp>
        <p:nvSpPr>
          <p:cNvPr id="32" name="Rectangle 31"/>
          <p:cNvSpPr>
            <a:spLocks noChangeArrowheads="1"/>
          </p:cNvSpPr>
          <p:nvPr/>
        </p:nvSpPr>
        <p:spPr bwMode="auto">
          <a:xfrm>
            <a:off x="14625098" y="27057687"/>
            <a:ext cx="6165190"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cxnSp>
        <p:nvCxnSpPr>
          <p:cNvPr id="36" name="Straight Connector 35"/>
          <p:cNvCxnSpPr/>
          <p:nvPr/>
        </p:nvCxnSpPr>
        <p:spPr>
          <a:xfrm>
            <a:off x="179999" y="2890588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6" name="TextBox 5"/>
          <p:cNvSpPr txBox="1"/>
          <p:nvPr/>
        </p:nvSpPr>
        <p:spPr>
          <a:xfrm>
            <a:off x="12288600" y="29201563"/>
            <a:ext cx="8915399" cy="584775"/>
          </a:xfrm>
          <a:prstGeom prst="rect">
            <a:avLst/>
          </a:prstGeom>
          <a:noFill/>
        </p:spPr>
        <p:txBody>
          <a:bodyPr wrap="square" rtlCol="0">
            <a:spAutoFit/>
          </a:bodyPr>
          <a:lstStyle/>
          <a:p>
            <a:pPr algn="r"/>
            <a:r>
              <a:rPr lang="en-GB" sz="3200" dirty="0">
                <a:solidFill>
                  <a:srgbClr val="002060"/>
                </a:solidFill>
                <a:latin typeface="Calibri" charset="0"/>
                <a:ea typeface="Calibri" charset="0"/>
                <a:cs typeface="Calibri" charset="0"/>
              </a:rPr>
              <a:t>University of Wales Trinity St David</a:t>
            </a:r>
            <a:endParaRPr lang="en-GB" sz="3200" dirty="0"/>
          </a:p>
        </p:txBody>
      </p:sp>
      <p:sp>
        <p:nvSpPr>
          <p:cNvPr id="44" name="Text Box 6"/>
          <p:cNvSpPr txBox="1">
            <a:spLocks noChangeArrowheads="1"/>
          </p:cNvSpPr>
          <p:nvPr/>
        </p:nvSpPr>
        <p:spPr bwMode="auto">
          <a:xfrm>
            <a:off x="260683" y="15895852"/>
            <a:ext cx="6415087" cy="625930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latin typeface="Arial" panose="020B0604020202020204" pitchFamily="34" charset="0"/>
                <a:cs typeface="Arial" panose="020B0604020202020204" pitchFamily="34" charset="0"/>
              </a:rPr>
              <a:t>Project Aims</a:t>
            </a:r>
          </a:p>
          <a:p>
            <a:pPr algn="l">
              <a:buFont typeface="Arial" panose="020B0604020202020204" pitchFamily="34" charset="0"/>
              <a:buChar char="•"/>
            </a:pPr>
            <a:r>
              <a:rPr lang="en-GB" sz="2800" b="0" i="0" dirty="0">
                <a:solidFill>
                  <a:srgbClr val="020817"/>
                </a:solidFill>
                <a:effectLst/>
                <a:highlight>
                  <a:srgbClr val="F9FAFB"/>
                </a:highlight>
                <a:latin typeface="+mn-lt"/>
              </a:rPr>
              <a:t>Investigate the efficiency and power draw of the compressed air system in the coal injection plant.</a:t>
            </a:r>
          </a:p>
          <a:p>
            <a:pPr algn="l">
              <a:buFont typeface="Arial" panose="020B0604020202020204" pitchFamily="34" charset="0"/>
              <a:buChar char="•"/>
            </a:pPr>
            <a:r>
              <a:rPr lang="en-GB" sz="2800" b="0" i="0" dirty="0">
                <a:solidFill>
                  <a:srgbClr val="020817"/>
                </a:solidFill>
                <a:effectLst/>
                <a:highlight>
                  <a:srgbClr val="F9FAFB"/>
                </a:highlight>
                <a:latin typeface="+mn-lt"/>
              </a:rPr>
              <a:t>Identify the extent of compressed air loss due to open drain valves.</a:t>
            </a:r>
          </a:p>
          <a:p>
            <a:pPr algn="l">
              <a:buFont typeface="Arial" panose="020B0604020202020204" pitchFamily="34" charset="0"/>
              <a:buChar char="•"/>
            </a:pPr>
            <a:r>
              <a:rPr lang="en-GB" sz="2800" b="0" i="0" dirty="0">
                <a:solidFill>
                  <a:srgbClr val="020817"/>
                </a:solidFill>
                <a:effectLst/>
                <a:highlight>
                  <a:srgbClr val="F9FAFB"/>
                </a:highlight>
                <a:latin typeface="+mn-lt"/>
              </a:rPr>
              <a:t>Analyse the causes of moisture content in the compressed air.</a:t>
            </a:r>
          </a:p>
          <a:p>
            <a:pPr algn="l">
              <a:buFont typeface="Arial" panose="020B0604020202020204" pitchFamily="34" charset="0"/>
              <a:buChar char="•"/>
            </a:pPr>
            <a:r>
              <a:rPr lang="en-GB" sz="2800" b="0" i="0" dirty="0">
                <a:solidFill>
                  <a:srgbClr val="020817"/>
                </a:solidFill>
                <a:effectLst/>
                <a:highlight>
                  <a:srgbClr val="F9FAFB"/>
                </a:highlight>
                <a:latin typeface="+mn-lt"/>
              </a:rPr>
              <a:t>Explore potential solutions for drying the compressed air.</a:t>
            </a:r>
          </a:p>
          <a:p>
            <a:pPr algn="l">
              <a:buFont typeface="Arial" panose="020B0604020202020204" pitchFamily="34" charset="0"/>
              <a:buChar char="•"/>
            </a:pPr>
            <a:r>
              <a:rPr lang="en-GB" sz="2800" b="0" i="0" dirty="0">
                <a:solidFill>
                  <a:srgbClr val="020817"/>
                </a:solidFill>
                <a:effectLst/>
                <a:highlight>
                  <a:srgbClr val="F9FAFB"/>
                </a:highlight>
                <a:latin typeface="+mn-lt"/>
              </a:rPr>
              <a:t>Provide actionable recommendations to enhance operational efficiency and reduce energy consumption</a:t>
            </a:r>
            <a:r>
              <a:rPr lang="en-GB" sz="2000" b="0" i="0" dirty="0">
                <a:solidFill>
                  <a:srgbClr val="020817"/>
                </a:solidFill>
                <a:effectLst/>
                <a:highlight>
                  <a:srgbClr val="F9FAFB"/>
                </a:highlight>
                <a:latin typeface="__Inter_aaf875"/>
              </a:rPr>
              <a:t>.</a:t>
            </a:r>
          </a:p>
        </p:txBody>
      </p:sp>
      <p:sp>
        <p:nvSpPr>
          <p:cNvPr id="46" name="Text Box 6"/>
          <p:cNvSpPr txBox="1">
            <a:spLocks noChangeArrowheads="1"/>
          </p:cNvSpPr>
          <p:nvPr/>
        </p:nvSpPr>
        <p:spPr bwMode="auto">
          <a:xfrm>
            <a:off x="289498" y="21661910"/>
            <a:ext cx="6415087" cy="75519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latin typeface="Arial" panose="020B0604020202020204" pitchFamily="34" charset="0"/>
                <a:cs typeface="Arial" panose="020B0604020202020204" pitchFamily="34" charset="0"/>
              </a:rPr>
              <a:t>Methodology</a:t>
            </a:r>
          </a:p>
          <a:p>
            <a:pPr algn="l">
              <a:buFont typeface="Arial" panose="020B0604020202020204" pitchFamily="34" charset="0"/>
              <a:buChar char="•"/>
            </a:pPr>
            <a:r>
              <a:rPr lang="en-GB" sz="2800" b="1" i="0" dirty="0">
                <a:solidFill>
                  <a:srgbClr val="020817"/>
                </a:solidFill>
                <a:effectLst/>
                <a:highlight>
                  <a:srgbClr val="F9FAFB"/>
                </a:highlight>
                <a:latin typeface="__Inter_aaf875"/>
              </a:rPr>
              <a:t>Data Collection</a:t>
            </a:r>
            <a:r>
              <a:rPr lang="en-GB" sz="2800" b="0" i="0" dirty="0">
                <a:solidFill>
                  <a:srgbClr val="020817"/>
                </a:solidFill>
                <a:effectLst/>
                <a:highlight>
                  <a:srgbClr val="F9FAFB"/>
                </a:highlight>
                <a:latin typeface="__Inter_aaf875"/>
              </a:rPr>
              <a:t>: Measure the efficiency and power draw of the compressed air system.</a:t>
            </a:r>
          </a:p>
          <a:p>
            <a:pPr algn="l">
              <a:buFont typeface="Arial" panose="020B0604020202020204" pitchFamily="34" charset="0"/>
              <a:buChar char="•"/>
            </a:pPr>
            <a:r>
              <a:rPr lang="en-GB" sz="2800" b="1" i="0" dirty="0">
                <a:solidFill>
                  <a:srgbClr val="020817"/>
                </a:solidFill>
                <a:effectLst/>
                <a:highlight>
                  <a:srgbClr val="F9FAFB"/>
                </a:highlight>
                <a:latin typeface="__Inter_aaf875"/>
              </a:rPr>
              <a:t>Leak Detection</a:t>
            </a:r>
            <a:r>
              <a:rPr lang="en-GB" sz="2800" b="0" i="0" dirty="0">
                <a:solidFill>
                  <a:srgbClr val="020817"/>
                </a:solidFill>
                <a:effectLst/>
                <a:highlight>
                  <a:srgbClr val="F9FAFB"/>
                </a:highlight>
                <a:latin typeface="__Inter_aaf875"/>
              </a:rPr>
              <a:t>: Identify and quantify air loss from open drain valves </a:t>
            </a:r>
            <a:r>
              <a:rPr lang="en-AU" altLang="en-US" sz="2800" dirty="0">
                <a:ea typeface="Arial" charset="0"/>
                <a:cs typeface="Arial" charset="0"/>
              </a:rPr>
              <a:t>[1] </a:t>
            </a:r>
            <a:r>
              <a:rPr lang="en-GB" sz="2800" b="0" i="0" dirty="0">
                <a:solidFill>
                  <a:srgbClr val="020817"/>
                </a:solidFill>
                <a:effectLst/>
                <a:highlight>
                  <a:srgbClr val="F9FAFB"/>
                </a:highlight>
                <a:latin typeface="__Inter_aaf875"/>
              </a:rPr>
              <a:t>.</a:t>
            </a:r>
          </a:p>
          <a:p>
            <a:pPr algn="l">
              <a:buFont typeface="Arial" panose="020B0604020202020204" pitchFamily="34" charset="0"/>
              <a:buChar char="•"/>
            </a:pPr>
            <a:r>
              <a:rPr lang="en-GB" sz="2800" b="1" i="0" dirty="0">
                <a:solidFill>
                  <a:srgbClr val="020817"/>
                </a:solidFill>
                <a:effectLst/>
                <a:highlight>
                  <a:srgbClr val="F9FAFB"/>
                </a:highlight>
                <a:latin typeface="__Inter_aaf875"/>
              </a:rPr>
              <a:t>Moisture Analysis</a:t>
            </a:r>
            <a:r>
              <a:rPr lang="en-GB" sz="2800" b="0" i="0" dirty="0">
                <a:solidFill>
                  <a:srgbClr val="020817"/>
                </a:solidFill>
                <a:effectLst/>
                <a:highlight>
                  <a:srgbClr val="F9FAFB"/>
                </a:highlight>
                <a:latin typeface="__Inter_aaf875"/>
              </a:rPr>
              <a:t>: Investigate the sources and impact of moisture in the compressed air.</a:t>
            </a:r>
          </a:p>
          <a:p>
            <a:pPr algn="l">
              <a:buFont typeface="Arial" panose="020B0604020202020204" pitchFamily="34" charset="0"/>
              <a:buChar char="•"/>
            </a:pPr>
            <a:r>
              <a:rPr lang="en-GB" sz="2800" b="1" i="0" dirty="0">
                <a:solidFill>
                  <a:srgbClr val="020817"/>
                </a:solidFill>
                <a:effectLst/>
                <a:highlight>
                  <a:srgbClr val="F9FAFB"/>
                </a:highlight>
                <a:latin typeface="__Inter_aaf875"/>
              </a:rPr>
              <a:t>Solution Exploration</a:t>
            </a:r>
            <a:r>
              <a:rPr lang="en-GB" sz="2800" b="0" i="0" dirty="0">
                <a:solidFill>
                  <a:srgbClr val="020817"/>
                </a:solidFill>
                <a:effectLst/>
                <a:highlight>
                  <a:srgbClr val="F9FAFB"/>
                </a:highlight>
                <a:latin typeface="__Inter_aaf875"/>
              </a:rPr>
              <a:t>: Evaluate potential air drying solutions and their feasibility.</a:t>
            </a:r>
          </a:p>
          <a:p>
            <a:pPr algn="l">
              <a:buFont typeface="Arial" panose="020B0604020202020204" pitchFamily="34" charset="0"/>
              <a:buChar char="•"/>
            </a:pPr>
            <a:r>
              <a:rPr lang="en-GB" sz="2800" b="1" i="0" dirty="0">
                <a:solidFill>
                  <a:srgbClr val="020817"/>
                </a:solidFill>
                <a:effectLst/>
                <a:highlight>
                  <a:srgbClr val="F9FAFB"/>
                </a:highlight>
                <a:latin typeface="__Inter_aaf875"/>
              </a:rPr>
              <a:t>Impact Assessment</a:t>
            </a:r>
            <a:r>
              <a:rPr lang="en-GB" sz="2800" b="0" i="0" dirty="0">
                <a:solidFill>
                  <a:srgbClr val="020817"/>
                </a:solidFill>
                <a:effectLst/>
                <a:highlight>
                  <a:srgbClr val="F9FAFB"/>
                </a:highlight>
                <a:latin typeface="__Inter_aaf875"/>
              </a:rPr>
              <a:t>: Assess the effect of identified issues and solutions on compressor power draw and overall system efficiency.</a:t>
            </a:r>
          </a:p>
        </p:txBody>
      </p:sp>
      <p:sp>
        <p:nvSpPr>
          <p:cNvPr id="47" name="Text Box 6"/>
          <p:cNvSpPr txBox="1">
            <a:spLocks noChangeArrowheads="1"/>
          </p:cNvSpPr>
          <p:nvPr/>
        </p:nvSpPr>
        <p:spPr bwMode="auto">
          <a:xfrm>
            <a:off x="7101304" y="17164234"/>
            <a:ext cx="6415087" cy="109990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latin typeface="Arial" panose="020B0604020202020204" pitchFamily="34" charset="0"/>
                <a:cs typeface="Arial" panose="020B0604020202020204" pitchFamily="34" charset="0"/>
              </a:rPr>
              <a:t>Results</a:t>
            </a:r>
          </a:p>
          <a:p>
            <a:pPr algn="l">
              <a:buFont typeface="Arial" panose="020B0604020202020204" pitchFamily="34" charset="0"/>
              <a:buChar char="•"/>
            </a:pPr>
            <a:r>
              <a:rPr lang="en-GB" sz="2800" b="1" i="0" dirty="0">
                <a:solidFill>
                  <a:srgbClr val="020817"/>
                </a:solidFill>
                <a:effectLst/>
                <a:highlight>
                  <a:srgbClr val="F9FAFB"/>
                </a:highlight>
                <a:latin typeface="+mn-lt"/>
              </a:rPr>
              <a:t>Compressed Air System Inefficiency</a:t>
            </a:r>
            <a:r>
              <a:rPr lang="en-GB" sz="2800" b="0" i="0" dirty="0">
                <a:solidFill>
                  <a:srgbClr val="020817"/>
                </a:solidFill>
                <a:effectLst/>
                <a:highlight>
                  <a:srgbClr val="F9FAFB"/>
                </a:highlight>
                <a:latin typeface="+mn-lt"/>
              </a:rPr>
              <a:t>: The system's compressors are operating inefficiently, with an average efficiency of 66.44 kW/m³/min for the N02 compressor, compared to a target efficiency of ≤ 6.0 kW/m³/min.</a:t>
            </a:r>
          </a:p>
          <a:p>
            <a:pPr algn="l">
              <a:buFont typeface="Arial" panose="020B0604020202020204" pitchFamily="34" charset="0"/>
              <a:buChar char="•"/>
            </a:pPr>
            <a:r>
              <a:rPr lang="en-GB" sz="2800" b="1" i="0" dirty="0">
                <a:solidFill>
                  <a:srgbClr val="020817"/>
                </a:solidFill>
                <a:effectLst/>
                <a:highlight>
                  <a:srgbClr val="F9FAFB"/>
                </a:highlight>
                <a:latin typeface="+mn-lt"/>
              </a:rPr>
              <a:t>Moisture Issues</a:t>
            </a:r>
            <a:r>
              <a:rPr lang="en-GB" sz="2800" b="0" i="0" dirty="0">
                <a:solidFill>
                  <a:srgbClr val="020817"/>
                </a:solidFill>
                <a:effectLst/>
                <a:highlight>
                  <a:srgbClr val="F9FAFB"/>
                </a:highlight>
                <a:latin typeface="+mn-lt"/>
              </a:rPr>
              <a:t>: Excessive moisture in the compressed air is clogging the coal lances, leading to operational disruptions and downtime.</a:t>
            </a:r>
          </a:p>
          <a:p>
            <a:pPr algn="l">
              <a:buFont typeface="Arial" panose="020B0604020202020204" pitchFamily="34" charset="0"/>
              <a:buChar char="•"/>
            </a:pPr>
            <a:r>
              <a:rPr lang="en-GB" sz="2800" b="1" i="0" dirty="0">
                <a:solidFill>
                  <a:srgbClr val="020817"/>
                </a:solidFill>
                <a:effectLst/>
                <a:highlight>
                  <a:srgbClr val="F9FAFB"/>
                </a:highlight>
                <a:latin typeface="+mn-lt"/>
              </a:rPr>
              <a:t>Air Leakage</a:t>
            </a:r>
            <a:r>
              <a:rPr lang="en-GB" sz="2800" b="0" i="0" dirty="0">
                <a:solidFill>
                  <a:srgbClr val="020817"/>
                </a:solidFill>
                <a:effectLst/>
                <a:highlight>
                  <a:srgbClr val="F9FAFB"/>
                </a:highlight>
                <a:latin typeface="+mn-lt"/>
              </a:rPr>
              <a:t>: Open drain valves are leading to substantial compressed air loss, with an estimated leakage rate of 46.56 litres/second per valve.</a:t>
            </a:r>
          </a:p>
          <a:p>
            <a:pPr algn="l">
              <a:buFont typeface="Arial" panose="020B0604020202020204" pitchFamily="34" charset="0"/>
              <a:buChar char="•"/>
            </a:pPr>
            <a:r>
              <a:rPr lang="en-GB" sz="2800" b="1" i="0" dirty="0">
                <a:solidFill>
                  <a:srgbClr val="020817"/>
                </a:solidFill>
                <a:effectLst/>
                <a:highlight>
                  <a:srgbClr val="F9FAFB"/>
                </a:highlight>
                <a:latin typeface="+mn-lt"/>
              </a:rPr>
              <a:t>Cost Implications</a:t>
            </a:r>
            <a:r>
              <a:rPr lang="en-GB" sz="2800" b="0" i="0" dirty="0">
                <a:solidFill>
                  <a:srgbClr val="020817"/>
                </a:solidFill>
                <a:effectLst/>
                <a:highlight>
                  <a:srgbClr val="F9FAFB"/>
                </a:highlight>
                <a:latin typeface="+mn-lt"/>
              </a:rPr>
              <a:t>: Downtime due to blockages is costly, estimated at £40,000 per hour.</a:t>
            </a:r>
          </a:p>
          <a:p>
            <a:pPr algn="l">
              <a:buFont typeface="Arial" panose="020B0604020202020204" pitchFamily="34" charset="0"/>
              <a:buChar char="•"/>
            </a:pPr>
            <a:r>
              <a:rPr lang="en-GB" sz="2800" b="1" i="0" dirty="0">
                <a:solidFill>
                  <a:srgbClr val="020817"/>
                </a:solidFill>
                <a:effectLst/>
                <a:highlight>
                  <a:srgbClr val="F9FAFB"/>
                </a:highlight>
                <a:latin typeface="+mn-lt"/>
              </a:rPr>
              <a:t>Potential Improvements</a:t>
            </a:r>
            <a:r>
              <a:rPr lang="en-GB" sz="2800" b="0" i="0" dirty="0">
                <a:solidFill>
                  <a:srgbClr val="020817"/>
                </a:solidFill>
                <a:effectLst/>
                <a:highlight>
                  <a:srgbClr val="F9FAFB"/>
                </a:highlight>
                <a:latin typeface="+mn-lt"/>
              </a:rPr>
              <a:t>: Implementing air drying solutions and addressing air leaks could save approximately £54,084.09 annually per valve and significantly enhance system efficiency and reduce energy costs.</a:t>
            </a:r>
          </a:p>
        </p:txBody>
      </p:sp>
      <p:sp>
        <p:nvSpPr>
          <p:cNvPr id="48" name="Text Box 6"/>
          <p:cNvSpPr txBox="1">
            <a:spLocks noChangeArrowheads="1"/>
          </p:cNvSpPr>
          <p:nvPr/>
        </p:nvSpPr>
        <p:spPr bwMode="auto">
          <a:xfrm>
            <a:off x="14528246" y="13768434"/>
            <a:ext cx="6415087" cy="117377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latin typeface="Arial" panose="020B0604020202020204" pitchFamily="34" charset="0"/>
                <a:cs typeface="Arial" panose="020B0604020202020204" pitchFamily="34" charset="0"/>
              </a:rPr>
              <a:t>Conclusions</a:t>
            </a:r>
          </a:p>
          <a:p>
            <a:pPr algn="l"/>
            <a:r>
              <a:rPr lang="en-GB" sz="2800" b="0" i="0" dirty="0">
                <a:solidFill>
                  <a:srgbClr val="020817"/>
                </a:solidFill>
                <a:effectLst/>
                <a:highlight>
                  <a:srgbClr val="F9FAFB"/>
                </a:highlight>
                <a:latin typeface="+mn-lt"/>
              </a:rPr>
              <a:t>This study at Tata Steel identified significant energy-saving opportunities in compressed air systems. Each observed valve wastes 2.70m³/min, costing £54,084 annually, totalling £432,672 for all eight valves. Compressor inefficiency was noted at 66.44kW/m³/min, far above the ≤ 6.0kW/m³/min target. The study also questioned the efficiency of the compressor’s unloading phase.</a:t>
            </a:r>
          </a:p>
          <a:p>
            <a:pPr algn="l"/>
            <a:r>
              <a:rPr lang="en-GB" sz="2800" b="0" i="0" dirty="0">
                <a:solidFill>
                  <a:srgbClr val="020817"/>
                </a:solidFill>
                <a:effectLst/>
                <a:highlight>
                  <a:srgbClr val="F9FAFB"/>
                </a:highlight>
                <a:latin typeface="+mn-lt"/>
              </a:rPr>
              <a:t>The two-week study duration and limited scope may not fully represent system performance. Potential bias from ACT's relationship with Atlas Copco was noted, suggesting future studies should compare multiple manufacturers.</a:t>
            </a:r>
          </a:p>
          <a:p>
            <a:pPr algn="l"/>
            <a:r>
              <a:rPr lang="en-GB" sz="2800" b="0" i="0" dirty="0">
                <a:solidFill>
                  <a:srgbClr val="020817"/>
                </a:solidFill>
                <a:effectLst/>
                <a:highlight>
                  <a:srgbClr val="F9FAFB"/>
                </a:highlight>
                <a:latin typeface="+mn-lt"/>
              </a:rPr>
              <a:t>The research highlights the need for an overhaul to meet Tata Steel's 'Drive to Save' initiative, emphasising comprehensive system analysis for industrial sustainability and energy performance improvement.</a:t>
            </a:r>
          </a:p>
          <a:p>
            <a:br>
              <a:rPr lang="en-GB" sz="2000" dirty="0"/>
            </a:br>
            <a:endParaRPr lang="en-US" altLang="en-US" sz="2800" dirty="0"/>
          </a:p>
        </p:txBody>
      </p:sp>
      <p:sp>
        <p:nvSpPr>
          <p:cNvPr id="49" name="Text Box 6"/>
          <p:cNvSpPr txBox="1">
            <a:spLocks noChangeArrowheads="1"/>
          </p:cNvSpPr>
          <p:nvPr/>
        </p:nvSpPr>
        <p:spPr bwMode="auto">
          <a:xfrm>
            <a:off x="7484268" y="5929405"/>
            <a:ext cx="6415087" cy="18273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r>
              <a:rPr lang="en-GB" sz="2800" dirty="0"/>
              <a:t>Figure 1 shows the biggest cost of delays for Year 2022 was blockages due to moist coal a total of £648,228. </a:t>
            </a:r>
          </a:p>
        </p:txBody>
      </p:sp>
      <p:sp>
        <p:nvSpPr>
          <p:cNvPr id="50" name="Text Box 19"/>
          <p:cNvSpPr txBox="1">
            <a:spLocks noChangeArrowheads="1"/>
          </p:cNvSpPr>
          <p:nvPr/>
        </p:nvSpPr>
        <p:spPr bwMode="auto">
          <a:xfrm>
            <a:off x="10963086" y="13207159"/>
            <a:ext cx="3232088" cy="441264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2800" i="1" dirty="0">
                <a:latin typeface="+mn-lt"/>
              </a:rPr>
              <a:t>Figure 2 shows moist, saturated compressed air being drained out of the system. This is to try and drain moisture from the air to reduce coal blockages. </a:t>
            </a:r>
          </a:p>
        </p:txBody>
      </p:sp>
      <p:sp>
        <p:nvSpPr>
          <p:cNvPr id="54" name="Text Box 16"/>
          <p:cNvSpPr txBox="1">
            <a:spLocks noChangeArrowheads="1"/>
          </p:cNvSpPr>
          <p:nvPr/>
        </p:nvSpPr>
        <p:spPr bwMode="auto">
          <a:xfrm>
            <a:off x="14584023" y="12151970"/>
            <a:ext cx="5638800" cy="57510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32372" tIns="132372" rIns="132372" bIns="132372">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lgn="ctr"/>
            <a:r>
              <a:rPr lang="en-AU" altLang="en-US" sz="2000" dirty="0">
                <a:ea typeface="Arial" charset="0"/>
                <a:cs typeface="Arial" charset="0"/>
              </a:rPr>
              <a:t>[3] </a:t>
            </a:r>
            <a:r>
              <a:rPr lang="en-AU" altLang="en-US" sz="2000" i="1" dirty="0">
                <a:latin typeface="Times New Roman" charset="0"/>
              </a:rPr>
              <a:t>Figure 3 ACT leak calculator.</a:t>
            </a:r>
          </a:p>
        </p:txBody>
      </p:sp>
      <p:sp>
        <p:nvSpPr>
          <p:cNvPr id="60" name="Text Box 25"/>
          <p:cNvSpPr txBox="1">
            <a:spLocks noChangeArrowheads="1"/>
          </p:cNvSpPr>
          <p:nvPr/>
        </p:nvSpPr>
        <p:spPr bwMode="auto">
          <a:xfrm>
            <a:off x="14584023" y="5985453"/>
            <a:ext cx="6410325" cy="268909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2800" i="1" dirty="0">
                <a:latin typeface="+mn-lt"/>
              </a:rPr>
              <a:t>Figure 3 shows Air Compression Technologies leakage calculator. estimated £54,000 per valve open. Total of  estimated £432,000 of compressed air leaked to atmosphere.</a:t>
            </a:r>
          </a:p>
        </p:txBody>
      </p:sp>
      <p:pic>
        <p:nvPicPr>
          <p:cNvPr id="10" name="Picture 9">
            <a:extLst>
              <a:ext uri="{FF2B5EF4-FFF2-40B4-BE49-F238E27FC236}">
                <a16:creationId xmlns:a16="http://schemas.microsoft.com/office/drawing/2014/main" id="{0F78DDE9-C0AA-D863-32F1-22BB4776787F}"/>
              </a:ext>
            </a:extLst>
          </p:cNvPr>
          <p:cNvPicPr>
            <a:picLocks noChangeAspect="1"/>
          </p:cNvPicPr>
          <p:nvPr/>
        </p:nvPicPr>
        <p:blipFill>
          <a:blip r:embed="rId4"/>
          <a:stretch>
            <a:fillRect/>
          </a:stretch>
        </p:blipFill>
        <p:spPr>
          <a:xfrm>
            <a:off x="331567" y="2153559"/>
            <a:ext cx="2708953" cy="3737938"/>
          </a:xfrm>
          <a:prstGeom prst="rect">
            <a:avLst/>
          </a:prstGeom>
        </p:spPr>
      </p:pic>
      <p:pic>
        <p:nvPicPr>
          <p:cNvPr id="11" name="Content Placeholder 6" descr="Table&#10;&#10;Description automatically generated">
            <a:extLst>
              <a:ext uri="{FF2B5EF4-FFF2-40B4-BE49-F238E27FC236}">
                <a16:creationId xmlns:a16="http://schemas.microsoft.com/office/drawing/2014/main" id="{0ABF70E3-D7BE-9176-4E79-D41E4438F2FD}"/>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547556" y="8134544"/>
            <a:ext cx="6288512" cy="4902009"/>
          </a:xfrm>
          <a:prstGeom prst="rect">
            <a:avLst/>
          </a:prstGeom>
        </p:spPr>
      </p:pic>
      <p:pic>
        <p:nvPicPr>
          <p:cNvPr id="14" name="Picture 13" descr="Water spraying water on a pipe">
            <a:extLst>
              <a:ext uri="{FF2B5EF4-FFF2-40B4-BE49-F238E27FC236}">
                <a16:creationId xmlns:a16="http://schemas.microsoft.com/office/drawing/2014/main" id="{27AA098A-DDDA-9B39-EDB6-CE6395B5CBFD}"/>
              </a:ext>
            </a:extLst>
          </p:cNvPr>
          <p:cNvPicPr>
            <a:picLocks noChangeAspect="1"/>
          </p:cNvPicPr>
          <p:nvPr/>
        </p:nvPicPr>
        <p:blipFill>
          <a:blip r:embed="rId6">
            <a:extLst>
              <a:ext uri="{28A0092B-C50C-407E-A947-70E740481C1C}">
                <a14:useLocalDpi xmlns:a14="http://schemas.microsoft.com/office/drawing/2010/main" val="0"/>
              </a:ext>
            </a:extLst>
          </a:blip>
          <a:srcRect r="-3" b="14465"/>
          <a:stretch>
            <a:fillRect/>
          </a:stretch>
        </p:blipFill>
        <p:spPr>
          <a:xfrm>
            <a:off x="7403773" y="13353308"/>
            <a:ext cx="3473777" cy="3639865"/>
          </a:xfrm>
          <a:prstGeom prst="rect">
            <a:avLst/>
          </a:prstGeom>
        </p:spPr>
      </p:pic>
      <p:pic>
        <p:nvPicPr>
          <p:cNvPr id="15" name="Picture 14" descr="A close-up of a business card&#10;&#10;Description automatically generated">
            <a:extLst>
              <a:ext uri="{FF2B5EF4-FFF2-40B4-BE49-F238E27FC236}">
                <a16:creationId xmlns:a16="http://schemas.microsoft.com/office/drawing/2014/main" id="{58AE750B-8431-6522-891D-9C2E24B30709}"/>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14015049" y="8456391"/>
            <a:ext cx="6697756" cy="3824642"/>
          </a:xfrm>
          <a:prstGeom prst="rect">
            <a:avLst/>
          </a:prstGeom>
        </p:spPr>
      </p:pic>
      <p:sp>
        <p:nvSpPr>
          <p:cNvPr id="16" name="TextBox 15">
            <a:extLst>
              <a:ext uri="{FF2B5EF4-FFF2-40B4-BE49-F238E27FC236}">
                <a16:creationId xmlns:a16="http://schemas.microsoft.com/office/drawing/2014/main" id="{5EE55F3B-6519-59F0-E9DD-17F2C41695BD}"/>
              </a:ext>
            </a:extLst>
          </p:cNvPr>
          <p:cNvSpPr txBox="1"/>
          <p:nvPr/>
        </p:nvSpPr>
        <p:spPr>
          <a:xfrm>
            <a:off x="7294320" y="17015822"/>
            <a:ext cx="3668766" cy="400110"/>
          </a:xfrm>
          <a:prstGeom prst="rect">
            <a:avLst/>
          </a:prstGeom>
          <a:noFill/>
        </p:spPr>
        <p:txBody>
          <a:bodyPr wrap="square" rtlCol="0">
            <a:spAutoFit/>
          </a:bodyPr>
          <a:lstStyle/>
          <a:p>
            <a:r>
              <a:rPr lang="en-AU" altLang="en-US" sz="2000" dirty="0">
                <a:ea typeface="Arial" charset="0"/>
                <a:cs typeface="Arial" charset="0"/>
              </a:rPr>
              <a:t>Figure 2 Excess water in air. [3] </a:t>
            </a:r>
            <a:endParaRPr lang="en-GB" sz="2000" dirty="0"/>
          </a:p>
        </p:txBody>
      </p:sp>
      <p:sp>
        <p:nvSpPr>
          <p:cNvPr id="18" name="TextBox 17">
            <a:extLst>
              <a:ext uri="{FF2B5EF4-FFF2-40B4-BE49-F238E27FC236}">
                <a16:creationId xmlns:a16="http://schemas.microsoft.com/office/drawing/2014/main" id="{8B669961-1A1B-FDA3-6A4E-8F573B57E9DB}"/>
              </a:ext>
            </a:extLst>
          </p:cNvPr>
          <p:cNvSpPr txBox="1"/>
          <p:nvPr/>
        </p:nvSpPr>
        <p:spPr>
          <a:xfrm>
            <a:off x="8049022" y="7693240"/>
            <a:ext cx="3520497" cy="400110"/>
          </a:xfrm>
          <a:prstGeom prst="rect">
            <a:avLst/>
          </a:prstGeom>
          <a:noFill/>
        </p:spPr>
        <p:txBody>
          <a:bodyPr wrap="square" rtlCol="0">
            <a:spAutoFit/>
          </a:bodyPr>
          <a:lstStyle/>
          <a:p>
            <a:r>
              <a:rPr lang="en-GB" sz="2000" i="1" dirty="0"/>
              <a:t>Figure 1 Delays for 2022 </a:t>
            </a:r>
            <a:r>
              <a:rPr lang="en-AU" altLang="en-US" sz="2000" dirty="0">
                <a:ea typeface="Arial" charset="0"/>
                <a:cs typeface="Arial" charset="0"/>
              </a:rPr>
              <a:t>[2] </a:t>
            </a:r>
            <a:endParaRPr lang="en-GB" sz="2000" i="1" dirty="0"/>
          </a:p>
        </p:txBody>
      </p:sp>
      <p:pic>
        <p:nvPicPr>
          <p:cNvPr id="20" name="Picture 19">
            <a:extLst>
              <a:ext uri="{FF2B5EF4-FFF2-40B4-BE49-F238E27FC236}">
                <a16:creationId xmlns:a16="http://schemas.microsoft.com/office/drawing/2014/main" id="{8EBAFE82-8CBD-5A60-4199-8F9E3E290661}"/>
              </a:ext>
            </a:extLst>
          </p:cNvPr>
          <p:cNvPicPr>
            <a:picLocks noChangeAspect="1"/>
          </p:cNvPicPr>
          <p:nvPr/>
        </p:nvPicPr>
        <p:blipFill>
          <a:blip r:embed="rId8"/>
          <a:stretch>
            <a:fillRect/>
          </a:stretch>
        </p:blipFill>
        <p:spPr>
          <a:xfrm>
            <a:off x="192705" y="28952478"/>
            <a:ext cx="1661986" cy="1082943"/>
          </a:xfrm>
          <a:prstGeom prst="rect">
            <a:avLst/>
          </a:prstGeom>
        </p:spPr>
      </p:pic>
    </p:spTree>
    <p:extLst>
      <p:ext uri="{BB962C8B-B14F-4D97-AF65-F5344CB8AC3E}">
        <p14:creationId xmlns:p14="http://schemas.microsoft.com/office/powerpoint/2010/main" val="3924774051"/>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523</TotalTime>
  <Words>775</Words>
  <Application>Microsoft Office PowerPoint</Application>
  <PresentationFormat>Custom</PresentationFormat>
  <Paragraphs>49</Paragraphs>
  <Slides>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vt:i4>
      </vt:variant>
    </vt:vector>
  </HeadingPairs>
  <TitlesOfParts>
    <vt:vector size="7" baseType="lpstr">
      <vt:lpstr>__Inter_aaf875</vt:lpstr>
      <vt:lpstr>Arial</vt:lpstr>
      <vt:lpstr>Calibri</vt:lpstr>
      <vt:lpstr>Calibri Light</vt:lpstr>
      <vt:lpstr>Times New Roman</vt:lpstr>
      <vt:lpstr>Office Theme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Graham Howe</dc:creator>
  <cp:lastModifiedBy>Elliot Jenkins</cp:lastModifiedBy>
  <cp:revision>23</cp:revision>
  <dcterms:created xsi:type="dcterms:W3CDTF">2016-02-25T08:27:32Z</dcterms:created>
  <dcterms:modified xsi:type="dcterms:W3CDTF">2024-06-16T22:38:38Z</dcterms:modified>
</cp:coreProperties>
</file>