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65" r:id="rId5"/>
    <p:sldId id="266" r:id="rId6"/>
    <p:sldId id="259" r:id="rId7"/>
    <p:sldId id="260" r:id="rId8"/>
    <p:sldId id="263" r:id="rId9"/>
    <p:sldId id="264" r:id="rId10"/>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2" autoAdjust="0"/>
    <p:restoredTop sz="94660"/>
  </p:normalViewPr>
  <p:slideViewPr>
    <p:cSldViewPr snapToGrid="0">
      <p:cViewPr varScale="1">
        <p:scale>
          <a:sx n="85" d="100"/>
          <a:sy n="85" d="100"/>
        </p:scale>
        <p:origin x="48" y="225"/>
      </p:cViewPr>
      <p:guideLst/>
    </p:cSldViewPr>
  </p:slideViewPr>
  <p:notesTextViewPr>
    <p:cViewPr>
      <p:scale>
        <a:sx n="1" d="1"/>
        <a:sy n="1" d="1"/>
      </p:scale>
      <p:origin x="0" y="0"/>
    </p:cViewPr>
  </p:notesTextViewPr>
  <p:notesViewPr>
    <p:cSldViewPr snapToGrid="0">
      <p:cViewPr varScale="1">
        <p:scale>
          <a:sx n="74" d="100"/>
          <a:sy n="74" d="100"/>
        </p:scale>
        <p:origin x="267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 Coard" userId="4433fc3d-35ed-43fb-ab9f-5d3e0590d064" providerId="ADAL" clId="{12782783-A015-496C-8112-497A7013123C}"/>
    <pc:docChg chg="undo custSel modSld">
      <pc:chgData name="Ros Coard" userId="4433fc3d-35ed-43fb-ab9f-5d3e0590d064" providerId="ADAL" clId="{12782783-A015-496C-8112-497A7013123C}" dt="2023-10-27T16:45:37.002" v="156" actId="115"/>
      <pc:docMkLst>
        <pc:docMk/>
      </pc:docMkLst>
      <pc:sldChg chg="modSp mod">
        <pc:chgData name="Ros Coard" userId="4433fc3d-35ed-43fb-ab9f-5d3e0590d064" providerId="ADAL" clId="{12782783-A015-496C-8112-497A7013123C}" dt="2023-10-27T16:42:05.304" v="6" actId="20577"/>
        <pc:sldMkLst>
          <pc:docMk/>
          <pc:sldMk cId="3722974813" sldId="258"/>
        </pc:sldMkLst>
        <pc:spChg chg="mod">
          <ac:chgData name="Ros Coard" userId="4433fc3d-35ed-43fb-ab9f-5d3e0590d064" providerId="ADAL" clId="{12782783-A015-496C-8112-497A7013123C}" dt="2023-10-27T16:42:05.304" v="6" actId="20577"/>
          <ac:spMkLst>
            <pc:docMk/>
            <pc:sldMk cId="3722974813" sldId="258"/>
            <ac:spMk id="3" creationId="{00000000-0000-0000-0000-000000000000}"/>
          </ac:spMkLst>
        </pc:spChg>
      </pc:sldChg>
      <pc:sldChg chg="modSp mod">
        <pc:chgData name="Ros Coard" userId="4433fc3d-35ed-43fb-ab9f-5d3e0590d064" providerId="ADAL" clId="{12782783-A015-496C-8112-497A7013123C}" dt="2023-10-27T16:45:37.002" v="156" actId="115"/>
        <pc:sldMkLst>
          <pc:docMk/>
          <pc:sldMk cId="952593228" sldId="259"/>
        </pc:sldMkLst>
        <pc:spChg chg="mod">
          <ac:chgData name="Ros Coard" userId="4433fc3d-35ed-43fb-ab9f-5d3e0590d064" providerId="ADAL" clId="{12782783-A015-496C-8112-497A7013123C}" dt="2023-10-27T16:44:50.076" v="83" actId="20577"/>
          <ac:spMkLst>
            <pc:docMk/>
            <pc:sldMk cId="952593228" sldId="259"/>
            <ac:spMk id="2" creationId="{00000000-0000-0000-0000-000000000000}"/>
          </ac:spMkLst>
        </pc:spChg>
        <pc:spChg chg="mod">
          <ac:chgData name="Ros Coard" userId="4433fc3d-35ed-43fb-ab9f-5d3e0590d064" providerId="ADAL" clId="{12782783-A015-496C-8112-497A7013123C}" dt="2023-10-27T16:45:37.002" v="156" actId="115"/>
          <ac:spMkLst>
            <pc:docMk/>
            <pc:sldMk cId="952593228" sldId="25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98D3E80-C089-4F0E-B63D-9C77A6704162}" type="datetimeFigureOut">
              <a:rPr lang="en-GB" smtClean="0"/>
              <a:t>27/10/2023</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6DFE4DAB-4FD6-4565-BAA0-9B14C3729071}" type="slidenum">
              <a:rPr lang="en-GB" smtClean="0"/>
              <a:t>‹#›</a:t>
            </a:fld>
            <a:endParaRPr lang="en-GB"/>
          </a:p>
        </p:txBody>
      </p:sp>
    </p:spTree>
    <p:extLst>
      <p:ext uri="{BB962C8B-B14F-4D97-AF65-F5344CB8AC3E}">
        <p14:creationId xmlns:p14="http://schemas.microsoft.com/office/powerpoint/2010/main" val="3743618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moodle.uwtsd.ac.uk/mod/turnitintooltwo/view.php?id=144055"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DFE4DAB-4FD6-4565-BAA0-9B14C3729071}" type="slidenum">
              <a:rPr lang="en-GB" smtClean="0"/>
              <a:t>1</a:t>
            </a:fld>
            <a:endParaRPr lang="en-GB"/>
          </a:p>
        </p:txBody>
      </p:sp>
    </p:spTree>
    <p:extLst>
      <p:ext uri="{BB962C8B-B14F-4D97-AF65-F5344CB8AC3E}">
        <p14:creationId xmlns:p14="http://schemas.microsoft.com/office/powerpoint/2010/main" val="3145955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DFE4DAB-4FD6-4565-BAA0-9B14C3729071}" type="slidenum">
              <a:rPr lang="en-GB" smtClean="0"/>
              <a:t>2</a:t>
            </a:fld>
            <a:endParaRPr lang="en-GB"/>
          </a:p>
        </p:txBody>
      </p:sp>
    </p:spTree>
    <p:extLst>
      <p:ext uri="{BB962C8B-B14F-4D97-AF65-F5344CB8AC3E}">
        <p14:creationId xmlns:p14="http://schemas.microsoft.com/office/powerpoint/2010/main" val="614092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will be required to complete a PowerPoint presentation and a 1000 word essay on the concept of ‘boundaries’ and its significance to the understanding of the academic discipline of your choice. You can address the theme relating to an accepted discipline, such as History, Anthropology or Philosophy. If your interest is in areas not traditionally seen as a ‘discipline’, please feel free to include such areas. The content will be fully explored throughout the module.</a:t>
            </a:r>
          </a:p>
          <a:p>
            <a:r>
              <a:rPr lang="en-GB" dirty="0"/>
              <a:t> The assessment is designed to let you explore any concept of boundary you wish, it could be physical boundaries, social boundaries, conceptual or definitional ones. Part of the course will be dedicated to discussing, in detail, the requirements of both the Essay and Presentation components of the assignment, and how best to approach each of these tasks. Advice will be given on essay writing and presentation, as well as how to create and deliver an effective </a:t>
            </a:r>
            <a:r>
              <a:rPr lang="en-GB" dirty="0">
                <a:hlinkClick r:id="rId3" tooltip="Power point presentation"/>
              </a:rPr>
              <a:t>power point presentation</a:t>
            </a:r>
            <a:r>
              <a:rPr lang="en-GB" dirty="0"/>
              <a:t>.</a:t>
            </a:r>
          </a:p>
          <a:p>
            <a:endParaRPr lang="en-GB" dirty="0"/>
          </a:p>
        </p:txBody>
      </p:sp>
      <p:sp>
        <p:nvSpPr>
          <p:cNvPr id="4" name="Slide Number Placeholder 3"/>
          <p:cNvSpPr>
            <a:spLocks noGrp="1"/>
          </p:cNvSpPr>
          <p:nvPr>
            <p:ph type="sldNum" sz="quarter" idx="10"/>
          </p:nvPr>
        </p:nvSpPr>
        <p:spPr/>
        <p:txBody>
          <a:bodyPr/>
          <a:lstStyle/>
          <a:p>
            <a:fld id="{6DFE4DAB-4FD6-4565-BAA0-9B14C3729071}" type="slidenum">
              <a:rPr lang="en-GB" smtClean="0"/>
              <a:t>3</a:t>
            </a:fld>
            <a:endParaRPr lang="en-GB"/>
          </a:p>
        </p:txBody>
      </p:sp>
    </p:spTree>
    <p:extLst>
      <p:ext uri="{BB962C8B-B14F-4D97-AF65-F5344CB8AC3E}">
        <p14:creationId xmlns:p14="http://schemas.microsoft.com/office/powerpoint/2010/main" val="3271552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DFE4DAB-4FD6-4565-BAA0-9B14C3729071}" type="slidenum">
              <a:rPr lang="en-GB" smtClean="0"/>
              <a:t>6</a:t>
            </a:fld>
            <a:endParaRPr lang="en-GB"/>
          </a:p>
        </p:txBody>
      </p:sp>
    </p:spTree>
    <p:extLst>
      <p:ext uri="{BB962C8B-B14F-4D97-AF65-F5344CB8AC3E}">
        <p14:creationId xmlns:p14="http://schemas.microsoft.com/office/powerpoint/2010/main" val="3731642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DFE4DAB-4FD6-4565-BAA0-9B14C3729071}" type="slidenum">
              <a:rPr lang="en-GB" smtClean="0"/>
              <a:t>7</a:t>
            </a:fld>
            <a:endParaRPr lang="en-GB"/>
          </a:p>
        </p:txBody>
      </p:sp>
    </p:spTree>
    <p:extLst>
      <p:ext uri="{BB962C8B-B14F-4D97-AF65-F5344CB8AC3E}">
        <p14:creationId xmlns:p14="http://schemas.microsoft.com/office/powerpoint/2010/main" val="1832411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DFE4DAB-4FD6-4565-BAA0-9B14C3729071}" type="slidenum">
              <a:rPr lang="en-GB" smtClean="0"/>
              <a:t>8</a:t>
            </a:fld>
            <a:endParaRPr lang="en-GB"/>
          </a:p>
        </p:txBody>
      </p:sp>
    </p:spTree>
    <p:extLst>
      <p:ext uri="{BB962C8B-B14F-4D97-AF65-F5344CB8AC3E}">
        <p14:creationId xmlns:p14="http://schemas.microsoft.com/office/powerpoint/2010/main" val="2018077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DFE4DAB-4FD6-4565-BAA0-9B14C3729071}" type="slidenum">
              <a:rPr lang="en-GB" smtClean="0"/>
              <a:t>9</a:t>
            </a:fld>
            <a:endParaRPr lang="en-GB"/>
          </a:p>
        </p:txBody>
      </p:sp>
    </p:spTree>
    <p:extLst>
      <p:ext uri="{BB962C8B-B14F-4D97-AF65-F5344CB8AC3E}">
        <p14:creationId xmlns:p14="http://schemas.microsoft.com/office/powerpoint/2010/main" val="3209148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1784542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984645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FD3358-776D-4212-8F88-EDAE57B58DBA}"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724429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FD3358-776D-4212-8F88-EDAE57B58DBA}" type="datetimeFigureOut">
              <a:rPr lang="en-GB" smtClean="0"/>
              <a:t>27/10/2023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3647017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FD3358-776D-4212-8F88-EDAE57B58DBA}" type="datetimeFigureOut">
              <a:rPr lang="en-GB" smtClean="0"/>
              <a:t>27/10/2023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4293954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FD3358-776D-4212-8F88-EDAE57B58DBA}" type="datetimeFigureOut">
              <a:rPr lang="en-GB" smtClean="0"/>
              <a:t>27/10/2023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1103682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FD3358-776D-4212-8F88-EDAE57B58DBA}" type="datetimeFigureOut">
              <a:rPr lang="en-GB" smtClean="0"/>
              <a:t>27/10/2023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324960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FD3358-776D-4212-8F88-EDAE57B58DBA}" type="datetimeFigureOut">
              <a:rPr lang="en-GB" smtClean="0"/>
              <a:t>27/10/2023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1135041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FD3358-776D-4212-8F88-EDAE57B58DBA}" type="datetimeFigureOut">
              <a:rPr lang="en-GB" smtClean="0"/>
              <a:t>27/10/2023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1602916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3545277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t>‹#›</a:t>
            </a:fld>
            <a:endParaRPr lang="en-GB"/>
          </a:p>
        </p:txBody>
      </p:sp>
    </p:spTree>
    <p:extLst>
      <p:ext uri="{BB962C8B-B14F-4D97-AF65-F5344CB8AC3E}">
        <p14:creationId xmlns:p14="http://schemas.microsoft.com/office/powerpoint/2010/main" val="3803889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FD3358-776D-4212-8F88-EDAE57B58DBA}" type="datetimeFigureOut">
              <a:rPr lang="en-GB" smtClean="0"/>
              <a:t>27/10/2023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9985AE-6CC7-4F5A-AD64-46E92A55C707}" type="slidenum">
              <a:rPr lang="en-GB" smtClean="0"/>
              <a:t>‹#›</a:t>
            </a:fld>
            <a:endParaRPr lang="en-GB"/>
          </a:p>
        </p:txBody>
      </p:sp>
    </p:spTree>
    <p:extLst>
      <p:ext uri="{BB962C8B-B14F-4D97-AF65-F5344CB8AC3E}">
        <p14:creationId xmlns:p14="http://schemas.microsoft.com/office/powerpoint/2010/main" val="263002317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moodle.uwtsd.ac.uk/mod/turnitintooltwo/view.php?id=298189"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solidFill>
                  <a:srgbClr val="FFC000"/>
                </a:solidFill>
              </a:rPr>
              <a:t>Academic Writing </a:t>
            </a:r>
          </a:p>
        </p:txBody>
      </p:sp>
      <p:sp>
        <p:nvSpPr>
          <p:cNvPr id="3" name="Subtitle 2"/>
          <p:cNvSpPr>
            <a:spLocks noGrp="1"/>
          </p:cNvSpPr>
          <p:nvPr>
            <p:ph type="subTitle" idx="1"/>
          </p:nvPr>
        </p:nvSpPr>
        <p:spPr/>
        <p:txBody>
          <a:bodyPr/>
          <a:lstStyle/>
          <a:p>
            <a:r>
              <a:rPr lang="en-GB" dirty="0">
                <a:solidFill>
                  <a:srgbClr val="FFC000"/>
                </a:solidFill>
                <a:effectLst>
                  <a:outerShdw blurRad="38100" dist="38100" dir="2700000" algn="tl">
                    <a:srgbClr val="000000">
                      <a:alpha val="43137"/>
                    </a:srgbClr>
                  </a:outerShdw>
                </a:effectLst>
              </a:rPr>
              <a:t>HPFY3005</a:t>
            </a:r>
          </a:p>
          <a:p>
            <a:r>
              <a:rPr lang="en-GB" dirty="0"/>
              <a:t>Ros Coard 2023 </a:t>
            </a:r>
          </a:p>
        </p:txBody>
      </p:sp>
    </p:spTree>
    <p:extLst>
      <p:ext uri="{BB962C8B-B14F-4D97-AF65-F5344CB8AC3E}">
        <p14:creationId xmlns:p14="http://schemas.microsoft.com/office/powerpoint/2010/main" val="552448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5320" y="365125"/>
            <a:ext cx="5120114" cy="1692794"/>
          </a:xfrm>
        </p:spPr>
        <p:txBody>
          <a:bodyPr>
            <a:normAutofit/>
          </a:bodyPr>
          <a:lstStyle/>
          <a:p>
            <a:r>
              <a:rPr lang="en-GB" dirty="0"/>
              <a:t>What’s going to happen…..</a:t>
            </a:r>
          </a:p>
        </p:txBody>
      </p:sp>
      <p:cxnSp>
        <p:nvCxnSpPr>
          <p:cNvPr id="9" name="Straight Arrow Connector 8">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41008" y="2488444"/>
            <a:ext cx="6676709" cy="4004431"/>
          </a:xfrm>
        </p:spPr>
        <p:txBody>
          <a:bodyPr>
            <a:noAutofit/>
          </a:bodyPr>
          <a:lstStyle/>
          <a:p>
            <a:r>
              <a:rPr lang="en-GB" sz="2400" dirty="0"/>
              <a:t>Lecture based, discussion and activities</a:t>
            </a:r>
          </a:p>
          <a:p>
            <a:r>
              <a:rPr lang="en-GB" sz="2400" dirty="0"/>
              <a:t>Introduce you to the skills of academic writing = HOW to do it</a:t>
            </a:r>
          </a:p>
          <a:p>
            <a:endParaRPr lang="en-GB" sz="2400" dirty="0"/>
          </a:p>
          <a:p>
            <a:pPr lvl="1"/>
            <a:r>
              <a:rPr lang="en-GB" dirty="0"/>
              <a:t>From referencing to reading</a:t>
            </a:r>
          </a:p>
          <a:p>
            <a:pPr lvl="1"/>
            <a:r>
              <a:rPr lang="en-GB" dirty="0"/>
              <a:t>Essay construction</a:t>
            </a:r>
          </a:p>
          <a:p>
            <a:pPr lvl="2"/>
            <a:r>
              <a:rPr lang="en-GB" sz="2400" dirty="0"/>
              <a:t>Title, Introduction Conclusion, etc.</a:t>
            </a:r>
          </a:p>
          <a:p>
            <a:pPr lvl="1"/>
            <a:r>
              <a:rPr lang="en-GB" dirty="0"/>
              <a:t>Presentation of information</a:t>
            </a:r>
          </a:p>
          <a:p>
            <a:r>
              <a:rPr lang="en-GB" sz="2400" dirty="0"/>
              <a:t>LOTS of assessment is linked to the module </a:t>
            </a:r>
          </a:p>
          <a:p>
            <a:r>
              <a:rPr lang="en-GB" sz="2400" dirty="0"/>
              <a:t>Linked to HPFY3004 essay</a:t>
            </a:r>
          </a:p>
        </p:txBody>
      </p:sp>
      <p:pic>
        <p:nvPicPr>
          <p:cNvPr id="4" name="Picture 3"/>
          <p:cNvPicPr>
            <a:picLocks noChangeAspect="1"/>
          </p:cNvPicPr>
          <p:nvPr/>
        </p:nvPicPr>
        <p:blipFill rotWithShape="1">
          <a:blip r:embed="rId3"/>
          <a:srcRect t="3114" r="2" b="3737"/>
          <a:stretch/>
        </p:blipFill>
        <p:spPr>
          <a:xfrm>
            <a:off x="6800203" y="0"/>
            <a:ext cx="5318223" cy="5777196"/>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4118757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br>
              <a:rPr lang="en-GB" b="1">
                <a:solidFill>
                  <a:srgbClr val="FFFFFF"/>
                </a:solidFill>
              </a:rPr>
            </a:br>
            <a:r>
              <a:rPr lang="en-GB" b="1">
                <a:solidFill>
                  <a:srgbClr val="FFFFFF"/>
                </a:solidFill>
              </a:rPr>
              <a:t>Portfolio: Brief</a:t>
            </a:r>
            <a:br>
              <a:rPr lang="en-GB">
                <a:solidFill>
                  <a:srgbClr val="FFFFFF"/>
                </a:solidFill>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t>The assessment for this module is a portfolio of </a:t>
            </a:r>
            <a:r>
              <a:rPr lang="en-GB" b="1" dirty="0">
                <a:solidFill>
                  <a:srgbClr val="FFC000"/>
                </a:solidFill>
                <a:effectLst>
                  <a:outerShdw blurRad="38100" dist="38100" dir="2700000" algn="tl">
                    <a:srgbClr val="000000">
                      <a:alpha val="43137"/>
                    </a:srgbClr>
                  </a:outerShdw>
                </a:effectLst>
              </a:rPr>
              <a:t>five</a:t>
            </a:r>
            <a:r>
              <a:rPr lang="en-GB" b="1" dirty="0">
                <a:solidFill>
                  <a:srgbClr val="FFC000"/>
                </a:solidFill>
              </a:rPr>
              <a:t> </a:t>
            </a:r>
            <a:r>
              <a:rPr lang="en-GB" dirty="0"/>
              <a:t>short assignments, which you will compile and submit during the module. The assessments are closely connected to your assessments for HPFY3004. </a:t>
            </a:r>
          </a:p>
          <a:p>
            <a:r>
              <a:rPr lang="en-GB" dirty="0"/>
              <a:t>Submission is via moodle – see links and by 11.59 p.m. (effectively Midnight).</a:t>
            </a:r>
          </a:p>
          <a:p>
            <a:r>
              <a:rPr lang="en-GB" dirty="0"/>
              <a:t>The assignment for this module will consist of many interrelated components designed to address YOUR topic of ‘boundaries’. </a:t>
            </a:r>
          </a:p>
        </p:txBody>
      </p:sp>
    </p:spTree>
    <p:extLst>
      <p:ext uri="{BB962C8B-B14F-4D97-AF65-F5344CB8AC3E}">
        <p14:creationId xmlns:p14="http://schemas.microsoft.com/office/powerpoint/2010/main" val="3722974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A4C96B-F418-6626-C8E0-E4B0A7CC00D7}"/>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600"/>
              <a:t>Academic writing has many forms</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61402D9-727D-B0CE-F470-0915CAAF4952}"/>
              </a:ext>
            </a:extLst>
          </p:cNvPr>
          <p:cNvSpPr>
            <a:spLocks noGrp="1"/>
          </p:cNvSpPr>
          <p:nvPr>
            <p:ph sz="half" idx="1"/>
          </p:nvPr>
        </p:nvSpPr>
        <p:spPr>
          <a:xfrm>
            <a:off x="640080" y="2872899"/>
            <a:ext cx="4243589" cy="3320668"/>
          </a:xfrm>
        </p:spPr>
        <p:txBody>
          <a:bodyPr vert="horz" lIns="91440" tIns="45720" rIns="91440" bIns="45720" rtlCol="0">
            <a:normAutofit/>
          </a:bodyPr>
          <a:lstStyle/>
          <a:p>
            <a:r>
              <a:rPr lang="en-US" sz="2000"/>
              <a:t>Essay</a:t>
            </a:r>
          </a:p>
          <a:p>
            <a:r>
              <a:rPr lang="en-US" sz="2000"/>
              <a:t>Journal article </a:t>
            </a:r>
          </a:p>
          <a:p>
            <a:r>
              <a:rPr lang="en-US" sz="2000"/>
              <a:t>Book/article review </a:t>
            </a:r>
          </a:p>
          <a:p>
            <a:r>
              <a:rPr lang="en-US" sz="2000"/>
              <a:t>Textbook  </a:t>
            </a:r>
          </a:p>
          <a:p>
            <a:r>
              <a:rPr lang="en-US" sz="2000"/>
              <a:t>Critique</a:t>
            </a:r>
          </a:p>
          <a:p>
            <a:r>
              <a:rPr lang="en-US" sz="2000"/>
              <a:t>Report </a:t>
            </a:r>
          </a:p>
          <a:p>
            <a:r>
              <a:rPr lang="en-US" sz="2000"/>
              <a:t>Website  </a:t>
            </a:r>
          </a:p>
          <a:p>
            <a:r>
              <a:rPr lang="en-US" sz="2000"/>
              <a:t>Exhibition catalogue</a:t>
            </a:r>
          </a:p>
        </p:txBody>
      </p:sp>
      <p:pic>
        <p:nvPicPr>
          <p:cNvPr id="6" name="Content Placeholder 5" descr="A book with a bookmark&#10;&#10;Description automatically generated">
            <a:extLst>
              <a:ext uri="{FF2B5EF4-FFF2-40B4-BE49-F238E27FC236}">
                <a16:creationId xmlns:a16="http://schemas.microsoft.com/office/drawing/2014/main" id="{5703B31B-C234-F519-C3DB-4268AE20CE47}"/>
              </a:ext>
            </a:extLst>
          </p:cNvPr>
          <p:cNvPicPr>
            <a:picLocks noGrp="1" noChangeAspect="1"/>
          </p:cNvPicPr>
          <p:nvPr>
            <p:ph sz="half" idx="2"/>
          </p:nvPr>
        </p:nvPicPr>
        <p:blipFill rotWithShape="1">
          <a:blip r:embed="rId2"/>
          <a:srcRect t="302"/>
          <a:stretch/>
        </p:blipFill>
        <p:spPr>
          <a:xfrm>
            <a:off x="4571206" y="129025"/>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128478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6B051-565F-29CB-D57F-5D734151DB45}"/>
              </a:ext>
            </a:extLst>
          </p:cNvPr>
          <p:cNvSpPr>
            <a:spLocks noGrp="1"/>
          </p:cNvSpPr>
          <p:nvPr>
            <p:ph type="title"/>
          </p:nvPr>
        </p:nvSpPr>
        <p:spPr>
          <a:xfrm>
            <a:off x="640080" y="325369"/>
            <a:ext cx="4368602" cy="1956841"/>
          </a:xfrm>
        </p:spPr>
        <p:txBody>
          <a:bodyPr anchor="b">
            <a:normAutofit/>
          </a:bodyPr>
          <a:lstStyle/>
          <a:p>
            <a:r>
              <a:rPr lang="en-GB" sz="5400"/>
              <a:t>Increasingly the visual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7032C73-9F0F-4A31-1631-E617DDF46031}"/>
              </a:ext>
            </a:extLst>
          </p:cNvPr>
          <p:cNvSpPr>
            <a:spLocks noGrp="1"/>
          </p:cNvSpPr>
          <p:nvPr>
            <p:ph idx="1"/>
          </p:nvPr>
        </p:nvSpPr>
        <p:spPr>
          <a:xfrm>
            <a:off x="640080" y="2872899"/>
            <a:ext cx="4243589" cy="3320668"/>
          </a:xfrm>
        </p:spPr>
        <p:txBody>
          <a:bodyPr>
            <a:normAutofit/>
          </a:bodyPr>
          <a:lstStyle/>
          <a:p>
            <a:r>
              <a:rPr lang="en-GB" sz="2200" dirty="0"/>
              <a:t>PowerPoint</a:t>
            </a:r>
          </a:p>
          <a:p>
            <a:r>
              <a:rPr lang="en-GB" sz="2200" dirty="0"/>
              <a:t>Poster</a:t>
            </a:r>
          </a:p>
          <a:p>
            <a:r>
              <a:rPr lang="en-GB" sz="2200" dirty="0"/>
              <a:t>Infographic</a:t>
            </a:r>
          </a:p>
          <a:p>
            <a:r>
              <a:rPr lang="en-GB" sz="2200" dirty="0"/>
              <a:t>Photo – essay</a:t>
            </a:r>
          </a:p>
          <a:p>
            <a:r>
              <a:rPr lang="en-GB" sz="2200" dirty="0"/>
              <a:t>Video</a:t>
            </a:r>
          </a:p>
          <a:p>
            <a:endParaRPr lang="en-GB" sz="2200" dirty="0"/>
          </a:p>
          <a:p>
            <a:r>
              <a:rPr lang="en-GB" sz="2200" dirty="0"/>
              <a:t>(you don’t need to be good at drawing!)</a:t>
            </a:r>
          </a:p>
          <a:p>
            <a:endParaRPr lang="en-GB" sz="2200" dirty="0"/>
          </a:p>
        </p:txBody>
      </p:sp>
      <p:pic>
        <p:nvPicPr>
          <p:cNvPr id="5" name="Picture 4" descr="Camera lens">
            <a:extLst>
              <a:ext uri="{FF2B5EF4-FFF2-40B4-BE49-F238E27FC236}">
                <a16:creationId xmlns:a16="http://schemas.microsoft.com/office/drawing/2014/main" id="{17C73D72-1DFB-55A1-D332-8F1A32E3A09A}"/>
              </a:ext>
            </a:extLst>
          </p:cNvPr>
          <p:cNvPicPr>
            <a:picLocks noChangeAspect="1"/>
          </p:cNvPicPr>
          <p:nvPr/>
        </p:nvPicPr>
        <p:blipFill rotWithShape="1">
          <a:blip r:embed="rId2"/>
          <a:srcRect l="3968" r="29079"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964298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Portfolio details:  P1-P5</a:t>
            </a:r>
          </a:p>
        </p:txBody>
      </p:sp>
      <p:sp>
        <p:nvSpPr>
          <p:cNvPr id="3" name="Content Placeholder 2"/>
          <p:cNvSpPr>
            <a:spLocks noGrp="1"/>
          </p:cNvSpPr>
          <p:nvPr>
            <p:ph idx="1"/>
          </p:nvPr>
        </p:nvSpPr>
        <p:spPr>
          <a:xfrm>
            <a:off x="838200" y="1825625"/>
            <a:ext cx="11043390" cy="4351338"/>
          </a:xfrm>
        </p:spPr>
        <p:txBody>
          <a:bodyPr>
            <a:normAutofit fontScale="85000" lnSpcReduction="20000"/>
          </a:bodyPr>
          <a:lstStyle/>
          <a:p>
            <a:pPr algn="l"/>
            <a:r>
              <a:rPr lang="en-GB" b="0" i="0" dirty="0">
                <a:effectLst/>
                <a:latin typeface="-apple-system"/>
              </a:rPr>
              <a:t>P1: Compose a title and bibliography for your essay: </a:t>
            </a:r>
            <a:r>
              <a:rPr lang="en-GB" b="0" i="0" dirty="0">
                <a:solidFill>
                  <a:srgbClr val="FFC000"/>
                </a:solidFill>
                <a:effectLst/>
                <a:latin typeface="-apple-system"/>
              </a:rPr>
              <a:t>Tuesday 7th November</a:t>
            </a:r>
            <a:br>
              <a:rPr lang="en-GB" b="0" i="0" dirty="0">
                <a:effectLst/>
                <a:latin typeface="-apple-system"/>
              </a:rPr>
            </a:br>
            <a:endParaRPr lang="en-GB" b="0" i="0" dirty="0">
              <a:effectLst/>
              <a:latin typeface="-apple-system"/>
            </a:endParaRPr>
          </a:p>
          <a:p>
            <a:pPr algn="l"/>
            <a:r>
              <a:rPr lang="en-GB" b="0" i="0" dirty="0">
                <a:effectLst/>
                <a:latin typeface="-apple-system"/>
              </a:rPr>
              <a:t>P2: Primary sources: Identify one primary source for your essay, and summarise the relevant information for your specific topic in 250 words. Remember to provide references throughout: </a:t>
            </a:r>
            <a:r>
              <a:rPr lang="en-GB" b="0" i="0" dirty="0">
                <a:solidFill>
                  <a:srgbClr val="FFC000"/>
                </a:solidFill>
                <a:effectLst/>
                <a:latin typeface="-apple-system"/>
              </a:rPr>
              <a:t>Wednesday 8th November</a:t>
            </a:r>
            <a:br>
              <a:rPr lang="en-GB" b="0" i="0" strike="sngStrike" dirty="0">
                <a:effectLst/>
                <a:latin typeface="-apple-system"/>
              </a:rPr>
            </a:br>
            <a:endParaRPr lang="en-GB" b="0" i="0" dirty="0">
              <a:effectLst/>
              <a:latin typeface="-apple-system"/>
            </a:endParaRPr>
          </a:p>
          <a:p>
            <a:pPr algn="l"/>
            <a:r>
              <a:rPr lang="en-GB" b="0" i="0" dirty="0">
                <a:effectLst/>
                <a:latin typeface="-apple-system"/>
              </a:rPr>
              <a:t>P3: Discuss the main weaknesses of your primary sources, and how these affect your argument in 300-400 words. Remember to reference throughout: </a:t>
            </a:r>
            <a:r>
              <a:rPr lang="en-GB" b="0" i="0" dirty="0">
                <a:solidFill>
                  <a:srgbClr val="FFC000"/>
                </a:solidFill>
                <a:effectLst/>
                <a:latin typeface="-apple-system"/>
              </a:rPr>
              <a:t>Tuesday 14th November</a:t>
            </a:r>
            <a:br>
              <a:rPr lang="en-GB" b="0" i="0" strike="sngStrike" dirty="0">
                <a:effectLst/>
                <a:latin typeface="-apple-system"/>
              </a:rPr>
            </a:br>
            <a:endParaRPr lang="en-GB" b="0" i="0" dirty="0">
              <a:effectLst/>
              <a:latin typeface="-apple-system"/>
            </a:endParaRPr>
          </a:p>
          <a:p>
            <a:pPr algn="l"/>
            <a:r>
              <a:rPr lang="en-GB" b="0" i="0" dirty="0">
                <a:effectLst/>
                <a:latin typeface="-apple-system"/>
              </a:rPr>
              <a:t>P4: Identify your main argument and create a plan for your essay/presentation in 300-400 words: </a:t>
            </a:r>
            <a:r>
              <a:rPr lang="en-GB" b="0" i="0" dirty="0">
                <a:solidFill>
                  <a:srgbClr val="FFC000"/>
                </a:solidFill>
                <a:effectLst/>
                <a:latin typeface="-apple-system"/>
              </a:rPr>
              <a:t>Wednesday 15th November</a:t>
            </a:r>
          </a:p>
          <a:p>
            <a:pPr algn="l"/>
            <a:r>
              <a:rPr lang="en-GB" b="0" i="0" strike="noStrike" dirty="0">
                <a:effectLst/>
                <a:latin typeface="-apple-system"/>
                <a:hlinkClick r:id="rId3" tooltip="P5: Critically engage with one scholarly viewpoint relevant to your essay">
                  <a:extLst>
                    <a:ext uri="{A12FA001-AC4F-418D-AE19-62706E023703}">
                      <ahyp:hlinkClr xmlns:ahyp="http://schemas.microsoft.com/office/drawing/2018/hyperlinkcolor" val="tx"/>
                    </a:ext>
                  </a:extLst>
                </a:hlinkClick>
              </a:rPr>
              <a:t>P5: Critically engage with one scholarly viewpoint relevant to your essay</a:t>
            </a:r>
            <a:r>
              <a:rPr lang="en-GB" b="0" i="0" dirty="0">
                <a:effectLst/>
                <a:latin typeface="-apple-system"/>
              </a:rPr>
              <a:t> in 300-400 words: </a:t>
            </a:r>
            <a:r>
              <a:rPr lang="en-GB" b="0" i="0" dirty="0">
                <a:solidFill>
                  <a:srgbClr val="FFC000"/>
                </a:solidFill>
                <a:effectLst/>
                <a:latin typeface="-apple-system"/>
              </a:rPr>
              <a:t>Tuesday 21st November</a:t>
            </a:r>
          </a:p>
          <a:p>
            <a:pPr marL="0" indent="0">
              <a:buNone/>
            </a:pPr>
            <a:endParaRPr lang="en-GB" dirty="0">
              <a:solidFill>
                <a:srgbClr val="FFC000"/>
              </a:solidFill>
            </a:endParaRPr>
          </a:p>
          <a:p>
            <a:endParaRPr lang="en-GB" dirty="0"/>
          </a:p>
        </p:txBody>
      </p:sp>
    </p:spTree>
    <p:extLst>
      <p:ext uri="{BB962C8B-B14F-4D97-AF65-F5344CB8AC3E}">
        <p14:creationId xmlns:p14="http://schemas.microsoft.com/office/powerpoint/2010/main" val="952593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9560" y="856180"/>
            <a:ext cx="4560584" cy="1128068"/>
          </a:xfrm>
        </p:spPr>
        <p:txBody>
          <a:bodyPr anchor="ctr">
            <a:normAutofit/>
          </a:bodyPr>
          <a:lstStyle/>
          <a:p>
            <a:r>
              <a:rPr lang="en-GB" sz="2800"/>
              <a:t>Introduction to the Humanities: the other module</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90719" y="2330505"/>
            <a:ext cx="4559425" cy="3979585"/>
          </a:xfrm>
        </p:spPr>
        <p:txBody>
          <a:bodyPr anchor="ctr">
            <a:normAutofit/>
          </a:bodyPr>
          <a:lstStyle/>
          <a:p>
            <a:pPr marL="0" indent="0">
              <a:buNone/>
            </a:pPr>
            <a:r>
              <a:rPr lang="en-GB" sz="2000" dirty="0"/>
              <a:t>It sets the parameters </a:t>
            </a:r>
          </a:p>
          <a:p>
            <a:r>
              <a:rPr lang="en-GB" sz="2000" dirty="0"/>
              <a:t> presentation=  PowerPoint presentation on your chosen topic relating to ‘boundaries’. </a:t>
            </a:r>
          </a:p>
          <a:p>
            <a:endParaRPr lang="en-GB" sz="2000" dirty="0"/>
          </a:p>
          <a:p>
            <a:r>
              <a:rPr lang="en-GB" sz="2000" dirty="0"/>
              <a:t>Essay = one essay of 1000 words on your chosen topic relating to ‘boundaries’.</a:t>
            </a:r>
          </a:p>
          <a:p>
            <a:pPr marL="0" indent="0">
              <a:buNone/>
            </a:pPr>
            <a:endParaRPr lang="en-GB" sz="2000" dirty="0"/>
          </a:p>
          <a:p>
            <a:endParaRPr lang="en-GB" sz="2000" dirty="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8D8F1B5-FDC4-9315-3CE4-411DB77D10D3}"/>
              </a:ext>
            </a:extLst>
          </p:cNvPr>
          <p:cNvPicPr>
            <a:picLocks noChangeAspect="1"/>
          </p:cNvPicPr>
          <p:nvPr/>
        </p:nvPicPr>
        <p:blipFill rotWithShape="1">
          <a:blip r:embed="rId3"/>
          <a:srcRect l="12867" t="6386" r="18360" b="599"/>
          <a:stretch/>
        </p:blipFill>
        <p:spPr>
          <a:xfrm>
            <a:off x="5739704" y="932290"/>
            <a:ext cx="5425410" cy="4891806"/>
          </a:xfrm>
          <a:prstGeom prst="rect">
            <a:avLst/>
          </a:prstGeom>
        </p:spPr>
      </p:pic>
    </p:spTree>
    <p:extLst>
      <p:ext uri="{BB962C8B-B14F-4D97-AF65-F5344CB8AC3E}">
        <p14:creationId xmlns:p14="http://schemas.microsoft.com/office/powerpoint/2010/main" val="3192325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b="1" dirty="0">
                <a:solidFill>
                  <a:srgbClr val="FFFFFF"/>
                </a:solidFill>
              </a:rPr>
              <a:t>Preparation for assessments on the theme of 'Boundaries'</a:t>
            </a:r>
            <a:br>
              <a:rPr lang="en-GB" dirty="0">
                <a:solidFill>
                  <a:srgbClr val="FFFFFF"/>
                </a:solidFill>
              </a:rPr>
            </a:br>
            <a:endParaRPr lang="en-GB"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lnSpcReduction="10000"/>
          </a:bodyPr>
          <a:lstStyle/>
          <a:p>
            <a:r>
              <a:rPr lang="en-GB" dirty="0"/>
              <a:t>think about an area or topic you are interested in</a:t>
            </a:r>
          </a:p>
          <a:p>
            <a:r>
              <a:rPr lang="en-GB" dirty="0"/>
              <a:t>think about where your topic may contain an idea of a boundary or be defined by a boundary or have an ambiguity where 'its' boundaries lie</a:t>
            </a:r>
          </a:p>
          <a:p>
            <a:r>
              <a:rPr lang="en-GB" dirty="0"/>
              <a:t>start to construct an area of interest and think about</a:t>
            </a:r>
          </a:p>
          <a:p>
            <a:endParaRPr lang="en-GB" dirty="0"/>
          </a:p>
          <a:p>
            <a:pPr marL="0" indent="0">
              <a:buNone/>
            </a:pPr>
            <a:r>
              <a:rPr lang="en-GB" dirty="0"/>
              <a:t> A title AND a bibliography for next week (as well as having a nice weekend)</a:t>
            </a:r>
          </a:p>
          <a:p>
            <a:endParaRPr lang="en-GB" dirty="0"/>
          </a:p>
          <a:p>
            <a:r>
              <a:rPr lang="en-GB" dirty="0"/>
              <a:t>Work through your ideas in the sessions</a:t>
            </a:r>
          </a:p>
          <a:p>
            <a:endParaRPr lang="en-GB" dirty="0"/>
          </a:p>
        </p:txBody>
      </p:sp>
    </p:spTree>
    <p:extLst>
      <p:ext uri="{BB962C8B-B14F-4D97-AF65-F5344CB8AC3E}">
        <p14:creationId xmlns:p14="http://schemas.microsoft.com/office/powerpoint/2010/main" val="3169911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Today – looking at in no particular order…..</a:t>
            </a:r>
          </a:p>
        </p:txBody>
      </p:sp>
      <p:sp>
        <p:nvSpPr>
          <p:cNvPr id="3" name="Content Placeholder 2"/>
          <p:cNvSpPr>
            <a:spLocks noGrp="1"/>
          </p:cNvSpPr>
          <p:nvPr>
            <p:ph idx="1"/>
          </p:nvPr>
        </p:nvSpPr>
        <p:spPr>
          <a:xfrm>
            <a:off x="180622" y="2381955"/>
            <a:ext cx="5084702" cy="3795007"/>
          </a:xfrm>
        </p:spPr>
        <p:txBody>
          <a:bodyPr/>
          <a:lstStyle/>
          <a:p>
            <a:r>
              <a:rPr lang="en-GB" dirty="0"/>
              <a:t>Essay titles </a:t>
            </a:r>
          </a:p>
          <a:p>
            <a:pPr lvl="1"/>
            <a:r>
              <a:rPr lang="en-GB" dirty="0"/>
              <a:t>Words used – helpful ones</a:t>
            </a:r>
          </a:p>
          <a:p>
            <a:pPr lvl="1"/>
            <a:r>
              <a:rPr lang="en-GB" dirty="0"/>
              <a:t>How to ‘present’ them – ‘rules’</a:t>
            </a:r>
          </a:p>
          <a:p>
            <a:endParaRPr lang="en-GB" dirty="0"/>
          </a:p>
          <a:p>
            <a:endParaRPr lang="en-GB" dirty="0"/>
          </a:p>
          <a:p>
            <a:r>
              <a:rPr lang="en-GB" dirty="0"/>
              <a:t>Bibliography and Reference Lists</a:t>
            </a:r>
          </a:p>
          <a:p>
            <a:endParaRPr lang="en-GB" dirty="0"/>
          </a:p>
          <a:p>
            <a:endParaRPr lang="en-GB" dirty="0"/>
          </a:p>
          <a:p>
            <a:endParaRPr lang="en-GB" dirty="0"/>
          </a:p>
        </p:txBody>
      </p:sp>
      <p:pic>
        <p:nvPicPr>
          <p:cNvPr id="4" name="Picture 3"/>
          <p:cNvPicPr>
            <a:picLocks noChangeAspect="1"/>
          </p:cNvPicPr>
          <p:nvPr/>
        </p:nvPicPr>
        <p:blipFill rotWithShape="1">
          <a:blip r:embed="rId3"/>
          <a:srcRect l="15640" t="816" r="7393" b="-816"/>
          <a:stretch/>
        </p:blipFill>
        <p:spPr>
          <a:xfrm>
            <a:off x="5265324" y="1527735"/>
            <a:ext cx="6667031" cy="4526109"/>
          </a:xfrm>
          <a:prstGeom prst="rect">
            <a:avLst/>
          </a:prstGeom>
        </p:spPr>
      </p:pic>
      <p:sp>
        <p:nvSpPr>
          <p:cNvPr id="5" name="TextBox 4"/>
          <p:cNvSpPr txBox="1"/>
          <p:nvPr/>
        </p:nvSpPr>
        <p:spPr>
          <a:xfrm>
            <a:off x="6096000" y="6176962"/>
            <a:ext cx="5127171" cy="369332"/>
          </a:xfrm>
          <a:prstGeom prst="rect">
            <a:avLst/>
          </a:prstGeom>
          <a:noFill/>
        </p:spPr>
        <p:txBody>
          <a:bodyPr wrap="square" rtlCol="0">
            <a:spAutoFit/>
          </a:bodyPr>
          <a:lstStyle/>
          <a:p>
            <a:r>
              <a:rPr lang="en-GB"/>
              <a:t>https://www.youtube.com/watch?v=HvrmAdjcEbY</a:t>
            </a:r>
            <a:endParaRPr lang="en-GB" dirty="0"/>
          </a:p>
        </p:txBody>
      </p:sp>
    </p:spTree>
    <p:extLst>
      <p:ext uri="{BB962C8B-B14F-4D97-AF65-F5344CB8AC3E}">
        <p14:creationId xmlns:p14="http://schemas.microsoft.com/office/powerpoint/2010/main" val="40525156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649</Words>
  <Application>Microsoft Office PowerPoint</Application>
  <PresentationFormat>Widescreen</PresentationFormat>
  <Paragraphs>71</Paragraphs>
  <Slides>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-apple-system</vt:lpstr>
      <vt:lpstr>Arial</vt:lpstr>
      <vt:lpstr>Calibri</vt:lpstr>
      <vt:lpstr>Calibri Light</vt:lpstr>
      <vt:lpstr>Office Theme</vt:lpstr>
      <vt:lpstr>Academic Writing </vt:lpstr>
      <vt:lpstr>What’s going to happen…..</vt:lpstr>
      <vt:lpstr> Portfolio: Brief </vt:lpstr>
      <vt:lpstr>Academic writing has many forms</vt:lpstr>
      <vt:lpstr>Increasingly the visual </vt:lpstr>
      <vt:lpstr>Portfolio details:  P1-P5</vt:lpstr>
      <vt:lpstr>Introduction to the Humanities: the other module</vt:lpstr>
      <vt:lpstr>Preparation for assessments on the theme of 'Boundaries' </vt:lpstr>
      <vt:lpstr>Today – looking at in no particular order…..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Writing </dc:title>
  <dc:creator>Ros Coard</dc:creator>
  <cp:lastModifiedBy>Ros Coard</cp:lastModifiedBy>
  <cp:revision>2</cp:revision>
  <dcterms:created xsi:type="dcterms:W3CDTF">2020-10-20T10:32:43Z</dcterms:created>
  <dcterms:modified xsi:type="dcterms:W3CDTF">2023-10-27T16:45:46Z</dcterms:modified>
</cp:coreProperties>
</file>