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3"/>
  </p:notesMasterIdLst>
  <p:sldIdLst>
    <p:sldId id="256" r:id="rId2"/>
    <p:sldId id="257" r:id="rId3"/>
    <p:sldId id="258" r:id="rId4"/>
    <p:sldId id="259" r:id="rId5"/>
    <p:sldId id="260" r:id="rId6"/>
    <p:sldId id="262" r:id="rId7"/>
    <p:sldId id="266"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376"/>
    <p:restoredTop sz="96271"/>
  </p:normalViewPr>
  <p:slideViewPr>
    <p:cSldViewPr snapToGrid="0">
      <p:cViewPr>
        <p:scale>
          <a:sx n="127" d="100"/>
          <a:sy n="127" d="100"/>
        </p:scale>
        <p:origin x="-664" y="1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16A16-77B2-854D-8A28-C1CB0ADE521F}" type="datetimeFigureOut">
              <a:rPr lang="en-US" smtClean="0"/>
              <a:t>11/1/25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C6F339-367D-EE4B-8608-CB81D2EE6CA5}" type="slidenum">
              <a:rPr lang="en-US" smtClean="0"/>
              <a:t>‹#›</a:t>
            </a:fld>
            <a:endParaRPr lang="en-US"/>
          </a:p>
        </p:txBody>
      </p:sp>
    </p:spTree>
    <p:extLst>
      <p:ext uri="{BB962C8B-B14F-4D97-AF65-F5344CB8AC3E}">
        <p14:creationId xmlns:p14="http://schemas.microsoft.com/office/powerpoint/2010/main" val="234584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C6F339-367D-EE4B-8608-CB81D2EE6CA5}" type="slidenum">
              <a:rPr lang="en-US" smtClean="0"/>
              <a:t>2</a:t>
            </a:fld>
            <a:endParaRPr lang="en-US"/>
          </a:p>
        </p:txBody>
      </p:sp>
    </p:spTree>
    <p:extLst>
      <p:ext uri="{BB962C8B-B14F-4D97-AF65-F5344CB8AC3E}">
        <p14:creationId xmlns:p14="http://schemas.microsoft.com/office/powerpoint/2010/main" val="4100707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C6F339-367D-EE4B-8608-CB81D2EE6CA5}" type="slidenum">
              <a:rPr lang="en-US" smtClean="0"/>
              <a:t>3</a:t>
            </a:fld>
            <a:endParaRPr lang="en-US"/>
          </a:p>
        </p:txBody>
      </p:sp>
    </p:spTree>
    <p:extLst>
      <p:ext uri="{BB962C8B-B14F-4D97-AF65-F5344CB8AC3E}">
        <p14:creationId xmlns:p14="http://schemas.microsoft.com/office/powerpoint/2010/main" val="427915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C6F339-367D-EE4B-8608-CB81D2EE6CA5}" type="slidenum">
              <a:rPr lang="en-US" smtClean="0"/>
              <a:t>8</a:t>
            </a:fld>
            <a:endParaRPr lang="en-US"/>
          </a:p>
        </p:txBody>
      </p:sp>
    </p:spTree>
    <p:extLst>
      <p:ext uri="{BB962C8B-B14F-4D97-AF65-F5344CB8AC3E}">
        <p14:creationId xmlns:p14="http://schemas.microsoft.com/office/powerpoint/2010/main" val="2683602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C6F339-367D-EE4B-8608-CB81D2EE6CA5}" type="slidenum">
              <a:rPr lang="en-US" smtClean="0"/>
              <a:t>9</a:t>
            </a:fld>
            <a:endParaRPr lang="en-US"/>
          </a:p>
        </p:txBody>
      </p:sp>
    </p:spTree>
    <p:extLst>
      <p:ext uri="{BB962C8B-B14F-4D97-AF65-F5344CB8AC3E}">
        <p14:creationId xmlns:p14="http://schemas.microsoft.com/office/powerpoint/2010/main" val="1196903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11/1/25</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276200864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82219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11/1/25</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27704350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74702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47582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6366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16972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28673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070918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75649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14338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11/1/25</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5963385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mpact-innovation.co.uk/pestle-analysis" TargetMode="External"/><Relationship Id="rId2" Type="http://schemas.openxmlformats.org/officeDocument/2006/relationships/hyperlink" Target="https://bgmcgroup.com/exploring-the-fishbone-diagram-types-advantages-drawbacks-and-revealing-the-six-ms-of-change" TargetMode="External"/><Relationship Id="rId1" Type="http://schemas.openxmlformats.org/officeDocument/2006/relationships/slideLayout" Target="../slideLayouts/slideLayout2.xml"/><Relationship Id="rId6" Type="http://schemas.openxmlformats.org/officeDocument/2006/relationships/hyperlink" Target="https://www.wevalgo.com/know-how/opex-assessment-tools/problem-solving/5w2h-method" TargetMode="External"/><Relationship Id="rId5" Type="http://schemas.openxmlformats.org/officeDocument/2006/relationships/hyperlink" Target="https://www.bstudies.co.za/business-concepts/stakeholder-definition/" TargetMode="External"/><Relationship Id="rId4" Type="http://schemas.openxmlformats.org/officeDocument/2006/relationships/hyperlink" Target="https://www.investopedia.com/terms/m/marketeconomy.asp"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4014E-DFDB-BFD0-2F41-2BA6B163236A}"/>
              </a:ext>
            </a:extLst>
          </p:cNvPr>
          <p:cNvSpPr>
            <a:spLocks noGrp="1"/>
          </p:cNvSpPr>
          <p:nvPr>
            <p:ph type="ctrTitle"/>
          </p:nvPr>
        </p:nvSpPr>
        <p:spPr>
          <a:xfrm>
            <a:off x="1719943" y="1809508"/>
            <a:ext cx="7924610" cy="863203"/>
          </a:xfrm>
        </p:spPr>
        <p:txBody>
          <a:bodyPr>
            <a:normAutofit fontScale="90000"/>
          </a:bodyPr>
          <a:lstStyle/>
          <a:p>
            <a:r>
              <a:rPr lang="en-US" sz="2700" dirty="0"/>
              <a:t>Module Name: Problem Solving and Decision Making in Business  </a:t>
            </a:r>
            <a:br>
              <a:rPr lang="en-US" sz="2800" dirty="0"/>
            </a:br>
            <a:endParaRPr lang="en-US" sz="2800" dirty="0"/>
          </a:p>
        </p:txBody>
      </p:sp>
      <p:sp>
        <p:nvSpPr>
          <p:cNvPr id="5" name="TextBox 4">
            <a:extLst>
              <a:ext uri="{FF2B5EF4-FFF2-40B4-BE49-F238E27FC236}">
                <a16:creationId xmlns:a16="http://schemas.microsoft.com/office/drawing/2014/main" id="{08875B66-6692-FEE9-D460-B93DB7D0B41F}"/>
              </a:ext>
            </a:extLst>
          </p:cNvPr>
          <p:cNvSpPr txBox="1"/>
          <p:nvPr/>
        </p:nvSpPr>
        <p:spPr>
          <a:xfrm>
            <a:off x="1719943" y="2460171"/>
            <a:ext cx="7206343" cy="2585323"/>
          </a:xfrm>
          <a:prstGeom prst="rect">
            <a:avLst/>
          </a:prstGeom>
          <a:noFill/>
        </p:spPr>
        <p:txBody>
          <a:bodyPr wrap="square" rtlCol="0">
            <a:spAutoFit/>
          </a:bodyPr>
          <a:lstStyle/>
          <a:p>
            <a:r>
              <a:rPr lang="en-US" dirty="0"/>
              <a:t>MODULE CODE: LCLM4004</a:t>
            </a:r>
          </a:p>
          <a:p>
            <a:endParaRPr lang="en-US" dirty="0"/>
          </a:p>
          <a:p>
            <a:r>
              <a:rPr lang="en-US" dirty="0"/>
              <a:t>STUDENT NAME: LILIA VALENTINA PEREZ PEREZ  </a:t>
            </a:r>
          </a:p>
          <a:p>
            <a:endParaRPr lang="en-US" dirty="0"/>
          </a:p>
          <a:p>
            <a:r>
              <a:rPr lang="en-US" dirty="0"/>
              <a:t>STUDENT ID: 2436761</a:t>
            </a:r>
          </a:p>
          <a:p>
            <a:endParaRPr lang="en-US" dirty="0"/>
          </a:p>
          <a:p>
            <a:r>
              <a:rPr lang="en-US" dirty="0"/>
              <a:t>LECTURER: FAIZU EDU </a:t>
            </a:r>
          </a:p>
          <a:p>
            <a:endParaRPr lang="en-US" dirty="0"/>
          </a:p>
          <a:p>
            <a:r>
              <a:rPr lang="en-US" dirty="0"/>
              <a:t>ASSIGNMENT 1: PRESENTATION </a:t>
            </a:r>
          </a:p>
        </p:txBody>
      </p:sp>
    </p:spTree>
    <p:extLst>
      <p:ext uri="{BB962C8B-B14F-4D97-AF65-F5344CB8AC3E}">
        <p14:creationId xmlns:p14="http://schemas.microsoft.com/office/powerpoint/2010/main" val="34833361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E5AE-DA31-F96B-D2AA-626D1ADDE282}"/>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02D82417-1B01-42C8-B5F2-04BE15213FB3}"/>
              </a:ext>
            </a:extLst>
          </p:cNvPr>
          <p:cNvSpPr>
            <a:spLocks noGrp="1"/>
          </p:cNvSpPr>
          <p:nvPr>
            <p:ph idx="1"/>
          </p:nvPr>
        </p:nvSpPr>
        <p:spPr/>
        <p:txBody>
          <a:bodyPr/>
          <a:lstStyle/>
          <a:p>
            <a:r>
              <a:rPr lang="en-US" dirty="0"/>
              <a:t>Introduction </a:t>
            </a:r>
          </a:p>
          <a:p>
            <a:r>
              <a:rPr lang="en-US" dirty="0"/>
              <a:t>Company background </a:t>
            </a:r>
          </a:p>
          <a:p>
            <a:r>
              <a:rPr lang="en-US" dirty="0"/>
              <a:t>Problem: Nature and scope 5W2H</a:t>
            </a:r>
          </a:p>
          <a:p>
            <a:r>
              <a:rPr lang="en-US" dirty="0"/>
              <a:t>PESTLE ANALYSIS: Green Haven Florists </a:t>
            </a:r>
          </a:p>
          <a:p>
            <a:r>
              <a:rPr lang="en-US" dirty="0"/>
              <a:t>Cause and Effect Analysis (Fishbone Diagram) </a:t>
            </a:r>
          </a:p>
          <a:p>
            <a:r>
              <a:rPr lang="en-US" dirty="0"/>
              <a:t>Conclusion</a:t>
            </a:r>
          </a:p>
          <a:p>
            <a:r>
              <a:rPr lang="en-US" dirty="0"/>
              <a:t>References </a:t>
            </a:r>
          </a:p>
          <a:p>
            <a:endParaRPr lang="en-US" dirty="0"/>
          </a:p>
        </p:txBody>
      </p:sp>
    </p:spTree>
    <p:extLst>
      <p:ext uri="{BB962C8B-B14F-4D97-AF65-F5344CB8AC3E}">
        <p14:creationId xmlns:p14="http://schemas.microsoft.com/office/powerpoint/2010/main" val="365978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D8F9-3C5F-55DE-CA4D-A4A8742EFC4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79FE15F6-962B-B63B-500A-0446876BD23A}"/>
              </a:ext>
            </a:extLst>
          </p:cNvPr>
          <p:cNvSpPr>
            <a:spLocks noGrp="1"/>
          </p:cNvSpPr>
          <p:nvPr>
            <p:ph idx="1"/>
          </p:nvPr>
        </p:nvSpPr>
        <p:spPr>
          <a:xfrm>
            <a:off x="1219200" y="1104901"/>
            <a:ext cx="9601200" cy="3581400"/>
          </a:xfrm>
        </p:spPr>
        <p:txBody>
          <a:bodyPr>
            <a:noAutofit/>
          </a:bodyPr>
          <a:lstStyle/>
          <a:p>
            <a:pPr marL="0" indent="0">
              <a:buNone/>
            </a:pPr>
            <a:endParaRPr lang="en-US" sz="2400" dirty="0"/>
          </a:p>
          <a:p>
            <a:r>
              <a:rPr lang="en-US" sz="2400" dirty="0"/>
              <a:t>I am going to talk about the problems of Green Haven Florist and gathering information of them. </a:t>
            </a:r>
          </a:p>
          <a:p>
            <a:r>
              <a:rPr lang="en-US" sz="2400" dirty="0"/>
              <a:t>Frist, I will explain about Green Haven Florist </a:t>
            </a:r>
          </a:p>
          <a:p>
            <a:r>
              <a:rPr lang="en-US" sz="2400" dirty="0"/>
              <a:t>Then, I will discuss the nature and scope of the problem using 5W2H of Green Haven Florist </a:t>
            </a:r>
          </a:p>
          <a:p>
            <a:r>
              <a:rPr lang="en-US" sz="2400" dirty="0"/>
              <a:t>Next, I will look at the PESTLE analysis and explain step by step Green Haven Florist </a:t>
            </a:r>
          </a:p>
          <a:p>
            <a:r>
              <a:rPr lang="en-US" sz="2400" dirty="0"/>
              <a:t>After that, I will talk about the Cause-and-effect analysis (Fishbone Diagram) which identifies the roots of the problem of Green Haven Florist </a:t>
            </a:r>
          </a:p>
          <a:p>
            <a:r>
              <a:rPr lang="en-US" sz="2400" dirty="0"/>
              <a:t>Finally, I will summarize and give my conclusion </a:t>
            </a:r>
          </a:p>
        </p:txBody>
      </p:sp>
    </p:spTree>
    <p:extLst>
      <p:ext uri="{BB962C8B-B14F-4D97-AF65-F5344CB8AC3E}">
        <p14:creationId xmlns:p14="http://schemas.microsoft.com/office/powerpoint/2010/main" val="3782598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239E-A2A5-85C8-1A3A-E65F2F932429}"/>
              </a:ext>
            </a:extLst>
          </p:cNvPr>
          <p:cNvSpPr>
            <a:spLocks noGrp="1"/>
          </p:cNvSpPr>
          <p:nvPr>
            <p:ph type="title"/>
          </p:nvPr>
        </p:nvSpPr>
        <p:spPr/>
        <p:txBody>
          <a:bodyPr/>
          <a:lstStyle/>
          <a:p>
            <a:r>
              <a:rPr lang="en-US" dirty="0"/>
              <a:t>About Green Haven Florists </a:t>
            </a:r>
          </a:p>
        </p:txBody>
      </p:sp>
      <p:sp>
        <p:nvSpPr>
          <p:cNvPr id="3" name="Content Placeholder 2">
            <a:extLst>
              <a:ext uri="{FF2B5EF4-FFF2-40B4-BE49-F238E27FC236}">
                <a16:creationId xmlns:a16="http://schemas.microsoft.com/office/drawing/2014/main" id="{C6BBCED0-1138-6E1A-138D-6FD79BD29675}"/>
              </a:ext>
            </a:extLst>
          </p:cNvPr>
          <p:cNvSpPr>
            <a:spLocks noGrp="1"/>
          </p:cNvSpPr>
          <p:nvPr>
            <p:ph idx="1"/>
          </p:nvPr>
        </p:nvSpPr>
        <p:spPr/>
        <p:txBody>
          <a:bodyPr/>
          <a:lstStyle/>
          <a:p>
            <a:r>
              <a:rPr lang="en-US" dirty="0"/>
              <a:t>Green Haven Florists is a small, Independent flower shop located in Norwich, UK. Founded in 2016 by partners Liam and Priya Patel. </a:t>
            </a:r>
          </a:p>
          <a:p>
            <a:r>
              <a:rPr lang="en-US" dirty="0"/>
              <a:t>It has been popular due to good reputation for its made to order floral arrangements, eco-friendly packaging, and strong community ties. </a:t>
            </a:r>
          </a:p>
          <a:p>
            <a:r>
              <a:rPr lang="en-US" dirty="0"/>
              <a:t>Liam and Priya are now faced with the challenge of adapting their business model to survive in a rapidly changing retail environment.</a:t>
            </a:r>
          </a:p>
          <a:p>
            <a:r>
              <a:rPr lang="en-US" dirty="0"/>
              <a:t>However, has faced several challenges </a:t>
            </a:r>
          </a:p>
          <a:p>
            <a:pPr marL="0" indent="0">
              <a:buNone/>
            </a:pPr>
            <a:r>
              <a:rPr lang="en-US" dirty="0"/>
              <a:t>-  Key challenge is 30% drop of decline in in-store sales in the last 12 months </a:t>
            </a:r>
          </a:p>
        </p:txBody>
      </p:sp>
    </p:spTree>
    <p:extLst>
      <p:ext uri="{BB962C8B-B14F-4D97-AF65-F5344CB8AC3E}">
        <p14:creationId xmlns:p14="http://schemas.microsoft.com/office/powerpoint/2010/main" val="70212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0D635-0424-9A25-9A7B-CCD3083F53FB}"/>
              </a:ext>
            </a:extLst>
          </p:cNvPr>
          <p:cNvSpPr>
            <a:spLocks noGrp="1"/>
          </p:cNvSpPr>
          <p:nvPr>
            <p:ph type="title"/>
          </p:nvPr>
        </p:nvSpPr>
        <p:spPr>
          <a:xfrm>
            <a:off x="1371600" y="685800"/>
            <a:ext cx="9601200" cy="807720"/>
          </a:xfrm>
        </p:spPr>
        <p:txBody>
          <a:bodyPr/>
          <a:lstStyle/>
          <a:p>
            <a:r>
              <a:rPr lang="en-US" dirty="0"/>
              <a:t>About 5W2H Methods </a:t>
            </a:r>
          </a:p>
        </p:txBody>
      </p:sp>
      <p:sp>
        <p:nvSpPr>
          <p:cNvPr id="3" name="Content Placeholder 2">
            <a:extLst>
              <a:ext uri="{FF2B5EF4-FFF2-40B4-BE49-F238E27FC236}">
                <a16:creationId xmlns:a16="http://schemas.microsoft.com/office/drawing/2014/main" id="{69310EC4-D8DF-EB29-BCA1-9A2871281763}"/>
              </a:ext>
            </a:extLst>
          </p:cNvPr>
          <p:cNvSpPr>
            <a:spLocks noGrp="1"/>
          </p:cNvSpPr>
          <p:nvPr>
            <p:ph idx="1"/>
          </p:nvPr>
        </p:nvSpPr>
        <p:spPr>
          <a:xfrm>
            <a:off x="1371600" y="1638300"/>
            <a:ext cx="9601200" cy="3581400"/>
          </a:xfrm>
        </p:spPr>
        <p:txBody>
          <a:bodyPr>
            <a:normAutofit fontScale="85000" lnSpcReduction="10000"/>
          </a:bodyPr>
          <a:lstStyle/>
          <a:p>
            <a:r>
              <a:rPr lang="en-US" dirty="0"/>
              <a:t>Nature and Scope </a:t>
            </a:r>
          </a:p>
          <a:p>
            <a:r>
              <a:rPr lang="en-US" dirty="0"/>
              <a:t>Who: Liam and Priya Patel </a:t>
            </a:r>
          </a:p>
          <a:p>
            <a:r>
              <a:rPr lang="en-US" dirty="0"/>
              <a:t>What: 30% Decline in in-store, rising costs, and lower profitability despite small growth in online stores </a:t>
            </a:r>
          </a:p>
          <a:p>
            <a:r>
              <a:rPr lang="en-US" dirty="0"/>
              <a:t>Why: Shift in consumer behavior to online shopping, increased competition and higher flower prices </a:t>
            </a:r>
          </a:p>
          <a:p>
            <a:r>
              <a:rPr lang="en-US" dirty="0"/>
              <a:t>Where: Located in Norwich, UK. </a:t>
            </a:r>
          </a:p>
          <a:p>
            <a:r>
              <a:rPr lang="en-US" dirty="0"/>
              <a:t>When: Over the last 12 Months. </a:t>
            </a:r>
          </a:p>
          <a:p>
            <a:r>
              <a:rPr lang="en-US" dirty="0"/>
              <a:t>How: Reduced customers visits, outdated website, weak online presence, and increasing supplier costs. </a:t>
            </a:r>
          </a:p>
          <a:p>
            <a:r>
              <a:rPr lang="en-US" dirty="0"/>
              <a:t>How much: 30% drop in in-store revenue, rising operating expenses reducing profit margins. </a:t>
            </a:r>
          </a:p>
          <a:p>
            <a:endParaRPr lang="en-US" dirty="0"/>
          </a:p>
        </p:txBody>
      </p:sp>
    </p:spTree>
    <p:extLst>
      <p:ext uri="{BB962C8B-B14F-4D97-AF65-F5344CB8AC3E}">
        <p14:creationId xmlns:p14="http://schemas.microsoft.com/office/powerpoint/2010/main" val="2697398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6140D-B060-4909-0294-7D3CB6E11087}"/>
              </a:ext>
            </a:extLst>
          </p:cNvPr>
          <p:cNvSpPr>
            <a:spLocks noGrp="1"/>
          </p:cNvSpPr>
          <p:nvPr>
            <p:ph type="title"/>
          </p:nvPr>
        </p:nvSpPr>
        <p:spPr/>
        <p:txBody>
          <a:bodyPr/>
          <a:lstStyle/>
          <a:p>
            <a:r>
              <a:rPr lang="en-US" dirty="0"/>
              <a:t>PESTLE ANALYSIS: Green Haven Florists </a:t>
            </a:r>
          </a:p>
        </p:txBody>
      </p:sp>
      <p:sp>
        <p:nvSpPr>
          <p:cNvPr id="3" name="Content Placeholder 2">
            <a:extLst>
              <a:ext uri="{FF2B5EF4-FFF2-40B4-BE49-F238E27FC236}">
                <a16:creationId xmlns:a16="http://schemas.microsoft.com/office/drawing/2014/main" id="{13CBEBEC-7B94-7408-518E-270660B8442A}"/>
              </a:ext>
            </a:extLst>
          </p:cNvPr>
          <p:cNvSpPr>
            <a:spLocks noGrp="1"/>
          </p:cNvSpPr>
          <p:nvPr>
            <p:ph idx="1"/>
          </p:nvPr>
        </p:nvSpPr>
        <p:spPr>
          <a:xfrm>
            <a:off x="1371600" y="1807029"/>
            <a:ext cx="9601200" cy="3581400"/>
          </a:xfrm>
        </p:spPr>
        <p:txBody>
          <a:bodyPr>
            <a:normAutofit fontScale="85000" lnSpcReduction="10000"/>
          </a:bodyPr>
          <a:lstStyle/>
          <a:p>
            <a:pPr marL="0" indent="0">
              <a:buNone/>
            </a:pPr>
            <a:r>
              <a:rPr lang="en-US" b="1" u="sng" dirty="0"/>
              <a:t>Political: </a:t>
            </a:r>
          </a:p>
          <a:p>
            <a:r>
              <a:rPr lang="en-US" dirty="0"/>
              <a:t>Post-Brexit import regulations increase costs and delivery delays for imported flowers</a:t>
            </a:r>
          </a:p>
          <a:p>
            <a:r>
              <a:rPr lang="en-US" dirty="0"/>
              <a:t>Government incentives for supporting small and sustainable businesses could offer funding or tax relief opportunities </a:t>
            </a:r>
          </a:p>
          <a:p>
            <a:pPr marL="0" indent="0">
              <a:buNone/>
            </a:pPr>
            <a:r>
              <a:rPr lang="en-US" b="1" u="sng" dirty="0"/>
              <a:t>Economic: </a:t>
            </a:r>
          </a:p>
          <a:p>
            <a:r>
              <a:rPr lang="en-US" dirty="0"/>
              <a:t>Inflation increases cots flowers, utilities, packaging and consumers cut a spending </a:t>
            </a:r>
          </a:p>
          <a:p>
            <a:r>
              <a:rPr lang="en-US" dirty="0"/>
              <a:t>Consumers are spending less on items like flowers due to the cost of living crisis</a:t>
            </a:r>
          </a:p>
          <a:p>
            <a:pPr marL="0" indent="0">
              <a:buNone/>
            </a:pPr>
            <a:r>
              <a:rPr lang="en-US" b="1" u="sng" dirty="0"/>
              <a:t>Social</a:t>
            </a:r>
          </a:p>
          <a:p>
            <a:r>
              <a:rPr lang="en-US" dirty="0"/>
              <a:t>Growing consumer preference for online shopping and convenience over visiting face to face stores </a:t>
            </a:r>
          </a:p>
          <a:p>
            <a:r>
              <a:rPr lang="en-US" dirty="0"/>
              <a:t>Increasing demand for eco-friendly and sustainable products with Green Haven Brand Values </a:t>
            </a:r>
          </a:p>
          <a:p>
            <a:pPr marL="0" indent="0">
              <a:buNone/>
            </a:pPr>
            <a:endParaRPr lang="en-US" dirty="0"/>
          </a:p>
        </p:txBody>
      </p:sp>
    </p:spTree>
    <p:extLst>
      <p:ext uri="{BB962C8B-B14F-4D97-AF65-F5344CB8AC3E}">
        <p14:creationId xmlns:p14="http://schemas.microsoft.com/office/powerpoint/2010/main" val="77141479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ESTLE Analysis — Impact Innovation &amp; Growth Services Ltd. Business  Management Consultants in Wales. Tel: 01633 215545">
            <a:extLst>
              <a:ext uri="{FF2B5EF4-FFF2-40B4-BE49-F238E27FC236}">
                <a16:creationId xmlns:a16="http://schemas.microsoft.com/office/drawing/2014/main" id="{A1F8A52F-709A-AB60-8031-9A5646ADE7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4945" y="1153103"/>
            <a:ext cx="6900380" cy="422648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C19115-3D8A-333B-89EA-90F03D69933F}"/>
              </a:ext>
            </a:extLst>
          </p:cNvPr>
          <p:cNvSpPr>
            <a:spLocks noGrp="1"/>
          </p:cNvSpPr>
          <p:nvPr>
            <p:ph idx="1"/>
          </p:nvPr>
        </p:nvSpPr>
        <p:spPr>
          <a:xfrm>
            <a:off x="8504686" y="1315759"/>
            <a:ext cx="3053039" cy="5157612"/>
          </a:xfrm>
        </p:spPr>
        <p:txBody>
          <a:bodyPr>
            <a:normAutofit fontScale="55000" lnSpcReduction="20000"/>
          </a:bodyPr>
          <a:lstStyle/>
          <a:p>
            <a:pPr marL="0" indent="0">
              <a:buNone/>
            </a:pPr>
            <a:r>
              <a:rPr lang="en-US" sz="2300" b="1" u="sng" dirty="0"/>
              <a:t>Technological </a:t>
            </a:r>
          </a:p>
          <a:p>
            <a:r>
              <a:rPr lang="en-US" sz="2300" dirty="0"/>
              <a:t>Growth of digital marketing and e-commerce platforms creates pressure to modernize the website and online services</a:t>
            </a:r>
          </a:p>
          <a:p>
            <a:r>
              <a:rPr lang="en-US" sz="2300" dirty="0"/>
              <a:t>Competitors are using social media, online to attract customers </a:t>
            </a:r>
          </a:p>
          <a:p>
            <a:pPr marL="0" indent="0">
              <a:buNone/>
            </a:pPr>
            <a:r>
              <a:rPr lang="en-US" sz="2300" b="1" u="sng" dirty="0"/>
              <a:t>Legal: </a:t>
            </a:r>
          </a:p>
          <a:p>
            <a:r>
              <a:rPr lang="en-US" sz="2300" dirty="0"/>
              <a:t>Consumer protection and online sales regulations require investment in complaint ecommerce systems </a:t>
            </a:r>
          </a:p>
          <a:p>
            <a:r>
              <a:rPr lang="en-US" sz="2300" dirty="0"/>
              <a:t>Employment law changes may affect part time for the staff costs and flexibility </a:t>
            </a:r>
          </a:p>
          <a:p>
            <a:pPr marL="0" indent="0">
              <a:buNone/>
            </a:pPr>
            <a:r>
              <a:rPr lang="en-US" sz="2300" b="1" u="sng" dirty="0"/>
              <a:t>Environmental: </a:t>
            </a:r>
          </a:p>
          <a:p>
            <a:r>
              <a:rPr lang="en-US" sz="2300" dirty="0"/>
              <a:t>Climate change impacts flower supply chains and seasonal availability of locally sourced blooms </a:t>
            </a:r>
          </a:p>
          <a:p>
            <a:r>
              <a:rPr lang="en-US" sz="2300" dirty="0"/>
              <a:t>Pressure to maintain sustainable packaging and sourcing increases operating costs for a brand reputation </a:t>
            </a:r>
            <a:endParaRPr lang="en-US" sz="1500" dirty="0"/>
          </a:p>
          <a:p>
            <a:endParaRPr lang="en-US" sz="1500" dirty="0"/>
          </a:p>
        </p:txBody>
      </p:sp>
      <p:sp>
        <p:nvSpPr>
          <p:cNvPr id="206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19748678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A14CE-20A3-2BD3-BC96-F37E0E010C23}"/>
              </a:ext>
            </a:extLst>
          </p:cNvPr>
          <p:cNvSpPr>
            <a:spLocks noGrp="1"/>
          </p:cNvSpPr>
          <p:nvPr>
            <p:ph type="title"/>
          </p:nvPr>
        </p:nvSpPr>
        <p:spPr>
          <a:xfrm>
            <a:off x="1055301" y="503083"/>
            <a:ext cx="9601200" cy="1485900"/>
          </a:xfrm>
        </p:spPr>
        <p:txBody>
          <a:bodyPr>
            <a:normAutofit/>
          </a:bodyPr>
          <a:lstStyle/>
          <a:p>
            <a:r>
              <a:rPr lang="en-US" sz="3600" dirty="0"/>
              <a:t>Cause and Effect Analysis: Fishbone Diagram  </a:t>
            </a:r>
          </a:p>
        </p:txBody>
      </p:sp>
      <p:sp>
        <p:nvSpPr>
          <p:cNvPr id="99" name="Line 177">
            <a:extLst>
              <a:ext uri="{FF2B5EF4-FFF2-40B4-BE49-F238E27FC236}">
                <a16:creationId xmlns:a16="http://schemas.microsoft.com/office/drawing/2014/main" id="{A10E78A1-268D-C912-F914-F55D288357E4}"/>
              </a:ext>
            </a:extLst>
          </p:cNvPr>
          <p:cNvSpPr>
            <a:spLocks noChangeShapeType="1"/>
          </p:cNvSpPr>
          <p:nvPr/>
        </p:nvSpPr>
        <p:spPr bwMode="auto">
          <a:xfrm>
            <a:off x="2752338" y="240490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Text Box 176">
            <a:extLst>
              <a:ext uri="{FF2B5EF4-FFF2-40B4-BE49-F238E27FC236}">
                <a16:creationId xmlns:a16="http://schemas.microsoft.com/office/drawing/2014/main" id="{1651AA18-A535-9F6F-D54A-7004818D7A70}"/>
              </a:ext>
            </a:extLst>
          </p:cNvPr>
          <p:cNvSpPr txBox="1">
            <a:spLocks noChangeArrowheads="1"/>
          </p:cNvSpPr>
          <p:nvPr/>
        </p:nvSpPr>
        <p:spPr bwMode="auto">
          <a:xfrm>
            <a:off x="797195" y="2108046"/>
            <a:ext cx="2295527" cy="5984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Decline in high street foot traffic </a:t>
            </a:r>
          </a:p>
        </p:txBody>
      </p:sp>
      <p:sp>
        <p:nvSpPr>
          <p:cNvPr id="101" name="Line 175">
            <a:extLst>
              <a:ext uri="{FF2B5EF4-FFF2-40B4-BE49-F238E27FC236}">
                <a16:creationId xmlns:a16="http://schemas.microsoft.com/office/drawing/2014/main" id="{32946F15-E811-42FF-82B2-02C45BFE0FD1}"/>
              </a:ext>
            </a:extLst>
          </p:cNvPr>
          <p:cNvSpPr>
            <a:spLocks noChangeShapeType="1"/>
          </p:cNvSpPr>
          <p:nvPr/>
        </p:nvSpPr>
        <p:spPr bwMode="auto">
          <a:xfrm>
            <a:off x="3354001" y="30065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Text Box 174">
            <a:extLst>
              <a:ext uri="{FF2B5EF4-FFF2-40B4-BE49-F238E27FC236}">
                <a16:creationId xmlns:a16="http://schemas.microsoft.com/office/drawing/2014/main" id="{82C714FF-4543-B1DF-E877-DA9FC1650624}"/>
              </a:ext>
            </a:extLst>
          </p:cNvPr>
          <p:cNvSpPr txBox="1">
            <a:spLocks noChangeArrowheads="1"/>
          </p:cNvSpPr>
          <p:nvPr/>
        </p:nvSpPr>
        <p:spPr bwMode="auto">
          <a:xfrm>
            <a:off x="797195" y="2809720"/>
            <a:ext cx="2542518" cy="48736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Closure of nearby shop reducing </a:t>
            </a:r>
            <a:r>
              <a:rPr lang="en-US" dirty="0" err="1"/>
              <a:t>walkins</a:t>
            </a:r>
            <a:r>
              <a:rPr lang="en-US" dirty="0"/>
              <a:t>  </a:t>
            </a:r>
          </a:p>
        </p:txBody>
      </p:sp>
      <p:sp>
        <p:nvSpPr>
          <p:cNvPr id="103" name="Line 173">
            <a:extLst>
              <a:ext uri="{FF2B5EF4-FFF2-40B4-BE49-F238E27FC236}">
                <a16:creationId xmlns:a16="http://schemas.microsoft.com/office/drawing/2014/main" id="{3AA27B0E-D79B-81D6-2734-D65A1CA177FD}"/>
              </a:ext>
            </a:extLst>
          </p:cNvPr>
          <p:cNvSpPr>
            <a:spLocks noChangeShapeType="1"/>
          </p:cNvSpPr>
          <p:nvPr/>
        </p:nvSpPr>
        <p:spPr bwMode="auto">
          <a:xfrm>
            <a:off x="3906451" y="35590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Text Box 172">
            <a:extLst>
              <a:ext uri="{FF2B5EF4-FFF2-40B4-BE49-F238E27FC236}">
                <a16:creationId xmlns:a16="http://schemas.microsoft.com/office/drawing/2014/main" id="{8773931C-A346-7C9B-3534-8787B267C931}"/>
              </a:ext>
            </a:extLst>
          </p:cNvPr>
          <p:cNvSpPr txBox="1">
            <a:spLocks noChangeArrowheads="1"/>
          </p:cNvSpPr>
          <p:nvPr/>
        </p:nvSpPr>
        <p:spPr bwMode="auto">
          <a:xfrm>
            <a:off x="1442278" y="3362170"/>
            <a:ext cx="2449885" cy="32980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Limited local reach </a:t>
            </a:r>
          </a:p>
        </p:txBody>
      </p:sp>
      <p:sp>
        <p:nvSpPr>
          <p:cNvPr id="105" name="Line 171">
            <a:extLst>
              <a:ext uri="{FF2B5EF4-FFF2-40B4-BE49-F238E27FC236}">
                <a16:creationId xmlns:a16="http://schemas.microsoft.com/office/drawing/2014/main" id="{2B3EA392-46E9-52D9-460D-FB49054CA676}"/>
              </a:ext>
            </a:extLst>
          </p:cNvPr>
          <p:cNvSpPr>
            <a:spLocks noChangeShapeType="1"/>
          </p:cNvSpPr>
          <p:nvPr/>
        </p:nvSpPr>
        <p:spPr bwMode="auto">
          <a:xfrm>
            <a:off x="5097076" y="24128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Text Box 170">
            <a:extLst>
              <a:ext uri="{FF2B5EF4-FFF2-40B4-BE49-F238E27FC236}">
                <a16:creationId xmlns:a16="http://schemas.microsoft.com/office/drawing/2014/main" id="{97B2E7E5-D040-1B70-7651-9894F8BA07F7}"/>
              </a:ext>
            </a:extLst>
          </p:cNvPr>
          <p:cNvSpPr txBox="1">
            <a:spLocks noChangeArrowheads="1"/>
          </p:cNvSpPr>
          <p:nvPr/>
        </p:nvSpPr>
        <p:spPr bwMode="auto">
          <a:xfrm>
            <a:off x="3550851" y="2045735"/>
            <a:ext cx="2343150" cy="67707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Limited Digital Marketing trends </a:t>
            </a:r>
          </a:p>
        </p:txBody>
      </p:sp>
      <p:sp>
        <p:nvSpPr>
          <p:cNvPr id="107" name="Line 169">
            <a:extLst>
              <a:ext uri="{FF2B5EF4-FFF2-40B4-BE49-F238E27FC236}">
                <a16:creationId xmlns:a16="http://schemas.microsoft.com/office/drawing/2014/main" id="{7443BD66-41F1-6BA8-9044-8FA51E349ED3}"/>
              </a:ext>
            </a:extLst>
          </p:cNvPr>
          <p:cNvSpPr>
            <a:spLocks noChangeShapeType="1"/>
          </p:cNvSpPr>
          <p:nvPr/>
        </p:nvSpPr>
        <p:spPr bwMode="auto">
          <a:xfrm>
            <a:off x="5640001" y="30129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Text Box 168">
            <a:extLst>
              <a:ext uri="{FF2B5EF4-FFF2-40B4-BE49-F238E27FC236}">
                <a16:creationId xmlns:a16="http://schemas.microsoft.com/office/drawing/2014/main" id="{57EB9679-10C5-7300-C4EF-D47C5A64CB2C}"/>
              </a:ext>
            </a:extLst>
          </p:cNvPr>
          <p:cNvSpPr txBox="1">
            <a:spLocks noChangeArrowheads="1"/>
          </p:cNvSpPr>
          <p:nvPr/>
        </p:nvSpPr>
        <p:spPr bwMode="auto">
          <a:xfrm>
            <a:off x="4160451" y="2603912"/>
            <a:ext cx="2173286" cy="7246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600" dirty="0"/>
              <a:t>Reliance on word of mouth rather than active promotion </a:t>
            </a:r>
          </a:p>
        </p:txBody>
      </p:sp>
      <p:sp>
        <p:nvSpPr>
          <p:cNvPr id="109" name="Line 167">
            <a:extLst>
              <a:ext uri="{FF2B5EF4-FFF2-40B4-BE49-F238E27FC236}">
                <a16:creationId xmlns:a16="http://schemas.microsoft.com/office/drawing/2014/main" id="{18FC877D-DDC7-1675-3DAD-840A55B2B089}"/>
              </a:ext>
            </a:extLst>
          </p:cNvPr>
          <p:cNvSpPr>
            <a:spLocks noChangeShapeType="1"/>
          </p:cNvSpPr>
          <p:nvPr/>
        </p:nvSpPr>
        <p:spPr bwMode="auto">
          <a:xfrm>
            <a:off x="6192451" y="35653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Text Box 166">
            <a:extLst>
              <a:ext uri="{FF2B5EF4-FFF2-40B4-BE49-F238E27FC236}">
                <a16:creationId xmlns:a16="http://schemas.microsoft.com/office/drawing/2014/main" id="{38F5FACA-0BD3-88E7-7B30-BBCAA19A02F3}"/>
              </a:ext>
            </a:extLst>
          </p:cNvPr>
          <p:cNvSpPr txBox="1">
            <a:spLocks noChangeArrowheads="1"/>
          </p:cNvSpPr>
          <p:nvPr/>
        </p:nvSpPr>
        <p:spPr bwMode="auto">
          <a:xfrm>
            <a:off x="4683954" y="3348069"/>
            <a:ext cx="1533641" cy="4406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Low staff</a:t>
            </a:r>
          </a:p>
        </p:txBody>
      </p:sp>
      <p:sp>
        <p:nvSpPr>
          <p:cNvPr id="111" name="Line 165">
            <a:extLst>
              <a:ext uri="{FF2B5EF4-FFF2-40B4-BE49-F238E27FC236}">
                <a16:creationId xmlns:a16="http://schemas.microsoft.com/office/drawing/2014/main" id="{F7BBF21D-894A-2DB8-C34D-05D20A6050B4}"/>
              </a:ext>
            </a:extLst>
          </p:cNvPr>
          <p:cNvSpPr>
            <a:spLocks noChangeShapeType="1"/>
          </p:cNvSpPr>
          <p:nvPr/>
        </p:nvSpPr>
        <p:spPr bwMode="auto">
          <a:xfrm>
            <a:off x="8411776" y="2279051"/>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Text Box 164">
            <a:extLst>
              <a:ext uri="{FF2B5EF4-FFF2-40B4-BE49-F238E27FC236}">
                <a16:creationId xmlns:a16="http://schemas.microsoft.com/office/drawing/2014/main" id="{A3DD66DD-AAB2-AC1E-855E-A057C27BD58E}"/>
              </a:ext>
            </a:extLst>
          </p:cNvPr>
          <p:cNvSpPr txBox="1">
            <a:spLocks noChangeArrowheads="1"/>
          </p:cNvSpPr>
          <p:nvPr/>
        </p:nvSpPr>
        <p:spPr bwMode="auto">
          <a:xfrm>
            <a:off x="5990836" y="1990571"/>
            <a:ext cx="2812259" cy="64452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400" dirty="0"/>
              <a:t>Many long- time customers now prefer the convenience and lower prices </a:t>
            </a:r>
          </a:p>
        </p:txBody>
      </p:sp>
      <p:sp>
        <p:nvSpPr>
          <p:cNvPr id="113" name="Line 163">
            <a:extLst>
              <a:ext uri="{FF2B5EF4-FFF2-40B4-BE49-F238E27FC236}">
                <a16:creationId xmlns:a16="http://schemas.microsoft.com/office/drawing/2014/main" id="{F63224CA-932D-D9E6-5446-9CB069AF3B1A}"/>
              </a:ext>
            </a:extLst>
          </p:cNvPr>
          <p:cNvSpPr>
            <a:spLocks noChangeShapeType="1"/>
          </p:cNvSpPr>
          <p:nvPr/>
        </p:nvSpPr>
        <p:spPr bwMode="auto">
          <a:xfrm flipV="1">
            <a:off x="8829410" y="2809720"/>
            <a:ext cx="52890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Text Box 162">
            <a:extLst>
              <a:ext uri="{FF2B5EF4-FFF2-40B4-BE49-F238E27FC236}">
                <a16:creationId xmlns:a16="http://schemas.microsoft.com/office/drawing/2014/main" id="{372F6E4F-770E-C171-0EB9-27ED73D7CF36}"/>
              </a:ext>
            </a:extLst>
          </p:cNvPr>
          <p:cNvSpPr txBox="1">
            <a:spLocks noChangeArrowheads="1"/>
          </p:cNvSpPr>
          <p:nvPr/>
        </p:nvSpPr>
        <p:spPr bwMode="auto">
          <a:xfrm>
            <a:off x="6598611" y="2688482"/>
            <a:ext cx="2249967" cy="40957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Higher product prices </a:t>
            </a:r>
          </a:p>
        </p:txBody>
      </p:sp>
      <p:sp>
        <p:nvSpPr>
          <p:cNvPr id="115" name="Line 161">
            <a:extLst>
              <a:ext uri="{FF2B5EF4-FFF2-40B4-BE49-F238E27FC236}">
                <a16:creationId xmlns:a16="http://schemas.microsoft.com/office/drawing/2014/main" id="{7C851492-85AD-2D39-B191-02A008A017CE}"/>
              </a:ext>
            </a:extLst>
          </p:cNvPr>
          <p:cNvSpPr>
            <a:spLocks noChangeShapeType="1"/>
          </p:cNvSpPr>
          <p:nvPr/>
        </p:nvSpPr>
        <p:spPr bwMode="auto">
          <a:xfrm>
            <a:off x="8918188" y="357719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Text Box 160">
            <a:extLst>
              <a:ext uri="{FF2B5EF4-FFF2-40B4-BE49-F238E27FC236}">
                <a16:creationId xmlns:a16="http://schemas.microsoft.com/office/drawing/2014/main" id="{C13A7636-8845-0E73-FFEA-587C440F940E}"/>
              </a:ext>
            </a:extLst>
          </p:cNvPr>
          <p:cNvSpPr txBox="1">
            <a:spLocks noChangeArrowheads="1"/>
          </p:cNvSpPr>
          <p:nvPr/>
        </p:nvSpPr>
        <p:spPr bwMode="auto">
          <a:xfrm>
            <a:off x="7041672" y="3121225"/>
            <a:ext cx="2316641" cy="78827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600" dirty="0"/>
              <a:t>Limited variety compared with large online florists </a:t>
            </a:r>
          </a:p>
        </p:txBody>
      </p:sp>
      <p:sp>
        <p:nvSpPr>
          <p:cNvPr id="117" name="Line 159">
            <a:extLst>
              <a:ext uri="{FF2B5EF4-FFF2-40B4-BE49-F238E27FC236}">
                <a16:creationId xmlns:a16="http://schemas.microsoft.com/office/drawing/2014/main" id="{1427643F-8350-06AF-5752-414AD20F2BAD}"/>
              </a:ext>
            </a:extLst>
          </p:cNvPr>
          <p:cNvSpPr>
            <a:spLocks noChangeShapeType="1"/>
          </p:cNvSpPr>
          <p:nvPr/>
        </p:nvSpPr>
        <p:spPr bwMode="auto">
          <a:xfrm>
            <a:off x="7492613" y="434324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Text Box 158">
            <a:extLst>
              <a:ext uri="{FF2B5EF4-FFF2-40B4-BE49-F238E27FC236}">
                <a16:creationId xmlns:a16="http://schemas.microsoft.com/office/drawing/2014/main" id="{30C97186-296E-9319-7A22-E5F121AA08AF}"/>
              </a:ext>
            </a:extLst>
          </p:cNvPr>
          <p:cNvSpPr txBox="1">
            <a:spLocks noChangeArrowheads="1"/>
          </p:cNvSpPr>
          <p:nvPr/>
        </p:nvSpPr>
        <p:spPr bwMode="auto">
          <a:xfrm>
            <a:off x="6002267" y="4154334"/>
            <a:ext cx="1476059" cy="33496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Competition  </a:t>
            </a:r>
          </a:p>
        </p:txBody>
      </p:sp>
      <p:sp>
        <p:nvSpPr>
          <p:cNvPr id="119" name="Line 157">
            <a:extLst>
              <a:ext uri="{FF2B5EF4-FFF2-40B4-BE49-F238E27FC236}">
                <a16:creationId xmlns:a16="http://schemas.microsoft.com/office/drawing/2014/main" id="{299B255A-5FA5-38EA-FE53-3ADF9D7C45A6}"/>
              </a:ext>
            </a:extLst>
          </p:cNvPr>
          <p:cNvSpPr>
            <a:spLocks noChangeShapeType="1"/>
          </p:cNvSpPr>
          <p:nvPr/>
        </p:nvSpPr>
        <p:spPr bwMode="auto">
          <a:xfrm>
            <a:off x="6968738" y="490045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Text Box 156">
            <a:extLst>
              <a:ext uri="{FF2B5EF4-FFF2-40B4-BE49-F238E27FC236}">
                <a16:creationId xmlns:a16="http://schemas.microsoft.com/office/drawing/2014/main" id="{5114EC3C-1797-0CAA-F041-37DFF04B6DDE}"/>
              </a:ext>
            </a:extLst>
          </p:cNvPr>
          <p:cNvSpPr txBox="1">
            <a:spLocks noChangeArrowheads="1"/>
          </p:cNvSpPr>
          <p:nvPr/>
        </p:nvSpPr>
        <p:spPr bwMode="auto">
          <a:xfrm>
            <a:off x="5894001" y="471154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Inflation </a:t>
            </a:r>
          </a:p>
        </p:txBody>
      </p:sp>
      <p:sp>
        <p:nvSpPr>
          <p:cNvPr id="121" name="Line 155">
            <a:extLst>
              <a:ext uri="{FF2B5EF4-FFF2-40B4-BE49-F238E27FC236}">
                <a16:creationId xmlns:a16="http://schemas.microsoft.com/office/drawing/2014/main" id="{D926EF13-EC0B-B53D-2A88-604C2C2D5453}"/>
              </a:ext>
            </a:extLst>
          </p:cNvPr>
          <p:cNvSpPr>
            <a:spLocks noChangeShapeType="1"/>
          </p:cNvSpPr>
          <p:nvPr/>
        </p:nvSpPr>
        <p:spPr bwMode="auto">
          <a:xfrm>
            <a:off x="6470263" y="545290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Text Box 154">
            <a:extLst>
              <a:ext uri="{FF2B5EF4-FFF2-40B4-BE49-F238E27FC236}">
                <a16:creationId xmlns:a16="http://schemas.microsoft.com/office/drawing/2014/main" id="{269CC8DE-549A-347D-BC30-BDA2120ECA2E}"/>
              </a:ext>
            </a:extLst>
          </p:cNvPr>
          <p:cNvSpPr txBox="1">
            <a:spLocks noChangeArrowheads="1"/>
          </p:cNvSpPr>
          <p:nvPr/>
        </p:nvSpPr>
        <p:spPr bwMode="auto">
          <a:xfrm>
            <a:off x="5117039" y="5206403"/>
            <a:ext cx="2061923" cy="58623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Supply Chain Issues </a:t>
            </a:r>
          </a:p>
        </p:txBody>
      </p:sp>
      <p:sp>
        <p:nvSpPr>
          <p:cNvPr id="123" name="Line 153">
            <a:extLst>
              <a:ext uri="{FF2B5EF4-FFF2-40B4-BE49-F238E27FC236}">
                <a16:creationId xmlns:a16="http://schemas.microsoft.com/office/drawing/2014/main" id="{81652964-4A6C-4CA0-3F43-7B8A14D0FABD}"/>
              </a:ext>
            </a:extLst>
          </p:cNvPr>
          <p:cNvSpPr>
            <a:spLocks noChangeShapeType="1"/>
          </p:cNvSpPr>
          <p:nvPr/>
        </p:nvSpPr>
        <p:spPr bwMode="auto">
          <a:xfrm>
            <a:off x="4965313" y="4313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Text Box 152">
            <a:extLst>
              <a:ext uri="{FF2B5EF4-FFF2-40B4-BE49-F238E27FC236}">
                <a16:creationId xmlns:a16="http://schemas.microsoft.com/office/drawing/2014/main" id="{F6818A65-BBAC-13B9-B135-9A44AFBB6753}"/>
              </a:ext>
            </a:extLst>
          </p:cNvPr>
          <p:cNvSpPr txBox="1">
            <a:spLocks noChangeArrowheads="1"/>
          </p:cNvSpPr>
          <p:nvPr/>
        </p:nvSpPr>
        <p:spPr bwMode="auto">
          <a:xfrm>
            <a:off x="1442278" y="3935257"/>
            <a:ext cx="3510335" cy="61578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Poor delivery options </a:t>
            </a:r>
          </a:p>
        </p:txBody>
      </p:sp>
      <p:sp>
        <p:nvSpPr>
          <p:cNvPr id="125" name="Line 151">
            <a:extLst>
              <a:ext uri="{FF2B5EF4-FFF2-40B4-BE49-F238E27FC236}">
                <a16:creationId xmlns:a16="http://schemas.microsoft.com/office/drawing/2014/main" id="{26AFA3BE-2B7A-79D9-8F18-936889274094}"/>
              </a:ext>
            </a:extLst>
          </p:cNvPr>
          <p:cNvSpPr>
            <a:spLocks noChangeShapeType="1"/>
          </p:cNvSpPr>
          <p:nvPr/>
        </p:nvSpPr>
        <p:spPr bwMode="auto">
          <a:xfrm>
            <a:off x="4516051" y="487029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Text Box 150">
            <a:extLst>
              <a:ext uri="{FF2B5EF4-FFF2-40B4-BE49-F238E27FC236}">
                <a16:creationId xmlns:a16="http://schemas.microsoft.com/office/drawing/2014/main" id="{06EBEDC4-AF70-8924-2C55-EC6658558DE9}"/>
              </a:ext>
            </a:extLst>
          </p:cNvPr>
          <p:cNvSpPr txBox="1">
            <a:spLocks noChangeArrowheads="1"/>
          </p:cNvSpPr>
          <p:nvPr/>
        </p:nvSpPr>
        <p:spPr bwMode="auto">
          <a:xfrm>
            <a:off x="3441313" y="468297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Website</a:t>
            </a:r>
          </a:p>
        </p:txBody>
      </p:sp>
      <p:sp>
        <p:nvSpPr>
          <p:cNvPr id="127" name="Line 149">
            <a:extLst>
              <a:ext uri="{FF2B5EF4-FFF2-40B4-BE49-F238E27FC236}">
                <a16:creationId xmlns:a16="http://schemas.microsoft.com/office/drawing/2014/main" id="{B6F3E52B-1E9C-CF78-464D-07F83E5C6138}"/>
              </a:ext>
            </a:extLst>
          </p:cNvPr>
          <p:cNvSpPr>
            <a:spLocks noChangeShapeType="1"/>
          </p:cNvSpPr>
          <p:nvPr/>
        </p:nvSpPr>
        <p:spPr bwMode="auto">
          <a:xfrm>
            <a:off x="4015988" y="54227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Text Box 148">
            <a:extLst>
              <a:ext uri="{FF2B5EF4-FFF2-40B4-BE49-F238E27FC236}">
                <a16:creationId xmlns:a16="http://schemas.microsoft.com/office/drawing/2014/main" id="{4095346C-A95F-828F-B3FF-EEB7B5809C66}"/>
              </a:ext>
            </a:extLst>
          </p:cNvPr>
          <p:cNvSpPr txBox="1">
            <a:spLocks noChangeArrowheads="1"/>
          </p:cNvSpPr>
          <p:nvPr/>
        </p:nvSpPr>
        <p:spPr bwMode="auto">
          <a:xfrm>
            <a:off x="1442278" y="5178436"/>
            <a:ext cx="2561010" cy="42052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Subscription services </a:t>
            </a:r>
          </a:p>
        </p:txBody>
      </p:sp>
      <p:sp>
        <p:nvSpPr>
          <p:cNvPr id="129" name="Rectangle 147">
            <a:extLst>
              <a:ext uri="{FF2B5EF4-FFF2-40B4-BE49-F238E27FC236}">
                <a16:creationId xmlns:a16="http://schemas.microsoft.com/office/drawing/2014/main" id="{4F5670FE-417B-9D83-25B6-0246EAA6347E}"/>
              </a:ext>
            </a:extLst>
          </p:cNvPr>
          <p:cNvSpPr>
            <a:spLocks noChangeArrowheads="1"/>
          </p:cNvSpPr>
          <p:nvPr/>
        </p:nvSpPr>
        <p:spPr bwMode="auto">
          <a:xfrm>
            <a:off x="2403088" y="1496858"/>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Place </a:t>
            </a:r>
          </a:p>
        </p:txBody>
      </p:sp>
      <p:sp>
        <p:nvSpPr>
          <p:cNvPr id="130" name="Rectangle 146">
            <a:extLst>
              <a:ext uri="{FF2B5EF4-FFF2-40B4-BE49-F238E27FC236}">
                <a16:creationId xmlns:a16="http://schemas.microsoft.com/office/drawing/2014/main" id="{9EE5BB18-348F-15EA-7881-3A1671A9895A}"/>
              </a:ext>
            </a:extLst>
          </p:cNvPr>
          <p:cNvSpPr>
            <a:spLocks noChangeArrowheads="1"/>
          </p:cNvSpPr>
          <p:nvPr/>
        </p:nvSpPr>
        <p:spPr bwMode="auto">
          <a:xfrm>
            <a:off x="4738301" y="1496858"/>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People </a:t>
            </a:r>
          </a:p>
        </p:txBody>
      </p:sp>
      <p:sp>
        <p:nvSpPr>
          <p:cNvPr id="131" name="Rectangle 145">
            <a:extLst>
              <a:ext uri="{FF2B5EF4-FFF2-40B4-BE49-F238E27FC236}">
                <a16:creationId xmlns:a16="http://schemas.microsoft.com/office/drawing/2014/main" id="{D664CD1E-A000-47CE-99FA-DCC459327D09}"/>
              </a:ext>
            </a:extLst>
          </p:cNvPr>
          <p:cNvSpPr>
            <a:spLocks noChangeArrowheads="1"/>
          </p:cNvSpPr>
          <p:nvPr/>
        </p:nvSpPr>
        <p:spPr bwMode="auto">
          <a:xfrm>
            <a:off x="6775180" y="1413519"/>
            <a:ext cx="1985964" cy="54450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Product - Services  </a:t>
            </a:r>
          </a:p>
        </p:txBody>
      </p:sp>
      <p:sp>
        <p:nvSpPr>
          <p:cNvPr id="132" name="Line 144">
            <a:extLst>
              <a:ext uri="{FF2B5EF4-FFF2-40B4-BE49-F238E27FC236}">
                <a16:creationId xmlns:a16="http://schemas.microsoft.com/office/drawing/2014/main" id="{77230BD3-D2A5-72D3-8B0C-73D8C182C156}"/>
              </a:ext>
            </a:extLst>
          </p:cNvPr>
          <p:cNvSpPr>
            <a:spLocks noChangeShapeType="1"/>
          </p:cNvSpPr>
          <p:nvPr/>
        </p:nvSpPr>
        <p:spPr bwMode="auto">
          <a:xfrm>
            <a:off x="1996688" y="3890808"/>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Line 143">
            <a:extLst>
              <a:ext uri="{FF2B5EF4-FFF2-40B4-BE49-F238E27FC236}">
                <a16:creationId xmlns:a16="http://schemas.microsoft.com/office/drawing/2014/main" id="{D5AD2E12-FFFE-06DB-6D94-47C1CC9539BA}"/>
              </a:ext>
            </a:extLst>
          </p:cNvPr>
          <p:cNvSpPr>
            <a:spLocks noChangeShapeType="1"/>
          </p:cNvSpPr>
          <p:nvPr/>
        </p:nvSpPr>
        <p:spPr bwMode="auto">
          <a:xfrm>
            <a:off x="2818641" y="1988901"/>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Line 142">
            <a:extLst>
              <a:ext uri="{FF2B5EF4-FFF2-40B4-BE49-F238E27FC236}">
                <a16:creationId xmlns:a16="http://schemas.microsoft.com/office/drawing/2014/main" id="{28F89827-F06D-C323-0379-11F113635E9D}"/>
              </a:ext>
            </a:extLst>
          </p:cNvPr>
          <p:cNvSpPr>
            <a:spLocks noChangeShapeType="1"/>
          </p:cNvSpPr>
          <p:nvPr/>
        </p:nvSpPr>
        <p:spPr bwMode="auto">
          <a:xfrm>
            <a:off x="5238363" y="1988983"/>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Line 141">
            <a:extLst>
              <a:ext uri="{FF2B5EF4-FFF2-40B4-BE49-F238E27FC236}">
                <a16:creationId xmlns:a16="http://schemas.microsoft.com/office/drawing/2014/main" id="{13EF1163-2901-CD4C-CECC-44A37252951D}"/>
              </a:ext>
            </a:extLst>
          </p:cNvPr>
          <p:cNvSpPr>
            <a:spLocks noChangeShapeType="1"/>
          </p:cNvSpPr>
          <p:nvPr/>
        </p:nvSpPr>
        <p:spPr bwMode="auto">
          <a:xfrm>
            <a:off x="8583342" y="1927649"/>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Rectangle 140">
            <a:extLst>
              <a:ext uri="{FF2B5EF4-FFF2-40B4-BE49-F238E27FC236}">
                <a16:creationId xmlns:a16="http://schemas.microsoft.com/office/drawing/2014/main" id="{3A5F0894-2315-3E03-334B-210FE2421EEB}"/>
              </a:ext>
            </a:extLst>
          </p:cNvPr>
          <p:cNvSpPr>
            <a:spLocks noChangeArrowheads="1"/>
          </p:cNvSpPr>
          <p:nvPr/>
        </p:nvSpPr>
        <p:spPr bwMode="auto">
          <a:xfrm>
            <a:off x="3550852" y="5825970"/>
            <a:ext cx="1687512"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Poor Marketing </a:t>
            </a:r>
          </a:p>
        </p:txBody>
      </p:sp>
      <p:sp>
        <p:nvSpPr>
          <p:cNvPr id="137" name="Line 139">
            <a:extLst>
              <a:ext uri="{FF2B5EF4-FFF2-40B4-BE49-F238E27FC236}">
                <a16:creationId xmlns:a16="http://schemas.microsoft.com/office/drawing/2014/main" id="{5FFCADF6-8FF7-3EE5-9068-473D02F703BC}"/>
              </a:ext>
            </a:extLst>
          </p:cNvPr>
          <p:cNvSpPr>
            <a:spLocks noChangeShapeType="1"/>
          </p:cNvSpPr>
          <p:nvPr/>
        </p:nvSpPr>
        <p:spPr bwMode="auto">
          <a:xfrm flipV="1">
            <a:off x="4243001" y="3890808"/>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Rectangle 138">
            <a:extLst>
              <a:ext uri="{FF2B5EF4-FFF2-40B4-BE49-F238E27FC236}">
                <a16:creationId xmlns:a16="http://schemas.microsoft.com/office/drawing/2014/main" id="{E544CB58-F0BD-B561-5832-5F74838F20E4}"/>
              </a:ext>
            </a:extLst>
          </p:cNvPr>
          <p:cNvSpPr>
            <a:spLocks noChangeArrowheads="1"/>
          </p:cNvSpPr>
          <p:nvPr/>
        </p:nvSpPr>
        <p:spPr bwMode="auto">
          <a:xfrm>
            <a:off x="6206737" y="5825970"/>
            <a:ext cx="1285875" cy="6207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 Rising Costs </a:t>
            </a:r>
          </a:p>
        </p:txBody>
      </p:sp>
      <p:sp>
        <p:nvSpPr>
          <p:cNvPr id="139" name="Line 137">
            <a:extLst>
              <a:ext uri="{FF2B5EF4-FFF2-40B4-BE49-F238E27FC236}">
                <a16:creationId xmlns:a16="http://schemas.microsoft.com/office/drawing/2014/main" id="{B90B2178-B2EE-0E5C-9F2A-9AC6AED55249}"/>
              </a:ext>
            </a:extLst>
          </p:cNvPr>
          <p:cNvSpPr>
            <a:spLocks noChangeShapeType="1"/>
          </p:cNvSpPr>
          <p:nvPr/>
        </p:nvSpPr>
        <p:spPr bwMode="auto">
          <a:xfrm flipV="1">
            <a:off x="6602342" y="3957484"/>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Rectangle 136">
            <a:extLst>
              <a:ext uri="{FF2B5EF4-FFF2-40B4-BE49-F238E27FC236}">
                <a16:creationId xmlns:a16="http://schemas.microsoft.com/office/drawing/2014/main" id="{5DA5D50D-EBF0-E3B3-436F-A70DBEC63318}"/>
              </a:ext>
            </a:extLst>
          </p:cNvPr>
          <p:cNvSpPr>
            <a:spLocks noChangeArrowheads="1"/>
          </p:cNvSpPr>
          <p:nvPr/>
        </p:nvSpPr>
        <p:spPr bwMode="auto">
          <a:xfrm>
            <a:off x="9972288" y="3409795"/>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Text Box 135">
            <a:extLst>
              <a:ext uri="{FF2B5EF4-FFF2-40B4-BE49-F238E27FC236}">
                <a16:creationId xmlns:a16="http://schemas.microsoft.com/office/drawing/2014/main" id="{8C3EEDF0-2559-B530-1286-FBD656F6ADBF}"/>
              </a:ext>
            </a:extLst>
          </p:cNvPr>
          <p:cNvSpPr txBox="1">
            <a:spLocks noChangeArrowheads="1"/>
          </p:cNvSpPr>
          <p:nvPr/>
        </p:nvSpPr>
        <p:spPr bwMode="auto">
          <a:xfrm>
            <a:off x="9492865" y="3503458"/>
            <a:ext cx="1857374" cy="839787"/>
          </a:xfrm>
          <a:prstGeom prst="rect">
            <a:avLst/>
          </a:prstGeom>
          <a:solidFill>
            <a:srgbClr val="FFFF99">
              <a:alpha val="97000"/>
            </a:srgbClr>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US" b="1" dirty="0"/>
              <a:t>30% Decline In store Sales </a:t>
            </a:r>
          </a:p>
        </p:txBody>
      </p:sp>
      <p:sp>
        <p:nvSpPr>
          <p:cNvPr id="142" name="Rectangle 178">
            <a:extLst>
              <a:ext uri="{FF2B5EF4-FFF2-40B4-BE49-F238E27FC236}">
                <a16:creationId xmlns:a16="http://schemas.microsoft.com/office/drawing/2014/main" id="{88FE5EFC-B231-47A9-6C48-10EEC4536635}"/>
              </a:ext>
            </a:extLst>
          </p:cNvPr>
          <p:cNvSpPr>
            <a:spLocks noChangeArrowheads="1"/>
          </p:cNvSpPr>
          <p:nvPr/>
        </p:nvSpPr>
        <p:spPr bwMode="auto">
          <a:xfrm>
            <a:off x="2174488" y="86979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43" name="Rectangle 201">
            <a:extLst>
              <a:ext uri="{FF2B5EF4-FFF2-40B4-BE49-F238E27FC236}">
                <a16:creationId xmlns:a16="http://schemas.microsoft.com/office/drawing/2014/main" id="{746BD820-8BB9-200F-949F-E853CC20DAF2}"/>
              </a:ext>
            </a:extLst>
          </p:cNvPr>
          <p:cNvSpPr>
            <a:spLocks noChangeArrowheads="1"/>
          </p:cNvSpPr>
          <p:nvPr/>
        </p:nvSpPr>
        <p:spPr bwMode="auto">
          <a:xfrm>
            <a:off x="2174488" y="132699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54997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FA9DC-365A-792D-75EA-DC37285FD0D9}"/>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17D453C2-D615-F662-0641-6D6AB5C287A2}"/>
              </a:ext>
            </a:extLst>
          </p:cNvPr>
          <p:cNvSpPr>
            <a:spLocks noGrp="1"/>
          </p:cNvSpPr>
          <p:nvPr>
            <p:ph idx="1"/>
          </p:nvPr>
        </p:nvSpPr>
        <p:spPr>
          <a:xfrm>
            <a:off x="1371600" y="1451429"/>
            <a:ext cx="9601200" cy="4415971"/>
          </a:xfrm>
        </p:spPr>
        <p:txBody>
          <a:bodyPr>
            <a:normAutofit/>
          </a:bodyPr>
          <a:lstStyle/>
          <a:p>
            <a:pPr marL="0" indent="0">
              <a:buNone/>
            </a:pPr>
            <a:r>
              <a:rPr lang="en-US" sz="2400" dirty="0"/>
              <a:t>Green Haven Florists has many strengths, including its eco-friendly approach, creative designs and strong community connections. However, rising costs, fewer customers in-store and competition from online flower shops present challenges. To overcome these obstacles the shop can enhance its website through using social media, offer flexible delivery options and promote its sustainable values. By implementing these changes, Green Haven Florists can attract more costumers ana continue thriving within the local community. </a:t>
            </a:r>
          </a:p>
        </p:txBody>
      </p:sp>
    </p:spTree>
    <p:extLst>
      <p:ext uri="{BB962C8B-B14F-4D97-AF65-F5344CB8AC3E}">
        <p14:creationId xmlns:p14="http://schemas.microsoft.com/office/powerpoint/2010/main" val="495118213"/>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04EC-FA73-04CB-2F91-A13BFD7117B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8BEB35E-F0F9-396C-93FA-5C2BA77B3C93}"/>
              </a:ext>
            </a:extLst>
          </p:cNvPr>
          <p:cNvSpPr>
            <a:spLocks noGrp="1"/>
          </p:cNvSpPr>
          <p:nvPr>
            <p:ph idx="1"/>
          </p:nvPr>
        </p:nvSpPr>
        <p:spPr>
          <a:xfrm>
            <a:off x="1371600" y="1763485"/>
            <a:ext cx="9601200" cy="3581400"/>
          </a:xfrm>
        </p:spPr>
        <p:txBody>
          <a:bodyPr>
            <a:normAutofit fontScale="25000" lnSpcReduction="20000"/>
          </a:bodyPr>
          <a:lstStyle/>
          <a:p>
            <a:r>
              <a:rPr lang="en-US" sz="5600" dirty="0"/>
              <a:t>BGMC(2024) </a:t>
            </a:r>
            <a:r>
              <a:rPr lang="en-US" sz="5600" i="1" dirty="0"/>
              <a:t>Exploring the fishbone Diagram: Types, Advantages, Drawbacks, and revealing the six M’s Of change </a:t>
            </a:r>
          </a:p>
          <a:p>
            <a:pPr marL="0" indent="0">
              <a:buNone/>
            </a:pPr>
            <a:r>
              <a:rPr lang="en-US" sz="5600" dirty="0"/>
              <a:t>Available at: </a:t>
            </a:r>
          </a:p>
          <a:p>
            <a:pPr marL="0" indent="0">
              <a:buNone/>
            </a:pPr>
            <a:r>
              <a:rPr lang="en-US" sz="5600" dirty="0">
                <a:hlinkClick r:id="rId2"/>
              </a:rPr>
              <a:t>https://bgmcgroup.com/exploring-the-fishbone-diagram-types-advantages-drawbacks-and-revealing-the-six-ms-of-change</a:t>
            </a:r>
            <a:r>
              <a:rPr lang="en-US" sz="5600" dirty="0"/>
              <a:t> (Accessed: 28 October 2024) </a:t>
            </a:r>
          </a:p>
          <a:p>
            <a:r>
              <a:rPr lang="en-US" sz="5600" i="1" dirty="0"/>
              <a:t>What is PESTLE Analysis: </a:t>
            </a:r>
          </a:p>
          <a:p>
            <a:pPr marL="0" indent="0">
              <a:buNone/>
            </a:pPr>
            <a:r>
              <a:rPr lang="en-US" sz="5600" dirty="0"/>
              <a:t>Available at: </a:t>
            </a:r>
          </a:p>
          <a:p>
            <a:pPr marL="0" indent="0">
              <a:buNone/>
            </a:pPr>
            <a:r>
              <a:rPr lang="en-US" sz="5600" dirty="0">
                <a:hlinkClick r:id="rId3"/>
              </a:rPr>
              <a:t>https://www.impact-innovation.co.uk/pestle-analysis</a:t>
            </a:r>
            <a:r>
              <a:rPr lang="en-US" sz="5600" dirty="0"/>
              <a:t> (Accessed: 5 November 2025)</a:t>
            </a:r>
          </a:p>
          <a:p>
            <a:r>
              <a:rPr lang="en-US" sz="5600" i="1" dirty="0"/>
              <a:t>Investopedia (2025) What is a Market Economy, and How Does It Work </a:t>
            </a:r>
          </a:p>
          <a:p>
            <a:pPr marL="0" indent="0">
              <a:buNone/>
            </a:pPr>
            <a:r>
              <a:rPr lang="en-US" sz="5600" dirty="0"/>
              <a:t>Available at: </a:t>
            </a:r>
          </a:p>
          <a:p>
            <a:pPr marL="0" indent="0">
              <a:buNone/>
            </a:pPr>
            <a:r>
              <a:rPr lang="en-US" sz="5600" dirty="0">
                <a:hlinkClick r:id="rId4"/>
              </a:rPr>
              <a:t>https://www.investopedia.com/terms/m/marketeconomy.asp</a:t>
            </a:r>
            <a:r>
              <a:rPr lang="en-US" sz="5600" dirty="0"/>
              <a:t> (Accessed: 24 June 2025) </a:t>
            </a:r>
          </a:p>
          <a:p>
            <a:r>
              <a:rPr lang="en-US" sz="5600" i="1" dirty="0"/>
              <a:t>What is a Stakeholder in Business </a:t>
            </a:r>
          </a:p>
          <a:p>
            <a:pPr marL="0" indent="0">
              <a:buNone/>
            </a:pPr>
            <a:r>
              <a:rPr lang="en-US" sz="5600" dirty="0"/>
              <a:t>Available at: </a:t>
            </a:r>
            <a:r>
              <a:rPr lang="en-US" sz="5600" dirty="0">
                <a:hlinkClick r:id="rId5"/>
              </a:rPr>
              <a:t>https://www.bstudies.co.za/business-concepts/stakeholder-definition/</a:t>
            </a:r>
            <a:r>
              <a:rPr lang="en-US" sz="5600" dirty="0"/>
              <a:t> (Accessed: 24 June 2025)</a:t>
            </a:r>
          </a:p>
          <a:p>
            <a:r>
              <a:rPr lang="en-US" sz="5600" i="1" dirty="0"/>
              <a:t>5W2H Problem-Solving Methods and how to use them </a:t>
            </a:r>
          </a:p>
          <a:p>
            <a:pPr marL="0" indent="0">
              <a:buNone/>
            </a:pPr>
            <a:r>
              <a:rPr lang="en-US" sz="5600" dirty="0"/>
              <a:t>Available at: </a:t>
            </a:r>
            <a:r>
              <a:rPr lang="en-US" sz="5600" dirty="0">
                <a:hlinkClick r:id="rId6"/>
              </a:rPr>
              <a:t>https://www.wevalgo.com/know-how/opex-assessment-tools/problem-solving/5w2h-method</a:t>
            </a:r>
            <a:endParaRPr lang="en-US" sz="56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214856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ank you for a great year – Work Over Easy">
            <a:extLst>
              <a:ext uri="{FF2B5EF4-FFF2-40B4-BE49-F238E27FC236}">
                <a16:creationId xmlns:a16="http://schemas.microsoft.com/office/drawing/2014/main" id="{F3FCC992-FE48-DEE4-8BB2-56C80864A7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9392" y="1137306"/>
            <a:ext cx="5629891" cy="42364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E6E1AA-9225-8685-BCE5-0BC04348CCEC}"/>
              </a:ext>
            </a:extLst>
          </p:cNvPr>
          <p:cNvSpPr>
            <a:spLocks noGrp="1"/>
          </p:cNvSpPr>
          <p:nvPr>
            <p:ph idx="1"/>
          </p:nvPr>
        </p:nvSpPr>
        <p:spPr>
          <a:xfrm>
            <a:off x="8752942" y="1654611"/>
            <a:ext cx="3053039" cy="3931920"/>
          </a:xfrm>
        </p:spPr>
        <p:txBody>
          <a:bodyPr>
            <a:normAutofit/>
          </a:bodyPr>
          <a:lstStyle/>
          <a:p>
            <a:pPr marL="0" indent="0">
              <a:buNone/>
            </a:pPr>
            <a:r>
              <a:rPr lang="en-US" sz="5400" b="1" dirty="0"/>
              <a:t>     Any  </a:t>
            </a:r>
          </a:p>
          <a:p>
            <a:pPr marL="0" indent="0">
              <a:buNone/>
            </a:pPr>
            <a:r>
              <a:rPr lang="en-US" sz="5400" b="1" dirty="0"/>
              <a:t>Question </a:t>
            </a:r>
          </a:p>
        </p:txBody>
      </p:sp>
      <p:sp>
        <p:nvSpPr>
          <p:cNvPr id="103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250098476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16508</TotalTime>
  <Words>866</Words>
  <Application>Microsoft Macintosh PowerPoint</Application>
  <PresentationFormat>Widescreen</PresentationFormat>
  <Paragraphs>104</Paragraphs>
  <Slides>11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Franklin Gothic Book</vt:lpstr>
      <vt:lpstr>Crop</vt:lpstr>
      <vt:lpstr>Module Name: Problem Solving and Decision Making in Business   </vt:lpstr>
      <vt:lpstr>OVERVIEW </vt:lpstr>
      <vt:lpstr>Introduction </vt:lpstr>
      <vt:lpstr>About Green Haven Florists </vt:lpstr>
      <vt:lpstr>About 5W2H Methods </vt:lpstr>
      <vt:lpstr>PESTLE ANALYSIS: Green Haven Florists </vt:lpstr>
      <vt:lpstr>PowerPoint Presentation</vt:lpstr>
      <vt:lpstr>Cause and Effect Analysis: Fishbone Diagram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 Valentina Perez Perez (2436761)</dc:creator>
  <cp:lastModifiedBy>Lilia Valentina Perez Perez (2436761)</cp:lastModifiedBy>
  <cp:revision>3</cp:revision>
  <dcterms:created xsi:type="dcterms:W3CDTF">2025-10-22T10:35:32Z</dcterms:created>
  <dcterms:modified xsi:type="dcterms:W3CDTF">2025-11-09T18:39:54Z</dcterms:modified>
</cp:coreProperties>
</file>