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sldIdLst>
    <p:sldId id="256" r:id="rId2"/>
    <p:sldId id="258" r:id="rId3"/>
    <p:sldId id="257" r:id="rId4"/>
    <p:sldId id="259" r:id="rId5"/>
    <p:sldId id="265" r:id="rId6"/>
    <p:sldId id="260" r:id="rId7"/>
    <p:sldId id="261" r:id="rId8"/>
    <p:sldId id="262" r:id="rId9"/>
    <p:sldId id="266" r:id="rId10"/>
    <p:sldId id="263" r:id="rId11"/>
    <p:sldId id="267" r:id="rId12"/>
    <p:sldId id="264"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6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5882" autoAdjust="0"/>
    <p:restoredTop sz="94660"/>
  </p:normalViewPr>
  <p:slideViewPr>
    <p:cSldViewPr snapToGrid="0">
      <p:cViewPr varScale="1">
        <p:scale>
          <a:sx n="74" d="100"/>
          <a:sy n="74" d="100"/>
        </p:scale>
        <p:origin x="13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4BE7640-7FD4-4A8E-A0E5-246523263F2A}" type="datetimeFigureOut">
              <a:rPr lang="en-US" smtClean="0"/>
              <a:t>3/22/2019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343807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4BE7640-7FD4-4A8E-A0E5-246523263F2A}" type="datetimeFigureOut">
              <a:rPr lang="en-US" smtClean="0"/>
              <a:t>3/22/2019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2938508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BE7640-7FD4-4A8E-A0E5-246523263F2A}" type="datetimeFigureOut">
              <a:rPr lang="en-US" smtClean="0"/>
              <a:t>3/22/2019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2932751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4BE7640-7FD4-4A8E-A0E5-246523263F2A}" type="datetimeFigureOut">
              <a:rPr lang="en-US" smtClean="0"/>
              <a:t>3/22/2019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1909142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4BE7640-7FD4-4A8E-A0E5-246523263F2A}" type="datetimeFigureOut">
              <a:rPr lang="en-US" smtClean="0"/>
              <a:t>3/22/2019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2285766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4BE7640-7FD4-4A8E-A0E5-246523263F2A}" type="datetimeFigureOut">
              <a:rPr lang="en-US" smtClean="0"/>
              <a:t>3/22/2019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49212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BE7640-7FD4-4A8E-A0E5-246523263F2A}" type="datetimeFigureOut">
              <a:rPr lang="en-US" smtClean="0"/>
              <a:t>3/22/2019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4046330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BE7640-7FD4-4A8E-A0E5-246523263F2A}" type="datetimeFigureOut">
              <a:rPr lang="en-US" smtClean="0"/>
              <a:t>3/22/2019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10322024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728A2E5-ADC5-467A-8492-78A215A6D348}" type="slidenum">
              <a:rPr lang="en-US" smtClean="0"/>
              <a:t>‹#›</a:t>
            </a:fld>
            <a:endParaRPr lang="en-US"/>
          </a:p>
        </p:txBody>
      </p:sp>
      <p:sp>
        <p:nvSpPr>
          <p:cNvPr id="5" name="Date Placeholder 4"/>
          <p:cNvSpPr>
            <a:spLocks noGrp="1"/>
          </p:cNvSpPr>
          <p:nvPr>
            <p:ph type="dt" sz="half" idx="10"/>
          </p:nvPr>
        </p:nvSpPr>
        <p:spPr/>
        <p:txBody>
          <a:bodyPr/>
          <a:lstStyle/>
          <a:p>
            <a:fld id="{44BE7640-7FD4-4A8E-A0E5-246523263F2A}" type="datetimeFigureOut">
              <a:rPr lang="en-US" smtClean="0"/>
              <a:t>3/22/2019</a:t>
            </a:fld>
            <a:endParaRPr lang="en-US"/>
          </a:p>
        </p:txBody>
      </p:sp>
    </p:spTree>
    <p:extLst>
      <p:ext uri="{BB962C8B-B14F-4D97-AF65-F5344CB8AC3E}">
        <p14:creationId xmlns:p14="http://schemas.microsoft.com/office/powerpoint/2010/main" val="3577407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BE7640-7FD4-4A8E-A0E5-246523263F2A}" type="datetimeFigureOut">
              <a:rPr lang="en-US" smtClean="0"/>
              <a:t>3/22/2019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3484273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BE7640-7FD4-4A8E-A0E5-246523263F2A}" type="datetimeFigureOut">
              <a:rPr lang="en-US" smtClean="0"/>
              <a:t>3/22/2019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42661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BE7640-7FD4-4A8E-A0E5-246523263F2A}" type="datetimeFigureOut">
              <a:rPr lang="en-US" smtClean="0"/>
              <a:t>3/22/2019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1943205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BE7640-7FD4-4A8E-A0E5-246523263F2A}" type="datetimeFigureOut">
              <a:rPr lang="en-US" smtClean="0"/>
              <a:t>3/22/2019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79636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BE7640-7FD4-4A8E-A0E5-246523263F2A}" type="datetimeFigureOut">
              <a:rPr lang="en-US" smtClean="0"/>
              <a:t>3/22/2019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18301400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4BE7640-7FD4-4A8E-A0E5-246523263F2A}" type="datetimeFigureOut">
              <a:rPr lang="en-US" smtClean="0"/>
              <a:t>3/22/2019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22285014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4BE7640-7FD4-4A8E-A0E5-246523263F2A}" type="datetimeFigureOut">
              <a:rPr lang="en-US" smtClean="0"/>
              <a:t>3/22/2019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28A2E5-ADC5-467A-8492-78A215A6D348}" type="slidenum">
              <a:rPr lang="en-US" smtClean="0"/>
              <a:t>‹#›</a:t>
            </a:fld>
            <a:endParaRPr lang="en-US"/>
          </a:p>
        </p:txBody>
      </p:sp>
    </p:spTree>
    <p:extLst>
      <p:ext uri="{BB962C8B-B14F-4D97-AF65-F5344CB8AC3E}">
        <p14:creationId xmlns:p14="http://schemas.microsoft.com/office/powerpoint/2010/main" val="4107834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srcRect/>
          <a:tile tx="0" ty="0" sx="100000" sy="100000" flip="none" algn="tl"/>
        </a:blipFill>
        <a:effectLst/>
      </p:bgPr>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4BE7640-7FD4-4A8E-A0E5-246523263F2A}" type="datetimeFigureOut">
              <a:rPr lang="en-US" smtClean="0"/>
              <a:t>3/22/2019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728A2E5-ADC5-467A-8492-78A215A6D348}" type="slidenum">
              <a:rPr lang="en-US" smtClean="0"/>
              <a:t>‹#›</a:t>
            </a:fld>
            <a:endParaRPr lang="en-US"/>
          </a:p>
        </p:txBody>
      </p:sp>
    </p:spTree>
    <p:extLst>
      <p:ext uri="{BB962C8B-B14F-4D97-AF65-F5344CB8AC3E}">
        <p14:creationId xmlns:p14="http://schemas.microsoft.com/office/powerpoint/2010/main" val="3048704402"/>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134871" y="4060500"/>
            <a:ext cx="7984473" cy="2633727"/>
          </a:xfrm>
        </p:spPr>
        <p:txBody>
          <a:bodyPr>
            <a:normAutofit fontScale="25000" lnSpcReduction="20000"/>
          </a:bodyPr>
          <a:lstStyle/>
          <a:p>
            <a:pPr algn="ctr"/>
            <a:r>
              <a:rPr lang="en-GB" altLang="en-US" sz="7200" b="1" dirty="0" smtClean="0">
                <a:solidFill>
                  <a:schemeClr val="accent2">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Title</a:t>
            </a:r>
            <a:r>
              <a:rPr lang="en-GB" altLang="en-US" sz="7200" dirty="0" smtClean="0">
                <a:solidFill>
                  <a:schemeClr val="accent2">
                    <a:lumMod val="75000"/>
                  </a:schemeClr>
                </a:solidFill>
                <a:latin typeface="Arial" panose="020B0604020202020204" pitchFamily="34" charset="0"/>
                <a:cs typeface="Arial" panose="020B0604020202020204" pitchFamily="34" charset="0"/>
              </a:rPr>
              <a:t>: </a:t>
            </a:r>
            <a:r>
              <a:rPr lang="en-GB" altLang="en-US" sz="7200" b="1" dirty="0">
                <a:solidFill>
                  <a:schemeClr val="accent2">
                    <a:lumMod val="75000"/>
                  </a:schemeClr>
                </a:solidFill>
                <a:latin typeface="Arial" panose="020B0604020202020204" pitchFamily="34" charset="0"/>
                <a:cs typeface="Arial" panose="020B0604020202020204" pitchFamily="34" charset="0"/>
              </a:rPr>
              <a:t>An Appraisal of a Guest Service Experience</a:t>
            </a:r>
            <a:endParaRPr lang="en-GB" altLang="en-US" sz="7200" b="1" i="1" dirty="0" smtClean="0">
              <a:solidFill>
                <a:schemeClr val="accent2">
                  <a:lumMod val="75000"/>
                </a:schemeClr>
              </a:solidFill>
              <a:latin typeface="Arial" panose="020B0604020202020204" pitchFamily="34" charset="0"/>
              <a:cs typeface="Arial" panose="020B0604020202020204" pitchFamily="34" charset="0"/>
            </a:endParaRPr>
          </a:p>
          <a:p>
            <a:pPr algn="ctr"/>
            <a:r>
              <a:rPr lang="en-GB" altLang="en-US" sz="7200" b="1" dirty="0" smtClean="0">
                <a:solidFill>
                  <a:schemeClr val="accent2">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Name</a:t>
            </a:r>
            <a:r>
              <a:rPr lang="en-GB" altLang="en-US" sz="7200" dirty="0" smtClean="0">
                <a:solidFill>
                  <a:schemeClr val="accent2">
                    <a:lumMod val="75000"/>
                  </a:schemeClr>
                </a:solidFill>
                <a:latin typeface="Arial" panose="020B0604020202020204" pitchFamily="34" charset="0"/>
                <a:cs typeface="Arial" panose="020B0604020202020204" pitchFamily="34" charset="0"/>
              </a:rPr>
              <a:t>: </a:t>
            </a:r>
            <a:r>
              <a:rPr lang="en-GB" altLang="en-US" sz="7200" b="1" i="1" dirty="0" smtClean="0">
                <a:solidFill>
                  <a:schemeClr val="accent2">
                    <a:lumMod val="75000"/>
                  </a:schemeClr>
                </a:solidFill>
                <a:latin typeface="Arial" panose="020B0604020202020204" pitchFamily="34" charset="0"/>
                <a:cs typeface="Arial" panose="020B0604020202020204" pitchFamily="34" charset="0"/>
              </a:rPr>
              <a:t>Gabriel Bogdan </a:t>
            </a:r>
            <a:r>
              <a:rPr lang="en-GB" altLang="en-US" sz="7200" b="1" i="1" dirty="0">
                <a:solidFill>
                  <a:schemeClr val="accent2">
                    <a:lumMod val="75000"/>
                  </a:schemeClr>
                </a:solidFill>
                <a:latin typeface="Arial" panose="020B0604020202020204" pitchFamily="34" charset="0"/>
                <a:cs typeface="Arial" panose="020B0604020202020204" pitchFamily="34" charset="0"/>
              </a:rPr>
              <a:t>Berchiu </a:t>
            </a:r>
            <a:endParaRPr lang="en-GB" altLang="en-US" sz="7200" b="1" i="1" dirty="0" smtClean="0">
              <a:solidFill>
                <a:schemeClr val="accent2">
                  <a:lumMod val="75000"/>
                </a:schemeClr>
              </a:solidFill>
              <a:latin typeface="Arial" panose="020B0604020202020204" pitchFamily="34" charset="0"/>
              <a:cs typeface="Arial" panose="020B0604020202020204" pitchFamily="34" charset="0"/>
            </a:endParaRPr>
          </a:p>
          <a:p>
            <a:pPr algn="ctr"/>
            <a:r>
              <a:rPr lang="en-GB" altLang="en-US" sz="7200" b="1" dirty="0" smtClean="0">
                <a:solidFill>
                  <a:schemeClr val="accent2">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Number</a:t>
            </a:r>
            <a:r>
              <a:rPr lang="en-GB" altLang="en-US" sz="7200" b="1" dirty="0" smtClean="0">
                <a:solidFill>
                  <a:schemeClr val="accent2">
                    <a:lumMod val="75000"/>
                  </a:schemeClr>
                </a:solidFill>
                <a:latin typeface="Arial" panose="020B0604020202020204" pitchFamily="34" charset="0"/>
                <a:cs typeface="Arial" panose="020B0604020202020204" pitchFamily="34" charset="0"/>
              </a:rPr>
              <a:t>: 1813615</a:t>
            </a:r>
            <a:endParaRPr lang="en-GB" altLang="en-US" sz="7200" b="1" dirty="0">
              <a:solidFill>
                <a:schemeClr val="accent2">
                  <a:lumMod val="75000"/>
                </a:schemeClr>
              </a:solidFill>
              <a:latin typeface="Arial" panose="020B0604020202020204" pitchFamily="34" charset="0"/>
              <a:cs typeface="Arial" panose="020B0604020202020204" pitchFamily="34" charset="0"/>
            </a:endParaRPr>
          </a:p>
          <a:p>
            <a:pPr algn="ctr"/>
            <a:r>
              <a:rPr lang="en-GB" altLang="en-US" sz="7200" b="1" dirty="0" err="1" smtClean="0">
                <a:solidFill>
                  <a:schemeClr val="accent2">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Sudent</a:t>
            </a:r>
            <a:r>
              <a:rPr lang="en-GB" altLang="en-US" sz="7200" b="1" dirty="0" smtClean="0">
                <a:solidFill>
                  <a:schemeClr val="accent2">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Name</a:t>
            </a:r>
            <a:r>
              <a:rPr lang="en-GB" altLang="en-US" sz="7200" b="1" dirty="0" smtClean="0">
                <a:solidFill>
                  <a:schemeClr val="accent2">
                    <a:lumMod val="75000"/>
                  </a:schemeClr>
                </a:solidFill>
                <a:latin typeface="Arial" panose="020B0604020202020204" pitchFamily="34" charset="0"/>
                <a:cs typeface="Arial" panose="020B0604020202020204" pitchFamily="34" charset="0"/>
              </a:rPr>
              <a:t>: </a:t>
            </a:r>
            <a:r>
              <a:rPr lang="en-GB" altLang="en-US" sz="7200" b="1" i="1" dirty="0" smtClean="0">
                <a:solidFill>
                  <a:schemeClr val="accent2">
                    <a:lumMod val="75000"/>
                  </a:schemeClr>
                </a:solidFill>
                <a:latin typeface="Arial" panose="020B0604020202020204" pitchFamily="34" charset="0"/>
                <a:cs typeface="Arial" panose="020B0604020202020204" pitchFamily="34" charset="0"/>
              </a:rPr>
              <a:t>Florin-</a:t>
            </a:r>
            <a:r>
              <a:rPr lang="en-GB" altLang="en-US" sz="7200" b="1" i="1" dirty="0" err="1" smtClean="0">
                <a:solidFill>
                  <a:schemeClr val="accent2">
                    <a:lumMod val="75000"/>
                  </a:schemeClr>
                </a:solidFill>
                <a:latin typeface="Arial" panose="020B0604020202020204" pitchFamily="34" charset="0"/>
                <a:cs typeface="Arial" panose="020B0604020202020204" pitchFamily="34" charset="0"/>
              </a:rPr>
              <a:t>Ionut</a:t>
            </a:r>
            <a:r>
              <a:rPr lang="en-GB" altLang="en-US" sz="7200" b="1" i="1" dirty="0" smtClean="0">
                <a:solidFill>
                  <a:schemeClr val="accent2">
                    <a:lumMod val="75000"/>
                  </a:schemeClr>
                </a:solidFill>
                <a:latin typeface="Arial" panose="020B0604020202020204" pitchFamily="34" charset="0"/>
                <a:cs typeface="Arial" panose="020B0604020202020204" pitchFamily="34" charset="0"/>
              </a:rPr>
              <a:t> </a:t>
            </a:r>
            <a:r>
              <a:rPr lang="en-GB" altLang="en-US" sz="7200" b="1" i="1" dirty="0" err="1" smtClean="0">
                <a:solidFill>
                  <a:schemeClr val="accent2">
                    <a:lumMod val="75000"/>
                  </a:schemeClr>
                </a:solidFill>
                <a:latin typeface="Arial" panose="020B0604020202020204" pitchFamily="34" charset="0"/>
                <a:cs typeface="Arial" panose="020B0604020202020204" pitchFamily="34" charset="0"/>
              </a:rPr>
              <a:t>Panait</a:t>
            </a:r>
            <a:r>
              <a:rPr lang="en-GB" altLang="en-US" sz="7200" b="1" i="1" dirty="0" smtClean="0">
                <a:solidFill>
                  <a:schemeClr val="accent2">
                    <a:lumMod val="75000"/>
                  </a:schemeClr>
                </a:solidFill>
                <a:latin typeface="Arial" panose="020B0604020202020204" pitchFamily="34" charset="0"/>
                <a:cs typeface="Arial" panose="020B0604020202020204" pitchFamily="34" charset="0"/>
              </a:rPr>
              <a:t> </a:t>
            </a:r>
          </a:p>
          <a:p>
            <a:pPr algn="ctr"/>
            <a:r>
              <a:rPr lang="en-GB" altLang="en-US" sz="7200" b="1" dirty="0" smtClean="0">
                <a:solidFill>
                  <a:schemeClr val="accent2">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Number</a:t>
            </a:r>
            <a:r>
              <a:rPr lang="en-GB" altLang="en-US" sz="7200" b="1" dirty="0" smtClean="0">
                <a:solidFill>
                  <a:schemeClr val="accent2">
                    <a:lumMod val="75000"/>
                  </a:schemeClr>
                </a:solidFill>
                <a:latin typeface="Arial" panose="020B0604020202020204" pitchFamily="34" charset="0"/>
                <a:cs typeface="Arial" panose="020B0604020202020204" pitchFamily="34" charset="0"/>
              </a:rPr>
              <a:t>: 1813606</a:t>
            </a:r>
          </a:p>
          <a:p>
            <a:pPr algn="ctr"/>
            <a:r>
              <a:rPr lang="en-GB" altLang="en-US" sz="7200" b="1" dirty="0" smtClean="0">
                <a:solidFill>
                  <a:schemeClr val="accent2">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Name</a:t>
            </a:r>
            <a:r>
              <a:rPr lang="en-GB" altLang="en-US" sz="7200" b="1" dirty="0" smtClean="0">
                <a:solidFill>
                  <a:schemeClr val="accent2">
                    <a:lumMod val="75000"/>
                  </a:schemeClr>
                </a:solidFill>
                <a:latin typeface="Arial" panose="020B0604020202020204" pitchFamily="34" charset="0"/>
                <a:cs typeface="Arial" panose="020B0604020202020204" pitchFamily="34" charset="0"/>
              </a:rPr>
              <a:t>: </a:t>
            </a:r>
            <a:r>
              <a:rPr lang="en-GB" altLang="en-US" sz="7200" b="1" i="1" dirty="0" err="1" smtClean="0">
                <a:solidFill>
                  <a:schemeClr val="accent2">
                    <a:lumMod val="75000"/>
                  </a:schemeClr>
                </a:solidFill>
                <a:latin typeface="Arial" panose="020B0604020202020204" pitchFamily="34" charset="0"/>
                <a:cs typeface="Arial" panose="020B0604020202020204" pitchFamily="34" charset="0"/>
              </a:rPr>
              <a:t>Shazhia</a:t>
            </a:r>
            <a:r>
              <a:rPr lang="en-GB" altLang="en-US" sz="7200" b="1" i="1" dirty="0" smtClean="0">
                <a:solidFill>
                  <a:schemeClr val="accent2">
                    <a:lumMod val="75000"/>
                  </a:schemeClr>
                </a:solidFill>
                <a:latin typeface="Arial" panose="020B0604020202020204" pitchFamily="34" charset="0"/>
                <a:cs typeface="Arial" panose="020B0604020202020204" pitchFamily="34" charset="0"/>
              </a:rPr>
              <a:t> Ahmed </a:t>
            </a:r>
          </a:p>
          <a:p>
            <a:pPr algn="ctr"/>
            <a:r>
              <a:rPr lang="en-GB" altLang="en-US" sz="7200" b="1" dirty="0" smtClean="0">
                <a:solidFill>
                  <a:schemeClr val="accent2">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Number</a:t>
            </a:r>
            <a:r>
              <a:rPr lang="en-GB" altLang="en-US" sz="7200" b="1" dirty="0" smtClean="0">
                <a:solidFill>
                  <a:schemeClr val="accent2">
                    <a:lumMod val="75000"/>
                  </a:schemeClr>
                </a:solidFill>
                <a:latin typeface="Arial" panose="020B0604020202020204" pitchFamily="34" charset="0"/>
                <a:cs typeface="Arial" panose="020B0604020202020204" pitchFamily="34" charset="0"/>
              </a:rPr>
              <a:t>: 1813330</a:t>
            </a:r>
          </a:p>
          <a:p>
            <a:pPr algn="ctr"/>
            <a:r>
              <a:rPr lang="en-GB" altLang="en-US" sz="7200" b="1" dirty="0" smtClean="0">
                <a:solidFill>
                  <a:schemeClr val="accent2">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Lecturer  Name</a:t>
            </a:r>
            <a:r>
              <a:rPr lang="en-GB" altLang="en-US" sz="7200" dirty="0" smtClean="0">
                <a:solidFill>
                  <a:schemeClr val="accent2">
                    <a:lumMod val="75000"/>
                  </a:schemeClr>
                </a:solidFill>
                <a:latin typeface="Arial" panose="020B0604020202020204" pitchFamily="34" charset="0"/>
                <a:cs typeface="Arial" panose="020B0604020202020204" pitchFamily="34" charset="0"/>
              </a:rPr>
              <a:t>: </a:t>
            </a:r>
            <a:r>
              <a:rPr lang="en-GB" altLang="en-US" sz="7200" b="1" dirty="0" err="1" smtClean="0">
                <a:solidFill>
                  <a:schemeClr val="accent2">
                    <a:lumMod val="75000"/>
                  </a:schemeClr>
                </a:solidFill>
                <a:latin typeface="Arial" panose="020B0604020202020204" pitchFamily="34" charset="0"/>
                <a:cs typeface="Arial" panose="020B0604020202020204" pitchFamily="34" charset="0"/>
              </a:rPr>
              <a:t>Oluwaseun</a:t>
            </a:r>
            <a:r>
              <a:rPr lang="en-GB" altLang="en-US" sz="7200" b="1" dirty="0" smtClean="0">
                <a:solidFill>
                  <a:schemeClr val="accent2">
                    <a:lumMod val="75000"/>
                  </a:schemeClr>
                </a:solidFill>
                <a:latin typeface="Arial" panose="020B0604020202020204" pitchFamily="34" charset="0"/>
                <a:cs typeface="Arial" panose="020B0604020202020204" pitchFamily="34" charset="0"/>
              </a:rPr>
              <a:t> </a:t>
            </a:r>
            <a:r>
              <a:rPr lang="en-GB" altLang="en-US" sz="7200" b="1" dirty="0" err="1" smtClean="0">
                <a:solidFill>
                  <a:schemeClr val="accent2">
                    <a:lumMod val="75000"/>
                  </a:schemeClr>
                </a:solidFill>
                <a:latin typeface="Arial" panose="020B0604020202020204" pitchFamily="34" charset="0"/>
                <a:cs typeface="Arial" panose="020B0604020202020204" pitchFamily="34" charset="0"/>
              </a:rPr>
              <a:t>Adegbite</a:t>
            </a:r>
            <a:endParaRPr lang="en-GB" altLang="en-US" sz="7200" b="1" dirty="0" smtClean="0">
              <a:solidFill>
                <a:schemeClr val="accent2">
                  <a:lumMod val="75000"/>
                </a:schemeClr>
              </a:solidFill>
              <a:latin typeface="Arial" panose="020B0604020202020204" pitchFamily="34" charset="0"/>
              <a:cs typeface="Arial" panose="020B0604020202020204" pitchFamily="34" charset="0"/>
            </a:endParaRPr>
          </a:p>
          <a:p>
            <a:endParaRPr lang="en-GB" altLang="en-US" dirty="0" smtClean="0"/>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84231" y="210438"/>
            <a:ext cx="5685754" cy="3695740"/>
          </a:xfrm>
          <a:prstGeom prst="rect">
            <a:avLst/>
          </a:prstGeom>
        </p:spPr>
      </p:pic>
    </p:spTree>
    <p:extLst>
      <p:ext uri="{BB962C8B-B14F-4D97-AF65-F5344CB8AC3E}">
        <p14:creationId xmlns:p14="http://schemas.microsoft.com/office/powerpoint/2010/main" val="3411349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35804" y="609600"/>
            <a:ext cx="8596668" cy="678873"/>
          </a:xfrm>
          <a:solidFill>
            <a:srgbClr val="C00000"/>
          </a:solidFill>
        </p:spPr>
        <p:txBody>
          <a:bodyPr>
            <a:noAutofit/>
          </a:bodyPr>
          <a:lstStyle/>
          <a:p>
            <a:pPr algn="ctr"/>
            <a:r>
              <a:rPr lang="en-GB" altLang="en-US"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CONTENT</a:t>
            </a:r>
            <a:endParaRPr lang="en-US" dirty="0">
              <a:solidFill>
                <a:srgbClr val="FFFF00"/>
              </a:solidFill>
              <a:effectLst>
                <a:outerShdw blurRad="38100" dist="38100" dir="2700000" algn="tl">
                  <a:srgbClr val="000000">
                    <a:alpha val="43137"/>
                  </a:srgbClr>
                </a:outerShdw>
              </a:effectLst>
            </a:endParaRPr>
          </a:p>
        </p:txBody>
      </p:sp>
      <p:sp>
        <p:nvSpPr>
          <p:cNvPr id="5" name="Vertical Scroll 4"/>
          <p:cNvSpPr/>
          <p:nvPr/>
        </p:nvSpPr>
        <p:spPr>
          <a:xfrm>
            <a:off x="3649288" y="1433015"/>
            <a:ext cx="5167166" cy="5199797"/>
          </a:xfrm>
          <a:prstGeom prst="verticalScroll">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b="1" i="1" dirty="0">
                <a:solidFill>
                  <a:srgbClr val="FFFF00"/>
                </a:solidFill>
                <a:effectLst>
                  <a:outerShdw blurRad="38100" dist="38100" dir="2700000" algn="tl">
                    <a:srgbClr val="000000">
                      <a:alpha val="43137"/>
                    </a:srgbClr>
                  </a:outerShdw>
                </a:effectLst>
              </a:rPr>
              <a:t>Hospitality and Guest Services</a:t>
            </a:r>
          </a:p>
          <a:p>
            <a:r>
              <a:rPr lang="en-US" sz="2000" b="1" i="1" dirty="0">
                <a:solidFill>
                  <a:srgbClr val="FFFF00"/>
                </a:solidFill>
                <a:effectLst>
                  <a:outerShdw blurRad="38100" dist="38100" dir="2700000" algn="tl">
                    <a:srgbClr val="000000">
                      <a:alpha val="43137"/>
                    </a:srgbClr>
                  </a:outerShdw>
                </a:effectLst>
              </a:rPr>
              <a:t>Information, </a:t>
            </a:r>
            <a:r>
              <a:rPr lang="en-US" sz="2000" b="1" i="1" dirty="0" smtClean="0">
                <a:solidFill>
                  <a:srgbClr val="FFFF00"/>
                </a:solidFill>
                <a:effectLst>
                  <a:outerShdw blurRad="38100" dist="38100" dir="2700000" algn="tl">
                    <a:srgbClr val="000000">
                      <a:alpha val="43137"/>
                    </a:srgbClr>
                  </a:outerShdw>
                </a:effectLst>
              </a:rPr>
              <a:t>Option, Solution</a:t>
            </a:r>
            <a:endParaRPr lang="en-US" sz="2000" b="1" i="1" dirty="0">
              <a:solidFill>
                <a:srgbClr val="FFFF00"/>
              </a:solidFill>
              <a:effectLst>
                <a:outerShdw blurRad="38100" dist="38100" dir="2700000" algn="tl">
                  <a:srgbClr val="000000">
                    <a:alpha val="43137"/>
                  </a:srgbClr>
                </a:outerShdw>
              </a:effectLst>
            </a:endParaRPr>
          </a:p>
          <a:p>
            <a:r>
              <a:rPr lang="en-US" sz="2000" b="1" i="1" dirty="0">
                <a:solidFill>
                  <a:srgbClr val="FFFF00"/>
                </a:solidFill>
                <a:effectLst>
                  <a:outerShdw blurRad="38100" dist="38100" dir="2700000" algn="tl">
                    <a:srgbClr val="000000">
                      <a:alpha val="43137"/>
                    </a:srgbClr>
                  </a:outerShdw>
                </a:effectLst>
              </a:rPr>
              <a:t>Transfer</a:t>
            </a:r>
          </a:p>
          <a:p>
            <a:r>
              <a:rPr lang="en-US" sz="2000" b="1" i="1" dirty="0">
                <a:solidFill>
                  <a:srgbClr val="FFFF00"/>
                </a:solidFill>
                <a:effectLst>
                  <a:outerShdw blurRad="38100" dist="38100" dir="2700000" algn="tl">
                    <a:srgbClr val="000000">
                      <a:alpha val="43137"/>
                    </a:srgbClr>
                  </a:outerShdw>
                </a:effectLst>
              </a:rPr>
              <a:t>Greeting</a:t>
            </a:r>
          </a:p>
          <a:p>
            <a:r>
              <a:rPr lang="en-US" sz="2000" b="1" i="1" dirty="0">
                <a:solidFill>
                  <a:srgbClr val="FFFF00"/>
                </a:solidFill>
                <a:effectLst>
                  <a:outerShdw blurRad="38100" dist="38100" dir="2700000" algn="tl">
                    <a:srgbClr val="000000">
                      <a:alpha val="43137"/>
                    </a:srgbClr>
                  </a:outerShdw>
                </a:effectLst>
              </a:rPr>
              <a:t>Accommodation </a:t>
            </a:r>
          </a:p>
          <a:p>
            <a:r>
              <a:rPr lang="en-US" sz="2000" b="1" i="1" dirty="0" smtClean="0">
                <a:solidFill>
                  <a:srgbClr val="FFFF00"/>
                </a:solidFill>
                <a:effectLst>
                  <a:outerShdw blurRad="38100" dist="38100" dir="2700000" algn="tl">
                    <a:srgbClr val="000000">
                      <a:alpha val="43137"/>
                    </a:srgbClr>
                  </a:outerShdw>
                </a:effectLst>
              </a:rPr>
              <a:t>Products and Services</a:t>
            </a:r>
            <a:endParaRPr lang="en-US" sz="2000" b="1" i="1" dirty="0">
              <a:solidFill>
                <a:srgbClr val="FFFF00"/>
              </a:solidFill>
              <a:effectLst>
                <a:outerShdw blurRad="38100" dist="38100" dir="2700000" algn="tl">
                  <a:srgbClr val="000000">
                    <a:alpha val="43137"/>
                  </a:srgbClr>
                </a:outerShdw>
              </a:effectLst>
            </a:endParaRPr>
          </a:p>
          <a:p>
            <a:r>
              <a:rPr lang="en-US" sz="2000" b="1" i="1" dirty="0">
                <a:solidFill>
                  <a:srgbClr val="FFFF00"/>
                </a:solidFill>
                <a:effectLst>
                  <a:outerShdw blurRad="38100" dist="38100" dir="2700000" algn="tl">
                    <a:srgbClr val="000000">
                      <a:alpha val="43137"/>
                    </a:srgbClr>
                  </a:outerShdw>
                </a:effectLst>
              </a:rPr>
              <a:t>Products and Services</a:t>
            </a:r>
          </a:p>
          <a:p>
            <a:r>
              <a:rPr lang="en-US" sz="2000" b="1" i="1" dirty="0" smtClean="0">
                <a:solidFill>
                  <a:srgbClr val="FFFF00"/>
                </a:solidFill>
                <a:effectLst>
                  <a:outerShdw blurRad="38100" dist="38100" dir="2700000" algn="tl">
                    <a:srgbClr val="000000">
                      <a:alpha val="43137"/>
                    </a:srgbClr>
                  </a:outerShdw>
                </a:effectLst>
              </a:rPr>
              <a:t>Facilities</a:t>
            </a:r>
            <a:endParaRPr lang="en-US" sz="2000" b="1" i="1" dirty="0">
              <a:solidFill>
                <a:srgbClr val="FFFF00"/>
              </a:solidFill>
              <a:effectLst>
                <a:outerShdw blurRad="38100" dist="38100" dir="2700000" algn="tl">
                  <a:srgbClr val="000000">
                    <a:alpha val="43137"/>
                  </a:srgbClr>
                </a:outerShdw>
              </a:effectLst>
            </a:endParaRPr>
          </a:p>
          <a:p>
            <a:r>
              <a:rPr lang="en-US" sz="2000" b="1" i="1" smtClean="0">
                <a:solidFill>
                  <a:srgbClr val="FFFF00"/>
                </a:solidFill>
                <a:effectLst>
                  <a:outerShdw blurRad="38100" dist="38100" dir="2700000" algn="tl">
                    <a:srgbClr val="000000">
                      <a:alpha val="43137"/>
                    </a:srgbClr>
                  </a:outerShdw>
                </a:effectLst>
              </a:rPr>
              <a:t>Findings/Suggestion</a:t>
            </a:r>
            <a:endParaRPr lang="en-US" sz="2000" b="1" i="1" dirty="0">
              <a:solidFill>
                <a:srgbClr val="FFFF00"/>
              </a:solidFill>
              <a:effectLst>
                <a:outerShdw blurRad="38100" dist="38100" dir="2700000" algn="tl">
                  <a:srgbClr val="000000">
                    <a:alpha val="43137"/>
                  </a:srgbClr>
                </a:outerShdw>
              </a:effectLst>
            </a:endParaRPr>
          </a:p>
          <a:p>
            <a:r>
              <a:rPr lang="en-US" sz="2000" b="1" i="1" dirty="0">
                <a:solidFill>
                  <a:srgbClr val="FFFF00"/>
                </a:solidFill>
                <a:effectLst>
                  <a:outerShdw blurRad="38100" dist="38100" dir="2700000" algn="tl">
                    <a:srgbClr val="000000">
                      <a:alpha val="43137"/>
                    </a:srgbClr>
                  </a:outerShdw>
                </a:effectLst>
              </a:rPr>
              <a:t>Conclusion</a:t>
            </a:r>
          </a:p>
          <a:p>
            <a:r>
              <a:rPr lang="en-US" sz="2000" b="1" i="1" dirty="0">
                <a:solidFill>
                  <a:srgbClr val="FFFF00"/>
                </a:solidFill>
                <a:effectLst>
                  <a:outerShdw blurRad="38100" dist="38100" dir="2700000" algn="tl">
                    <a:srgbClr val="000000">
                      <a:alpha val="43137"/>
                    </a:srgbClr>
                  </a:outerShdw>
                </a:effectLst>
              </a:rPr>
              <a:t>References</a:t>
            </a:r>
          </a:p>
          <a:p>
            <a:pPr algn="ctr"/>
            <a:endParaRPr lang="en-US" dirty="0"/>
          </a:p>
        </p:txBody>
      </p:sp>
    </p:spTree>
    <p:extLst>
      <p:ext uri="{BB962C8B-B14F-4D97-AF65-F5344CB8AC3E}">
        <p14:creationId xmlns:p14="http://schemas.microsoft.com/office/powerpoint/2010/main" val="402402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607944" y="468283"/>
            <a:ext cx="8904548" cy="886692"/>
          </a:xfrm>
          <a:solidFill>
            <a:srgbClr val="C00000"/>
          </a:solidFill>
        </p:spPr>
        <p:txBody>
          <a:bodyPr>
            <a:noAutofit/>
          </a:bodyPr>
          <a:lstStyle/>
          <a:p>
            <a:pPr algn="ctr"/>
            <a:r>
              <a:rPr lang="en-GB" altLang="en-US"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Hospitality and Guest Services</a:t>
            </a:r>
            <a:r>
              <a:rPr lang="en-GB" altLang="en-US" b="1" dirty="0">
                <a:solidFill>
                  <a:srgbClr val="FFFF00"/>
                </a:solidFill>
                <a:latin typeface="Arial" panose="020B0604020202020204" pitchFamily="34" charset="0"/>
                <a:cs typeface="Arial" panose="020B0604020202020204" pitchFamily="34" charset="0"/>
              </a:rPr>
              <a:t/>
            </a:r>
            <a:br>
              <a:rPr lang="en-GB" altLang="en-US" b="1" dirty="0">
                <a:solidFill>
                  <a:srgbClr val="FFFF00"/>
                </a:solidFill>
                <a:latin typeface="Arial" panose="020B0604020202020204" pitchFamily="34" charset="0"/>
                <a:cs typeface="Arial" panose="020B0604020202020204" pitchFamily="34" charset="0"/>
              </a:rPr>
            </a:br>
            <a:endParaRPr lang="en-US" dirty="0">
              <a:solidFill>
                <a:srgbClr val="FFFF00"/>
              </a:solidFill>
            </a:endParaRPr>
          </a:p>
        </p:txBody>
      </p:sp>
      <p:sp>
        <p:nvSpPr>
          <p:cNvPr id="3" name="Content Placeholder 2"/>
          <p:cNvSpPr>
            <a:spLocks noGrp="1"/>
          </p:cNvSpPr>
          <p:nvPr>
            <p:ph idx="1"/>
          </p:nvPr>
        </p:nvSpPr>
        <p:spPr>
          <a:xfrm>
            <a:off x="893171" y="1739548"/>
            <a:ext cx="10334095" cy="4810260"/>
          </a:xfrm>
          <a:solidFill>
            <a:schemeClr val="accent6">
              <a:lumMod val="60000"/>
              <a:lumOff val="40000"/>
            </a:schemeClr>
          </a:solidFill>
        </p:spPr>
        <p:txBody>
          <a:bodyPr>
            <a:noAutofit/>
          </a:bodyPr>
          <a:lstStyle/>
          <a:p>
            <a:r>
              <a:rPr lang="en-US" dirty="0">
                <a:latin typeface="Arial" panose="020B0604020202020204" pitchFamily="34" charset="0"/>
                <a:cs typeface="Arial" panose="020B0604020202020204" pitchFamily="34" charset="0"/>
              </a:rPr>
              <a:t>Good service starts from the moment a </a:t>
            </a:r>
            <a:r>
              <a:rPr lang="en-US" dirty="0" smtClean="0">
                <a:latin typeface="Arial" panose="020B0604020202020204" pitchFamily="34" charset="0"/>
                <a:cs typeface="Arial" panose="020B0604020202020204" pitchFamily="34" charset="0"/>
              </a:rPr>
              <a:t>guest enters </a:t>
            </a:r>
            <a:r>
              <a:rPr lang="en-US" dirty="0">
                <a:latin typeface="Arial" panose="020B0604020202020204" pitchFamily="34" charset="0"/>
                <a:cs typeface="Arial" panose="020B0604020202020204" pitchFamily="34" charset="0"/>
              </a:rPr>
              <a:t>the </a:t>
            </a:r>
            <a:r>
              <a:rPr lang="en-US" dirty="0" smtClean="0">
                <a:latin typeface="Arial" panose="020B0604020202020204" pitchFamily="34" charset="0"/>
                <a:cs typeface="Arial" panose="020B0604020202020204" pitchFamily="34" charset="0"/>
              </a:rPr>
              <a:t>door and need to be made to </a:t>
            </a:r>
            <a:r>
              <a:rPr lang="en-US" dirty="0">
                <a:latin typeface="Arial" panose="020B0604020202020204" pitchFamily="34" charset="0"/>
                <a:cs typeface="Arial" panose="020B0604020202020204" pitchFamily="34" charset="0"/>
              </a:rPr>
              <a:t>feel special and important, so when the impact between the employee and the client takes </a:t>
            </a:r>
            <a:r>
              <a:rPr lang="en-US" dirty="0" smtClean="0">
                <a:latin typeface="Arial" panose="020B0604020202020204" pitchFamily="34" charset="0"/>
                <a:cs typeface="Arial" panose="020B0604020202020204" pitchFamily="34" charset="0"/>
              </a:rPr>
              <a:t>place this can be understood </a:t>
            </a:r>
            <a:r>
              <a:rPr lang="en-US" dirty="0">
                <a:latin typeface="Arial" panose="020B0604020202020204" pitchFamily="34" charset="0"/>
                <a:cs typeface="Arial" panose="020B0604020202020204" pitchFamily="34" charset="0"/>
              </a:rPr>
              <a:t>through body language, </a:t>
            </a:r>
            <a:r>
              <a:rPr lang="en-US" dirty="0" smtClean="0">
                <a:latin typeface="Arial" panose="020B0604020202020204" pitchFamily="34" charset="0"/>
                <a:cs typeface="Arial" panose="020B0604020202020204" pitchFamily="34" charset="0"/>
              </a:rPr>
              <a:t>the guest will decide </a:t>
            </a:r>
            <a:r>
              <a:rPr lang="en-US" dirty="0">
                <a:latin typeface="Arial" panose="020B0604020202020204" pitchFamily="34" charset="0"/>
                <a:cs typeface="Arial" panose="020B0604020202020204" pitchFamily="34" charset="0"/>
              </a:rPr>
              <a:t>will </a:t>
            </a:r>
            <a:r>
              <a:rPr lang="en-US" dirty="0" smtClean="0">
                <a:latin typeface="Arial" panose="020B0604020202020204" pitchFamily="34" charset="0"/>
                <a:cs typeface="Arial" panose="020B0604020202020204" pitchFamily="34" charset="0"/>
              </a:rPr>
              <a:t>if </a:t>
            </a:r>
            <a:r>
              <a:rPr lang="en-US" dirty="0">
                <a:latin typeface="Arial" panose="020B0604020202020204" pitchFamily="34" charset="0"/>
                <a:cs typeface="Arial" panose="020B0604020202020204" pitchFamily="34" charset="0"/>
              </a:rPr>
              <a:t>he wants to stay or </a:t>
            </a:r>
            <a:r>
              <a:rPr lang="en-US" dirty="0" smtClean="0">
                <a:latin typeface="Arial" panose="020B0604020202020204" pitchFamily="34" charset="0"/>
                <a:cs typeface="Arial" panose="020B0604020202020204" pitchFamily="34" charset="0"/>
              </a:rPr>
              <a:t>go depending on the welcome he or she receives. </a:t>
            </a:r>
            <a:r>
              <a:rPr lang="en-US" dirty="0">
                <a:latin typeface="Arial" panose="020B0604020202020204" pitchFamily="34" charset="0"/>
                <a:cs typeface="Arial" panose="020B0604020202020204" pitchFamily="34" charset="0"/>
              </a:rPr>
              <a:t>The service must be operative and effective and it is essential to realize the customer's wish, even if is there only for breakfast, dinner or to stay several </a:t>
            </a:r>
            <a:r>
              <a:rPr lang="en-US" dirty="0" smtClean="0">
                <a:latin typeface="Arial" panose="020B0604020202020204" pitchFamily="34" charset="0"/>
                <a:cs typeface="Arial" panose="020B0604020202020204" pitchFamily="34" charset="0"/>
              </a:rPr>
              <a:t>days</a:t>
            </a:r>
            <a:r>
              <a:rPr lang="en-US" dirty="0">
                <a:latin typeface="Arial" panose="020B0604020202020204" pitchFamily="34" charset="0"/>
                <a:cs typeface="Arial" panose="020B0604020202020204" pitchFamily="34" charset="0"/>
              </a:rPr>
              <a:t> </a:t>
            </a:r>
            <a:r>
              <a:rPr lang="en-US" b="1" dirty="0" smtClean="0">
                <a:latin typeface="Arial" panose="020B0604020202020204" pitchFamily="34" charset="0"/>
                <a:cs typeface="Arial" panose="020B0604020202020204" pitchFamily="34" charset="0"/>
              </a:rPr>
              <a:t>(</a:t>
            </a:r>
            <a:r>
              <a:rPr lang="en-US" b="1" dirty="0" smtClean="0"/>
              <a:t>Sharpton </a:t>
            </a:r>
            <a:r>
              <a:rPr lang="en-US" b="1" dirty="0"/>
              <a:t>B</a:t>
            </a:r>
            <a:r>
              <a:rPr lang="en-US" b="1" dirty="0" smtClean="0"/>
              <a:t>.,1999</a:t>
            </a:r>
            <a:r>
              <a:rPr lang="en-US" b="1" dirty="0"/>
              <a:t>)</a:t>
            </a:r>
            <a:endParaRPr lang="en-US" b="1" dirty="0" smtClean="0">
              <a:latin typeface="Arial" panose="020B0604020202020204" pitchFamily="34" charset="0"/>
              <a:cs typeface="Arial" panose="020B0604020202020204" pitchFamily="34" charset="0"/>
            </a:endParaRPr>
          </a:p>
          <a:p>
            <a:r>
              <a:rPr lang="en-US" dirty="0" smtClean="0">
                <a:latin typeface="Arial" panose="020B0604020202020204" pitchFamily="34" charset="0"/>
                <a:cs typeface="Arial" panose="020B0604020202020204" pitchFamily="34" charset="0"/>
              </a:rPr>
              <a:t>Clients </a:t>
            </a:r>
            <a:r>
              <a:rPr lang="en-US" dirty="0">
                <a:latin typeface="Arial" panose="020B0604020202020204" pitchFamily="34" charset="0"/>
                <a:cs typeface="Arial" panose="020B0604020202020204" pitchFamily="34" charset="0"/>
              </a:rPr>
              <a:t>are divided into several categories, some who need counseling and in this case the staff is at their disposal, others who can decide for themselves without assistance. Interaction needs the information to make sure all clients have the best </a:t>
            </a:r>
            <a:r>
              <a:rPr lang="en-US" dirty="0" smtClean="0">
                <a:latin typeface="Arial" panose="020B0604020202020204" pitchFamily="34" charset="0"/>
                <a:cs typeface="Arial" panose="020B0604020202020204" pitchFamily="34" charset="0"/>
              </a:rPr>
              <a:t>experiences </a:t>
            </a:r>
            <a:r>
              <a:rPr lang="en-US" b="1" dirty="0" smtClean="0">
                <a:latin typeface="Arial" panose="020B0604020202020204" pitchFamily="34" charset="0"/>
                <a:cs typeface="Arial" panose="020B0604020202020204" pitchFamily="34" charset="0"/>
              </a:rPr>
              <a:t>(</a:t>
            </a:r>
            <a:r>
              <a:rPr lang="en-US" b="1" dirty="0" err="1" smtClean="0"/>
              <a:t>Gherasim</a:t>
            </a:r>
            <a:r>
              <a:rPr lang="en-US" b="1" dirty="0" smtClean="0"/>
              <a:t> </a:t>
            </a:r>
            <a:r>
              <a:rPr lang="en-US" b="1" dirty="0"/>
              <a:t>D., </a:t>
            </a:r>
            <a:r>
              <a:rPr lang="en-US" b="1" dirty="0" smtClean="0"/>
              <a:t>2008)</a:t>
            </a:r>
            <a:endParaRPr lang="en-US" b="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Each customer passes several phases, involving different types of transactions and services, as follows: reservations, check-in, information about various services, baggage carriage, payment information (cash, bank transfer or transaction), check-out and paying the </a:t>
            </a:r>
            <a:r>
              <a:rPr lang="en-US" dirty="0" smtClean="0">
                <a:latin typeface="Arial" panose="020B0604020202020204" pitchFamily="34" charset="0"/>
                <a:cs typeface="Arial" panose="020B0604020202020204" pitchFamily="34" charset="0"/>
              </a:rPr>
              <a:t>bill </a:t>
            </a:r>
            <a:r>
              <a:rPr lang="en-US" b="1" dirty="0" smtClean="0">
                <a:latin typeface="Arial" panose="020B0604020202020204" pitchFamily="34" charset="0"/>
                <a:cs typeface="Arial" panose="020B0604020202020204" pitchFamily="34" charset="0"/>
              </a:rPr>
              <a:t>(</a:t>
            </a:r>
            <a:r>
              <a:rPr lang="en-US" b="1" dirty="0" err="1" smtClean="0"/>
              <a:t>Catoiu</a:t>
            </a:r>
            <a:r>
              <a:rPr lang="en-US" b="1" dirty="0" smtClean="0"/>
              <a:t> </a:t>
            </a:r>
            <a:r>
              <a:rPr lang="en-US" b="1" dirty="0"/>
              <a:t>I., </a:t>
            </a:r>
            <a:r>
              <a:rPr lang="en-US" b="1" dirty="0" smtClean="0"/>
              <a:t>2005)</a:t>
            </a:r>
            <a:endParaRPr lang="en-US" b="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Reception staff have the obligation to present themselves impeccably; personal hygiene, uniformity, appropriate attitude, manners that must outline a pleasant image and indicate good education and training. Alongside the organization of the constant customer care, these aspects contribute to shaping a superior service from a qualitative point of </a:t>
            </a:r>
            <a:r>
              <a:rPr lang="en-US" dirty="0" smtClean="0">
                <a:latin typeface="Arial" panose="020B0604020202020204" pitchFamily="34" charset="0"/>
                <a:cs typeface="Arial" panose="020B0604020202020204" pitchFamily="34" charset="0"/>
              </a:rPr>
              <a:t>view </a:t>
            </a:r>
            <a:r>
              <a:rPr lang="en-US" b="1" dirty="0" smtClean="0">
                <a:latin typeface="Arial" panose="020B0604020202020204" pitchFamily="34" charset="0"/>
                <a:cs typeface="Arial" panose="020B0604020202020204" pitchFamily="34" charset="0"/>
              </a:rPr>
              <a:t>(</a:t>
            </a:r>
            <a:r>
              <a:rPr lang="en-US" b="1" dirty="0" smtClean="0"/>
              <a:t>Anon, 2019</a:t>
            </a:r>
            <a:r>
              <a:rPr lang="en-US" b="1" dirty="0"/>
              <a:t>). </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2222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98100" y="741113"/>
            <a:ext cx="8785980" cy="800481"/>
          </a:xfrm>
          <a:solidFill>
            <a:srgbClr val="C00000"/>
          </a:solidFill>
        </p:spPr>
        <p:txBody>
          <a:bodyPr>
            <a:normAutofit fontScale="90000"/>
          </a:bodyPr>
          <a:lstStyle/>
          <a:p>
            <a:pPr algn="ctr"/>
            <a:r>
              <a:rPr lang="en-US"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OPTION      SELECTION </a:t>
            </a:r>
            <a:endParaRPr lang="en-US"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84443" y="2228827"/>
            <a:ext cx="10413295" cy="3880773"/>
          </a:xfrm>
          <a:solidFill>
            <a:schemeClr val="accent6">
              <a:lumMod val="60000"/>
              <a:lumOff val="40000"/>
            </a:schemeClr>
          </a:solidFill>
        </p:spPr>
        <p:txBody>
          <a:bodyPr>
            <a:normAutofit/>
          </a:bodyPr>
          <a:lstStyle/>
          <a:p>
            <a:r>
              <a:rPr lang="en-US" dirty="0"/>
              <a:t>When </a:t>
            </a:r>
            <a:r>
              <a:rPr lang="en-US" dirty="0" smtClean="0"/>
              <a:t>we had to </a:t>
            </a:r>
            <a:r>
              <a:rPr lang="en-US" dirty="0"/>
              <a:t>chose the </a:t>
            </a:r>
            <a:r>
              <a:rPr lang="en-US" dirty="0" smtClean="0"/>
              <a:t>hotel, </a:t>
            </a:r>
            <a:r>
              <a:rPr lang="en-US" dirty="0"/>
              <a:t>first we had to consider the price, the proximity to the objectives of interest, the beauty of the </a:t>
            </a:r>
            <a:r>
              <a:rPr lang="en-US" dirty="0" smtClean="0"/>
              <a:t>surroundings also checking the reviews</a:t>
            </a:r>
            <a:r>
              <a:rPr lang="en-US" dirty="0"/>
              <a:t>, friends and family reviews, and the quality of staffing </a:t>
            </a:r>
            <a:r>
              <a:rPr lang="en-US" dirty="0" smtClean="0"/>
              <a:t>services.</a:t>
            </a:r>
          </a:p>
          <a:p>
            <a:r>
              <a:rPr lang="en-US" dirty="0" smtClean="0"/>
              <a:t>When </a:t>
            </a:r>
            <a:r>
              <a:rPr lang="en-US" dirty="0"/>
              <a:t>it comes to accommodation, this means first of all a balance between the implicit costs and facilities offered by the chosen hotel. Most are looking for a hotel that allows flexibility and independence to move quickly and as easily as possible to the goals they are interested in discovering, and at the same time relaxing in an area to inspire the beautiful.</a:t>
            </a:r>
          </a:p>
          <a:p>
            <a:r>
              <a:rPr lang="en-US" dirty="0" smtClean="0"/>
              <a:t>As hotels with many stars are rare, they have a very high standard and offer the most exclusive services and facilities. The Novotel is highly architecturally attractive, richly decorated, equipped with technologically advanced elements. A special place that makes me always come back with love is Novotel.</a:t>
            </a:r>
            <a:endParaRPr lang="en-US" dirty="0"/>
          </a:p>
        </p:txBody>
      </p:sp>
      <p:sp>
        <p:nvSpPr>
          <p:cNvPr id="6" name="Right Arrow 5"/>
          <p:cNvSpPr/>
          <p:nvPr/>
        </p:nvSpPr>
        <p:spPr>
          <a:xfrm>
            <a:off x="5037678" y="961050"/>
            <a:ext cx="540913" cy="18030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ght Arrow 7"/>
          <p:cNvSpPr/>
          <p:nvPr/>
        </p:nvSpPr>
        <p:spPr>
          <a:xfrm>
            <a:off x="7324591" y="961050"/>
            <a:ext cx="540913" cy="18030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90385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55507" y="773373"/>
            <a:ext cx="8596668" cy="704045"/>
          </a:xfrm>
          <a:solidFill>
            <a:srgbClr val="C00000"/>
          </a:solidFill>
        </p:spPr>
        <p:txBody>
          <a:bodyPr/>
          <a:lstStyle/>
          <a:p>
            <a:pPr algn="ctr"/>
            <a:r>
              <a:rPr lang="en-US"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TRANSFER </a:t>
            </a:r>
            <a:endParaRPr lang="en-US" dirty="0">
              <a:solidFill>
                <a:srgbClr val="FFFF00"/>
              </a:solidFill>
            </a:endParaRPr>
          </a:p>
        </p:txBody>
      </p:sp>
      <p:sp>
        <p:nvSpPr>
          <p:cNvPr id="3" name="Content Placeholder 2"/>
          <p:cNvSpPr>
            <a:spLocks noGrp="1"/>
          </p:cNvSpPr>
          <p:nvPr>
            <p:ph idx="1"/>
          </p:nvPr>
        </p:nvSpPr>
        <p:spPr>
          <a:xfrm>
            <a:off x="1225771" y="2511186"/>
            <a:ext cx="9656139" cy="3084395"/>
          </a:xfrm>
          <a:solidFill>
            <a:schemeClr val="accent6">
              <a:lumMod val="60000"/>
              <a:lumOff val="40000"/>
            </a:schemeClr>
          </a:solidFill>
        </p:spPr>
        <p:txBody>
          <a:bodyPr/>
          <a:lstStyle/>
          <a:p>
            <a:r>
              <a:rPr lang="en-US" dirty="0"/>
              <a:t>This time we traveled by car, but if we had to choose another transport, coach or plane, the transport service is available on extra fee. A private driver awaits you, either at the airport or bus station, will have your name on a banner and then drive you to the hotel. </a:t>
            </a:r>
          </a:p>
          <a:p>
            <a:r>
              <a:rPr lang="en-US" dirty="0"/>
              <a:t>If you are looking for a different way of transportation for excursions, guided tours or a discreet and luxurious way to admire all the views and attractions offered by the hotel where the hotel is located, a private limousine can be provided. All you have to do is contact Reception and the staff will present details and options available as well as the rates offered.</a:t>
            </a:r>
          </a:p>
        </p:txBody>
      </p:sp>
    </p:spTree>
    <p:extLst>
      <p:ext uri="{BB962C8B-B14F-4D97-AF65-F5344CB8AC3E}">
        <p14:creationId xmlns:p14="http://schemas.microsoft.com/office/powerpoint/2010/main" val="39259120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875635" y="705135"/>
            <a:ext cx="8596667" cy="809767"/>
          </a:xfrm>
          <a:solidFill>
            <a:srgbClr val="C00000"/>
          </a:solidFill>
        </p:spPr>
        <p:txBody>
          <a:bodyPr>
            <a:normAutofit/>
          </a:bodyPr>
          <a:lstStyle/>
          <a:p>
            <a:pPr algn="ctr"/>
            <a:r>
              <a:rPr lang="en-US"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GREETING</a:t>
            </a:r>
            <a:endParaRPr lang="en-US"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74887" y="2326402"/>
            <a:ext cx="10198164" cy="3878733"/>
          </a:xfrm>
          <a:solidFill>
            <a:schemeClr val="accent6">
              <a:lumMod val="60000"/>
              <a:lumOff val="40000"/>
            </a:schemeClr>
          </a:solidFill>
        </p:spPr>
        <p:txBody>
          <a:bodyPr/>
          <a:lstStyle/>
          <a:p>
            <a:r>
              <a:rPr lang="en-US" b="1" dirty="0"/>
              <a:t>Undoubtedly, one of the most important places of a hotel is its reception and staff. In our opinion </a:t>
            </a:r>
            <a:r>
              <a:rPr lang="en-US" b="1" dirty="0" smtClean="0"/>
              <a:t>the staff at the Novotel's hotel were very </a:t>
            </a:r>
            <a:r>
              <a:rPr lang="en-US" b="1" dirty="0"/>
              <a:t>respectful </a:t>
            </a:r>
            <a:r>
              <a:rPr lang="en-US" b="1" dirty="0" smtClean="0"/>
              <a:t>and conducted them selves professionally. </a:t>
            </a:r>
          </a:p>
          <a:p>
            <a:r>
              <a:rPr lang="en-US" b="1" dirty="0" smtClean="0"/>
              <a:t>The </a:t>
            </a:r>
            <a:r>
              <a:rPr lang="en-US" b="1" dirty="0"/>
              <a:t>managerial team </a:t>
            </a:r>
            <a:r>
              <a:rPr lang="en-US" b="1" dirty="0" smtClean="0"/>
              <a:t>were </a:t>
            </a:r>
            <a:r>
              <a:rPr lang="en-US" b="1" dirty="0"/>
              <a:t>well-prepared </a:t>
            </a:r>
            <a:r>
              <a:rPr lang="en-US" b="1" dirty="0" smtClean="0"/>
              <a:t>for any enquiries we made, courteous and highly professional. </a:t>
            </a:r>
          </a:p>
          <a:p>
            <a:r>
              <a:rPr lang="en-US" b="1" dirty="0" smtClean="0"/>
              <a:t>Reception </a:t>
            </a:r>
            <a:r>
              <a:rPr lang="en-US" b="1" dirty="0"/>
              <a:t>staff speak at least two foreign languages, and maintenance staff </a:t>
            </a:r>
            <a:r>
              <a:rPr lang="en-US" b="1" dirty="0" smtClean="0"/>
              <a:t>have at least basic </a:t>
            </a:r>
            <a:r>
              <a:rPr lang="en-US" b="1" dirty="0"/>
              <a:t>language elements. </a:t>
            </a:r>
            <a:endParaRPr lang="en-US" b="1" dirty="0" smtClean="0"/>
          </a:p>
          <a:p>
            <a:r>
              <a:rPr lang="en-US" b="1" dirty="0" smtClean="0"/>
              <a:t>They </a:t>
            </a:r>
            <a:r>
              <a:rPr lang="en-US" b="1" dirty="0"/>
              <a:t>all received us with lots of warmth, smiles and hospitality, and our documents were recorded quickly, while we were relaxing on the comfortable chairs in the reception </a:t>
            </a:r>
            <a:r>
              <a:rPr lang="en-US" b="1" dirty="0" smtClean="0"/>
              <a:t>hall.</a:t>
            </a:r>
            <a:endParaRPr lang="en-US" dirty="0"/>
          </a:p>
        </p:txBody>
      </p:sp>
    </p:spTree>
    <p:extLst>
      <p:ext uri="{BB962C8B-B14F-4D97-AF65-F5344CB8AC3E}">
        <p14:creationId xmlns:p14="http://schemas.microsoft.com/office/powerpoint/2010/main" val="3441678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878337" y="732431"/>
            <a:ext cx="8596668" cy="670560"/>
          </a:xfrm>
          <a:solidFill>
            <a:srgbClr val="C00000"/>
          </a:solidFill>
        </p:spPr>
        <p:txBody>
          <a:bodyPr>
            <a:normAutofit fontScale="90000"/>
          </a:bodyPr>
          <a:lstStyle/>
          <a:p>
            <a:pPr algn="ctr" fontAlgn="t"/>
            <a:r>
              <a:rPr lang="en-US" sz="40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ACCOMODATION</a:t>
            </a:r>
            <a:r>
              <a:rPr lang="en-US" dirty="0"/>
              <a:t/>
            </a:r>
            <a:br>
              <a:rPr lang="en-US" dirty="0"/>
            </a:br>
            <a:r>
              <a:rPr lang="en-US" dirty="0"/>
              <a:t/>
            </a:r>
            <a:br>
              <a:rPr lang="en-US" dirty="0"/>
            </a:br>
            <a:r>
              <a:rPr lang="en-US" dirty="0"/>
              <a:t/>
            </a:r>
            <a:br>
              <a:rPr lang="en-US" dirty="0"/>
            </a:br>
            <a:endParaRPr lang="en-US" dirty="0"/>
          </a:p>
        </p:txBody>
      </p:sp>
      <p:sp>
        <p:nvSpPr>
          <p:cNvPr id="3" name="Content Placeholder 2"/>
          <p:cNvSpPr>
            <a:spLocks noGrp="1"/>
          </p:cNvSpPr>
          <p:nvPr>
            <p:ph idx="1"/>
          </p:nvPr>
        </p:nvSpPr>
        <p:spPr>
          <a:xfrm>
            <a:off x="939168" y="2542726"/>
            <a:ext cx="10475005" cy="2684367"/>
          </a:xfrm>
          <a:solidFill>
            <a:schemeClr val="accent6">
              <a:lumMod val="60000"/>
              <a:lumOff val="40000"/>
            </a:schemeClr>
          </a:solidFill>
        </p:spPr>
        <p:txBody>
          <a:bodyPr/>
          <a:lstStyle/>
          <a:p>
            <a:r>
              <a:rPr lang="en-US" b="1" dirty="0"/>
              <a:t>With the cards in our pocket, we all climb into a huge elevator, and in a few moments we reached our floor, then into the rooms. </a:t>
            </a:r>
            <a:endParaRPr lang="en-US" b="1" dirty="0" smtClean="0"/>
          </a:p>
          <a:p>
            <a:r>
              <a:rPr lang="en-US" b="1" dirty="0" smtClean="0"/>
              <a:t>There </a:t>
            </a:r>
            <a:r>
              <a:rPr lang="en-US" b="1" dirty="0"/>
              <a:t>where the bell boy smiling at us with the </a:t>
            </a:r>
            <a:r>
              <a:rPr lang="en-US" b="1" dirty="0" smtClean="0"/>
              <a:t>luggage's, because </a:t>
            </a:r>
            <a:r>
              <a:rPr lang="en-US" b="1" dirty="0"/>
              <a:t>the </a:t>
            </a:r>
            <a:r>
              <a:rPr lang="en-US" b="1" dirty="0" smtClean="0"/>
              <a:t>car </a:t>
            </a:r>
            <a:r>
              <a:rPr lang="en-US" b="1" dirty="0"/>
              <a:t>and the luggage remaining in their care as soon as we arrived at our destination. </a:t>
            </a:r>
            <a:endParaRPr lang="en-US" b="1" dirty="0" smtClean="0"/>
          </a:p>
          <a:p>
            <a:r>
              <a:rPr lang="en-US" b="1" dirty="0" smtClean="0"/>
              <a:t>They </a:t>
            </a:r>
            <a:r>
              <a:rPr lang="en-US" b="1" dirty="0"/>
              <a:t>also helped </a:t>
            </a:r>
            <a:r>
              <a:rPr lang="en-US" b="1" dirty="0" smtClean="0"/>
              <a:t>us if we </a:t>
            </a:r>
            <a:r>
              <a:rPr lang="en-US" b="1" dirty="0"/>
              <a:t>had to go for </a:t>
            </a:r>
            <a:r>
              <a:rPr lang="en-US" b="1" dirty="0" smtClean="0"/>
              <a:t>business meeting if we need, </a:t>
            </a:r>
            <a:r>
              <a:rPr lang="en-US" b="1" dirty="0"/>
              <a:t>the management team provided us with the </a:t>
            </a:r>
            <a:r>
              <a:rPr lang="en-US" b="1" dirty="0" smtClean="0"/>
              <a:t>necessary information and rite guidance to the special room.</a:t>
            </a:r>
          </a:p>
          <a:p>
            <a:r>
              <a:rPr lang="en-US" b="1" dirty="0" smtClean="0"/>
              <a:t>As we settle, the staff was ready to go, </a:t>
            </a:r>
            <a:r>
              <a:rPr lang="en-US" b="1" smtClean="0"/>
              <a:t>before that they </a:t>
            </a:r>
            <a:r>
              <a:rPr lang="en-US" b="1" dirty="0" smtClean="0"/>
              <a:t>asked if there is something else to help us or in case we need assistance, </a:t>
            </a:r>
            <a:r>
              <a:rPr lang="en-US" b="1" smtClean="0"/>
              <a:t>we can </a:t>
            </a:r>
            <a:r>
              <a:rPr lang="en-US" b="1" dirty="0" smtClean="0"/>
              <a:t>call the reception.</a:t>
            </a:r>
            <a:endParaRPr lang="en-US" dirty="0"/>
          </a:p>
        </p:txBody>
      </p:sp>
    </p:spTree>
    <p:extLst>
      <p:ext uri="{BB962C8B-B14F-4D97-AF65-F5344CB8AC3E}">
        <p14:creationId xmlns:p14="http://schemas.microsoft.com/office/powerpoint/2010/main" val="1189872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65568" y="705135"/>
            <a:ext cx="8596668" cy="687185"/>
          </a:xfrm>
          <a:solidFill>
            <a:srgbClr val="C00000"/>
          </a:solidFill>
        </p:spPr>
        <p:txBody>
          <a:bodyPr/>
          <a:lstStyle/>
          <a:p>
            <a:pPr algn="ctr"/>
            <a:r>
              <a:rPr lang="en-US"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PRODUCTS and SERVICES</a:t>
            </a:r>
            <a:endParaRPr lang="en-US"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54504" y="1944048"/>
            <a:ext cx="11018797" cy="4142854"/>
          </a:xfrm>
          <a:solidFill>
            <a:schemeClr val="accent6">
              <a:lumMod val="60000"/>
              <a:lumOff val="40000"/>
            </a:schemeClr>
          </a:solidFill>
        </p:spPr>
        <p:txBody>
          <a:bodyPr>
            <a:noAutofit/>
          </a:bodyPr>
          <a:lstStyle/>
          <a:p>
            <a:pPr lvl="1"/>
            <a:r>
              <a:rPr lang="en-US" sz="1400" b="1" dirty="0"/>
              <a:t>The rooms are large, bright and welcoming. The local air conditioning system, which is extremely well established, gives maximum efficiency, but at night we stop </a:t>
            </a:r>
            <a:r>
              <a:rPr lang="en-US" sz="1400" b="1" dirty="0" smtClean="0"/>
              <a:t>because it disturbed us. </a:t>
            </a:r>
            <a:r>
              <a:rPr lang="en-US" sz="1400" b="1" dirty="0"/>
              <a:t>There are rooms for four people in the room, or those who come with children under 16 can accommodate them in the same room at no extra charge. </a:t>
            </a:r>
            <a:endParaRPr lang="en-US" sz="1400" b="1" dirty="0" smtClean="0"/>
          </a:p>
          <a:p>
            <a:pPr lvl="1"/>
            <a:r>
              <a:rPr lang="en-US" sz="1400" b="1" dirty="0" smtClean="0"/>
              <a:t>There </a:t>
            </a:r>
            <a:r>
              <a:rPr lang="en-US" sz="1400" b="1" dirty="0"/>
              <a:t>is a double bed and a sofa bed for two persons. There is also a large desk with a mobile part that can rotate around a pivot, which also has the role of the lamp - very original! The TV was PHILIPS and was </a:t>
            </a:r>
            <a:r>
              <a:rPr lang="en-US" sz="1400" b="1" dirty="0" smtClean="0"/>
              <a:t>LCD. </a:t>
            </a:r>
            <a:r>
              <a:rPr lang="en-US" sz="1400" b="1" dirty="0"/>
              <a:t>The entrance hall is a kind of wardrobe (no door and one shelf occupied almost entirely with 2 spare pillows) that women who carry many suitcases on vacation will certainly not be too happy. But for us was enough. </a:t>
            </a:r>
            <a:endParaRPr lang="en-US" sz="1400" b="1" dirty="0" smtClean="0"/>
          </a:p>
          <a:p>
            <a:pPr lvl="1"/>
            <a:r>
              <a:rPr lang="en-US" sz="1400" b="1" dirty="0" smtClean="0"/>
              <a:t>There </a:t>
            </a:r>
            <a:r>
              <a:rPr lang="en-US" sz="1400" b="1" dirty="0"/>
              <a:t>is also the affordable minibar as well as a kettle and some envelopes with tea and soluble coffee. And there's also a safe room in which you can safely secure any value you have that you do not want to have all the time on you. Large enough is the standard bathroom with a marquise bathtub, with a generous sink, fluffy white towels and immaculate white towels. Shampoo, shower gel and quality soap, as well as a shower helmet, were waiting nicely on a special plastic stand</a:t>
            </a:r>
            <a:r>
              <a:rPr lang="en-US" sz="1400" b="1" dirty="0" smtClean="0"/>
              <a:t>.</a:t>
            </a:r>
          </a:p>
          <a:p>
            <a:pPr lvl="1"/>
            <a:r>
              <a:rPr lang="en-US" sz="1400" b="1" dirty="0" smtClean="0"/>
              <a:t>Ventilation </a:t>
            </a:r>
            <a:r>
              <a:rPr lang="en-US" sz="1400" b="1" dirty="0"/>
              <a:t>system very efficient but silent. You also have to specify that daily cleaning and filling is consumed from the minibar and / or the tea and coffee bags. Every time my clothes were carefully cared, the hotel had departments equipped with washing and ironing equipment.</a:t>
            </a:r>
            <a:endParaRPr lang="en-US" sz="1400" dirty="0"/>
          </a:p>
        </p:txBody>
      </p:sp>
    </p:spTree>
    <p:extLst>
      <p:ext uri="{BB962C8B-B14F-4D97-AF65-F5344CB8AC3E}">
        <p14:creationId xmlns:p14="http://schemas.microsoft.com/office/powerpoint/2010/main" val="30799302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837393" y="609600"/>
            <a:ext cx="8596668" cy="716924"/>
          </a:xfrm>
          <a:solidFill>
            <a:srgbClr val="C00000"/>
          </a:solidFill>
        </p:spPr>
        <p:txBody>
          <a:bodyPr/>
          <a:lstStyle/>
          <a:p>
            <a:pPr algn="ctr"/>
            <a:r>
              <a:rPr lang="en-US"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PRODUCTS and SERVICES</a:t>
            </a:r>
            <a:endParaRPr lang="en-US" b="1" dirty="0">
              <a:solidFill>
                <a:srgbClr val="FFFF0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1246242" y="2215180"/>
            <a:ext cx="9778969" cy="3489585"/>
          </a:xfrm>
          <a:solidFill>
            <a:schemeClr val="accent6">
              <a:lumMod val="60000"/>
              <a:lumOff val="40000"/>
            </a:schemeClr>
          </a:solidFill>
        </p:spPr>
        <p:txBody>
          <a:bodyPr/>
          <a:lstStyle/>
          <a:p>
            <a:r>
              <a:rPr lang="en-US" dirty="0"/>
              <a:t>The restaurant was in an intimate and quiet atmosphere, to serve culinary </a:t>
            </a:r>
            <a:r>
              <a:rPr lang="en-US" dirty="0" smtClean="0"/>
              <a:t>specialties </a:t>
            </a:r>
            <a:r>
              <a:rPr lang="en-US" dirty="0"/>
              <a:t>from international cuisine, fine wines and fine drinks. Nothing compared with the flavor of an aromatic coffee, which was served in the pleasant ambience of the hotel's terrace.</a:t>
            </a:r>
          </a:p>
          <a:p>
            <a:r>
              <a:rPr lang="en-US" dirty="0"/>
              <a:t>The menu was diversified and everything there was fresh and tasty. There were sausages, cheeses, fruits, cereals, yogurt, milk, coffee, tea, </a:t>
            </a:r>
            <a:r>
              <a:rPr lang="en-US" dirty="0" smtClean="0"/>
              <a:t>compote, </a:t>
            </a:r>
            <a:r>
              <a:rPr lang="en-US" dirty="0"/>
              <a:t>fruit salad, but also fresh fruit, cooked eggs, </a:t>
            </a:r>
            <a:r>
              <a:rPr lang="en-US" dirty="0" smtClean="0"/>
              <a:t>omelets, </a:t>
            </a:r>
            <a:r>
              <a:rPr lang="en-US" dirty="0"/>
              <a:t>smoked sausages, fried bacon, five types of bread, delicious croissant, jam and honey.</a:t>
            </a:r>
          </a:p>
          <a:p>
            <a:r>
              <a:rPr lang="en-US" dirty="0"/>
              <a:t>For lunch and dinner, we could had the </a:t>
            </a:r>
            <a:r>
              <a:rPr lang="en-US" dirty="0" smtClean="0"/>
              <a:t>specialties </a:t>
            </a:r>
            <a:r>
              <a:rPr lang="en-US" dirty="0"/>
              <a:t>of the chefs or we could chose from the menu something else, we had the menu in several languages.</a:t>
            </a:r>
          </a:p>
        </p:txBody>
      </p:sp>
    </p:spTree>
    <p:extLst>
      <p:ext uri="{BB962C8B-B14F-4D97-AF65-F5344CB8AC3E}">
        <p14:creationId xmlns:p14="http://schemas.microsoft.com/office/powerpoint/2010/main" val="32861243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45096" y="855260"/>
            <a:ext cx="8596668" cy="678873"/>
          </a:xfrm>
          <a:solidFill>
            <a:srgbClr val="C00000"/>
          </a:solidFill>
        </p:spPr>
        <p:txBody>
          <a:bodyPr/>
          <a:lstStyle/>
          <a:p>
            <a:pPr algn="ctr"/>
            <a:r>
              <a:rPr lang="en-US"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FACILLITIES</a:t>
            </a:r>
          </a:p>
        </p:txBody>
      </p:sp>
      <p:sp>
        <p:nvSpPr>
          <p:cNvPr id="3" name="Content Placeholder 2"/>
          <p:cNvSpPr>
            <a:spLocks noGrp="1"/>
          </p:cNvSpPr>
          <p:nvPr>
            <p:ph idx="1"/>
          </p:nvPr>
        </p:nvSpPr>
        <p:spPr>
          <a:xfrm>
            <a:off x="1155005" y="2447192"/>
            <a:ext cx="9776851" cy="3880773"/>
          </a:xfrm>
          <a:solidFill>
            <a:schemeClr val="accent6">
              <a:lumMod val="60000"/>
              <a:lumOff val="40000"/>
            </a:schemeClr>
          </a:solidFill>
        </p:spPr>
        <p:txBody>
          <a:bodyPr>
            <a:noAutofit/>
          </a:bodyPr>
          <a:lstStyle/>
          <a:p>
            <a:r>
              <a:rPr lang="en-US" sz="1600" dirty="0">
                <a:latin typeface="Arial" panose="020B0604020202020204" pitchFamily="34" charset="0"/>
                <a:cs typeface="Arial" panose="020B0604020202020204" pitchFamily="34" charset="0"/>
              </a:rPr>
              <a:t>The hotel had a special sanitary group and access ramps for people with disabilities. Children up to 12 years of age received free accommodation in the parents room with extra folding bed with a mattress.</a:t>
            </a:r>
          </a:p>
          <a:p>
            <a:r>
              <a:rPr lang="en-US" sz="1600" dirty="0" smtClean="0">
                <a:latin typeface="Arial" panose="020B0604020202020204" pitchFamily="34" charset="0"/>
                <a:cs typeface="Arial" panose="020B0604020202020204" pitchFamily="34" charset="0"/>
              </a:rPr>
              <a:t>Other </a:t>
            </a:r>
            <a:r>
              <a:rPr lang="en-US" sz="1600" dirty="0">
                <a:latin typeface="Arial" panose="020B0604020202020204" pitchFamily="34" charset="0"/>
                <a:cs typeface="Arial" panose="020B0604020202020204" pitchFamily="34" charset="0"/>
              </a:rPr>
              <a:t>facility is direct access to the lobby with reception, separate entry for the catering hall, separate entrance for guests and a separate luggage path. Guests can use the car park in the 1: 1 ratio, which means that each room corresponds to a parking space. </a:t>
            </a:r>
            <a:endParaRPr lang="en-US" sz="1600" dirty="0" smtClean="0">
              <a:latin typeface="Arial" panose="020B0604020202020204" pitchFamily="34" charset="0"/>
              <a:cs typeface="Arial" panose="020B0604020202020204" pitchFamily="34" charset="0"/>
            </a:endParaRPr>
          </a:p>
          <a:p>
            <a:r>
              <a:rPr lang="en-US" sz="1600" dirty="0" smtClean="0">
                <a:latin typeface="Arial" panose="020B0604020202020204" pitchFamily="34" charset="0"/>
                <a:cs typeface="Arial" panose="020B0604020202020204" pitchFamily="34" charset="0"/>
              </a:rPr>
              <a:t>The </a:t>
            </a:r>
            <a:r>
              <a:rPr lang="en-US" sz="1600" dirty="0">
                <a:latin typeface="Arial" panose="020B0604020202020204" pitchFamily="34" charset="0"/>
                <a:cs typeface="Arial" panose="020B0604020202020204" pitchFamily="34" charset="0"/>
              </a:rPr>
              <a:t>entire building is equipped with air conditioning and lifts. For our safety of our clients, we had monitored parking, a safe in each room and a luggage storage room. Internet access is provided in all public areas of the hotel and in the room. After a long, tiring day, we </a:t>
            </a:r>
            <a:r>
              <a:rPr lang="en-US" sz="1600" dirty="0" smtClean="0">
                <a:latin typeface="Arial" panose="020B0604020202020204" pitchFamily="34" charset="0"/>
                <a:cs typeface="Arial" panose="020B0604020202020204" pitchFamily="34" charset="0"/>
              </a:rPr>
              <a:t>could </a:t>
            </a:r>
            <a:r>
              <a:rPr lang="en-US" sz="1600" dirty="0">
                <a:latin typeface="Arial" panose="020B0604020202020204" pitchFamily="34" charset="0"/>
                <a:cs typeface="Arial" panose="020B0604020202020204" pitchFamily="34" charset="0"/>
              </a:rPr>
              <a:t>relax in the hotel's spa center where we have at its disposal attractive relaxing possibilities: sauna, hydro massage, fitness. </a:t>
            </a:r>
            <a:endParaRPr lang="en-US" sz="1600" dirty="0" smtClean="0">
              <a:latin typeface="Arial" panose="020B0604020202020204" pitchFamily="34" charset="0"/>
              <a:cs typeface="Arial" panose="020B0604020202020204" pitchFamily="34" charset="0"/>
            </a:endParaRPr>
          </a:p>
          <a:p>
            <a:r>
              <a:rPr lang="en-US" sz="1600" dirty="0" smtClean="0">
                <a:latin typeface="Arial" panose="020B0604020202020204" pitchFamily="34" charset="0"/>
                <a:cs typeface="Arial" panose="020B0604020202020204" pitchFamily="34" charset="0"/>
              </a:rPr>
              <a:t>The </a:t>
            </a:r>
            <a:r>
              <a:rPr lang="en-US" sz="1600" dirty="0">
                <a:latin typeface="Arial" panose="020B0604020202020204" pitchFamily="34" charset="0"/>
                <a:cs typeface="Arial" panose="020B0604020202020204" pitchFamily="34" charset="0"/>
              </a:rPr>
              <a:t>absolute comfort, luxury to the smallest detail, the impeccable service, the experience of hospitality and that special distinction of the extraordinary are the key elements that guarantee success, a location with a style that deserves its name.</a:t>
            </a:r>
          </a:p>
        </p:txBody>
      </p:sp>
    </p:spTree>
    <p:extLst>
      <p:ext uri="{BB962C8B-B14F-4D97-AF65-F5344CB8AC3E}">
        <p14:creationId xmlns:p14="http://schemas.microsoft.com/office/powerpoint/2010/main" val="2124335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881574" y="827963"/>
            <a:ext cx="8596668" cy="768439"/>
          </a:xfrm>
          <a:solidFill>
            <a:srgbClr val="C00000"/>
          </a:solidFill>
        </p:spPr>
        <p:txBody>
          <a:bodyPr/>
          <a:lstStyle/>
          <a:p>
            <a:pPr algn="ctr"/>
            <a:r>
              <a:rPr lang="en-US"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FINDINGS/SUGGESTIONS</a:t>
            </a:r>
            <a:endParaRPr lang="en-US"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400664" y="2665557"/>
            <a:ext cx="9558488" cy="3175686"/>
          </a:xfrm>
          <a:solidFill>
            <a:schemeClr val="accent6">
              <a:lumMod val="60000"/>
              <a:lumOff val="40000"/>
            </a:schemeClr>
          </a:solidFill>
        </p:spPr>
        <p:txBody>
          <a:bodyPr>
            <a:normAutofit/>
          </a:bodyPr>
          <a:lstStyle/>
          <a:p>
            <a:r>
              <a:rPr lang="en-US" dirty="0">
                <a:latin typeface="Arial" panose="020B0604020202020204" pitchFamily="34" charset="0"/>
                <a:cs typeface="Arial" panose="020B0604020202020204" pitchFamily="34" charset="0"/>
              </a:rPr>
              <a:t>Novotel benefits from a favorable location and a certain reputation. Although in quantitative terms we can speak proper about a situation of certain material and human resources, the same can not be said if we consider the qualitative side of some services and here we refer to: airport transfer, which may be free, as well as </a:t>
            </a:r>
            <a:r>
              <a:rPr lang="en-US" dirty="0" smtClean="0">
                <a:latin typeface="Arial" panose="020B0604020202020204" pitchFamily="34" charset="0"/>
                <a:cs typeface="Arial" panose="020B0604020202020204" pitchFamily="34" charset="0"/>
              </a:rPr>
              <a:t>Wi-Fi, </a:t>
            </a:r>
            <a:r>
              <a:rPr lang="en-US" dirty="0">
                <a:latin typeface="Arial" panose="020B0604020202020204" pitchFamily="34" charset="0"/>
                <a:cs typeface="Arial" panose="020B0604020202020204" pitchFamily="34" charset="0"/>
              </a:rPr>
              <a:t>which all the guests needs non stop. </a:t>
            </a:r>
          </a:p>
          <a:p>
            <a:r>
              <a:rPr lang="en-US" dirty="0">
                <a:latin typeface="Arial" panose="020B0604020202020204" pitchFamily="34" charset="0"/>
                <a:cs typeface="Arial" panose="020B0604020202020204" pitchFamily="34" charset="0"/>
              </a:rPr>
              <a:t>From this point of view there is a need for updates and upgrades. Novotel can influence the expectations of tourists with the promises they make, but their satisfaction is based to a great extent on the observance of these promises, the real quality of the service being the level of satisfaction of the expectations.</a:t>
            </a:r>
          </a:p>
        </p:txBody>
      </p:sp>
    </p:spTree>
    <p:extLst>
      <p:ext uri="{BB962C8B-B14F-4D97-AF65-F5344CB8AC3E}">
        <p14:creationId xmlns:p14="http://schemas.microsoft.com/office/powerpoint/2010/main" val="10662519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51920" y="568656"/>
            <a:ext cx="8596668" cy="720436"/>
          </a:xfrm>
          <a:solidFill>
            <a:srgbClr val="C00000"/>
          </a:solidFill>
        </p:spPr>
        <p:txBody>
          <a:bodyPr/>
          <a:lstStyle/>
          <a:p>
            <a:pPr algn="ctr"/>
            <a:r>
              <a:rPr lang="en-GB"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endParaRPr lang="en-GB"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11371" y="1751156"/>
            <a:ext cx="11477767" cy="4458576"/>
          </a:xfrm>
          <a:solidFill>
            <a:schemeClr val="accent6">
              <a:lumMod val="60000"/>
              <a:lumOff val="40000"/>
            </a:schemeClr>
          </a:solidFill>
        </p:spPr>
        <p:txBody>
          <a:bodyPr>
            <a:noAutofit/>
          </a:bodyPr>
          <a:lstStyle/>
          <a:p>
            <a:r>
              <a:rPr lang="en-GB" sz="1600" dirty="0">
                <a:latin typeface="Arial" panose="020B0604020202020204" pitchFamily="34" charset="0"/>
                <a:cs typeface="Arial" panose="020B0604020202020204" pitchFamily="34" charset="0"/>
              </a:rPr>
              <a:t>After assessing the facilities and the services offered at Novotel, I feel they are advancing and contiguously implementing new and innovative platforms for there guests to experience </a:t>
            </a:r>
            <a:r>
              <a:rPr lang="en-GB" sz="1600" dirty="0" smtClean="0">
                <a:latin typeface="Arial" panose="020B0604020202020204" pitchFamily="34" charset="0"/>
                <a:cs typeface="Arial" panose="020B0604020202020204" pitchFamily="34" charset="0"/>
              </a:rPr>
              <a:t>and to </a:t>
            </a:r>
            <a:r>
              <a:rPr lang="en-GB" sz="1600" dirty="0">
                <a:latin typeface="Arial" panose="020B0604020202020204" pitchFamily="34" charset="0"/>
                <a:cs typeface="Arial" panose="020B0604020202020204" pitchFamily="34" charset="0"/>
              </a:rPr>
              <a:t>be within the forefront of this new digital age. </a:t>
            </a:r>
            <a:endParaRPr lang="en-GB" sz="1600" dirty="0" smtClean="0">
              <a:latin typeface="Arial" panose="020B0604020202020204" pitchFamily="34" charset="0"/>
              <a:cs typeface="Arial" panose="020B0604020202020204" pitchFamily="34" charset="0"/>
            </a:endParaRPr>
          </a:p>
          <a:p>
            <a:r>
              <a:rPr lang="en-GB" sz="1600" dirty="0" smtClean="0">
                <a:latin typeface="Arial" panose="020B0604020202020204" pitchFamily="34" charset="0"/>
                <a:cs typeface="Arial" panose="020B0604020202020204" pitchFamily="34" charset="0"/>
              </a:rPr>
              <a:t>Novotel's </a:t>
            </a:r>
            <a:r>
              <a:rPr lang="en-GB" sz="1600" dirty="0">
                <a:latin typeface="Arial" panose="020B0604020202020204" pitchFamily="34" charset="0"/>
                <a:cs typeface="Arial" panose="020B0604020202020204" pitchFamily="34" charset="0"/>
              </a:rPr>
              <a:t>work is very efficient and professional. The relationship from the manager to the employee is at a high level, </a:t>
            </a:r>
            <a:r>
              <a:rPr lang="en-GB" sz="1600" dirty="0" smtClean="0">
                <a:latin typeface="Arial" panose="020B0604020202020204" pitchFamily="34" charset="0"/>
                <a:cs typeface="Arial" panose="020B0604020202020204" pitchFamily="34" charset="0"/>
              </a:rPr>
              <a:t>working in a calm environment </a:t>
            </a:r>
            <a:r>
              <a:rPr lang="en-GB" sz="1600" dirty="0">
                <a:latin typeface="Arial" panose="020B0604020202020204" pitchFamily="34" charset="0"/>
                <a:cs typeface="Arial" panose="020B0604020202020204" pitchFamily="34" charset="0"/>
              </a:rPr>
              <a:t>employees have a very good relationship between them, which leads to </a:t>
            </a:r>
            <a:r>
              <a:rPr lang="en-GB" sz="1600" dirty="0" smtClean="0">
                <a:latin typeface="Arial" panose="020B0604020202020204" pitchFamily="34" charset="0"/>
                <a:cs typeface="Arial" panose="020B0604020202020204" pitchFamily="34" charset="0"/>
              </a:rPr>
              <a:t>a pleasant and effective working environment which enhances personal wellbeing and prosperity</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The hospitality of the hotel is as good as the reception at the hotel. A conclusion of this paper, the success of a business is not determined by the producer, the entire business viewed from the point of view of the final result, that is, the client's perspective. Thus, it can be concluded that within the hotel there is a strong </a:t>
            </a:r>
            <a:r>
              <a:rPr lang="en-GB" sz="1600" dirty="0" smtClean="0">
                <a:latin typeface="Arial" panose="020B0604020202020204" pitchFamily="34" charset="0"/>
                <a:cs typeface="Arial" panose="020B0604020202020204" pitchFamily="34" charset="0"/>
              </a:rPr>
              <a:t>feeling of </a:t>
            </a:r>
            <a:r>
              <a:rPr lang="en-GB" sz="1600" dirty="0">
                <a:latin typeface="Arial" panose="020B0604020202020204" pitchFamily="34" charset="0"/>
                <a:cs typeface="Arial" panose="020B0604020202020204" pitchFamily="34" charset="0"/>
              </a:rPr>
              <a:t>satisfaction at a high level of </a:t>
            </a:r>
            <a:r>
              <a:rPr lang="en-GB" sz="1600" dirty="0" smtClean="0">
                <a:latin typeface="Arial" panose="020B0604020202020204" pitchFamily="34" charset="0"/>
                <a:cs typeface="Arial" panose="020B0604020202020204" pitchFamily="34" charset="0"/>
              </a:rPr>
              <a:t>customer services is a requirement. </a:t>
            </a:r>
            <a:r>
              <a:rPr lang="en-GB" sz="1600" dirty="0">
                <a:latin typeface="Arial" panose="020B0604020202020204" pitchFamily="34" charset="0"/>
                <a:cs typeface="Arial" panose="020B0604020202020204" pitchFamily="34" charset="0"/>
              </a:rPr>
              <a:t>The hotel also tries to use all the tools and promotional policies that are as effective and attractive as possible. The enterprise has its own policy that it has always developed</a:t>
            </a:r>
            <a:r>
              <a:rPr lang="en-GB" sz="1600" dirty="0" smtClean="0">
                <a:latin typeface="Arial" panose="020B0604020202020204" pitchFamily="34" charset="0"/>
                <a:cs typeface="Arial" panose="020B0604020202020204" pitchFamily="34" charset="0"/>
              </a:rPr>
              <a:t>.</a:t>
            </a:r>
          </a:p>
          <a:p>
            <a:r>
              <a:rPr lang="en-GB" sz="1600" dirty="0" smtClean="0">
                <a:latin typeface="Arial" panose="020B0604020202020204" pitchFamily="34" charset="0"/>
                <a:cs typeface="Arial" panose="020B0604020202020204" pitchFamily="34" charset="0"/>
              </a:rPr>
              <a:t>The </a:t>
            </a:r>
            <a:r>
              <a:rPr lang="en-GB" sz="1600" dirty="0">
                <a:latin typeface="Arial" panose="020B0604020202020204" pitchFamily="34" charset="0"/>
                <a:cs typeface="Arial" panose="020B0604020202020204" pitchFamily="34" charset="0"/>
              </a:rPr>
              <a:t>Industry is evolving at a rapid rate and for this industry this is essential, The moto of the company is development is above all </a:t>
            </a:r>
            <a:r>
              <a:rPr lang="en-GB" sz="1600" dirty="0" smtClean="0">
                <a:latin typeface="Arial" panose="020B0604020202020204" pitchFamily="34" charset="0"/>
                <a:cs typeface="Arial" panose="020B0604020202020204" pitchFamily="34" charset="0"/>
              </a:rPr>
              <a:t>aspects and </a:t>
            </a:r>
            <a:r>
              <a:rPr lang="en-GB" sz="1600" dirty="0">
                <a:latin typeface="Arial" panose="020B0604020202020204" pitchFamily="34" charset="0"/>
                <a:cs typeface="Arial" panose="020B0604020202020204" pitchFamily="34" charset="0"/>
              </a:rPr>
              <a:t>is the way forward, This will ensure the future of the Novotel and may also define them as market leader in the near future.</a:t>
            </a:r>
          </a:p>
          <a:p>
            <a:r>
              <a:rPr lang="en-GB" sz="1600" dirty="0">
                <a:latin typeface="Arial" panose="020B0604020202020204" pitchFamily="34" charset="0"/>
                <a:cs typeface="Arial" panose="020B0604020202020204" pitchFamily="34" charset="0"/>
              </a:rPr>
              <a:t>The research we have done shows Novotel </a:t>
            </a:r>
            <a:r>
              <a:rPr lang="en-GB" sz="1600" dirty="0" smtClean="0">
                <a:latin typeface="Arial" panose="020B0604020202020204" pitchFamily="34" charset="0"/>
                <a:cs typeface="Arial" panose="020B0604020202020204" pitchFamily="34" charset="0"/>
              </a:rPr>
              <a:t>is </a:t>
            </a:r>
            <a:r>
              <a:rPr lang="en-GB" sz="1600" dirty="0">
                <a:latin typeface="Arial" panose="020B0604020202020204" pitchFamily="34" charset="0"/>
                <a:cs typeface="Arial" panose="020B0604020202020204" pitchFamily="34" charset="0"/>
              </a:rPr>
              <a:t>a company dedicated to progression and professional development, this will place them in a good position in industry and will also </a:t>
            </a:r>
            <a:r>
              <a:rPr lang="en-GB" sz="1600" dirty="0" smtClean="0">
                <a:latin typeface="Arial" panose="020B0604020202020204" pitchFamily="34" charset="0"/>
                <a:cs typeface="Arial" panose="020B0604020202020204" pitchFamily="34" charset="0"/>
              </a:rPr>
              <a:t>further </a:t>
            </a:r>
            <a:r>
              <a:rPr lang="en-GB" sz="1600" dirty="0">
                <a:latin typeface="Arial" panose="020B0604020202020204" pitchFamily="34" charset="0"/>
                <a:cs typeface="Arial" panose="020B0604020202020204" pitchFamily="34" charset="0"/>
              </a:rPr>
              <a:t>there development in the future.</a:t>
            </a:r>
          </a:p>
          <a:p>
            <a:endParaRPr lang="en-GB" sz="1600" dirty="0"/>
          </a:p>
        </p:txBody>
      </p:sp>
    </p:spTree>
    <p:extLst>
      <p:ext uri="{BB962C8B-B14F-4D97-AF65-F5344CB8AC3E}">
        <p14:creationId xmlns:p14="http://schemas.microsoft.com/office/powerpoint/2010/main" val="1611423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96450" y="804513"/>
            <a:ext cx="8596668" cy="626771"/>
          </a:xfrm>
          <a:solidFill>
            <a:srgbClr val="C00000"/>
          </a:solidFill>
        </p:spPr>
        <p:txBody>
          <a:bodyPr>
            <a:noAutofit/>
          </a:bodyPr>
          <a:lstStyle/>
          <a:p>
            <a:pPr algn="ctr"/>
            <a:r>
              <a:rPr lang="en-US"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endParaRPr lang="en-US"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47051" y="2201532"/>
            <a:ext cx="10295466" cy="3880773"/>
          </a:xfrm>
          <a:solidFill>
            <a:schemeClr val="accent6">
              <a:lumMod val="60000"/>
              <a:lumOff val="40000"/>
            </a:schemeClr>
          </a:solidFill>
        </p:spPr>
        <p:txBody>
          <a:bodyPr/>
          <a:lstStyle/>
          <a:p>
            <a:r>
              <a:rPr lang="en-US" b="1" dirty="0" smtClean="0"/>
              <a:t>Sharpton </a:t>
            </a:r>
            <a:r>
              <a:rPr lang="en-US" b="1" dirty="0"/>
              <a:t>B</a:t>
            </a:r>
            <a:r>
              <a:rPr lang="en-US" b="1" dirty="0" smtClean="0"/>
              <a:t>.,1999.</a:t>
            </a:r>
            <a:r>
              <a:rPr lang="en-US" b="1" dirty="0"/>
              <a:t> Service heroes in hospitality. </a:t>
            </a:r>
            <a:r>
              <a:rPr lang="en-US" b="1" dirty="0" smtClean="0"/>
              <a:t>Amherst Press.</a:t>
            </a:r>
          </a:p>
          <a:p>
            <a:r>
              <a:rPr lang="en-US" b="1" dirty="0" err="1" smtClean="0"/>
              <a:t>Falnita</a:t>
            </a:r>
            <a:r>
              <a:rPr lang="en-US" b="1" dirty="0" smtClean="0"/>
              <a:t> </a:t>
            </a:r>
            <a:r>
              <a:rPr lang="en-US" b="1" dirty="0"/>
              <a:t>E</a:t>
            </a:r>
            <a:r>
              <a:rPr lang="en-US" b="1" dirty="0" smtClean="0"/>
              <a:t>., 2005. Touristic </a:t>
            </a:r>
            <a:r>
              <a:rPr lang="en-US" b="1" dirty="0"/>
              <a:t>arrangements, </a:t>
            </a:r>
            <a:r>
              <a:rPr lang="en-US" b="1" dirty="0" err="1"/>
              <a:t>Mirton</a:t>
            </a:r>
            <a:r>
              <a:rPr lang="en-US" b="1" dirty="0"/>
              <a:t> Publishing House, Timisoara, </a:t>
            </a:r>
            <a:endParaRPr lang="en-US" b="1" dirty="0" smtClean="0"/>
          </a:p>
          <a:p>
            <a:r>
              <a:rPr lang="en-US" b="1" dirty="0" err="1" smtClean="0"/>
              <a:t>Catoiu</a:t>
            </a:r>
            <a:r>
              <a:rPr lang="en-US" b="1" dirty="0" smtClean="0"/>
              <a:t>, I., Teodorescu N., 2005. Consumer Behavior, Uranus Publishing House, Bucharest.</a:t>
            </a:r>
          </a:p>
          <a:p>
            <a:r>
              <a:rPr lang="en-US" b="1" dirty="0" err="1" smtClean="0"/>
              <a:t>Gherasim</a:t>
            </a:r>
            <a:r>
              <a:rPr lang="en-US" b="1" dirty="0" smtClean="0"/>
              <a:t> </a:t>
            </a:r>
            <a:r>
              <a:rPr lang="en-US" b="1" dirty="0"/>
              <a:t>T., </a:t>
            </a:r>
            <a:r>
              <a:rPr lang="en-US" b="1" dirty="0" err="1" smtClean="0"/>
              <a:t>Gherasim</a:t>
            </a:r>
            <a:r>
              <a:rPr lang="en-US" b="1" dirty="0" smtClean="0"/>
              <a:t> </a:t>
            </a:r>
            <a:r>
              <a:rPr lang="en-US" b="1" dirty="0"/>
              <a:t>D</a:t>
            </a:r>
            <a:r>
              <a:rPr lang="en-US" b="1" dirty="0" smtClean="0"/>
              <a:t>., 2008. </a:t>
            </a:r>
            <a:r>
              <a:rPr lang="en-US" b="1" dirty="0"/>
              <a:t>Tourism Marketing, </a:t>
            </a:r>
            <a:r>
              <a:rPr lang="en-US" b="1" dirty="0" err="1"/>
              <a:t>Economica</a:t>
            </a:r>
            <a:r>
              <a:rPr lang="en-US" b="1" dirty="0"/>
              <a:t> Publishing House, </a:t>
            </a:r>
            <a:r>
              <a:rPr lang="en-US" b="1" dirty="0" smtClean="0"/>
              <a:t>Bucharest.</a:t>
            </a:r>
          </a:p>
          <a:p>
            <a:r>
              <a:rPr lang="en-US" b="1" dirty="0"/>
              <a:t>Anon, </a:t>
            </a:r>
            <a:r>
              <a:rPr lang="en-US" b="1" dirty="0" smtClean="0"/>
              <a:t>(2019</a:t>
            </a:r>
            <a:r>
              <a:rPr lang="en-US" b="1" dirty="0"/>
              <a:t>). [online] Available at: http://www.academia.edu/3763754/duties_and_responsibilitie_of_hotel_staff [Accessed </a:t>
            </a:r>
            <a:r>
              <a:rPr lang="en-US" b="1" dirty="0" smtClean="0"/>
              <a:t>18 </a:t>
            </a:r>
            <a:r>
              <a:rPr lang="en-US" b="1" dirty="0"/>
              <a:t>Mar. 2019</a:t>
            </a:r>
            <a:r>
              <a:rPr lang="en-US" b="1" dirty="0" smtClean="0"/>
              <a:t>].</a:t>
            </a:r>
          </a:p>
        </p:txBody>
      </p:sp>
    </p:spTree>
    <p:extLst>
      <p:ext uri="{BB962C8B-B14F-4D97-AF65-F5344CB8AC3E}">
        <p14:creationId xmlns:p14="http://schemas.microsoft.com/office/powerpoint/2010/main" val="298775520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362</TotalTime>
  <Words>1962</Words>
  <Application>Microsoft Office PowerPoint</Application>
  <PresentationFormat>Widescreen</PresentationFormat>
  <Paragraphs>71</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Trebuchet MS</vt:lpstr>
      <vt:lpstr>Wingdings 3</vt:lpstr>
      <vt:lpstr>Facet</vt:lpstr>
      <vt:lpstr>PowerPoint Presentation</vt:lpstr>
      <vt:lpstr>CONTENT</vt:lpstr>
      <vt:lpstr>Hospitality and Guest Services </vt:lpstr>
      <vt:lpstr>INFORMATION      OPTION      SELECTION </vt:lpstr>
      <vt:lpstr>TRANSFER </vt:lpstr>
      <vt:lpstr>GREETING</vt:lpstr>
      <vt:lpstr>ACCOMODATION   </vt:lpstr>
      <vt:lpstr>PRODUCTS and SERVICES</vt:lpstr>
      <vt:lpstr>PRODUCTS and SERVICES</vt:lpstr>
      <vt:lpstr>FACILLITIES</vt:lpstr>
      <vt:lpstr>FINDINGS/SUGGESTIONS</vt:lpstr>
      <vt:lpstr>CONCLUSION</vt:lpstr>
      <vt:lpstr>REFERENCES</vt:lpstr>
    </vt:vector>
  </TitlesOfParts>
  <Company>diakov.net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Environmental Audit</dc:title>
  <dc:creator>RePack by Diakov</dc:creator>
  <cp:lastModifiedBy>RePack by Diakov</cp:lastModifiedBy>
  <cp:revision>115</cp:revision>
  <dcterms:created xsi:type="dcterms:W3CDTF">2019-03-20T19:42:25Z</dcterms:created>
  <dcterms:modified xsi:type="dcterms:W3CDTF">2019-03-22T22:20:39Z</dcterms:modified>
</cp:coreProperties>
</file>