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4"/>
  </p:sldMasterIdLst>
  <p:notesMasterIdLst>
    <p:notesMasterId r:id="rId13"/>
  </p:notesMasterIdLst>
  <p:sldIdLst>
    <p:sldId id="256" r:id="rId5"/>
    <p:sldId id="264" r:id="rId6"/>
    <p:sldId id="260" r:id="rId7"/>
    <p:sldId id="261" r:id="rId8"/>
    <p:sldId id="258" r:id="rId9"/>
    <p:sldId id="259" r:id="rId10"/>
    <p:sldId id="262"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78DC3-A9AE-4E2B-82C0-A0A090C74CFB}"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182AC7-376C-47D2-92EA-03AE7ECAE592}" type="slidenum">
              <a:rPr lang="en-GB" smtClean="0"/>
              <a:t>‹#›</a:t>
            </a:fld>
            <a:endParaRPr lang="en-GB"/>
          </a:p>
        </p:txBody>
      </p:sp>
    </p:spTree>
    <p:extLst>
      <p:ext uri="{BB962C8B-B14F-4D97-AF65-F5344CB8AC3E}">
        <p14:creationId xmlns:p14="http://schemas.microsoft.com/office/powerpoint/2010/main" val="3007304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182AC7-376C-47D2-92EA-03AE7ECAE592}" type="slidenum">
              <a:rPr lang="en-GB" smtClean="0"/>
              <a:t>1</a:t>
            </a:fld>
            <a:endParaRPr lang="en-GB"/>
          </a:p>
        </p:txBody>
      </p:sp>
    </p:spTree>
    <p:extLst>
      <p:ext uri="{BB962C8B-B14F-4D97-AF65-F5344CB8AC3E}">
        <p14:creationId xmlns:p14="http://schemas.microsoft.com/office/powerpoint/2010/main" val="2853024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5" Type="http://schemas.openxmlformats.org/officeDocument/2006/relationships/image" Target="../media/image3.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4.xml"/><Relationship Id="rId5" Type="http://schemas.openxmlformats.org/officeDocument/2006/relationships/image" Target="../media/image4.png"/><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5.xml"/><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6.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16personalities.com" TargetMode="External"/><Relationship Id="rId2" Type="http://schemas.openxmlformats.org/officeDocument/2006/relationships/slideLayout" Target="../slideLayouts/slideLayout2.xml"/><Relationship Id="rId1" Type="http://schemas.openxmlformats.org/officeDocument/2006/relationships/tags" Target="../tags/tag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dirty="0">
                <a:cs typeface="Calibri Light"/>
              </a:rPr>
              <a:t>Assignment 2: Personal Development  Plan (PDP)</a:t>
            </a:r>
            <a:endParaRPr lang="en-US" dirty="0"/>
          </a:p>
        </p:txBody>
      </p:sp>
      <p:sp>
        <p:nvSpPr>
          <p:cNvPr id="3" name="Subtitle 2"/>
          <p:cNvSpPr>
            <a:spLocks noGrp="1"/>
          </p:cNvSpPr>
          <p:nvPr>
            <p:ph type="subTitle" idx="1"/>
          </p:nvPr>
        </p:nvSpPr>
        <p:spPr>
          <a:xfrm>
            <a:off x="2008586" y="4551038"/>
            <a:ext cx="7132335" cy="1312657"/>
          </a:xfrm>
        </p:spPr>
        <p:txBody>
          <a:bodyPr vert="horz" lIns="91440" tIns="45720" rIns="91440" bIns="45720" rtlCol="0" anchor="t">
            <a:normAutofit/>
          </a:bodyPr>
          <a:lstStyle/>
          <a:p>
            <a:pPr algn="r"/>
            <a:r>
              <a:rPr lang="en-GB" dirty="0">
                <a:ea typeface="+mn-lt"/>
                <a:cs typeface="+mn-lt"/>
              </a:rPr>
              <a:t>Holly Codd (2205432) </a:t>
            </a:r>
            <a:endParaRPr lang="en-US" dirty="0">
              <a:cs typeface="Calibri" panose="020F0502020204030204"/>
            </a:endParaRPr>
          </a:p>
          <a:p>
            <a:pPr algn="l"/>
            <a:endParaRPr lang="en-GB" dirty="0">
              <a:cs typeface="Calibri"/>
            </a:endParaRPr>
          </a:p>
        </p:txBody>
      </p:sp>
      <p:pic>
        <p:nvPicPr>
          <p:cNvPr id="252" name="Video 251">
            <a:hlinkClick r:id="" action="ppaction://media"/>
            <a:extLst>
              <a:ext uri="{FF2B5EF4-FFF2-40B4-BE49-F238E27FC236}">
                <a16:creationId xmlns:a16="http://schemas.microsoft.com/office/drawing/2014/main" id="{5913B577-69F2-3F23-B197-5760F50A65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8498827" y="623275"/>
            <a:ext cx="3048000" cy="17145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5234"/>
    </mc:Choice>
    <mc:Fallback>
      <p:transition spd="slow" advTm="5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2"/>
                </p:tgtEl>
              </p:cMediaNode>
            </p:video>
            <p:seq concurrent="1" nextAc="seek">
              <p:cTn id="8" restart="whenNotActive" fill="hold" evtFilter="cancelBubble" nodeType="interactiveSeq">
                <p:stCondLst>
                  <p:cond evt="onClick" delay="0">
                    <p:tgtEl>
                      <p:spTgt spid="25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2"/>
                                        </p:tgtEl>
                                      </p:cBhvr>
                                    </p:cmd>
                                  </p:childTnLst>
                                </p:cTn>
                              </p:par>
                            </p:childTnLst>
                          </p:cTn>
                        </p:par>
                      </p:childTnLst>
                    </p:cTn>
                  </p:par>
                </p:childTnLst>
              </p:cTn>
              <p:nextCondLst>
                <p:cond evt="onClick" delay="0">
                  <p:tgtEl>
                    <p:spTgt spid="25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F4D3B-C49B-8000-F8C1-062E50BEBFC5}"/>
              </a:ext>
            </a:extLst>
          </p:cNvPr>
          <p:cNvSpPr>
            <a:spLocks noGrp="1"/>
          </p:cNvSpPr>
          <p:nvPr>
            <p:ph type="title"/>
          </p:nvPr>
        </p:nvSpPr>
        <p:spPr>
          <a:xfrm>
            <a:off x="1075767" y="1188637"/>
            <a:ext cx="2988234" cy="4480726"/>
          </a:xfrm>
        </p:spPr>
        <p:txBody>
          <a:bodyPr>
            <a:normAutofit/>
          </a:bodyPr>
          <a:lstStyle/>
          <a:p>
            <a:pPr algn="r"/>
            <a:r>
              <a:rPr lang="en-GB" sz="4000"/>
              <a:t>Table of Contents </a:t>
            </a:r>
          </a:p>
        </p:txBody>
      </p:sp>
      <p:cxnSp>
        <p:nvCxnSpPr>
          <p:cNvPr id="18" name="Straight Connector 1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23B630-1609-80F1-C267-4FF0FC1752E1}"/>
              </a:ext>
            </a:extLst>
          </p:cNvPr>
          <p:cNvSpPr>
            <a:spLocks noGrp="1"/>
          </p:cNvSpPr>
          <p:nvPr>
            <p:ph idx="1"/>
          </p:nvPr>
        </p:nvSpPr>
        <p:spPr>
          <a:xfrm>
            <a:off x="5255260" y="1648870"/>
            <a:ext cx="4702848" cy="3560260"/>
          </a:xfrm>
        </p:spPr>
        <p:txBody>
          <a:bodyPr anchor="ctr">
            <a:normAutofit/>
          </a:bodyPr>
          <a:lstStyle/>
          <a:p>
            <a:pPr marL="0" indent="0">
              <a:buNone/>
            </a:pPr>
            <a:r>
              <a:rPr lang="en-GB" sz="1900">
                <a:cs typeface="Calibri Light"/>
              </a:rPr>
              <a:t>Introduction..................................................3</a:t>
            </a:r>
          </a:p>
          <a:p>
            <a:pPr marL="0" indent="0">
              <a:buNone/>
            </a:pPr>
            <a:r>
              <a:rPr lang="en-GB" sz="1900">
                <a:cs typeface="Calibri Light"/>
              </a:rPr>
              <a:t>Self-Evaluation…………………………………………..4 </a:t>
            </a:r>
          </a:p>
          <a:p>
            <a:pPr marL="0" indent="0">
              <a:buNone/>
            </a:pPr>
            <a:r>
              <a:rPr lang="en-GB" sz="1900">
                <a:cs typeface="Calibri Light"/>
              </a:rPr>
              <a:t>Personal Development Plan (PDP)……………..5</a:t>
            </a:r>
          </a:p>
          <a:p>
            <a:pPr marL="0" indent="0">
              <a:buNone/>
            </a:pPr>
            <a:r>
              <a:rPr lang="en-GB" sz="1900">
                <a:cs typeface="Calibri Light"/>
              </a:rPr>
              <a:t>Unit 4 Topic Summary………………………………..6</a:t>
            </a:r>
          </a:p>
          <a:p>
            <a:pPr marL="0" indent="0">
              <a:buNone/>
            </a:pPr>
            <a:r>
              <a:rPr lang="en-GB" sz="1900">
                <a:cs typeface="Calibri Light"/>
              </a:rPr>
              <a:t>Conclusion………………………………………………...7</a:t>
            </a:r>
          </a:p>
          <a:p>
            <a:pPr marL="0" indent="0">
              <a:buNone/>
            </a:pPr>
            <a:r>
              <a:rPr lang="en-GB" sz="1900">
                <a:cs typeface="Calibri Light"/>
              </a:rPr>
              <a:t>References…………………………………………………8</a:t>
            </a:r>
            <a:endParaRPr lang="en-GB" sz="1900">
              <a:cs typeface="Calibri"/>
            </a:endParaRPr>
          </a:p>
          <a:p>
            <a:pPr marL="0" indent="0">
              <a:buNone/>
            </a:pPr>
            <a:endParaRPr lang="en-GB" sz="1900">
              <a:cs typeface="Calibri"/>
            </a:endParaRPr>
          </a:p>
          <a:p>
            <a:endParaRPr lang="en-GB" sz="1900"/>
          </a:p>
        </p:txBody>
      </p:sp>
      <p:sp>
        <p:nvSpPr>
          <p:cNvPr id="7" name="TextBox 6">
            <a:extLst>
              <a:ext uri="{FF2B5EF4-FFF2-40B4-BE49-F238E27FC236}">
                <a16:creationId xmlns:a16="http://schemas.microsoft.com/office/drawing/2014/main" id="{687BCCD1-6013-998F-9924-D710A5831F9A}"/>
              </a:ext>
            </a:extLst>
          </p:cNvPr>
          <p:cNvSpPr txBox="1"/>
          <p:nvPr/>
        </p:nvSpPr>
        <p:spPr>
          <a:xfrm>
            <a:off x="3820887" y="4373350"/>
            <a:ext cx="6094324" cy="523220"/>
          </a:xfrm>
          <a:prstGeom prst="rect">
            <a:avLst/>
          </a:prstGeom>
          <a:noFill/>
        </p:spPr>
        <p:txBody>
          <a:bodyPr wrap="square">
            <a:spAutoFit/>
          </a:bodyPr>
          <a:lstStyle/>
          <a:p>
            <a:pPr>
              <a:spcAft>
                <a:spcPts val="600"/>
              </a:spcAft>
            </a:pPr>
            <a:r>
              <a:rPr lang="en-GB" sz="2800">
                <a:cs typeface="Calibri Light"/>
              </a:rPr>
              <a:t> </a:t>
            </a:r>
            <a:endParaRPr lang="en-GB"/>
          </a:p>
        </p:txBody>
      </p:sp>
      <p:sp>
        <p:nvSpPr>
          <p:cNvPr id="4" name="Slide Number Placeholder 3">
            <a:extLst>
              <a:ext uri="{FF2B5EF4-FFF2-40B4-BE49-F238E27FC236}">
                <a16:creationId xmlns:a16="http://schemas.microsoft.com/office/drawing/2014/main" id="{7586BC08-8A58-05C2-2835-A18259BDA629}"/>
              </a:ext>
            </a:extLst>
          </p:cNvPr>
          <p:cNvSpPr>
            <a:spLocks noGrp="1"/>
          </p:cNvSpPr>
          <p:nvPr>
            <p:ph type="sldNum" sz="quarter" idx="12"/>
          </p:nvPr>
        </p:nvSpPr>
        <p:spPr/>
        <p:txBody>
          <a:bodyPr/>
          <a:lstStyle/>
          <a:p>
            <a:fld id="{330EA680-D336-4FF7-8B7A-9848BB0A1C32}" type="slidenum">
              <a:rPr lang="en-GB" smtClean="0"/>
              <a:t>2</a:t>
            </a:fld>
            <a:endParaRPr lang="en-GB"/>
          </a:p>
        </p:txBody>
      </p:sp>
    </p:spTree>
    <p:custDataLst>
      <p:tags r:id="rId1"/>
    </p:custDataLst>
    <p:extLst>
      <p:ext uri="{BB962C8B-B14F-4D97-AF65-F5344CB8AC3E}">
        <p14:creationId xmlns:p14="http://schemas.microsoft.com/office/powerpoint/2010/main" val="2281065953"/>
      </p:ext>
    </p:extLst>
  </p:cSld>
  <p:clrMapOvr>
    <a:masterClrMapping/>
  </p:clrMapOvr>
  <mc:AlternateContent xmlns:mc="http://schemas.openxmlformats.org/markup-compatibility/2006">
    <mc:Choice xmlns:p14="http://schemas.microsoft.com/office/powerpoint/2010/main" Requires="p14">
      <p:transition spd="slow" p14:dur="2000" advTm="2494"/>
    </mc:Choice>
    <mc:Fallback>
      <p:transition spd="slow" advTm="249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45C5B-CB4A-7F69-7C7C-01F84D404568}"/>
              </a:ext>
            </a:extLst>
          </p:cNvPr>
          <p:cNvSpPr>
            <a:spLocks noGrp="1"/>
          </p:cNvSpPr>
          <p:nvPr>
            <p:ph type="title"/>
          </p:nvPr>
        </p:nvSpPr>
        <p:spPr>
          <a:xfrm>
            <a:off x="1075767" y="1188637"/>
            <a:ext cx="2988234" cy="4480726"/>
          </a:xfrm>
        </p:spPr>
        <p:txBody>
          <a:bodyPr>
            <a:normAutofit/>
          </a:bodyPr>
          <a:lstStyle/>
          <a:p>
            <a:pPr algn="r"/>
            <a:r>
              <a:rPr lang="en-GB" sz="4000">
                <a:cs typeface="Calibri Light"/>
              </a:rPr>
              <a:t>Introduction</a:t>
            </a:r>
            <a:r>
              <a:rPr lang="en-GB" sz="4100">
                <a:cs typeface="Calibri Light"/>
              </a:rPr>
              <a:t> </a:t>
            </a:r>
            <a:endParaRPr lang="en-GB" sz="4100"/>
          </a:p>
        </p:txBody>
      </p:sp>
      <p:cxnSp>
        <p:nvCxnSpPr>
          <p:cNvPr id="9"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7CBEE7-0E9B-C0A3-9D00-8735D001FF31}"/>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GB" sz="2400">
                <a:cs typeface="Calibri"/>
              </a:rPr>
              <a:t>Hello my name is Holly. Welcome to my presentation on my personal development plan. In this presentation I will be covering a self-evaluation on my strengths and weaknesses, my personal development plan and a summary of unit 4. </a:t>
            </a:r>
          </a:p>
          <a:p>
            <a:pPr marL="0" indent="0">
              <a:buNone/>
            </a:pPr>
            <a:endParaRPr lang="en-GB" sz="2400">
              <a:cs typeface="Calibri"/>
            </a:endParaRPr>
          </a:p>
        </p:txBody>
      </p:sp>
      <p:sp>
        <p:nvSpPr>
          <p:cNvPr id="4" name="Slide Number Placeholder 3">
            <a:extLst>
              <a:ext uri="{FF2B5EF4-FFF2-40B4-BE49-F238E27FC236}">
                <a16:creationId xmlns:a16="http://schemas.microsoft.com/office/drawing/2014/main" id="{EAC1D11C-4C88-B628-64F2-C4D7372D77AD}"/>
              </a:ext>
            </a:extLst>
          </p:cNvPr>
          <p:cNvSpPr>
            <a:spLocks noGrp="1"/>
          </p:cNvSpPr>
          <p:nvPr>
            <p:ph type="sldNum" sz="quarter" idx="12"/>
          </p:nvPr>
        </p:nvSpPr>
        <p:spPr/>
        <p:txBody>
          <a:bodyPr/>
          <a:lstStyle/>
          <a:p>
            <a:fld id="{330EA680-D336-4FF7-8B7A-9848BB0A1C32}" type="slidenum">
              <a:rPr lang="en-GB" smtClean="0"/>
              <a:t>3</a:t>
            </a:fld>
            <a:endParaRPr lang="en-GB"/>
          </a:p>
        </p:txBody>
      </p:sp>
      <p:pic>
        <p:nvPicPr>
          <p:cNvPr id="187" name="Video 186">
            <a:hlinkClick r:id="" action="ppaction://media"/>
            <a:extLst>
              <a:ext uri="{FF2B5EF4-FFF2-40B4-BE49-F238E27FC236}">
                <a16:creationId xmlns:a16="http://schemas.microsoft.com/office/drawing/2014/main" id="{1988B5CB-6E37-A802-4F7D-0641584313C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660732" y="4502974"/>
            <a:ext cx="3048000" cy="1714500"/>
          </a:xfrm>
          <a:prstGeom prst="rect">
            <a:avLst/>
          </a:prstGeom>
        </p:spPr>
      </p:pic>
    </p:spTree>
    <p:custDataLst>
      <p:tags r:id="rId1"/>
    </p:custDataLst>
    <p:extLst>
      <p:ext uri="{BB962C8B-B14F-4D97-AF65-F5344CB8AC3E}">
        <p14:creationId xmlns:p14="http://schemas.microsoft.com/office/powerpoint/2010/main" val="1390599738"/>
      </p:ext>
    </p:extLst>
  </p:cSld>
  <p:clrMapOvr>
    <a:masterClrMapping/>
  </p:clrMapOvr>
  <mc:AlternateContent xmlns:mc="http://schemas.openxmlformats.org/markup-compatibility/2006">
    <mc:Choice xmlns:p14="http://schemas.microsoft.com/office/powerpoint/2010/main" Requires="p14">
      <p:transition spd="slow" p14:dur="2000" advTm="16078"/>
    </mc:Choice>
    <mc:Fallback>
      <p:transition spd="slow" advTm="16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87"/>
                </p:tgtEl>
              </p:cMediaNode>
            </p:video>
            <p:seq concurrent="1" nextAc="seek">
              <p:cTn id="12" restart="whenNotActive" fill="hold" evtFilter="cancelBubble" nodeType="interactiveSeq">
                <p:stCondLst>
                  <p:cond evt="onClick" delay="0">
                    <p:tgtEl>
                      <p:spTgt spid="18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87"/>
                                        </p:tgtEl>
                                      </p:cBhvr>
                                    </p:cmd>
                                  </p:childTnLst>
                                </p:cTn>
                              </p:par>
                            </p:childTnLst>
                          </p:cTn>
                        </p:par>
                      </p:childTnLst>
                    </p:cTn>
                  </p:par>
                </p:childTnLst>
              </p:cTn>
              <p:nextCondLst>
                <p:cond evt="onClick" delay="0">
                  <p:tgtEl>
                    <p:spTgt spid="187"/>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8922C-DCCB-3F82-25C7-265C5C1E6691}"/>
              </a:ext>
            </a:extLst>
          </p:cNvPr>
          <p:cNvSpPr>
            <a:spLocks noGrp="1"/>
          </p:cNvSpPr>
          <p:nvPr>
            <p:ph type="title"/>
          </p:nvPr>
        </p:nvSpPr>
        <p:spPr>
          <a:xfrm>
            <a:off x="904706" y="1235290"/>
            <a:ext cx="3478091" cy="4480726"/>
          </a:xfrm>
        </p:spPr>
        <p:txBody>
          <a:bodyPr>
            <a:normAutofit/>
          </a:bodyPr>
          <a:lstStyle/>
          <a:p>
            <a:pPr algn="r"/>
            <a:r>
              <a:rPr lang="en-GB" sz="4000">
                <a:cs typeface="Calibri Light" panose="020F0302020204030204"/>
              </a:rPr>
              <a:t>Self-Evaluation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EF8133-2F45-658B-E7F5-3006831CBA9C}"/>
              </a:ext>
            </a:extLst>
          </p:cNvPr>
          <p:cNvSpPr>
            <a:spLocks noGrp="1"/>
          </p:cNvSpPr>
          <p:nvPr>
            <p:ph idx="1"/>
          </p:nvPr>
        </p:nvSpPr>
        <p:spPr>
          <a:xfrm>
            <a:off x="4803479" y="1852863"/>
            <a:ext cx="4710623" cy="3560260"/>
          </a:xfrm>
        </p:spPr>
        <p:txBody>
          <a:bodyPr anchor="ctr">
            <a:normAutofit/>
          </a:bodyPr>
          <a:lstStyle/>
          <a:p>
            <a:pPr marL="0" indent="0">
              <a:buNone/>
            </a:pPr>
            <a:r>
              <a:rPr lang="en-GB" sz="2400" b="1">
                <a:cs typeface="Calibri"/>
              </a:rPr>
              <a:t>Strengths</a:t>
            </a:r>
          </a:p>
          <a:p>
            <a:pPr marL="0" indent="0">
              <a:buNone/>
            </a:pPr>
            <a:r>
              <a:rPr lang="en-GB" sz="2000">
                <a:cs typeface="Calibri"/>
              </a:rPr>
              <a:t>Time Mangement </a:t>
            </a:r>
          </a:p>
          <a:p>
            <a:pPr marL="0" indent="0">
              <a:buNone/>
            </a:pPr>
            <a:r>
              <a:rPr lang="en-GB" sz="2000">
                <a:cs typeface="Calibri"/>
              </a:rPr>
              <a:t>Creative</a:t>
            </a:r>
          </a:p>
          <a:p>
            <a:pPr marL="0" indent="0">
              <a:buNone/>
            </a:pPr>
            <a:r>
              <a:rPr lang="en-GB" sz="2000">
                <a:cs typeface="Calibri"/>
              </a:rPr>
              <a:t>Organised </a:t>
            </a:r>
          </a:p>
          <a:p>
            <a:pPr marL="0" indent="0">
              <a:buNone/>
            </a:pPr>
            <a:r>
              <a:rPr lang="en-GB" sz="2000">
                <a:cs typeface="Calibri"/>
              </a:rPr>
              <a:t>Good at adapting</a:t>
            </a:r>
          </a:p>
          <a:p>
            <a:pPr marL="0" indent="0">
              <a:buNone/>
            </a:pPr>
            <a:r>
              <a:rPr lang="en-GB" sz="2000">
                <a:cs typeface="Calibri"/>
              </a:rPr>
              <a:t>Hard working </a:t>
            </a:r>
          </a:p>
          <a:p>
            <a:pPr marL="0" indent="0">
              <a:buNone/>
            </a:pPr>
            <a:r>
              <a:rPr lang="en-GB" sz="2000">
                <a:cs typeface="Calibri"/>
              </a:rPr>
              <a:t>Observant</a:t>
            </a:r>
          </a:p>
          <a:p>
            <a:pPr marL="0" indent="0">
              <a:buNone/>
            </a:pPr>
            <a:endParaRPr lang="en-GB" sz="2400">
              <a:cs typeface="Calibri"/>
            </a:endParaRPr>
          </a:p>
        </p:txBody>
      </p:sp>
      <p:sp>
        <p:nvSpPr>
          <p:cNvPr id="4" name="TextBox 3">
            <a:extLst>
              <a:ext uri="{FF2B5EF4-FFF2-40B4-BE49-F238E27FC236}">
                <a16:creationId xmlns:a16="http://schemas.microsoft.com/office/drawing/2014/main" id="{20B24D2C-9B74-BA6F-86C3-558DA0E3E85A}"/>
              </a:ext>
            </a:extLst>
          </p:cNvPr>
          <p:cNvSpPr txBox="1"/>
          <p:nvPr/>
        </p:nvSpPr>
        <p:spPr>
          <a:xfrm>
            <a:off x="7332315" y="1852863"/>
            <a:ext cx="34134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Weakness</a:t>
            </a:r>
            <a:r>
              <a:rPr lang="en-GB" sz="2000" b="1">
                <a:cs typeface="Calibri"/>
              </a:rPr>
              <a:t> </a:t>
            </a:r>
          </a:p>
          <a:p>
            <a:r>
              <a:rPr lang="en-GB" sz="2000">
                <a:cs typeface="Calibri"/>
              </a:rPr>
              <a:t>Teamwork/ Group work</a:t>
            </a:r>
          </a:p>
          <a:p>
            <a:r>
              <a:rPr lang="en-GB" sz="2000">
                <a:cs typeface="Calibri"/>
              </a:rPr>
              <a:t>Confidence </a:t>
            </a:r>
            <a:endParaRPr lang="en-GB" sz="2000"/>
          </a:p>
        </p:txBody>
      </p:sp>
      <p:sp>
        <p:nvSpPr>
          <p:cNvPr id="5" name="TextBox 4">
            <a:extLst>
              <a:ext uri="{FF2B5EF4-FFF2-40B4-BE49-F238E27FC236}">
                <a16:creationId xmlns:a16="http://schemas.microsoft.com/office/drawing/2014/main" id="{11BF78C2-D33A-4F44-4DE5-E3B8EF331A90}"/>
              </a:ext>
            </a:extLst>
          </p:cNvPr>
          <p:cNvSpPr txBox="1"/>
          <p:nvPr/>
        </p:nvSpPr>
        <p:spPr>
          <a:xfrm>
            <a:off x="4868333" y="4934479"/>
            <a:ext cx="5648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Slide Number Placeholder 5">
            <a:extLst>
              <a:ext uri="{FF2B5EF4-FFF2-40B4-BE49-F238E27FC236}">
                <a16:creationId xmlns:a16="http://schemas.microsoft.com/office/drawing/2014/main" id="{68DDE57C-A3B7-DEBA-9B99-F4E9342A2F99}"/>
              </a:ext>
            </a:extLst>
          </p:cNvPr>
          <p:cNvSpPr>
            <a:spLocks noGrp="1"/>
          </p:cNvSpPr>
          <p:nvPr>
            <p:ph type="sldNum" sz="quarter" idx="12"/>
          </p:nvPr>
        </p:nvSpPr>
        <p:spPr/>
        <p:txBody>
          <a:bodyPr/>
          <a:lstStyle/>
          <a:p>
            <a:fld id="{330EA680-D336-4FF7-8B7A-9848BB0A1C32}" type="slidenum">
              <a:rPr lang="en-GB" smtClean="0"/>
              <a:t>4</a:t>
            </a:fld>
            <a:endParaRPr lang="en-GB"/>
          </a:p>
        </p:txBody>
      </p:sp>
      <p:pic>
        <p:nvPicPr>
          <p:cNvPr id="137" name="Video 136">
            <a:hlinkClick r:id="" action="ppaction://media"/>
            <a:extLst>
              <a:ext uri="{FF2B5EF4-FFF2-40B4-BE49-F238E27FC236}">
                <a16:creationId xmlns:a16="http://schemas.microsoft.com/office/drawing/2014/main" id="{99A1863E-CE68-A643-3A12-34F0E3E201C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641774" y="4516657"/>
            <a:ext cx="3048000" cy="1714500"/>
          </a:xfrm>
          <a:prstGeom prst="rect">
            <a:avLst/>
          </a:prstGeom>
        </p:spPr>
      </p:pic>
    </p:spTree>
    <p:custDataLst>
      <p:tags r:id="rId1"/>
    </p:custDataLst>
    <p:extLst>
      <p:ext uri="{BB962C8B-B14F-4D97-AF65-F5344CB8AC3E}">
        <p14:creationId xmlns:p14="http://schemas.microsoft.com/office/powerpoint/2010/main" val="3661191625"/>
      </p:ext>
    </p:extLst>
  </p:cSld>
  <p:clrMapOvr>
    <a:masterClrMapping/>
  </p:clrMapOvr>
  <mc:AlternateContent xmlns:mc="http://schemas.openxmlformats.org/markup-compatibility/2006">
    <mc:Choice xmlns:p14="http://schemas.microsoft.com/office/powerpoint/2010/main" Requires="p14">
      <p:transition spd="slow" p14:dur="2000" advTm="28872"/>
    </mc:Choice>
    <mc:Fallback>
      <p:transition spd="slow" advTm="28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37"/>
                </p:tgtEl>
              </p:cMediaNode>
            </p:video>
            <p:seq concurrent="1" nextAc="seek">
              <p:cTn id="16" restart="whenNotActive" fill="hold" evtFilter="cancelBubble" nodeType="interactiveSeq">
                <p:stCondLst>
                  <p:cond evt="onClick" delay="0">
                    <p:tgtEl>
                      <p:spTgt spid="13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37"/>
                                        </p:tgtEl>
                                      </p:cBhvr>
                                    </p:cmd>
                                  </p:childTnLst>
                                </p:cTn>
                              </p:par>
                            </p:childTnLst>
                          </p:cTn>
                        </p:par>
                      </p:childTnLst>
                    </p:cTn>
                  </p:par>
                </p:childTnLst>
              </p:cTn>
              <p:nextCondLst>
                <p:cond evt="onClick" delay="0">
                  <p:tgtEl>
                    <p:spTgt spid="137"/>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930A-A398-A611-797B-7D05D9B76E02}"/>
              </a:ext>
            </a:extLst>
          </p:cNvPr>
          <p:cNvSpPr>
            <a:spLocks noGrp="1"/>
          </p:cNvSpPr>
          <p:nvPr>
            <p:ph type="title"/>
          </p:nvPr>
        </p:nvSpPr>
        <p:spPr>
          <a:xfrm>
            <a:off x="965201" y="2223976"/>
            <a:ext cx="3689096" cy="1875178"/>
          </a:xfrm>
        </p:spPr>
        <p:txBody>
          <a:bodyPr vert="horz" lIns="91440" tIns="45720" rIns="91440" bIns="45720" rtlCol="0" anchor="b">
            <a:normAutofit/>
          </a:bodyPr>
          <a:lstStyle/>
          <a:p>
            <a:pPr algn="r"/>
            <a:r>
              <a:rPr lang="en-US" sz="4000" kern="1200">
                <a:latin typeface="+mj-lt"/>
                <a:ea typeface="+mj-ea"/>
                <a:cs typeface="+mj-cs"/>
              </a:rPr>
              <a:t>Personal Development Plan (PDP)</a:t>
            </a:r>
          </a:p>
        </p:txBody>
      </p:sp>
      <p:graphicFrame>
        <p:nvGraphicFramePr>
          <p:cNvPr id="5" name="Table 5">
            <a:extLst>
              <a:ext uri="{FF2B5EF4-FFF2-40B4-BE49-F238E27FC236}">
                <a16:creationId xmlns:a16="http://schemas.microsoft.com/office/drawing/2014/main" id="{98864553-69A1-7F33-BBAE-51CF6E4BC1D9}"/>
              </a:ext>
            </a:extLst>
          </p:cNvPr>
          <p:cNvGraphicFramePr>
            <a:graphicFrameLocks noGrp="1"/>
          </p:cNvGraphicFramePr>
          <p:nvPr>
            <p:extLst>
              <p:ext uri="{D42A27DB-BD31-4B8C-83A1-F6EECF244321}">
                <p14:modId xmlns:p14="http://schemas.microsoft.com/office/powerpoint/2010/main" val="2067870973"/>
              </p:ext>
            </p:extLst>
          </p:nvPr>
        </p:nvGraphicFramePr>
        <p:xfrm>
          <a:off x="5145851" y="1589851"/>
          <a:ext cx="5366936" cy="3047906"/>
        </p:xfrm>
        <a:graphic>
          <a:graphicData uri="http://schemas.openxmlformats.org/drawingml/2006/table">
            <a:tbl>
              <a:tblPr firstRow="1" bandRow="1">
                <a:tableStyleId>{793D81CF-94F2-401A-BA57-92F5A7B2D0C5}</a:tableStyleId>
              </a:tblPr>
              <a:tblGrid>
                <a:gridCol w="850418">
                  <a:extLst>
                    <a:ext uri="{9D8B030D-6E8A-4147-A177-3AD203B41FA5}">
                      <a16:colId xmlns:a16="http://schemas.microsoft.com/office/drawing/2014/main" val="1143677368"/>
                    </a:ext>
                  </a:extLst>
                </a:gridCol>
                <a:gridCol w="1169746">
                  <a:extLst>
                    <a:ext uri="{9D8B030D-6E8A-4147-A177-3AD203B41FA5}">
                      <a16:colId xmlns:a16="http://schemas.microsoft.com/office/drawing/2014/main" val="391030549"/>
                    </a:ext>
                  </a:extLst>
                </a:gridCol>
                <a:gridCol w="1304199">
                  <a:extLst>
                    <a:ext uri="{9D8B030D-6E8A-4147-A177-3AD203B41FA5}">
                      <a16:colId xmlns:a16="http://schemas.microsoft.com/office/drawing/2014/main" val="3776066406"/>
                    </a:ext>
                  </a:extLst>
                </a:gridCol>
                <a:gridCol w="923247">
                  <a:extLst>
                    <a:ext uri="{9D8B030D-6E8A-4147-A177-3AD203B41FA5}">
                      <a16:colId xmlns:a16="http://schemas.microsoft.com/office/drawing/2014/main" val="2985876751"/>
                    </a:ext>
                  </a:extLst>
                </a:gridCol>
                <a:gridCol w="1119326">
                  <a:extLst>
                    <a:ext uri="{9D8B030D-6E8A-4147-A177-3AD203B41FA5}">
                      <a16:colId xmlns:a16="http://schemas.microsoft.com/office/drawing/2014/main" val="4137706945"/>
                    </a:ext>
                  </a:extLst>
                </a:gridCol>
              </a:tblGrid>
              <a:tr h="475361">
                <a:tc>
                  <a:txBody>
                    <a:bodyPr/>
                    <a:lstStyle/>
                    <a:p>
                      <a:r>
                        <a:rPr lang="en-GB" sz="700"/>
                        <a:t>What do I want/need to learn or develop? </a:t>
                      </a:r>
                    </a:p>
                  </a:txBody>
                  <a:tcPr marL="36164" marR="36164" marT="18082" marB="18082"/>
                </a:tc>
                <a:tc>
                  <a:txBody>
                    <a:bodyPr/>
                    <a:lstStyle/>
                    <a:p>
                      <a:r>
                        <a:rPr lang="en-GB" sz="700"/>
                        <a:t>What will I do to achieve that?</a:t>
                      </a:r>
                    </a:p>
                  </a:txBody>
                  <a:tcPr marL="36164" marR="36164" marT="18082" marB="18082"/>
                </a:tc>
                <a:tc>
                  <a:txBody>
                    <a:bodyPr/>
                    <a:lstStyle/>
                    <a:p>
                      <a:r>
                        <a:rPr lang="en-GB" sz="700"/>
                        <a:t>What resources or support will I need?</a:t>
                      </a:r>
                    </a:p>
                  </a:txBody>
                  <a:tcPr marL="36164" marR="36164" marT="18082" marB="18082"/>
                </a:tc>
                <a:tc>
                  <a:txBody>
                    <a:bodyPr/>
                    <a:lstStyle/>
                    <a:p>
                      <a:r>
                        <a:rPr lang="en-GB" sz="700"/>
                        <a:t>What will my succuss created be?</a:t>
                      </a:r>
                    </a:p>
                  </a:txBody>
                  <a:tcPr marL="36164" marR="36164" marT="18082" marB="18082"/>
                </a:tc>
                <a:tc>
                  <a:txBody>
                    <a:bodyPr/>
                    <a:lstStyle/>
                    <a:p>
                      <a:r>
                        <a:rPr lang="en-GB" sz="700"/>
                        <a:t> Target date for review and completion</a:t>
                      </a:r>
                    </a:p>
                  </a:txBody>
                  <a:tcPr marL="36164" marR="36164" marT="18082" marB="18082"/>
                </a:tc>
                <a:extLst>
                  <a:ext uri="{0D108BD9-81ED-4DB2-BD59-A6C34878D82A}">
                    <a16:rowId xmlns:a16="http://schemas.microsoft.com/office/drawing/2014/main" val="4217552835"/>
                  </a:ext>
                </a:extLst>
              </a:tr>
              <a:tr h="894798">
                <a:tc>
                  <a:txBody>
                    <a:bodyPr/>
                    <a:lstStyle/>
                    <a:p>
                      <a:r>
                        <a:rPr lang="en-GB" sz="700"/>
                        <a:t>I want to learn and develop my 3D sculpting skills.</a:t>
                      </a:r>
                      <a:endParaRPr lang="en-US" sz="700"/>
                    </a:p>
                  </a:txBody>
                  <a:tcPr marL="36164" marR="36164" marT="18082" marB="18082"/>
                </a:tc>
                <a:tc>
                  <a:txBody>
                    <a:bodyPr/>
                    <a:lstStyle/>
                    <a:p>
                      <a:r>
                        <a:rPr lang="en-GB" sz="700"/>
                        <a:t>I will use the 3D sculpturing software to create different pieces to learn how to use the tools and I will do some research to learn how the software works. </a:t>
                      </a:r>
                    </a:p>
                  </a:txBody>
                  <a:tcPr marL="36164" marR="36164" marT="18082" marB="18082"/>
                </a:tc>
                <a:tc>
                  <a:txBody>
                    <a:bodyPr/>
                    <a:lstStyle/>
                    <a:p>
                      <a:r>
                        <a:rPr lang="en-US" sz="700"/>
                        <a:t>The resources I need are  maya and a PC.</a:t>
                      </a:r>
                    </a:p>
                    <a:p>
                      <a:pPr lvl="0">
                        <a:buNone/>
                      </a:pPr>
                      <a:r>
                        <a:rPr lang="en-US" sz="700"/>
                        <a:t>The support I need is just my teacher looking over my work to give feedback. </a:t>
                      </a:r>
                    </a:p>
                  </a:txBody>
                  <a:tcPr marL="36164" marR="36164" marT="18082" marB="18082"/>
                </a:tc>
                <a:tc>
                  <a:txBody>
                    <a:bodyPr/>
                    <a:lstStyle/>
                    <a:p>
                      <a:r>
                        <a:rPr lang="en-GB" sz="700"/>
                        <a:t>To be able create 3D sculptors for different projects to look real. </a:t>
                      </a:r>
                    </a:p>
                  </a:txBody>
                  <a:tcPr marL="36164" marR="36164" marT="18082" marB="18082"/>
                </a:tc>
                <a:tc>
                  <a:txBody>
                    <a:bodyPr/>
                    <a:lstStyle/>
                    <a:p>
                      <a:r>
                        <a:rPr lang="en-GB" sz="700"/>
                        <a:t>I am setting myself a year to do this (2022 to 2023). I will also review my progress every month and I will add more time if I feel like I need it. </a:t>
                      </a:r>
                    </a:p>
                    <a:p>
                      <a:pPr lvl="0">
                        <a:buNone/>
                      </a:pPr>
                      <a:endParaRPr lang="en-GB" sz="700"/>
                    </a:p>
                  </a:txBody>
                  <a:tcPr marL="36164" marR="36164" marT="18082" marB="18082"/>
                </a:tc>
                <a:extLst>
                  <a:ext uri="{0D108BD9-81ED-4DB2-BD59-A6C34878D82A}">
                    <a16:rowId xmlns:a16="http://schemas.microsoft.com/office/drawing/2014/main" val="584655147"/>
                  </a:ext>
                </a:extLst>
              </a:tr>
              <a:tr h="782949">
                <a:tc>
                  <a:txBody>
                    <a:bodyPr/>
                    <a:lstStyle/>
                    <a:p>
                      <a:r>
                        <a:rPr lang="en-GB" sz="700"/>
                        <a:t>I want to develop my drawings skills. </a:t>
                      </a:r>
                    </a:p>
                  </a:txBody>
                  <a:tcPr marL="36164" marR="36164" marT="18082" marB="18082"/>
                </a:tc>
                <a:tc>
                  <a:txBody>
                    <a:bodyPr/>
                    <a:lstStyle/>
                    <a:p>
                      <a:r>
                        <a:rPr lang="en-GB" sz="700"/>
                        <a:t>I will do some research on the different drawing techniques. I will also practice different drawing styles for a couple of hours each day</a:t>
                      </a:r>
                    </a:p>
                  </a:txBody>
                  <a:tcPr marL="36164" marR="36164" marT="18082" marB="18082"/>
                </a:tc>
                <a:tc>
                  <a:txBody>
                    <a:bodyPr/>
                    <a:lstStyle/>
                    <a:p>
                      <a:r>
                        <a:rPr lang="en-GB" sz="700"/>
                        <a:t>The resources I need are just drawing tools like paper, pens and pencil, etc. Again, the only support I need if just feedback from my teacher to make sure that I'm on the right track. </a:t>
                      </a:r>
                    </a:p>
                  </a:txBody>
                  <a:tcPr marL="36164" marR="36164" marT="18082" marB="18082"/>
                </a:tc>
                <a:tc>
                  <a:txBody>
                    <a:bodyPr/>
                    <a:lstStyle/>
                    <a:p>
                      <a:r>
                        <a:rPr lang="en-GB" sz="700"/>
                        <a:t> To be able to draw a wide range of drawings with detail and accuracy. </a:t>
                      </a:r>
                    </a:p>
                  </a:txBody>
                  <a:tcPr marL="36164" marR="36164" marT="18082" marB="18082"/>
                </a:tc>
                <a:tc>
                  <a:txBody>
                    <a:bodyPr/>
                    <a:lstStyle/>
                    <a:p>
                      <a:pPr lvl="0">
                        <a:buNone/>
                      </a:pPr>
                      <a:r>
                        <a:rPr lang="en-GB" sz="700" b="0" i="0" u="none" strike="noStrike" noProof="0">
                          <a:latin typeface="Calibri"/>
                        </a:rPr>
                        <a:t> I am setting myself a year to do this (2022 to 2023). I will also review my progress every month and I will add more time if I feel like I need it. </a:t>
                      </a:r>
                    </a:p>
                  </a:txBody>
                  <a:tcPr marL="36164" marR="36164" marT="18082" marB="18082"/>
                </a:tc>
                <a:extLst>
                  <a:ext uri="{0D108BD9-81ED-4DB2-BD59-A6C34878D82A}">
                    <a16:rowId xmlns:a16="http://schemas.microsoft.com/office/drawing/2014/main" val="1512451072"/>
                  </a:ext>
                </a:extLst>
              </a:tr>
              <a:tr h="894798">
                <a:tc>
                  <a:txBody>
                    <a:bodyPr/>
                    <a:lstStyle/>
                    <a:p>
                      <a:pPr lvl="0">
                        <a:buNone/>
                      </a:pPr>
                      <a:r>
                        <a:rPr lang="en-GB" sz="700"/>
                        <a:t>I want to learn and develop my photo bashing skills.</a:t>
                      </a:r>
                      <a:endParaRPr lang="en-US" sz="700"/>
                    </a:p>
                  </a:txBody>
                  <a:tcPr marL="36164" marR="36164" marT="18082" marB="18082"/>
                </a:tc>
                <a:tc>
                  <a:txBody>
                    <a:bodyPr/>
                    <a:lstStyle/>
                    <a:p>
                      <a:r>
                        <a:rPr lang="en-GB" sz="700" dirty="0"/>
                        <a:t>To achieve this, I will practice combine different photos together to make it look like are already part of the image.</a:t>
                      </a:r>
                    </a:p>
                  </a:txBody>
                  <a:tcPr marL="36164" marR="36164" marT="18082" marB="18082"/>
                </a:tc>
                <a:tc>
                  <a:txBody>
                    <a:bodyPr/>
                    <a:lstStyle/>
                    <a:p>
                      <a:r>
                        <a:rPr lang="en-GB" sz="700"/>
                        <a:t>The resources I need are photoshop and a PC. The support is the same as the other ones just feedback and help when I need it.  </a:t>
                      </a:r>
                    </a:p>
                  </a:txBody>
                  <a:tcPr marL="36164" marR="36164" marT="18082" marB="18082"/>
                </a:tc>
                <a:tc>
                  <a:txBody>
                    <a:bodyPr/>
                    <a:lstStyle/>
                    <a:p>
                      <a:r>
                        <a:rPr lang="en-GB" sz="700"/>
                        <a:t>To be able to able to add different components to one photo and make it look like they were already a part of the image. </a:t>
                      </a:r>
                    </a:p>
                  </a:txBody>
                  <a:tcPr marL="36164" marR="36164" marT="18082" marB="18082"/>
                </a:tc>
                <a:tc>
                  <a:txBody>
                    <a:bodyPr/>
                    <a:lstStyle/>
                    <a:p>
                      <a:pPr lvl="0">
                        <a:buNone/>
                      </a:pPr>
                      <a:r>
                        <a:rPr lang="en-GB" sz="700" b="0" i="0" u="none" strike="noStrike" noProof="0" dirty="0">
                          <a:latin typeface="Calibri"/>
                        </a:rPr>
                        <a:t>I am setting myself a year to do this (2022 to 2023). I will also review my progress every month and I will add more time if I feel like I need it. </a:t>
                      </a:r>
                      <a:endParaRPr lang="en-GB" sz="700" dirty="0"/>
                    </a:p>
                  </a:txBody>
                  <a:tcPr marL="36164" marR="36164" marT="18082" marB="18082"/>
                </a:tc>
                <a:extLst>
                  <a:ext uri="{0D108BD9-81ED-4DB2-BD59-A6C34878D82A}">
                    <a16:rowId xmlns:a16="http://schemas.microsoft.com/office/drawing/2014/main" val="2706961566"/>
                  </a:ext>
                </a:extLst>
              </a:tr>
            </a:tbl>
          </a:graphicData>
        </a:graphic>
      </p:graphicFrame>
      <p:cxnSp>
        <p:nvCxnSpPr>
          <p:cNvPr id="3" name="Straight Arrow Connector 2">
            <a:extLst>
              <a:ext uri="{FF2B5EF4-FFF2-40B4-BE49-F238E27FC236}">
                <a16:creationId xmlns:a16="http://schemas.microsoft.com/office/drawing/2014/main" id="{678A3B0A-2BBD-7A05-F064-46DC6E0B26BE}"/>
              </a:ext>
            </a:extLst>
          </p:cNvPr>
          <p:cNvCxnSpPr/>
          <p:nvPr/>
        </p:nvCxnSpPr>
        <p:spPr>
          <a:xfrm>
            <a:off x="4812659" y="1762381"/>
            <a:ext cx="43542" cy="2889379"/>
          </a:xfrm>
          <a:prstGeom prst="straightConnector1">
            <a:avLst/>
          </a:prstGeom>
          <a:ln/>
        </p:spPr>
        <p:style>
          <a:lnRef idx="3">
            <a:schemeClr val="dk1"/>
          </a:lnRef>
          <a:fillRef idx="0">
            <a:schemeClr val="dk1"/>
          </a:fillRef>
          <a:effectRef idx="2">
            <a:schemeClr val="dk1"/>
          </a:effectRef>
          <a:fontRef idx="minor">
            <a:schemeClr val="tx1"/>
          </a:fontRef>
        </p:style>
      </p:cxnSp>
      <p:sp>
        <p:nvSpPr>
          <p:cNvPr id="4" name="Slide Number Placeholder 3">
            <a:extLst>
              <a:ext uri="{FF2B5EF4-FFF2-40B4-BE49-F238E27FC236}">
                <a16:creationId xmlns:a16="http://schemas.microsoft.com/office/drawing/2014/main" id="{E18C61A1-D5BA-F30A-6BC4-B1DB3C2601E3}"/>
              </a:ext>
            </a:extLst>
          </p:cNvPr>
          <p:cNvSpPr>
            <a:spLocks noGrp="1"/>
          </p:cNvSpPr>
          <p:nvPr>
            <p:ph type="sldNum" sz="quarter" idx="12"/>
          </p:nvPr>
        </p:nvSpPr>
        <p:spPr/>
        <p:txBody>
          <a:bodyPr/>
          <a:lstStyle/>
          <a:p>
            <a:fld id="{330EA680-D336-4FF7-8B7A-9848BB0A1C32}" type="slidenum">
              <a:rPr lang="en-GB" smtClean="0"/>
              <a:t>5</a:t>
            </a:fld>
            <a:endParaRPr lang="en-GB"/>
          </a:p>
        </p:txBody>
      </p:sp>
      <p:pic>
        <p:nvPicPr>
          <p:cNvPr id="111" name="Video 110">
            <a:hlinkClick r:id="" action="ppaction://media"/>
            <a:extLst>
              <a:ext uri="{FF2B5EF4-FFF2-40B4-BE49-F238E27FC236}">
                <a16:creationId xmlns:a16="http://schemas.microsoft.com/office/drawing/2014/main" id="{BD062926-EAFB-BE92-C5F3-2CE6DA3CCE0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641774" y="4516657"/>
            <a:ext cx="3048000" cy="1714500"/>
          </a:xfrm>
          <a:prstGeom prst="rect">
            <a:avLst/>
          </a:prstGeom>
        </p:spPr>
      </p:pic>
    </p:spTree>
    <p:custDataLst>
      <p:tags r:id="rId1"/>
    </p:custDataLst>
    <p:extLst>
      <p:ext uri="{BB962C8B-B14F-4D97-AF65-F5344CB8AC3E}">
        <p14:creationId xmlns:p14="http://schemas.microsoft.com/office/powerpoint/2010/main" val="3355575575"/>
      </p:ext>
    </p:extLst>
  </p:cSld>
  <p:clrMapOvr>
    <a:masterClrMapping/>
  </p:clrMapOvr>
  <mc:AlternateContent xmlns:mc="http://schemas.openxmlformats.org/markup-compatibility/2006">
    <mc:Choice xmlns:p14="http://schemas.microsoft.com/office/powerpoint/2010/main" Requires="p14">
      <p:transition spd="slow" p14:dur="2000" advTm="163292"/>
    </mc:Choice>
    <mc:Fallback>
      <p:transition spd="slow" advTm="163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11"/>
                </p:tgtEl>
              </p:cMediaNode>
            </p:video>
            <p:seq concurrent="1" nextAc="seek">
              <p:cTn id="12" restart="whenNotActive" fill="hold" evtFilter="cancelBubble" nodeType="interactiveSeq">
                <p:stCondLst>
                  <p:cond evt="onClick" delay="0">
                    <p:tgtEl>
                      <p:spTgt spid="111"/>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11"/>
                                        </p:tgtEl>
                                      </p:cBhvr>
                                    </p:cmd>
                                  </p:childTnLst>
                                </p:cTn>
                              </p:par>
                            </p:childTnLst>
                          </p:cTn>
                        </p:par>
                      </p:childTnLst>
                    </p:cTn>
                  </p:par>
                </p:childTnLst>
              </p:cTn>
              <p:nextCondLst>
                <p:cond evt="onClick" delay="0">
                  <p:tgtEl>
                    <p:spTgt spid="1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cs typeface="Calibri" panose="020F0502020204030204"/>
            </a:endParaRPr>
          </a:p>
        </p:txBody>
      </p:sp>
      <p:sp>
        <p:nvSpPr>
          <p:cNvPr id="36" name="Right Triangle 2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17F2-A403-8FF8-E2BF-07A588CA757E}"/>
              </a:ext>
            </a:extLst>
          </p:cNvPr>
          <p:cNvSpPr>
            <a:spLocks noGrp="1"/>
          </p:cNvSpPr>
          <p:nvPr>
            <p:ph type="title"/>
          </p:nvPr>
        </p:nvSpPr>
        <p:spPr>
          <a:xfrm>
            <a:off x="1075767" y="1188637"/>
            <a:ext cx="2988234" cy="4480726"/>
          </a:xfrm>
        </p:spPr>
        <p:txBody>
          <a:bodyPr>
            <a:normAutofit/>
          </a:bodyPr>
          <a:lstStyle/>
          <a:p>
            <a:pPr algn="r"/>
            <a:r>
              <a:rPr lang="en-GB" sz="5100">
                <a:cs typeface="Calibri Light"/>
              </a:rPr>
              <a:t> </a:t>
            </a:r>
            <a:r>
              <a:rPr lang="en-GB" sz="4000">
                <a:cs typeface="Calibri Light"/>
              </a:rPr>
              <a:t>Unit 4 Topic Summary</a:t>
            </a:r>
            <a:r>
              <a:rPr lang="en-GB" sz="5100">
                <a:cs typeface="Calibri Light"/>
              </a:rPr>
              <a:t> </a:t>
            </a:r>
            <a:endParaRPr lang="en-GB" sz="5100"/>
          </a:p>
        </p:txBody>
      </p:sp>
      <p:cxnSp>
        <p:nvCxnSpPr>
          <p:cNvPr id="34" name="Straight Connector 3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5B56C9-E7B2-44A8-F9A2-3039D2BF321B}"/>
              </a:ext>
            </a:extLst>
          </p:cNvPr>
          <p:cNvSpPr>
            <a:spLocks noGrp="1"/>
          </p:cNvSpPr>
          <p:nvPr>
            <p:ph idx="1"/>
          </p:nvPr>
        </p:nvSpPr>
        <p:spPr>
          <a:xfrm>
            <a:off x="4895427" y="1797036"/>
            <a:ext cx="6004597" cy="4343426"/>
          </a:xfrm>
        </p:spPr>
        <p:txBody>
          <a:bodyPr anchor="ctr">
            <a:normAutofit fontScale="92500" lnSpcReduction="10000"/>
          </a:bodyPr>
          <a:lstStyle/>
          <a:p>
            <a:pPr marL="0" indent="0" algn="ctr">
              <a:buNone/>
            </a:pPr>
            <a:r>
              <a:rPr lang="en-GB" sz="2400" b="1">
                <a:cs typeface="Calibri"/>
              </a:rPr>
              <a:t>Becoming a lifelong learning</a:t>
            </a:r>
            <a:endParaRPr lang="en-GB" sz="2400">
              <a:cs typeface="Calibri"/>
            </a:endParaRPr>
          </a:p>
          <a:p>
            <a:pPr marL="0" indent="0" algn="ctr">
              <a:buNone/>
            </a:pPr>
            <a:r>
              <a:rPr lang="en-GB" sz="2400" b="1">
                <a:cs typeface="Calibri"/>
              </a:rPr>
              <a:t>Unit 4 Topic 1: Learning to learn</a:t>
            </a:r>
          </a:p>
          <a:p>
            <a:pPr marL="0" indent="0" algn="ctr">
              <a:buNone/>
            </a:pPr>
            <a:r>
              <a:rPr lang="en-GB" sz="1600" b="1">
                <a:cs typeface="Calibri"/>
              </a:rPr>
              <a:t>Mistakes</a:t>
            </a:r>
            <a:endParaRPr lang="en-GB" sz="1600">
              <a:cs typeface="Calibri"/>
            </a:endParaRPr>
          </a:p>
          <a:p>
            <a:pPr marL="0" indent="0" algn="ctr">
              <a:buNone/>
            </a:pPr>
            <a:r>
              <a:rPr lang="en-GB" sz="1500">
                <a:cs typeface="Calibri"/>
              </a:rPr>
              <a:t>When learning new things you will make mistakes, take them in and learn from them. </a:t>
            </a:r>
          </a:p>
          <a:p>
            <a:pPr marL="0" indent="0" algn="ctr">
              <a:buNone/>
            </a:pPr>
            <a:r>
              <a:rPr lang="en-GB" sz="1600" b="1">
                <a:cs typeface="Calibri"/>
              </a:rPr>
              <a:t>Feedback</a:t>
            </a:r>
          </a:p>
          <a:p>
            <a:pPr marL="0" indent="0" algn="ctr">
              <a:buNone/>
            </a:pPr>
            <a:r>
              <a:rPr lang="en-GB" sz="1500">
                <a:cs typeface="Calibri"/>
              </a:rPr>
              <a:t>Take in feedback that is given to you when you are learning something new, good or bad they will help you to know if you are on the right tracks or not. </a:t>
            </a:r>
          </a:p>
          <a:p>
            <a:pPr marL="0" indent="0" algn="ctr">
              <a:buNone/>
            </a:pPr>
            <a:r>
              <a:rPr lang="en-GB" sz="1600" b="1">
                <a:cs typeface="Calibri"/>
              </a:rPr>
              <a:t>The habit loop</a:t>
            </a:r>
          </a:p>
          <a:p>
            <a:pPr marL="0" indent="0" algn="ctr">
              <a:buNone/>
            </a:pPr>
            <a:r>
              <a:rPr lang="en-GB" sz="1500">
                <a:cs typeface="Calibri"/>
              </a:rPr>
              <a:t>Learning something new can be hard and sometimes you don’t feel like putting in any time to it if you are finding it hard. Try the habit loop where you have a have a cue that will trigger the routine to do things, then a reward when you have done some work. </a:t>
            </a:r>
          </a:p>
          <a:p>
            <a:pPr marL="0" indent="0" algn="ctr">
              <a:buNone/>
            </a:pPr>
            <a:r>
              <a:rPr lang="en-GB" sz="1600" b="1">
                <a:cs typeface="Calibri"/>
              </a:rPr>
              <a:t>The anatomy of learning </a:t>
            </a:r>
          </a:p>
          <a:p>
            <a:pPr marL="0" indent="0" algn="ctr">
              <a:buNone/>
            </a:pPr>
            <a:r>
              <a:rPr lang="en-GB" sz="1500">
                <a:cs typeface="Calibri"/>
              </a:rPr>
              <a:t>Learning new things can be hard but moving out of you comport zone can help you in life as you will gain more skills and knowledge of things. </a:t>
            </a:r>
          </a:p>
          <a:p>
            <a:pPr marL="457200" lvl="1" indent="0">
              <a:buNone/>
            </a:pPr>
            <a:endParaRPr lang="en-GB" sz="1200">
              <a:cs typeface="Calibri"/>
            </a:endParaRPr>
          </a:p>
          <a:p>
            <a:pPr marL="285750" indent="-285750"/>
            <a:endParaRPr lang="en-GB" sz="1600">
              <a:cs typeface="Calibri"/>
            </a:endParaRPr>
          </a:p>
          <a:p>
            <a:pPr marL="0" indent="0">
              <a:buNone/>
            </a:pPr>
            <a:endParaRPr lang="en-GB" sz="1600">
              <a:cs typeface="Calibri"/>
            </a:endParaRPr>
          </a:p>
          <a:p>
            <a:pPr marL="0" indent="0">
              <a:buNone/>
            </a:pPr>
            <a:endParaRPr lang="en-GB" sz="2400">
              <a:cs typeface="Calibri"/>
            </a:endParaRPr>
          </a:p>
        </p:txBody>
      </p:sp>
      <p:sp>
        <p:nvSpPr>
          <p:cNvPr id="4" name="Slide Number Placeholder 3">
            <a:extLst>
              <a:ext uri="{FF2B5EF4-FFF2-40B4-BE49-F238E27FC236}">
                <a16:creationId xmlns:a16="http://schemas.microsoft.com/office/drawing/2014/main" id="{985F04A4-FF15-FD6D-A539-0A44BEC0D84D}"/>
              </a:ext>
            </a:extLst>
          </p:cNvPr>
          <p:cNvSpPr>
            <a:spLocks noGrp="1"/>
          </p:cNvSpPr>
          <p:nvPr>
            <p:ph type="sldNum" sz="quarter" idx="12"/>
          </p:nvPr>
        </p:nvSpPr>
        <p:spPr/>
        <p:txBody>
          <a:bodyPr/>
          <a:lstStyle/>
          <a:p>
            <a:fld id="{330EA680-D336-4FF7-8B7A-9848BB0A1C32}" type="slidenum">
              <a:rPr lang="en-GB" smtClean="0"/>
              <a:t>6</a:t>
            </a:fld>
            <a:endParaRPr lang="en-GB"/>
          </a:p>
        </p:txBody>
      </p:sp>
      <p:pic>
        <p:nvPicPr>
          <p:cNvPr id="83" name="Video 82">
            <a:hlinkClick r:id="" action="ppaction://media"/>
            <a:extLst>
              <a:ext uri="{FF2B5EF4-FFF2-40B4-BE49-F238E27FC236}">
                <a16:creationId xmlns:a16="http://schemas.microsoft.com/office/drawing/2014/main" id="{756FFE1C-71D9-50DA-A0ED-D7BBD752027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rcRect/>
          <a:stretch>
            <a:fillRect/>
          </a:stretch>
        </p:blipFill>
        <p:spPr>
          <a:xfrm>
            <a:off x="641774" y="4516657"/>
            <a:ext cx="3048000" cy="1714500"/>
          </a:xfrm>
          <a:prstGeom prst="rect">
            <a:avLst/>
          </a:prstGeom>
        </p:spPr>
      </p:pic>
    </p:spTree>
    <p:custDataLst>
      <p:tags r:id="rId1"/>
    </p:custDataLst>
    <p:extLst>
      <p:ext uri="{BB962C8B-B14F-4D97-AF65-F5344CB8AC3E}">
        <p14:creationId xmlns:p14="http://schemas.microsoft.com/office/powerpoint/2010/main" val="2700544220"/>
      </p:ext>
    </p:extLst>
  </p:cSld>
  <p:clrMapOvr>
    <a:masterClrMapping/>
  </p:clrMapOvr>
  <mc:AlternateContent xmlns:mc="http://schemas.openxmlformats.org/markup-compatibility/2006">
    <mc:Choice xmlns:p14="http://schemas.microsoft.com/office/powerpoint/2010/main" Requires="p14">
      <p:transition spd="slow" p14:dur="2000" advTm="63569"/>
    </mc:Choice>
    <mc:Fallback>
      <p:transition spd="slow" advTm="63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3"/>
                </p:tgtEl>
              </p:cMediaNode>
            </p:video>
            <p:seq concurrent="1" nextAc="seek">
              <p:cTn id="12" restart="whenNotActive" fill="hold" evtFilter="cancelBubble" nodeType="interactiveSeq">
                <p:stCondLst>
                  <p:cond evt="onClick" delay="0">
                    <p:tgtEl>
                      <p:spTgt spid="8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3"/>
                                        </p:tgtEl>
                                      </p:cBhvr>
                                    </p:cmd>
                                  </p:childTnLst>
                                </p:cTn>
                              </p:par>
                            </p:childTnLst>
                          </p:cTn>
                        </p:par>
                      </p:childTnLst>
                    </p:cTn>
                  </p:par>
                </p:childTnLst>
              </p:cTn>
              <p:nextCondLst>
                <p:cond evt="onClick" delay="0">
                  <p:tgtEl>
                    <p:spTgt spid="83"/>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DA8D0-DACA-54C9-954D-84C5668940CB}"/>
              </a:ext>
            </a:extLst>
          </p:cNvPr>
          <p:cNvSpPr>
            <a:spLocks noGrp="1"/>
          </p:cNvSpPr>
          <p:nvPr>
            <p:ph type="title"/>
          </p:nvPr>
        </p:nvSpPr>
        <p:spPr>
          <a:xfrm>
            <a:off x="1075767" y="1188637"/>
            <a:ext cx="2988234" cy="4480726"/>
          </a:xfrm>
        </p:spPr>
        <p:txBody>
          <a:bodyPr>
            <a:normAutofit/>
          </a:bodyPr>
          <a:lstStyle/>
          <a:p>
            <a:pPr algn="r"/>
            <a:r>
              <a:rPr lang="en-US" sz="4000">
                <a:cs typeface="Calibri Light"/>
              </a:rPr>
              <a:t>Conclusion </a:t>
            </a:r>
            <a:endParaRPr lang="en-US" sz="40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F4B308-1620-CFDE-071F-0226C18843BD}"/>
              </a:ext>
            </a:extLst>
          </p:cNvPr>
          <p:cNvSpPr>
            <a:spLocks noGrp="1"/>
          </p:cNvSpPr>
          <p:nvPr>
            <p:ph idx="1"/>
          </p:nvPr>
        </p:nvSpPr>
        <p:spPr>
          <a:xfrm>
            <a:off x="5255260" y="1648870"/>
            <a:ext cx="4702848" cy="3560260"/>
          </a:xfrm>
        </p:spPr>
        <p:txBody>
          <a:bodyPr anchor="ctr">
            <a:normAutofit/>
          </a:bodyPr>
          <a:lstStyle/>
          <a:p>
            <a:pPr marL="0" indent="0">
              <a:buNone/>
            </a:pPr>
            <a:r>
              <a:rPr lang="en-US" sz="2400">
                <a:cs typeface="Calibri" panose="020F0502020204030204"/>
              </a:rPr>
              <a:t>So, in conclusion I covered my self-Evaluation that I did on 16 personalities as well as my own thoughts. I then coved my Personal Development Plan (PDP). Lastly, I coved a unit 4 topic summary. </a:t>
            </a:r>
          </a:p>
          <a:p>
            <a:pPr marL="0" indent="0">
              <a:buNone/>
            </a:pPr>
            <a:r>
              <a:rPr lang="en-US" sz="2400">
                <a:cs typeface="Calibri" panose="020F0502020204030204"/>
              </a:rPr>
              <a:t>This is the end presentation.  Thank You for listening. </a:t>
            </a:r>
          </a:p>
        </p:txBody>
      </p:sp>
      <p:sp>
        <p:nvSpPr>
          <p:cNvPr id="4" name="Slide Number Placeholder 3">
            <a:extLst>
              <a:ext uri="{FF2B5EF4-FFF2-40B4-BE49-F238E27FC236}">
                <a16:creationId xmlns:a16="http://schemas.microsoft.com/office/drawing/2014/main" id="{A8EC6E54-661A-7893-7442-4AAF03D0EA57}"/>
              </a:ext>
            </a:extLst>
          </p:cNvPr>
          <p:cNvSpPr>
            <a:spLocks noGrp="1"/>
          </p:cNvSpPr>
          <p:nvPr>
            <p:ph type="sldNum" sz="quarter" idx="12"/>
          </p:nvPr>
        </p:nvSpPr>
        <p:spPr/>
        <p:txBody>
          <a:bodyPr/>
          <a:lstStyle/>
          <a:p>
            <a:fld id="{330EA680-D336-4FF7-8B7A-9848BB0A1C32}" type="slidenum">
              <a:rPr lang="en-GB" smtClean="0"/>
              <a:t>7</a:t>
            </a:fld>
            <a:endParaRPr lang="en-GB"/>
          </a:p>
        </p:txBody>
      </p:sp>
      <p:pic>
        <p:nvPicPr>
          <p:cNvPr id="23" name="Video 22">
            <a:hlinkClick r:id="" action="ppaction://media"/>
            <a:extLst>
              <a:ext uri="{FF2B5EF4-FFF2-40B4-BE49-F238E27FC236}">
                <a16:creationId xmlns:a16="http://schemas.microsoft.com/office/drawing/2014/main" id="{8D673E09-4757-1F34-5340-CF49CCF1FD7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641774" y="4516657"/>
            <a:ext cx="3048000" cy="1714500"/>
          </a:xfrm>
          <a:prstGeom prst="rect">
            <a:avLst/>
          </a:prstGeom>
        </p:spPr>
      </p:pic>
    </p:spTree>
    <p:custDataLst>
      <p:tags r:id="rId1"/>
    </p:custDataLst>
    <p:extLst>
      <p:ext uri="{BB962C8B-B14F-4D97-AF65-F5344CB8AC3E}">
        <p14:creationId xmlns:p14="http://schemas.microsoft.com/office/powerpoint/2010/main" val="1058242584"/>
      </p:ext>
    </p:extLst>
  </p:cSld>
  <p:clrMapOvr>
    <a:masterClrMapping/>
  </p:clrMapOvr>
  <mc:AlternateContent xmlns:mc="http://schemas.openxmlformats.org/markup-compatibility/2006">
    <mc:Choice xmlns:p14="http://schemas.microsoft.com/office/powerpoint/2010/main" Requires="p14">
      <p:transition spd="slow" p14:dur="2000" advTm="20803"/>
    </mc:Choice>
    <mc:Fallback>
      <p:transition spd="slow" advTm="20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3"/>
                </p:tgtEl>
              </p:cMediaNode>
            </p:video>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3"/>
                                        </p:tgtEl>
                                      </p:cBhvr>
                                    </p:cmd>
                                  </p:childTnLst>
                                </p:cTn>
                              </p:par>
                            </p:childTnLst>
                          </p:cTn>
                        </p:par>
                      </p:childTnLst>
                    </p:cTn>
                  </p:par>
                </p:childTnLst>
              </p:cTn>
              <p:nextCondLst>
                <p:cond evt="onClick" delay="0">
                  <p:tgtEl>
                    <p:spTgt spid="23"/>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048B8-ED81-EB55-1363-A3F63E8BD447}"/>
              </a:ext>
            </a:extLst>
          </p:cNvPr>
          <p:cNvSpPr>
            <a:spLocks noGrp="1"/>
          </p:cNvSpPr>
          <p:nvPr>
            <p:ph type="title"/>
          </p:nvPr>
        </p:nvSpPr>
        <p:spPr>
          <a:xfrm>
            <a:off x="1075767" y="1188637"/>
            <a:ext cx="2988234" cy="4480726"/>
          </a:xfrm>
        </p:spPr>
        <p:txBody>
          <a:bodyPr>
            <a:normAutofit/>
          </a:bodyPr>
          <a:lstStyle/>
          <a:p>
            <a:pPr algn="r"/>
            <a:r>
              <a:rPr lang="en-US" sz="4000">
                <a:cs typeface="Calibri Light"/>
              </a:rPr>
              <a:t>References </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3340B2-6B9B-941C-D798-44D8EC7EDAC1}"/>
              </a:ext>
            </a:extLst>
          </p:cNvPr>
          <p:cNvSpPr>
            <a:spLocks noGrp="1"/>
          </p:cNvSpPr>
          <p:nvPr>
            <p:ph idx="1"/>
          </p:nvPr>
        </p:nvSpPr>
        <p:spPr>
          <a:xfrm>
            <a:off x="5255260" y="1648870"/>
            <a:ext cx="4702848" cy="3560260"/>
          </a:xfrm>
        </p:spPr>
        <p:txBody>
          <a:bodyPr anchor="ctr">
            <a:normAutofit/>
          </a:bodyPr>
          <a:lstStyle/>
          <a:p>
            <a:pPr marL="0" indent="0">
              <a:buNone/>
            </a:pPr>
            <a:r>
              <a:rPr lang="en-US" sz="1600">
                <a:ea typeface="+mn-lt"/>
                <a:cs typeface="+mn-lt"/>
              </a:rPr>
              <a:t>NERIS Analytics Limited, “16 Personalities,” </a:t>
            </a:r>
            <a:r>
              <a:rPr lang="en-US" sz="1600" i="1">
                <a:ea typeface="+mn-lt"/>
                <a:cs typeface="+mn-lt"/>
              </a:rPr>
              <a:t>16personalities.com</a:t>
            </a:r>
            <a:r>
              <a:rPr lang="en-US" sz="1600">
                <a:ea typeface="+mn-lt"/>
                <a:cs typeface="+mn-lt"/>
              </a:rPr>
              <a:t>, 2022. </a:t>
            </a:r>
            <a:r>
              <a:rPr lang="en-US" sz="1600">
                <a:ea typeface="+mn-lt"/>
                <a:cs typeface="+mn-lt"/>
                <a:hlinkClick r:id="rId3"/>
              </a:rPr>
              <a:t>https://www.16personalities.com</a:t>
            </a:r>
            <a:r>
              <a:rPr lang="en-US" sz="1600">
                <a:ea typeface="+mn-lt"/>
                <a:cs typeface="+mn-lt"/>
              </a:rPr>
              <a:t>/ (accessed Dec. 08, 2022).</a:t>
            </a:r>
            <a:endParaRPr lang="en-US" sz="1600">
              <a:cs typeface="Calibri" panose="020F0502020204030204"/>
            </a:endParaRPr>
          </a:p>
        </p:txBody>
      </p:sp>
      <p:sp>
        <p:nvSpPr>
          <p:cNvPr id="4" name="Slide Number Placeholder 3">
            <a:extLst>
              <a:ext uri="{FF2B5EF4-FFF2-40B4-BE49-F238E27FC236}">
                <a16:creationId xmlns:a16="http://schemas.microsoft.com/office/drawing/2014/main" id="{A6F17233-7077-1377-71F9-3CEB28F5547C}"/>
              </a:ext>
            </a:extLst>
          </p:cNvPr>
          <p:cNvSpPr>
            <a:spLocks noGrp="1"/>
          </p:cNvSpPr>
          <p:nvPr>
            <p:ph type="sldNum" sz="quarter" idx="12"/>
          </p:nvPr>
        </p:nvSpPr>
        <p:spPr/>
        <p:txBody>
          <a:bodyPr/>
          <a:lstStyle/>
          <a:p>
            <a:fld id="{330EA680-D336-4FF7-8B7A-9848BB0A1C32}" type="slidenum">
              <a:rPr lang="en-GB" smtClean="0"/>
              <a:t>8</a:t>
            </a:fld>
            <a:endParaRPr lang="en-GB"/>
          </a:p>
        </p:txBody>
      </p:sp>
    </p:spTree>
    <p:custDataLst>
      <p:tags r:id="rId1"/>
    </p:custDataLst>
    <p:extLst>
      <p:ext uri="{BB962C8B-B14F-4D97-AF65-F5344CB8AC3E}">
        <p14:creationId xmlns:p14="http://schemas.microsoft.com/office/powerpoint/2010/main" val="2764292721"/>
      </p:ext>
    </p:extLst>
  </p:cSld>
  <p:clrMapOvr>
    <a:masterClrMapping/>
  </p:clrMapOvr>
  <mc:AlternateContent xmlns:mc="http://schemas.openxmlformats.org/markup-compatibility/2006">
    <mc:Choice xmlns:p14="http://schemas.microsoft.com/office/powerpoint/2010/main" Requires="p14">
      <p:transition spd="slow" p14:dur="2000" advTm="2202"/>
    </mc:Choice>
    <mc:Fallback>
      <p:transition spd="slow" advTm="22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3|0.3|0.3|0.2|0.2|0.4"/>
</p:tagLst>
</file>

<file path=ppt/tags/tag2.xml><?xml version="1.0" encoding="utf-8"?>
<p:tagLst xmlns:a="http://schemas.openxmlformats.org/drawingml/2006/main" xmlns:r="http://schemas.openxmlformats.org/officeDocument/2006/relationships" xmlns:p="http://schemas.openxmlformats.org/presentationml/2006/main">
  <p:tag name="TIMING" val="|0.7"/>
</p:tagLst>
</file>

<file path=ppt/tags/tag3.xml><?xml version="1.0" encoding="utf-8"?>
<p:tagLst xmlns:a="http://schemas.openxmlformats.org/drawingml/2006/main" xmlns:r="http://schemas.openxmlformats.org/officeDocument/2006/relationships" xmlns:p="http://schemas.openxmlformats.org/presentationml/2006/main">
  <p:tag name="TIMING" val="|1|0.4"/>
</p:tagLst>
</file>

<file path=ppt/tags/tag4.xml><?xml version="1.0" encoding="utf-8"?>
<p:tagLst xmlns:a="http://schemas.openxmlformats.org/drawingml/2006/main" xmlns:r="http://schemas.openxmlformats.org/officeDocument/2006/relationships" xmlns:p="http://schemas.openxmlformats.org/presentationml/2006/main">
  <p:tag name="TIMING" val="|1"/>
</p:tagLst>
</file>

<file path=ppt/tags/tag5.xml><?xml version="1.0" encoding="utf-8"?>
<p:tagLst xmlns:a="http://schemas.openxmlformats.org/drawingml/2006/main" xmlns:r="http://schemas.openxmlformats.org/officeDocument/2006/relationships" xmlns:p="http://schemas.openxmlformats.org/presentationml/2006/main">
  <p:tag name="TIMING" val="|5"/>
</p:tagLst>
</file>

<file path=ppt/tags/tag6.xml><?xml version="1.0" encoding="utf-8"?>
<p:tagLst xmlns:a="http://schemas.openxmlformats.org/drawingml/2006/main" xmlns:r="http://schemas.openxmlformats.org/officeDocument/2006/relationships" xmlns:p="http://schemas.openxmlformats.org/presentationml/2006/main">
  <p:tag name="TIMING" val="|2.6"/>
</p:tagLst>
</file>

<file path=ppt/tags/tag7.xml><?xml version="1.0" encoding="utf-8"?>
<p:tagLst xmlns:a="http://schemas.openxmlformats.org/drawingml/2006/main" xmlns:r="http://schemas.openxmlformats.org/officeDocument/2006/relationships" xmlns:p="http://schemas.openxmlformats.org/presentationml/2006/main">
  <p:tag name="TIMING" val="|0.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1" ma:contentTypeDescription="Create a new document." ma:contentTypeScope="" ma:versionID="da3b9b8df4a272c8936c960e01df2b9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af758168e538ded13a2c35bec520e49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_activity" ma:index="15"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B7AB4818-A472-44D5-9B21-85FADF7BEA37}">
  <ds:schemaRefs>
    <ds:schemaRef ds:uri="http://schemas.microsoft.com/sharepoint/v3/contenttype/forms"/>
  </ds:schemaRefs>
</ds:datastoreItem>
</file>

<file path=customXml/itemProps2.xml><?xml version="1.0" encoding="utf-8"?>
<ds:datastoreItem xmlns:ds="http://schemas.openxmlformats.org/officeDocument/2006/customXml" ds:itemID="{3F5C1141-F83B-4B53-AD0C-5F9B10B58EAF}">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8E3788A-1527-4201-AC3A-2A96C86543E4}">
  <ds:schemaRefs>
    <ds:schemaRef ds:uri="4055ddc6-ee7b-4b5b-b8fb-52871646f80e"/>
    <ds:schemaRef ds:uri="http://schemas.microsoft.com/office/2006/documentManagement/types"/>
    <ds:schemaRef ds:uri="http://schemas.microsoft.com/office/2006/metadata/properties"/>
    <ds:schemaRef ds:uri="http://www.w3.org/XML/1998/namespace"/>
    <ds:schemaRef ds:uri="0338428b-3fc8-4989-9d03-78e16c931d9f"/>
    <ds:schemaRef ds:uri="http://purl.org/dc/terms/"/>
    <ds:schemaRef ds:uri="http://purl.org/dc/dcmitype/"/>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106</TotalTime>
  <Words>771</Words>
  <Application>Microsoft Office PowerPoint</Application>
  <PresentationFormat>Widescreen</PresentationFormat>
  <Paragraphs>71</Paragraphs>
  <Slides>8</Slides>
  <Notes>1</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Assignment 2: Personal Development  Plan (PDP)</vt:lpstr>
      <vt:lpstr>Table of Contents </vt:lpstr>
      <vt:lpstr>Introduction </vt:lpstr>
      <vt:lpstr>Self-Evaluation </vt:lpstr>
      <vt:lpstr>Personal Development Plan (PDP)</vt:lpstr>
      <vt:lpstr> Unit 4 Topic Summary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dc:creator>
  <cp:lastModifiedBy>Holly</cp:lastModifiedBy>
  <cp:revision>2</cp:revision>
  <dcterms:created xsi:type="dcterms:W3CDTF">2022-12-07T12:24:14Z</dcterms:created>
  <dcterms:modified xsi:type="dcterms:W3CDTF">2022-12-08T23:40:38Z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