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1078" r:id="rId3"/>
    <p:sldId id="454" r:id="rId4"/>
    <p:sldId id="455" r:id="rId5"/>
    <p:sldId id="456" r:id="rId6"/>
    <p:sldId id="512" r:id="rId7"/>
    <p:sldId id="513" r:id="rId8"/>
    <p:sldId id="458" r:id="rId9"/>
    <p:sldId id="459" r:id="rId10"/>
    <p:sldId id="460" r:id="rId11"/>
    <p:sldId id="461" r:id="rId12"/>
    <p:sldId id="1111" r:id="rId13"/>
    <p:sldId id="1112" r:id="rId14"/>
    <p:sldId id="485" r:id="rId15"/>
    <p:sldId id="1114" r:id="rId16"/>
    <p:sldId id="518" r:id="rId17"/>
    <p:sldId id="495" r:id="rId18"/>
    <p:sldId id="521" r:id="rId19"/>
    <p:sldId id="522" r:id="rId20"/>
    <p:sldId id="496" r:id="rId21"/>
    <p:sldId id="523" r:id="rId22"/>
    <p:sldId id="524" r:id="rId23"/>
    <p:sldId id="1079"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0" d="100"/>
          <a:sy n="60" d="100"/>
        </p:scale>
        <p:origin x="137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3810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136231"/>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10/9/2024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77079" y="2513916"/>
            <a:ext cx="8189841"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2977745"/>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37322" y="3415067"/>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437322" y="3865643"/>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p:cNvSpPr>
            <a:spLocks noGrp="1"/>
          </p:cNvSpPr>
          <p:nvPr>
            <p:ph idx="18"/>
          </p:nvPr>
        </p:nvSpPr>
        <p:spPr>
          <a:xfrm>
            <a:off x="437322" y="4355971"/>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7322" y="4819799"/>
            <a:ext cx="8269357"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7322" y="5243869"/>
            <a:ext cx="8269358"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77079" y="58461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2"/>
          <p:cNvSpPr>
            <a:spLocks noGrp="1"/>
          </p:cNvSpPr>
          <p:nvPr>
            <p:ph idx="22"/>
          </p:nvPr>
        </p:nvSpPr>
        <p:spPr>
          <a:xfrm>
            <a:off x="457203" y="5998560"/>
            <a:ext cx="8229600" cy="32205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31565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3"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oleObject" Target="../embeddings/oleObject7.bin"/><Relationship Id="rId1" Type="http://schemas.openxmlformats.org/officeDocument/2006/relationships/slideLayout" Target="../slideLayouts/slideLayout12.xml"/><Relationship Id="rId5" Type="http://schemas.openxmlformats.org/officeDocument/2006/relationships/image" Target="../media/image10.wmf"/><Relationship Id="rId4" Type="http://schemas.openxmlformats.org/officeDocument/2006/relationships/oleObject" Target="../embeddings/oleObject8.bin"/></Relationships>
</file>

<file path=ppt/slides/_rels/slide17.xml.rels><?xml version="1.0" encoding="UTF-8" standalone="yes"?>
<Relationships xmlns="http://schemas.openxmlformats.org/package/2006/relationships"><Relationship Id="rId3" Type="http://schemas.openxmlformats.org/officeDocument/2006/relationships/image" Target="../media/image11.wmf"/><Relationship Id="rId7" Type="http://schemas.openxmlformats.org/officeDocument/2006/relationships/image" Target="../media/image13.wmf"/><Relationship Id="rId2" Type="http://schemas.openxmlformats.org/officeDocument/2006/relationships/oleObject" Target="../embeddings/oleObject9.bin"/><Relationship Id="rId1" Type="http://schemas.openxmlformats.org/officeDocument/2006/relationships/slideLayout" Target="../slideLayouts/slideLayout2.xml"/><Relationship Id="rId6" Type="http://schemas.openxmlformats.org/officeDocument/2006/relationships/oleObject" Target="../embeddings/oleObject11.bin"/><Relationship Id="rId5" Type="http://schemas.openxmlformats.org/officeDocument/2006/relationships/image" Target="../media/image12.wmf"/><Relationship Id="rId4" Type="http://schemas.openxmlformats.org/officeDocument/2006/relationships/oleObject" Target="../embeddings/oleObject10.bin"/></Relationships>
</file>

<file path=ppt/slides/_rels/slide18.xml.rels><?xml version="1.0" encoding="UTF-8" standalone="yes"?>
<Relationships xmlns="http://schemas.openxmlformats.org/package/2006/relationships"><Relationship Id="rId3" Type="http://schemas.openxmlformats.org/officeDocument/2006/relationships/image" Target="../media/image14.wmf"/><Relationship Id="rId7" Type="http://schemas.openxmlformats.org/officeDocument/2006/relationships/image" Target="../media/image16.wmf"/><Relationship Id="rId2" Type="http://schemas.openxmlformats.org/officeDocument/2006/relationships/oleObject" Target="../embeddings/oleObject12.bin"/><Relationship Id="rId1" Type="http://schemas.openxmlformats.org/officeDocument/2006/relationships/slideLayout" Target="../slideLayouts/slideLayout2.xml"/><Relationship Id="rId6" Type="http://schemas.openxmlformats.org/officeDocument/2006/relationships/oleObject" Target="../embeddings/oleObject14.bin"/><Relationship Id="rId5" Type="http://schemas.openxmlformats.org/officeDocument/2006/relationships/image" Target="../media/image15.wmf"/><Relationship Id="rId4" Type="http://schemas.openxmlformats.org/officeDocument/2006/relationships/oleObject" Target="../embeddings/oleObject13.bin"/></Relationships>
</file>

<file path=ppt/slides/_rels/slide1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15.bin"/><Relationship Id="rId1" Type="http://schemas.openxmlformats.org/officeDocument/2006/relationships/slideLayout" Target="../slideLayouts/slideLayout2.xml"/><Relationship Id="rId5" Type="http://schemas.openxmlformats.org/officeDocument/2006/relationships/image" Target="../media/image18.wmf"/><Relationship Id="rId4" Type="http://schemas.openxmlformats.org/officeDocument/2006/relationships/oleObject" Target="../embeddings/oleObject16.bin"/></Relationships>
</file>

<file path=ppt/slides/_rels/slide20.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7.bin"/><Relationship Id="rId1" Type="http://schemas.openxmlformats.org/officeDocument/2006/relationships/slideLayout" Target="../slideLayouts/slideLayout2.xml"/><Relationship Id="rId5" Type="http://schemas.openxmlformats.org/officeDocument/2006/relationships/image" Target="../media/image20.wmf"/><Relationship Id="rId4" Type="http://schemas.openxmlformats.org/officeDocument/2006/relationships/oleObject" Target="../embeddings/oleObject18.bin"/></Relationships>
</file>

<file path=ppt/slides/_rels/slide21.xml.rels><?xml version="1.0" encoding="UTF-8" standalone="yes"?>
<Relationships xmlns="http://schemas.openxmlformats.org/package/2006/relationships"><Relationship Id="rId8" Type="http://schemas.openxmlformats.org/officeDocument/2006/relationships/oleObject" Target="../embeddings/oleObject22.bin"/><Relationship Id="rId3" Type="http://schemas.openxmlformats.org/officeDocument/2006/relationships/image" Target="../media/image21.wmf"/><Relationship Id="rId7" Type="http://schemas.openxmlformats.org/officeDocument/2006/relationships/image" Target="../media/image23.wmf"/><Relationship Id="rId2" Type="http://schemas.openxmlformats.org/officeDocument/2006/relationships/oleObject" Target="../embeddings/oleObject19.bin"/><Relationship Id="rId1" Type="http://schemas.openxmlformats.org/officeDocument/2006/relationships/slideLayout" Target="../slideLayouts/slideLayout2.xml"/><Relationship Id="rId6" Type="http://schemas.openxmlformats.org/officeDocument/2006/relationships/oleObject" Target="../embeddings/oleObject21.bin"/><Relationship Id="rId11" Type="http://schemas.openxmlformats.org/officeDocument/2006/relationships/image" Target="../media/image25.wmf"/><Relationship Id="rId5" Type="http://schemas.openxmlformats.org/officeDocument/2006/relationships/image" Target="../media/image22.wmf"/><Relationship Id="rId10" Type="http://schemas.openxmlformats.org/officeDocument/2006/relationships/oleObject" Target="../embeddings/oleObject23.bin"/><Relationship Id="rId4" Type="http://schemas.openxmlformats.org/officeDocument/2006/relationships/oleObject" Target="../embeddings/oleObject20.bin"/><Relationship Id="rId9" Type="http://schemas.openxmlformats.org/officeDocument/2006/relationships/image" Target="../media/image24.wmf"/></Relationships>
</file>

<file path=ppt/slides/_rels/slide22.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oleObject" Target="../embeddings/oleObject24.bin"/><Relationship Id="rId1" Type="http://schemas.openxmlformats.org/officeDocument/2006/relationships/slideLayout" Target="../slideLayouts/slideLayout2.xml"/><Relationship Id="rId5" Type="http://schemas.openxmlformats.org/officeDocument/2006/relationships/image" Target="../media/image27.wmf"/><Relationship Id="rId4" Type="http://schemas.openxmlformats.org/officeDocument/2006/relationships/oleObject" Target="../embeddings/oleObject25.bin"/></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9</a:t>
            </a:r>
          </a:p>
          <a:p>
            <a:pPr eaLnBrk="1" hangingPunct="1"/>
            <a:endParaRPr lang="en-GB" altLang="en-US" dirty="0">
              <a:solidFill>
                <a:schemeClr val="accent2"/>
              </a:solidFill>
            </a:endParaRPr>
          </a:p>
          <a:p>
            <a:pPr eaLnBrk="1" hangingPunct="1"/>
            <a:r>
              <a:rPr lang="en-GB" altLang="en-US" sz="4800" b="1" dirty="0">
                <a:solidFill>
                  <a:schemeClr val="accent2"/>
                </a:solidFill>
              </a:rPr>
              <a:t>Working Capital Management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Working Capital Ratios</a:t>
            </a:r>
          </a:p>
          <a:p>
            <a:r>
              <a:rPr lang="en-GB" dirty="0"/>
              <a:t>Operational Ratios</a:t>
            </a:r>
          </a:p>
          <a:p>
            <a:r>
              <a:rPr lang="en-GB" dirty="0"/>
              <a:t>Summary of Key Financial Ratios.</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09/10/2024</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
        <p:nvSpPr>
          <p:cNvPr id="3" name="Content Placeholder 2"/>
          <p:cNvSpPr>
            <a:spLocks noGrp="1"/>
          </p:cNvSpPr>
          <p:nvPr>
            <p:ph idx="1"/>
          </p:nvPr>
        </p:nvSpPr>
        <p:spPr>
          <a:xfrm>
            <a:off x="457200" y="1600201"/>
            <a:ext cx="8229600" cy="1752600"/>
          </a:xfrm>
        </p:spPr>
        <p:txBody>
          <a:bodyPr/>
          <a:lstStyle/>
          <a:p>
            <a:pPr>
              <a:lnSpc>
                <a:spcPct val="90000"/>
              </a:lnSpc>
            </a:pPr>
            <a:r>
              <a:rPr lang="en-US" altLang="en-US" sz="2600" dirty="0">
                <a:ea typeface="ヒラギノ角ゴ Pro W3" pitchFamily="-65" charset="-128"/>
              </a:rPr>
              <a:t>Working Capital Ratios</a:t>
            </a:r>
          </a:p>
          <a:p>
            <a:pPr lvl="1"/>
            <a:r>
              <a:rPr lang="en-US" altLang="en-US" sz="2400" dirty="0">
                <a:ea typeface="ヒラギノ角ゴ Pro W3" pitchFamily="-65" charset="-128"/>
              </a:rPr>
              <a:t>Accounts Receivable Days</a:t>
            </a:r>
          </a:p>
          <a:p>
            <a:pPr lvl="2"/>
            <a:r>
              <a:rPr lang="en-US" altLang="en-US" sz="2200" dirty="0">
                <a:ea typeface="ＭＳ Ｐゴシック" panose="020B0600070205080204" pitchFamily="34" charset="-128"/>
              </a:rPr>
              <a:t>The firm’s accounts receivable in terms of the number of days’ worth of sales that it represents</a:t>
            </a:r>
            <a:endParaRPr lang="en-US" sz="2200" dirty="0"/>
          </a:p>
        </p:txBody>
      </p:sp>
      <p:graphicFrame>
        <p:nvGraphicFramePr>
          <p:cNvPr id="4" name="Object 3" descr="Accounts receivable days equals accounts receivable over average daily sales."/>
          <p:cNvGraphicFramePr>
            <a:graphicFrameLocks noChangeAspect="1"/>
          </p:cNvGraphicFramePr>
          <p:nvPr/>
        </p:nvGraphicFramePr>
        <p:xfrm>
          <a:off x="619125" y="3644900"/>
          <a:ext cx="7189788" cy="911225"/>
        </p:xfrm>
        <a:graphic>
          <a:graphicData uri="http://schemas.openxmlformats.org/presentationml/2006/ole">
            <mc:AlternateContent xmlns:mc="http://schemas.openxmlformats.org/markup-compatibility/2006">
              <mc:Choice xmlns:v="urn:schemas-microsoft-com:vml" Requires="v">
                <p:oleObj name="Equation" r:id="rId2" imgW="2908080" imgH="368280" progId="Equation.DSMT4">
                  <p:embed/>
                </p:oleObj>
              </mc:Choice>
              <mc:Fallback>
                <p:oleObj name="Equation" r:id="rId2" imgW="2908080" imgH="368280" progId="Equation.DSMT4">
                  <p:embed/>
                  <p:pic>
                    <p:nvPicPr>
                      <p:cNvPr id="4" name="Object 3" descr="Accounts receivable days equals accounts receivable over average daily sa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125" y="3644900"/>
                        <a:ext cx="7189788" cy="9112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920194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2362200"/>
          </a:xfrm>
        </p:spPr>
        <p:txBody>
          <a:bodyPr/>
          <a:lstStyle/>
          <a:p>
            <a:pPr>
              <a:lnSpc>
                <a:spcPct val="90000"/>
              </a:lnSpc>
            </a:pPr>
            <a:r>
              <a:rPr lang="en-US" altLang="en-US" sz="2600" dirty="0">
                <a:ea typeface="ヒラギノ角ゴ Pro W3" pitchFamily="-65" charset="-128"/>
              </a:rPr>
              <a:t>Working Capital Ratios</a:t>
            </a:r>
          </a:p>
          <a:p>
            <a:pPr lvl="1">
              <a:lnSpc>
                <a:spcPct val="90000"/>
              </a:lnSpc>
            </a:pPr>
            <a:r>
              <a:rPr lang="en-US" altLang="en-US" sz="2400" dirty="0">
                <a:ea typeface="ヒラギノ角ゴ Pro W3" pitchFamily="-65" charset="-128"/>
              </a:rPr>
              <a:t>Inventory Days and Inventory Turnover</a:t>
            </a:r>
          </a:p>
          <a:p>
            <a:pPr lvl="2">
              <a:lnSpc>
                <a:spcPct val="90000"/>
              </a:lnSpc>
            </a:pPr>
            <a:r>
              <a:rPr lang="en-US" altLang="en-US" sz="2200" dirty="0">
                <a:ea typeface="ＭＳ Ｐゴシック" panose="020B0600070205080204" pitchFamily="34" charset="-128"/>
              </a:rPr>
              <a:t>Inventory Days is the number of days’ cost of goods sold represented by inventory</a:t>
            </a:r>
          </a:p>
          <a:p>
            <a:pPr lvl="2">
              <a:lnSpc>
                <a:spcPct val="90000"/>
              </a:lnSpc>
            </a:pPr>
            <a:r>
              <a:rPr lang="en-US" altLang="en-US" sz="2200" dirty="0">
                <a:ea typeface="ＭＳ Ｐゴシック" panose="020B0600070205080204" pitchFamily="34" charset="-128"/>
              </a:rPr>
              <a:t>Inventory Turnover tells how efficiently a company turns its inventory into sales</a:t>
            </a:r>
            <a:endParaRPr lang="en-US" sz="2200" dirty="0"/>
          </a:p>
        </p:txBody>
      </p:sp>
      <p:graphicFrame>
        <p:nvGraphicFramePr>
          <p:cNvPr id="4" name="Object 3" descr="Inventory turnover equals cost of goods sold over inventory."/>
          <p:cNvGraphicFramePr>
            <a:graphicFrameLocks noChangeAspect="1"/>
          </p:cNvGraphicFramePr>
          <p:nvPr/>
        </p:nvGraphicFramePr>
        <p:xfrm>
          <a:off x="1293813" y="4230688"/>
          <a:ext cx="5838825" cy="911225"/>
        </p:xfrm>
        <a:graphic>
          <a:graphicData uri="http://schemas.openxmlformats.org/presentationml/2006/ole">
            <mc:AlternateContent xmlns:mc="http://schemas.openxmlformats.org/markup-compatibility/2006">
              <mc:Choice xmlns:v="urn:schemas-microsoft-com:vml" Requires="v">
                <p:oleObj name="Equation" r:id="rId2" imgW="2361960" imgH="368280" progId="Equation.DSMT4">
                  <p:embed/>
                </p:oleObj>
              </mc:Choice>
              <mc:Fallback>
                <p:oleObj name="Equation" r:id="rId2" imgW="2361960" imgH="368280" progId="Equation.DSMT4">
                  <p:embed/>
                  <p:pic>
                    <p:nvPicPr>
                      <p:cNvPr id="4" name="Object 3" descr="Inventory turnover equals cost of goods sold over invent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3813" y="4230688"/>
                        <a:ext cx="5838825" cy="9112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 name="Title 1">
            <a:extLst>
              <a:ext uri="{FF2B5EF4-FFF2-40B4-BE49-F238E27FC236}">
                <a16:creationId xmlns:a16="http://schemas.microsoft.com/office/drawing/2014/main" id="{F8F3F10F-7176-8A87-F638-608F2D846A35}"/>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297793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Compute Global’s accounts payable days, inventory days, and inventory turnover for 2016.</a:t>
            </a:r>
          </a:p>
        </p:txBody>
      </p:sp>
    </p:spTree>
    <p:extLst>
      <p:ext uri="{BB962C8B-B14F-4D97-AF65-F5344CB8AC3E}">
        <p14:creationId xmlns:p14="http://schemas.microsoft.com/office/powerpoint/2010/main" val="3989137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a:xfrm>
            <a:off x="469964" y="1432559"/>
            <a:ext cx="8229600" cy="4648200"/>
          </a:xfrm>
        </p:spPr>
        <p:txBody>
          <a:bodyPr/>
          <a:lstStyle/>
          <a:p>
            <a:pPr marL="0" indent="0">
              <a:buNone/>
            </a:pPr>
            <a:r>
              <a:rPr lang="en-US" sz="2600" b="1" dirty="0"/>
              <a:t>Solution</a:t>
            </a:r>
          </a:p>
          <a:p>
            <a:pPr marL="0" indent="0">
              <a:buNone/>
            </a:pPr>
            <a:r>
              <a:rPr lang="en-US" sz="2600" b="1" dirty="0"/>
              <a:t>Plan and Organize</a:t>
            </a:r>
          </a:p>
          <a:p>
            <a:r>
              <a:rPr lang="en-US" sz="2400" dirty="0"/>
              <a:t>Working capital ratios require information from both the balance sheet and the income statement. For these ratios, we need inventory and accounts payable from the balance sheet and cost of goods sold from the income statement (often listed as cost of sales).</a:t>
            </a:r>
          </a:p>
          <a:p>
            <a:r>
              <a:rPr lang="en-US" sz="2400" dirty="0"/>
              <a:t>Inventory = 15.3, </a:t>
            </a:r>
          </a:p>
          <a:p>
            <a:r>
              <a:rPr lang="en-US" sz="2400" dirty="0"/>
              <a:t>Accounts payable = 29.2, </a:t>
            </a:r>
          </a:p>
          <a:p>
            <a:r>
              <a:rPr lang="en-US" sz="2400" dirty="0"/>
              <a:t>Cost of goods sold (cost of sales) = 153.4</a:t>
            </a:r>
          </a:p>
        </p:txBody>
      </p:sp>
    </p:spTree>
    <p:extLst>
      <p:ext uri="{BB962C8B-B14F-4D97-AF65-F5344CB8AC3E}">
        <p14:creationId xmlns:p14="http://schemas.microsoft.com/office/powerpoint/2010/main" val="1202967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600" b="1" dirty="0"/>
              <a:t>Execute</a:t>
            </a:r>
          </a:p>
        </p:txBody>
      </p:sp>
      <p:graphicFrame>
        <p:nvGraphicFrame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GraphicFramePr>
            <a:graphicFrameLocks noChangeAspect="1"/>
          </p:cNvGraphicFramePr>
          <p:nvPr/>
        </p:nvGraphicFramePr>
        <p:xfrm>
          <a:off x="350548" y="2334341"/>
          <a:ext cx="8757230" cy="2189315"/>
        </p:xfrm>
        <a:graphic>
          <a:graphicData uri="http://schemas.openxmlformats.org/presentationml/2006/ole">
            <mc:AlternateContent xmlns:mc="http://schemas.openxmlformats.org/markup-compatibility/2006">
              <mc:Choice xmlns:v="urn:schemas-microsoft-com:vml" Requires="v">
                <p:oleObj name="Equation" r:id="rId2" imgW="2844720" imgH="711000" progId="Equation.DSMT4">
                  <p:embed/>
                </p:oleObj>
              </mc:Choice>
              <mc:Fallback>
                <p:oleObj name="Equation" r:id="rId2" imgW="2844720" imgH="711000" progId="Equation.DSMT4">
                  <p:embed/>
                  <p:pic>
                    <p:nvPicPr>
                      <p:cNvPr id="4" name="Object 3" descr="Accounts payable days equals accounts payable over average daily cost of goods sold, equals 29.2 over 153.4 divided by 365, equals 69.48. Inventory days equals inventory over average daily cost of goods sold, equals, 15.3 over 153.4 divided by 365, equals 36.40. Inventory turnover equals cost of goods sold over inventory, equals, 153.4 over 15.3, equals 1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48" y="2334341"/>
                        <a:ext cx="8757230" cy="218931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977582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Problem:</a:t>
            </a:r>
          </a:p>
          <a:p>
            <a:r>
              <a:rPr lang="en-US" altLang="en-US" sz="2600" dirty="0">
                <a:ea typeface="ヒラギノ角ゴ Pro W3" pitchFamily="-65" charset="-128"/>
              </a:rPr>
              <a:t>Compute Rylan’s accounts receivable days, accounts payable days, and inventory days based on the following information:</a:t>
            </a:r>
          </a:p>
          <a:p>
            <a:pPr lvl="1">
              <a:lnSpc>
                <a:spcPct val="90000"/>
              </a:lnSpc>
            </a:pPr>
            <a:r>
              <a:rPr lang="en-US" altLang="en-US" sz="2400" dirty="0">
                <a:ea typeface="ヒラギノ角ゴ Pro W3" pitchFamily="-65" charset="-128"/>
              </a:rPr>
              <a:t>Accounts Receivable = $635</a:t>
            </a:r>
          </a:p>
          <a:p>
            <a:pPr lvl="1">
              <a:lnSpc>
                <a:spcPct val="90000"/>
              </a:lnSpc>
            </a:pPr>
            <a:r>
              <a:rPr lang="en-US" altLang="en-US" sz="2400" dirty="0">
                <a:ea typeface="ヒラギノ角ゴ Pro W3" pitchFamily="-65" charset="-128"/>
              </a:rPr>
              <a:t>Inventory= $925.0</a:t>
            </a:r>
          </a:p>
          <a:p>
            <a:pPr lvl="1">
              <a:lnSpc>
                <a:spcPct val="90000"/>
              </a:lnSpc>
            </a:pPr>
            <a:r>
              <a:rPr lang="en-US" altLang="en-US" sz="2400" dirty="0">
                <a:ea typeface="ヒラギノ角ゴ Pro W3" pitchFamily="-65" charset="-128"/>
              </a:rPr>
              <a:t>Accounts payable = $1,259</a:t>
            </a:r>
          </a:p>
          <a:p>
            <a:pPr lvl="1">
              <a:lnSpc>
                <a:spcPct val="90000"/>
              </a:lnSpc>
            </a:pPr>
            <a:r>
              <a:rPr lang="en-US" altLang="en-US" sz="2400" dirty="0">
                <a:ea typeface="ヒラギノ角ゴ Pro W3" pitchFamily="-65" charset="-128"/>
              </a:rPr>
              <a:t>Sales = $8,052</a:t>
            </a:r>
          </a:p>
          <a:p>
            <a:pPr lvl="1">
              <a:lnSpc>
                <a:spcPct val="90000"/>
              </a:lnSpc>
            </a:pPr>
            <a:r>
              <a:rPr lang="en-US" altLang="en-US" sz="2400" dirty="0">
                <a:ea typeface="ヒラギノ角ゴ Pro W3" pitchFamily="-65" charset="-128"/>
              </a:rPr>
              <a:t>Cost of goods sold (cost of sales) = $5,140</a:t>
            </a:r>
            <a:endParaRPr lang="en-US" sz="2400" dirty="0"/>
          </a:p>
        </p:txBody>
      </p:sp>
    </p:spTree>
    <p:extLst>
      <p:ext uri="{BB962C8B-B14F-4D97-AF65-F5344CB8AC3E}">
        <p14:creationId xmlns:p14="http://schemas.microsoft.com/office/powerpoint/2010/main" val="3941543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Solution:</a:t>
            </a:r>
          </a:p>
          <a:p>
            <a:pPr>
              <a:spcBef>
                <a:spcPct val="40000"/>
              </a:spcBef>
              <a:buNone/>
            </a:pPr>
            <a:r>
              <a:rPr lang="en-US" altLang="en-US" sz="2800" b="1" dirty="0">
                <a:ea typeface="ヒラギノ角ゴ Pro W3" pitchFamily="-65" charset="-128"/>
              </a:rPr>
              <a:t>Plan and Organize:</a:t>
            </a:r>
          </a:p>
          <a:p>
            <a:pPr>
              <a:lnSpc>
                <a:spcPct val="90000"/>
              </a:lnSpc>
            </a:pPr>
            <a:r>
              <a:rPr lang="en-US" altLang="en-US" sz="2600" dirty="0">
                <a:ea typeface="ヒラギノ角ゴ Pro W3" pitchFamily="-65" charset="-128"/>
              </a:rPr>
              <a:t>Working capital ratios require information from both the balance sheet and the income statement</a:t>
            </a:r>
            <a:endParaRPr lang="en-US" sz="2600" dirty="0"/>
          </a:p>
        </p:txBody>
      </p:sp>
    </p:spTree>
    <p:extLst>
      <p:ext uri="{BB962C8B-B14F-4D97-AF65-F5344CB8AC3E}">
        <p14:creationId xmlns:p14="http://schemas.microsoft.com/office/powerpoint/2010/main" val="3315821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graphicFrame>
        <p:nvGraphicFrame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GraphicFramePr>
            <a:graphicFrameLocks noGrp="1" noChangeAspect="1"/>
          </p:cNvGraphicFramePr>
          <p:nvPr>
            <p:ph idx="1"/>
          </p:nvPr>
        </p:nvGraphicFramePr>
        <p:xfrm>
          <a:off x="473204" y="1758407"/>
          <a:ext cx="8311896" cy="2352152"/>
        </p:xfrm>
        <a:graphic>
          <a:graphicData uri="http://schemas.openxmlformats.org/presentationml/2006/ole">
            <mc:AlternateContent xmlns:mc="http://schemas.openxmlformats.org/markup-compatibility/2006">
              <mc:Choice xmlns:v="urn:schemas-microsoft-com:vml" Requires="v">
                <p:oleObj name="Equation" r:id="rId2" imgW="4127400" imgH="1168200" progId="Equation.DSMT4">
                  <p:embed/>
                </p:oleObj>
              </mc:Choice>
              <mc:Fallback>
                <p:oleObj name="Equation" r:id="rId2" imgW="4127400" imgH="1168200" progId="Equation.DSMT4">
                  <p:embed/>
                  <p:pic>
                    <p:nvPicPr>
                      <p:cNvPr id="4" name="Content Placeholder 3" descr="Accounts receivable days equals accounts receivable over sales divided by 365, equals, 635 over 8,052 divided by 365, equals 28.8. Inventory days equals inventory, over cost of goods sold divided by 365, equals 925 over 5,140 divided by 365, equals 65.7. Accounts payable days equals accounts payable, over cost of goods sold divided by 365, equals 1,259 over 5,140 divided by 365, equals 89.4."/>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204" y="1758407"/>
                        <a:ext cx="8311896" cy="235215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897189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Working Capital Ratios</a:t>
            </a:r>
            <a:endParaRPr lang="en-US" sz="2000" b="0" dirty="0">
              <a:latin typeface="+mj-lt"/>
            </a:endParaRPr>
          </a:p>
        </p:txBody>
      </p:sp>
      <p:sp>
        <p:nvSpPr>
          <p:cNvPr id="3" name="Content Placeholder 2"/>
          <p:cNvSpPr>
            <a:spLocks noGrp="1"/>
          </p:cNvSpPr>
          <p:nvPr>
            <p:ph idx="1"/>
          </p:nvPr>
        </p:nvSpPr>
        <p:spPr/>
        <p:txBody>
          <a:bodyPr/>
          <a:lstStyle/>
          <a:p>
            <a:pPr>
              <a:buNone/>
            </a:pPr>
            <a:r>
              <a:rPr lang="en-US" altLang="en-US" sz="2800" b="1" dirty="0">
                <a:ea typeface="ヒラギノ角ゴ Pro W3" pitchFamily="-65" charset="-128"/>
              </a:rPr>
              <a:t>Evaluate:</a:t>
            </a:r>
          </a:p>
          <a:p>
            <a:r>
              <a:rPr lang="en-US" altLang="en-US" sz="2600" dirty="0">
                <a:ea typeface="ヒラギノ角ゴ Pro W3" pitchFamily="-65" charset="-128"/>
              </a:rPr>
              <a:t>Assuming that Rylan’s accounts payable at year-end on its balance sheet is representative of the normal amount during the year, Rylan is able, on average, to take about 89.4 days to pay its suppliers</a:t>
            </a:r>
          </a:p>
          <a:p>
            <a:r>
              <a:rPr lang="en-US" altLang="en-US" sz="2600" dirty="0">
                <a:ea typeface="ヒラギノ角ゴ Pro W3" pitchFamily="-65" charset="-128"/>
              </a:rPr>
              <a:t>This compares with the 28.8 days that it waits on average to be paid (its accounts receivable days)</a:t>
            </a:r>
          </a:p>
          <a:p>
            <a:r>
              <a:rPr lang="en-US" altLang="en-US" sz="2600" dirty="0">
                <a:ea typeface="ヒラギノ角ゴ Pro W3" pitchFamily="-65" charset="-128"/>
              </a:rPr>
              <a:t>Rylan typically takes 65.7 days to sell its inventory</a:t>
            </a:r>
            <a:endParaRPr lang="en-US" sz="2600" dirty="0"/>
          </a:p>
        </p:txBody>
      </p:sp>
    </p:spTree>
    <p:extLst>
      <p:ext uri="{BB962C8B-B14F-4D97-AF65-F5344CB8AC3E}">
        <p14:creationId xmlns:p14="http://schemas.microsoft.com/office/powerpoint/2010/main" val="617437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382000" cy="1097280"/>
          </a:xfrm>
        </p:spPr>
        <p:txBody>
          <a:bodyPr/>
          <a:lstStyle/>
          <a:p>
            <a:r>
              <a:rPr lang="en-US" altLang="en-US" sz="3600" dirty="0">
                <a:latin typeface="+mj-lt"/>
                <a:ea typeface="ヒラギノ角ゴ Pro W3" pitchFamily="-65" charset="-128"/>
              </a:rPr>
              <a:t>Financial Statement Analysis</a:t>
            </a:r>
            <a:endParaRPr lang="en-US" sz="2000" b="0" dirty="0">
              <a:latin typeface="+mj-lt"/>
            </a:endParaRPr>
          </a:p>
        </p:txBody>
      </p:sp>
      <p:sp>
        <p:nvSpPr>
          <p:cNvPr id="3" name="Content Placeholder 2"/>
          <p:cNvSpPr>
            <a:spLocks noGrp="1"/>
          </p:cNvSpPr>
          <p:nvPr>
            <p:ph idx="1"/>
          </p:nvPr>
        </p:nvSpPr>
        <p:spPr>
          <a:xfrm>
            <a:off x="457200" y="1600201"/>
            <a:ext cx="8229600" cy="15240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Equity</a:t>
            </a:r>
          </a:p>
          <a:p>
            <a:pPr lvl="2"/>
            <a:r>
              <a:rPr lang="en-US" altLang="en-US" sz="2200" dirty="0">
                <a:ea typeface="ＭＳ Ｐゴシック" panose="020B0600070205080204" pitchFamily="34" charset="-128"/>
              </a:rPr>
              <a:t>Evaluating the firm’s return on investment by comparing its income to its investment </a:t>
            </a:r>
            <a:endParaRPr lang="en-US" sz="2200" dirty="0"/>
          </a:p>
        </p:txBody>
      </p:sp>
      <p:graphicFrame>
        <p:nvGraphicFramePr>
          <p:cNvPr id="4" name="Object 3" descr="Return on equity equals net income over book value of equity."/>
          <p:cNvGraphicFramePr>
            <a:graphicFrameLocks noChangeAspect="1"/>
          </p:cNvGraphicFramePr>
          <p:nvPr/>
        </p:nvGraphicFramePr>
        <p:xfrm>
          <a:off x="1536243" y="3452226"/>
          <a:ext cx="5528582" cy="896528"/>
        </p:xfrm>
        <a:graphic>
          <a:graphicData uri="http://schemas.openxmlformats.org/presentationml/2006/ole">
            <mc:AlternateContent xmlns:mc="http://schemas.openxmlformats.org/markup-compatibility/2006">
              <mc:Choice xmlns:v="urn:schemas-microsoft-com:vml" Requires="v">
                <p:oleObj name="Equation" r:id="rId2" imgW="2349360" imgH="380880" progId="Equation.DSMT4">
                  <p:embed/>
                </p:oleObj>
              </mc:Choice>
              <mc:Fallback>
                <p:oleObj name="Equation" r:id="rId2" imgW="2349360" imgH="380880" progId="Equation.DSMT4">
                  <p:embed/>
                  <p:pic>
                    <p:nvPicPr>
                      <p:cNvPr id="4" name="Object 3" descr="Return on equity equals net income over book value of equ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6243" y="3452226"/>
                        <a:ext cx="5528582" cy="89652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934096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1676400"/>
          </a:xfrm>
        </p:spPr>
        <p:txBody>
          <a:bodyPr/>
          <a:lstStyle/>
          <a:p>
            <a:pPr>
              <a:lnSpc>
                <a:spcPct val="90000"/>
              </a:lnSpc>
            </a:pPr>
            <a:r>
              <a:rPr lang="en-US" altLang="en-US" sz="2600" dirty="0">
                <a:ea typeface="ヒラギノ角ゴ Pro W3" pitchFamily="-65" charset="-128"/>
              </a:rPr>
              <a:t>Operating Returns</a:t>
            </a:r>
          </a:p>
          <a:p>
            <a:pPr lvl="1"/>
            <a:r>
              <a:rPr lang="en-US" altLang="en-US" sz="2400" dirty="0">
                <a:ea typeface="ヒラギノ角ゴ Pro W3" pitchFamily="-65" charset="-128"/>
              </a:rPr>
              <a:t>Return on Assets</a:t>
            </a:r>
          </a:p>
          <a:p>
            <a:pPr lvl="2"/>
            <a:r>
              <a:rPr lang="en-US" altLang="en-US" sz="2200" dirty="0">
                <a:ea typeface="ＭＳ Ｐゴシック" panose="020B0600070205080204" pitchFamily="34" charset="-128"/>
              </a:rPr>
              <a:t>Evaluating the firm’s return on investment by comparing its income to its assets</a:t>
            </a:r>
            <a:endParaRPr lang="en-US" sz="2200" dirty="0"/>
          </a:p>
        </p:txBody>
      </p:sp>
      <p:graphicFrame>
        <p:nvGraphicFramePr>
          <p:cNvPr id="4" name="Object 3" descr="Return on assets equals net income over total assets."/>
          <p:cNvGraphicFramePr>
            <a:graphicFrameLocks noChangeAspect="1"/>
          </p:cNvGraphicFramePr>
          <p:nvPr/>
        </p:nvGraphicFramePr>
        <p:xfrm>
          <a:off x="1555019" y="3603338"/>
          <a:ext cx="4497271" cy="845121"/>
        </p:xfrm>
        <a:graphic>
          <a:graphicData uri="http://schemas.openxmlformats.org/presentationml/2006/ole">
            <mc:AlternateContent xmlns:mc="http://schemas.openxmlformats.org/markup-compatibility/2006">
              <mc:Choice xmlns:v="urn:schemas-microsoft-com:vml" Requires="v">
                <p:oleObj name="Equation" r:id="rId2" imgW="1892160" imgH="355320" progId="Equation.DSMT4">
                  <p:embed/>
                </p:oleObj>
              </mc:Choice>
              <mc:Fallback>
                <p:oleObj name="Equation" r:id="rId2" imgW="1892160" imgH="355320" progId="Equation.DSMT4">
                  <p:embed/>
                  <p:pic>
                    <p:nvPicPr>
                      <p:cNvPr id="4" name="Object 3" descr="Return on assets equals net income over total asse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019" y="3603338"/>
                        <a:ext cx="4497271" cy="84512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itle 1">
            <a:extLst>
              <a:ext uri="{FF2B5EF4-FFF2-40B4-BE49-F238E27FC236}">
                <a16:creationId xmlns:a16="http://schemas.microsoft.com/office/drawing/2014/main" id="{48F3F44C-3571-2905-E78C-396AD56C0DE2}"/>
              </a:ext>
            </a:extLst>
          </p:cNvPr>
          <p:cNvSpPr>
            <a:spLocks noGrp="1"/>
          </p:cNvSpPr>
          <p:nvPr>
            <p:ph type="title"/>
          </p:nvPr>
        </p:nvSpPr>
        <p:spPr>
          <a:xfrm>
            <a:off x="457200" y="215372"/>
            <a:ext cx="8382000" cy="1097280"/>
          </a:xfrm>
        </p:spPr>
        <p:txBody>
          <a:bodyPr/>
          <a:lstStyle/>
          <a:p>
            <a:r>
              <a:rPr lang="en-US" altLang="en-US" sz="3600" dirty="0">
                <a:latin typeface="+mj-lt"/>
                <a:ea typeface="ヒラギノ角ゴ Pro W3" pitchFamily="-65" charset="-128"/>
              </a:rPr>
              <a:t>Financial Statement Analysis </a:t>
            </a:r>
            <a:endParaRPr lang="en-US" sz="2000" b="0" dirty="0">
              <a:latin typeface="+mj-lt"/>
            </a:endParaRPr>
          </a:p>
        </p:txBody>
      </p:sp>
    </p:spTree>
    <p:extLst>
      <p:ext uri="{BB962C8B-B14F-4D97-AF65-F5344CB8AC3E}">
        <p14:creationId xmlns:p14="http://schemas.microsoft.com/office/powerpoint/2010/main" val="1891425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 </a:t>
            </a:r>
            <a:endParaRPr lang="en-US" sz="2000" b="0" dirty="0">
              <a:latin typeface="+mj-lt"/>
            </a:endParaRPr>
          </a:p>
        </p:txBody>
      </p:sp>
      <p:sp>
        <p:nvSpPr>
          <p:cNvPr id="3" name="Content Placeholder 2"/>
          <p:cNvSpPr>
            <a:spLocks noGrp="1"/>
          </p:cNvSpPr>
          <p:nvPr>
            <p:ph idx="1"/>
          </p:nvPr>
        </p:nvSpPr>
        <p:spPr/>
        <p:txBody>
          <a:bodyPr/>
          <a:lstStyle/>
          <a:p>
            <a:pPr marL="0" indent="0">
              <a:buNone/>
            </a:pPr>
            <a:r>
              <a:rPr lang="en-US" sz="2800" b="1" dirty="0"/>
              <a:t>Problem</a:t>
            </a:r>
          </a:p>
          <a:p>
            <a:r>
              <a:rPr lang="en-US" sz="2600" dirty="0"/>
              <a:t>Assess how Global’s ability to use its assets effectively has changed in the last year by computing the change in its return on assets.</a:t>
            </a:r>
          </a:p>
        </p:txBody>
      </p:sp>
    </p:spTree>
    <p:extLst>
      <p:ext uri="{BB962C8B-B14F-4D97-AF65-F5344CB8AC3E}">
        <p14:creationId xmlns:p14="http://schemas.microsoft.com/office/powerpoint/2010/main" val="3253208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3" name="Content Placeholder 2"/>
          <p:cNvSpPr>
            <a:spLocks noGrp="1"/>
          </p:cNvSpPr>
          <p:nvPr>
            <p:ph idx="1"/>
          </p:nvPr>
        </p:nvSpPr>
        <p:spPr>
          <a:xfrm>
            <a:off x="457200" y="1600201"/>
            <a:ext cx="8229600" cy="2057400"/>
          </a:xfrm>
        </p:spPr>
        <p:txBody>
          <a:bodyPr/>
          <a:lstStyle/>
          <a:p>
            <a:pPr marL="0" indent="0">
              <a:buNone/>
            </a:pPr>
            <a:r>
              <a:rPr lang="en-US" sz="2800" b="1" dirty="0"/>
              <a:t>Solution</a:t>
            </a:r>
          </a:p>
          <a:p>
            <a:pPr marL="0" indent="0">
              <a:buNone/>
            </a:pPr>
            <a:r>
              <a:rPr lang="en-US" sz="2800" b="1" dirty="0"/>
              <a:t>Plan and Organize</a:t>
            </a:r>
          </a:p>
          <a:p>
            <a:r>
              <a:rPr lang="en-US" sz="2600" dirty="0"/>
              <a:t>In order to compute ROA, we need net income, interest expense, and total assets.</a:t>
            </a:r>
          </a:p>
        </p:txBody>
      </p:sp>
      <p:graphicFrame>
        <p:nvGraphicFramePr>
          <p:cNvPr id="4" name="Table 3" descr="A table with 3 columns: blank, 2015, and 2016. Row 1: net income: 1.9 and 2.0. Row 2: interest expense: 4.6 and 7.7. Row 3: total assets: 128.9 and 170.1."/>
          <p:cNvGraphicFramePr>
            <a:graphicFrameLocks noGrp="1"/>
          </p:cNvGraphicFramePr>
          <p:nvPr/>
        </p:nvGraphicFramePr>
        <p:xfrm>
          <a:off x="1524000" y="3911608"/>
          <a:ext cx="4343400" cy="1483360"/>
        </p:xfrm>
        <a:graphic>
          <a:graphicData uri="http://schemas.openxmlformats.org/drawingml/2006/table">
            <a:tbl>
              <a:tblPr firstRow="1" bandRow="1">
                <a:tableStyleId>{3B4B98B0-60AC-42C2-AFA5-B58CD77FA1E5}</a:tableStyleId>
              </a:tblPr>
              <a:tblGrid>
                <a:gridCol w="2032000">
                  <a:extLst>
                    <a:ext uri="{9D8B030D-6E8A-4147-A177-3AD203B41FA5}">
                      <a16:colId xmlns:a16="http://schemas.microsoft.com/office/drawing/2014/main" val="20000"/>
                    </a:ext>
                  </a:extLst>
                </a:gridCol>
                <a:gridCol w="11684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tblGrid>
              <a:tr h="370840">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370840">
                <a:tc>
                  <a:txBody>
                    <a:bodyPr/>
                    <a:lstStyle/>
                    <a:p>
                      <a:r>
                        <a:rPr lang="en-US" sz="1800" b="1" i="0" u="none" strike="noStrike" kern="1200" baseline="0" dirty="0">
                          <a:solidFill>
                            <a:schemeClr val="tx1"/>
                          </a:solidFill>
                          <a:latin typeface="+mn-lt"/>
                          <a:ea typeface="+mn-ea"/>
                          <a:cs typeface="+mn-cs"/>
                        </a:rPr>
                        <a:t>Net Income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370840">
                <a:tc>
                  <a:txBody>
                    <a:bodyPr/>
                    <a:lstStyle/>
                    <a:p>
                      <a:r>
                        <a:rPr lang="en-US" sz="1800" b="1" i="0" u="none" strike="noStrike" kern="1200" baseline="0" dirty="0">
                          <a:solidFill>
                            <a:schemeClr val="tx1"/>
                          </a:solidFill>
                          <a:latin typeface="+mn-lt"/>
                          <a:ea typeface="+mn-ea"/>
                          <a:cs typeface="+mn-cs"/>
                        </a:rPr>
                        <a:t>Interest Expense</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4.6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7.7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370840">
                <a:tc>
                  <a:txBody>
                    <a:bodyPr/>
                    <a:lstStyle/>
                    <a:p>
                      <a:r>
                        <a:rPr lang="en-US" sz="1800" b="1" i="0" u="none" strike="noStrike" kern="1200" baseline="0" dirty="0">
                          <a:solidFill>
                            <a:schemeClr val="tx1"/>
                          </a:solidFill>
                          <a:latin typeface="+mn-lt"/>
                          <a:ea typeface="+mn-ea"/>
                          <a:cs typeface="+mn-cs"/>
                        </a:rPr>
                        <a:t>Total Assets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128.9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tx1"/>
                          </a:solidFill>
                        </a:rPr>
                        <a:t>170.1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12412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ヒラギノ角ゴ Pro W3" pitchFamily="-65" charset="-128"/>
              </a:rPr>
              <a:t>Example Computing Operating Returns</a:t>
            </a:r>
            <a:endParaRPr lang="en-US" sz="2000" b="0" dirty="0">
              <a:latin typeface="+mj-lt"/>
            </a:endParaRPr>
          </a:p>
        </p:txBody>
      </p:sp>
      <p:sp>
        <p:nvSpPr>
          <p:cNvPr id="4" name="Content Placeholder 3"/>
          <p:cNvSpPr>
            <a:spLocks noGrp="1"/>
          </p:cNvSpPr>
          <p:nvPr>
            <p:ph idx="1"/>
          </p:nvPr>
        </p:nvSpPr>
        <p:spPr/>
        <p:txBody>
          <a:bodyPr/>
          <a:lstStyle/>
          <a:p>
            <a:pPr marL="0" indent="0">
              <a:buNone/>
            </a:pPr>
            <a:r>
              <a:rPr lang="en-US" sz="2600" b="1" dirty="0"/>
              <a:t>Execute</a:t>
            </a:r>
            <a:endParaRPr lang="en-US" sz="2600" dirty="0"/>
          </a:p>
        </p:txBody>
      </p:sp>
      <p:sp>
        <p:nvSpPr>
          <p:cNvPr id="5" name="Content Placeholder 4"/>
          <p:cNvSpPr>
            <a:spLocks noGrp="1"/>
          </p:cNvSpPr>
          <p:nvPr>
            <p:ph idx="13"/>
          </p:nvPr>
        </p:nvSpPr>
        <p:spPr>
          <a:xfrm>
            <a:off x="457200" y="2136230"/>
            <a:ext cx="3714263" cy="378369"/>
          </a:xfrm>
        </p:spPr>
        <p:txBody>
          <a:bodyPr/>
          <a:lstStyle/>
          <a:p>
            <a:pPr marL="0" indent="0">
              <a:buNone/>
            </a:pPr>
            <a:r>
              <a:rPr lang="en-US" sz="2400" dirty="0"/>
              <a:t>In 2016, Global’s ROA was</a:t>
            </a:r>
          </a:p>
        </p:txBody>
      </p:sp>
      <p:graphicFrame>
        <p:nvGraphicFramePr>
          <p:cNvPr id="15" name="Object" descr="2.0 plus 7.7 over 170.1 equals 5.7%."/>
          <p:cNvGraphicFramePr>
            <a:graphicFrameLocks noGrp="1" noChangeAspect="1"/>
          </p:cNvGraphicFramePr>
          <p:nvPr>
            <p:ph idx="15"/>
          </p:nvPr>
        </p:nvGraphicFramePr>
        <p:xfrm>
          <a:off x="4128599" y="1938781"/>
          <a:ext cx="2312392" cy="829360"/>
        </p:xfrm>
        <a:graphic>
          <a:graphicData uri="http://schemas.openxmlformats.org/presentationml/2006/ole">
            <mc:AlternateContent xmlns:mc="http://schemas.openxmlformats.org/markup-compatibility/2006">
              <mc:Choice xmlns:v="urn:schemas-microsoft-com:vml" Requires="v">
                <p:oleObj name="Equation" r:id="rId2" imgW="672840" imgH="241200" progId="Equation.DSMT4">
                  <p:embed/>
                </p:oleObj>
              </mc:Choice>
              <mc:Fallback>
                <p:oleObj name="Equation" r:id="rId2" imgW="672840" imgH="241200" progId="Equation.DSMT4">
                  <p:embed/>
                  <p:pic>
                    <p:nvPicPr>
                      <p:cNvPr id="15" name="Object" descr="2.0 plus 7.7 over 170.1 equals 5.7%."/>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8599" y="1938781"/>
                        <a:ext cx="2312392" cy="82936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 name="Content Placeholder 5"/>
          <p:cNvSpPr>
            <a:spLocks noGrp="1"/>
          </p:cNvSpPr>
          <p:nvPr>
            <p:ph idx="14"/>
          </p:nvPr>
        </p:nvSpPr>
        <p:spPr>
          <a:xfrm>
            <a:off x="462791" y="2871110"/>
            <a:ext cx="4399721" cy="358642"/>
          </a:xfrm>
        </p:spPr>
        <p:txBody>
          <a:bodyPr/>
          <a:lstStyle/>
          <a:p>
            <a:pPr marL="0" indent="0">
              <a:buNone/>
            </a:pPr>
            <a:r>
              <a:rPr lang="en-US" sz="2400" dirty="0"/>
              <a:t>compared to an ROA in 2015 of</a:t>
            </a:r>
          </a:p>
        </p:txBody>
      </p:sp>
      <p:graphicFrame>
        <p:nvGraphicFramePr>
          <p:cNvPr id="16" name="Object" descr="1.9 plus 4.6 over 128.9 equals 5.0%."/>
          <p:cNvGraphicFramePr>
            <a:graphicFrameLocks noGrp="1" noChangeAspect="1"/>
          </p:cNvGraphicFramePr>
          <p:nvPr>
            <p:ph idx="15"/>
          </p:nvPr>
        </p:nvGraphicFramePr>
        <p:xfrm>
          <a:off x="4795358" y="2734127"/>
          <a:ext cx="2312392" cy="829360"/>
        </p:xfrm>
        <a:graphic>
          <a:graphicData uri="http://schemas.openxmlformats.org/presentationml/2006/ole">
            <mc:AlternateContent xmlns:mc="http://schemas.openxmlformats.org/markup-compatibility/2006">
              <mc:Choice xmlns:v="urn:schemas-microsoft-com:vml" Requires="v">
                <p:oleObj name="Equation" r:id="rId4" imgW="672840" imgH="241200" progId="Equation.DSMT4">
                  <p:embed/>
                </p:oleObj>
              </mc:Choice>
              <mc:Fallback>
                <p:oleObj name="Equation" r:id="rId4" imgW="672840" imgH="241200" progId="Equation.DSMT4">
                  <p:embed/>
                  <p:pic>
                    <p:nvPicPr>
                      <p:cNvPr id="16" name="Object" descr="1.9 plus 4.6 over 128.9 equals 5.0%."/>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95358" y="2734127"/>
                        <a:ext cx="2312392" cy="82936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7"/>
          <p:cNvSpPr>
            <a:spLocks noGrp="1"/>
          </p:cNvSpPr>
          <p:nvPr>
            <p:ph idx="16"/>
          </p:nvPr>
        </p:nvSpPr>
        <p:spPr>
          <a:xfrm>
            <a:off x="437322" y="3624261"/>
            <a:ext cx="8269358" cy="1676400"/>
          </a:xfrm>
        </p:spPr>
        <p:txBody>
          <a:bodyPr/>
          <a:lstStyle/>
          <a:p>
            <a:pPr marL="0" indent="0">
              <a:buNone/>
            </a:pPr>
            <a:r>
              <a:rPr lang="en-US" sz="2400" b="1" dirty="0"/>
              <a:t>Evaluate</a:t>
            </a:r>
          </a:p>
          <a:p>
            <a:r>
              <a:rPr lang="en-US" sz="2400" dirty="0"/>
              <a:t>The improvement in Global’s ROA from 2015 to 2016 suggests that Global was able to use its assets more effectively and increase its return over this period.</a:t>
            </a:r>
          </a:p>
        </p:txBody>
      </p:sp>
    </p:spTree>
    <p:extLst>
      <p:ext uri="{BB962C8B-B14F-4D97-AF65-F5344CB8AC3E}">
        <p14:creationId xmlns:p14="http://schemas.microsoft.com/office/powerpoint/2010/main" val="206010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533400"/>
          </a:xfrm>
        </p:spPr>
        <p:txBody>
          <a:bodyPr/>
          <a:lstStyle/>
          <a:p>
            <a:pPr marL="0" indent="0">
              <a:buNone/>
            </a:pPr>
            <a:r>
              <a:rPr lang="en-US" sz="2400" b="1" dirty="0"/>
              <a:t>Table 2.4 A Summary of Key Financial Ratios</a:t>
            </a:r>
          </a:p>
        </p:txBody>
      </p:sp>
      <p:graphicFrame>
        <p:nvGraphicFramePr>
          <p:cNvPr id="4" name="Table 3" descr="Table 2.4 has 6 columns: Ratio, formula, manufacturing, retail, service, and S and P 500. The sub-heading for column 1, ratio, is profitability ratios. Row 2: Ratio: gross margin. Formula: gross profit over sales. Manufacturing: 33.8%. Retail:30.1%. Service: 51.4%. S and P: 39.0%. Row 3: Ratio: operating margin. Formula: operating income over sales. Manufacturing: 8.1%. Retail: 7.3%. Service: 12.2%. S and P: 16.2%. Row 4: Ratio: net profit margin. Formula: net income over sales. Manufacturing: 1.3%. Retail: 2.6%. Service: 2.5%. S and P: 4.5%."/>
          <p:cNvGraphicFramePr>
            <a:graphicFrameLocks noGrp="1"/>
          </p:cNvGraphicFramePr>
          <p:nvPr/>
        </p:nvGraphicFramePr>
        <p:xfrm>
          <a:off x="523873" y="2297114"/>
          <a:ext cx="8391529" cy="3951286"/>
        </p:xfrm>
        <a:graphic>
          <a:graphicData uri="http://schemas.openxmlformats.org/drawingml/2006/table">
            <a:tbl>
              <a:tblPr firstRow="1" bandRow="1">
                <a:tableStyleId>{3B4B98B0-60AC-42C2-AFA5-B58CD77FA1E5}</a:tableStyleId>
              </a:tblPr>
              <a:tblGrid>
                <a:gridCol w="1457327">
                  <a:extLst>
                    <a:ext uri="{9D8B030D-6E8A-4147-A177-3AD203B41FA5}">
                      <a16:colId xmlns:a16="http://schemas.microsoft.com/office/drawing/2014/main" val="20000"/>
                    </a:ext>
                  </a:extLst>
                </a:gridCol>
                <a:gridCol w="19050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143001">
                  <a:extLst>
                    <a:ext uri="{9D8B030D-6E8A-4147-A177-3AD203B41FA5}">
                      <a16:colId xmlns:a16="http://schemas.microsoft.com/office/drawing/2014/main" val="20004"/>
                    </a:ext>
                  </a:extLst>
                </a:gridCol>
                <a:gridCol w="1219200">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Profitability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Gross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33.8%</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30.1%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51.4%</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39.0%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Operating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8.1%</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7.3%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12.2%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16.2%</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Net Profit Margin</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1.3%</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2.6%</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2.5%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4.5%</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p:graphicFrame>
        <p:nvGraphicFramePr>
          <p:cNvPr id="5" name="Object 4" descr="A formula: Gross profit over sales."/>
          <p:cNvGraphicFramePr>
            <a:graphicFrameLocks noChangeAspect="1"/>
          </p:cNvGraphicFramePr>
          <p:nvPr/>
        </p:nvGraphicFramePr>
        <p:xfrm>
          <a:off x="2119955" y="3448622"/>
          <a:ext cx="1446502" cy="703705"/>
        </p:xfrm>
        <a:graphic>
          <a:graphicData uri="http://schemas.openxmlformats.org/presentationml/2006/ole">
            <mc:AlternateContent xmlns:mc="http://schemas.openxmlformats.org/markup-compatibility/2006">
              <mc:Choice xmlns:v="urn:schemas-microsoft-com:vml" Requires="v">
                <p:oleObj name="Equation" r:id="rId2" imgW="469800" imgH="228600" progId="Equation.DSMT4">
                  <p:embed/>
                </p:oleObj>
              </mc:Choice>
              <mc:Fallback>
                <p:oleObj name="Equation" r:id="rId2" imgW="469800" imgH="228600" progId="Equation.DSMT4">
                  <p:embed/>
                  <p:pic>
                    <p:nvPicPr>
                      <p:cNvPr id="5" name="Object 4" descr="A formula: Gross profit over sa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9955" y="3448622"/>
                        <a:ext cx="1446502" cy="70370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5" descr="A formula: Operating income over sales."/>
          <p:cNvGraphicFramePr>
            <a:graphicFrameLocks noChangeAspect="1"/>
          </p:cNvGraphicFramePr>
          <p:nvPr/>
        </p:nvGraphicFramePr>
        <p:xfrm>
          <a:off x="1913845" y="4410917"/>
          <a:ext cx="2050822" cy="684120"/>
        </p:xfrm>
        <a:graphic>
          <a:graphicData uri="http://schemas.openxmlformats.org/presentationml/2006/ole">
            <mc:AlternateContent xmlns:mc="http://schemas.openxmlformats.org/markup-compatibility/2006">
              <mc:Choice xmlns:v="urn:schemas-microsoft-com:vml" Requires="v">
                <p:oleObj name="Equation" r:id="rId4" imgW="685800" imgH="228600" progId="Equation.DSMT4">
                  <p:embed/>
                </p:oleObj>
              </mc:Choice>
              <mc:Fallback>
                <p:oleObj name="Equation" r:id="rId4" imgW="685800" imgH="228600" progId="Equation.DSMT4">
                  <p:embed/>
                  <p:pic>
                    <p:nvPicPr>
                      <p:cNvPr id="6" name="Object 5" descr="A formula: Operating income over sal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13845" y="4410917"/>
                        <a:ext cx="2050822" cy="68412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6" descr="A formula: Net income over sales."/>
          <p:cNvGraphicFramePr>
            <a:graphicFrameLocks noChangeAspect="1"/>
          </p:cNvGraphicFramePr>
          <p:nvPr/>
        </p:nvGraphicFramePr>
        <p:xfrm>
          <a:off x="2254250" y="5286375"/>
          <a:ext cx="1368425" cy="704850"/>
        </p:xfrm>
        <a:graphic>
          <a:graphicData uri="http://schemas.openxmlformats.org/presentationml/2006/ole">
            <mc:AlternateContent xmlns:mc="http://schemas.openxmlformats.org/markup-compatibility/2006">
              <mc:Choice xmlns:v="urn:schemas-microsoft-com:vml" Requires="v">
                <p:oleObj name="Equation" r:id="rId6" imgW="444240" imgH="228600" progId="Equation.DSMT4">
                  <p:embed/>
                </p:oleObj>
              </mc:Choice>
              <mc:Fallback>
                <p:oleObj name="Equation" r:id="rId6" imgW="444240" imgH="228600" progId="Equation.DSMT4">
                  <p:embed/>
                  <p:pic>
                    <p:nvPicPr>
                      <p:cNvPr id="7" name="Object 6" descr="A formula: Net income over sale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54250" y="5286375"/>
                        <a:ext cx="1368425" cy="7048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84665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iquidity ratios. Row 6: Ratio: current ratio. Formula: current assets over current liabilities. Manufacturing: 2.6. Retail: 1.5. Service: 1.8. S and P: 2.1. Row 7: Ratio: quick ratio. Formula: current assets minus inventory over liabilities. Manufacturing: 1.9. Retail: 0.8. Service: 1.7. S and P: 1.6. Row 8: Ratio: Cash ratio. Formula: cash over current liabilities. Manufacturing: 0.9. Retail: 0.3. Service: 0.9. S and P: 0.7."/>
          <p:cNvGraphicFramePr>
            <a:graphicFrameLocks noGrp="1"/>
          </p:cNvGraphicFramePr>
          <p:nvPr/>
        </p:nvGraphicFramePr>
        <p:xfrm>
          <a:off x="509585" y="2054222"/>
          <a:ext cx="8391536" cy="4220526"/>
        </p:xfrm>
        <a:graphic>
          <a:graphicData uri="http://schemas.openxmlformats.org/drawingml/2006/table">
            <a:tbl>
              <a:tblPr firstRow="1" bandRow="1">
                <a:tableStyleId>{3B4B98B0-60AC-42C2-AFA5-B58CD77FA1E5}</a:tableStyleId>
              </a:tblPr>
              <a:tblGrid>
                <a:gridCol w="1152527">
                  <a:extLst>
                    <a:ext uri="{9D8B030D-6E8A-4147-A177-3AD203B41FA5}">
                      <a16:colId xmlns:a16="http://schemas.microsoft.com/office/drawing/2014/main" val="20000"/>
                    </a:ext>
                  </a:extLst>
                </a:gridCol>
                <a:gridCol w="2605088">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38200">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900121">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684846">
                <a:tc>
                  <a:txBody>
                    <a:bodyPr/>
                    <a:lstStyle/>
                    <a:p>
                      <a:r>
                        <a:rPr lang="en-US" sz="1800" b="1" i="0" u="none" strike="noStrike" kern="1200" baseline="0" dirty="0">
                          <a:solidFill>
                            <a:schemeClr val="tx1"/>
                          </a:solidFill>
                          <a:latin typeface="+mn-lt"/>
                          <a:ea typeface="+mn-ea"/>
                          <a:cs typeface="+mn-cs"/>
                        </a:rPr>
                        <a:t>Liquidity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a:solidFill>
                            <a:schemeClr val="bg1"/>
                          </a:solidFill>
                        </a:rPr>
                        <a:t>blank</a:t>
                      </a:r>
                      <a:endParaRPr lang="en-US"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914400">
                <a:tc>
                  <a:txBody>
                    <a:bodyPr/>
                    <a:lstStyle/>
                    <a:p>
                      <a:r>
                        <a:rPr lang="en-US" sz="1800" b="0" i="0" u="none" strike="noStrike" kern="1200" baseline="0" dirty="0">
                          <a:solidFill>
                            <a:schemeClr val="tx1"/>
                          </a:solidFill>
                          <a:latin typeface="+mn-lt"/>
                          <a:ea typeface="+mn-ea"/>
                          <a:cs typeface="+mn-cs"/>
                        </a:rPr>
                        <a:t>Current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2.1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Quick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1066800">
                <a:tc>
                  <a:txBody>
                    <a:bodyPr/>
                    <a:lstStyle/>
                    <a:p>
                      <a:r>
                        <a:rPr lang="en-US" sz="1800" b="0" i="0" u="none" strike="noStrike" kern="1200" baseline="0" dirty="0">
                          <a:solidFill>
                            <a:schemeClr val="tx1"/>
                          </a:solidFill>
                          <a:latin typeface="+mn-lt"/>
                          <a:ea typeface="+mn-ea"/>
                          <a:cs typeface="+mn-cs"/>
                        </a:rPr>
                        <a:t>Cash Ratio</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0.7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p:graphicFrame>
        <p:nvGraphicFramePr>
          <p:cNvPr id="5" name="Object 4" descr="A formula: Current assets minus inventory over current liabilities."/>
          <p:cNvGraphicFramePr>
            <a:graphicFrameLocks noChangeAspect="1"/>
          </p:cNvGraphicFramePr>
          <p:nvPr/>
        </p:nvGraphicFramePr>
        <p:xfrm>
          <a:off x="1593068" y="4399811"/>
          <a:ext cx="2774950" cy="682625"/>
        </p:xfrm>
        <a:graphic>
          <a:graphicData uri="http://schemas.openxmlformats.org/presentationml/2006/ole">
            <mc:AlternateContent xmlns:mc="http://schemas.openxmlformats.org/markup-compatibility/2006">
              <mc:Choice xmlns:v="urn:schemas-microsoft-com:vml" Requires="v">
                <p:oleObj name="Equation" r:id="rId2" imgW="927000" imgH="228600" progId="Equation.DSMT4">
                  <p:embed/>
                </p:oleObj>
              </mc:Choice>
              <mc:Fallback>
                <p:oleObj name="Equation" r:id="rId2" imgW="927000" imgH="228600" progId="Equation.DSMT4">
                  <p:embed/>
                  <p:pic>
                    <p:nvPicPr>
                      <p:cNvPr id="5" name="Object 4" descr="A formula: Current assets minus inventory over current liabilit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3068" y="4399811"/>
                        <a:ext cx="2774950" cy="682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5" descr="A formula: Current assets over current liabilities."/>
          <p:cNvGraphicFramePr>
            <a:graphicFrameLocks noChangeAspect="1"/>
          </p:cNvGraphicFramePr>
          <p:nvPr/>
        </p:nvGraphicFramePr>
        <p:xfrm>
          <a:off x="1960562" y="3454398"/>
          <a:ext cx="2014537" cy="682625"/>
        </p:xfrm>
        <a:graphic>
          <a:graphicData uri="http://schemas.openxmlformats.org/presentationml/2006/ole">
            <mc:AlternateContent xmlns:mc="http://schemas.openxmlformats.org/markup-compatibility/2006">
              <mc:Choice xmlns:v="urn:schemas-microsoft-com:vml" Requires="v">
                <p:oleObj name="Equation" r:id="rId4" imgW="672840" imgH="228600" progId="Equation.DSMT4">
                  <p:embed/>
                </p:oleObj>
              </mc:Choice>
              <mc:Fallback>
                <p:oleObj name="Equation" r:id="rId4" imgW="672840" imgH="228600" progId="Equation.DSMT4">
                  <p:embed/>
                  <p:pic>
                    <p:nvPicPr>
                      <p:cNvPr id="6" name="Object 5" descr="A formula: Current assets over current liabiliti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60562" y="3454398"/>
                        <a:ext cx="2014537" cy="682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6" descr="A formula: Cash over current liabilities."/>
          <p:cNvGraphicFramePr>
            <a:graphicFrameLocks noChangeAspect="1"/>
          </p:cNvGraphicFramePr>
          <p:nvPr/>
        </p:nvGraphicFramePr>
        <p:xfrm>
          <a:off x="1941511" y="5307013"/>
          <a:ext cx="2014537" cy="682625"/>
        </p:xfrm>
        <a:graphic>
          <a:graphicData uri="http://schemas.openxmlformats.org/presentationml/2006/ole">
            <mc:AlternateContent xmlns:mc="http://schemas.openxmlformats.org/markup-compatibility/2006">
              <mc:Choice xmlns:v="urn:schemas-microsoft-com:vml" Requires="v">
                <p:oleObj name="Equation" r:id="rId6" imgW="672840" imgH="228600" progId="Equation.DSMT4">
                  <p:embed/>
                </p:oleObj>
              </mc:Choice>
              <mc:Fallback>
                <p:oleObj name="Equation" r:id="rId6" imgW="672840" imgH="228600" progId="Equation.DSMT4">
                  <p:embed/>
                  <p:pic>
                    <p:nvPicPr>
                      <p:cNvPr id="7" name="Object 6" descr="A formula: Cash over current liabilitie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41511" y="5307013"/>
                        <a:ext cx="2014537" cy="682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277829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efficiency and working capital ratios. Row 10: Ratio: accounts receivable days. Formula: accounts receivable over average daily sales. Manufacturing: 57.6. Retail: 7.8. Service: 63.0. S and P: 60.2. Row 11: Ratio: fixed asset turnover. Formula: sales over fixed assets. Manufacturing: 5.4. Retail: 6.6. Service: 10.6. S and P: 4.8."/>
          <p:cNvGraphicFramePr>
            <a:graphicFrameLocks noGrp="1"/>
          </p:cNvGraphicFramePr>
          <p:nvPr/>
        </p:nvGraphicFramePr>
        <p:xfrm>
          <a:off x="423857" y="2239962"/>
          <a:ext cx="8601081" cy="3703638"/>
        </p:xfrm>
        <a:graphic>
          <a:graphicData uri="http://schemas.openxmlformats.org/drawingml/2006/table">
            <a:tbl>
              <a:tblPr firstRow="1" bandRow="1">
                <a:tableStyleId>{3B4B98B0-60AC-42C2-AFA5-B58CD77FA1E5}</a:tableStyleId>
              </a:tblPr>
              <a:tblGrid>
                <a:gridCol w="1938343">
                  <a:extLst>
                    <a:ext uri="{9D8B030D-6E8A-4147-A177-3AD203B41FA5}">
                      <a16:colId xmlns:a16="http://schemas.microsoft.com/office/drawing/2014/main" val="20000"/>
                    </a:ext>
                  </a:extLst>
                </a:gridCol>
                <a:gridCol w="2209801">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828673">
                  <a:extLst>
                    <a:ext uri="{9D8B030D-6E8A-4147-A177-3AD203B41FA5}">
                      <a16:colId xmlns:a16="http://schemas.microsoft.com/office/drawing/2014/main" val="20003"/>
                    </a:ext>
                  </a:extLst>
                </a:gridCol>
                <a:gridCol w="1066800">
                  <a:extLst>
                    <a:ext uri="{9D8B030D-6E8A-4147-A177-3AD203B41FA5}">
                      <a16:colId xmlns:a16="http://schemas.microsoft.com/office/drawing/2014/main" val="20004"/>
                    </a:ext>
                  </a:extLst>
                </a:gridCol>
                <a:gridCol w="728664">
                  <a:extLst>
                    <a:ext uri="{9D8B030D-6E8A-4147-A177-3AD203B41FA5}">
                      <a16:colId xmlns:a16="http://schemas.microsoft.com/office/drawing/2014/main" val="20005"/>
                    </a:ext>
                  </a:extLst>
                </a:gridCol>
              </a:tblGrid>
              <a:tr h="370840">
                <a:tc>
                  <a:txBody>
                    <a:bodyPr/>
                    <a:lstStyle/>
                    <a:p>
                      <a:pPr algn="ctr"/>
                      <a:r>
                        <a:rPr lang="en-US" sz="1800" b="1" i="0" u="none" strike="noStrike" kern="1200" baseline="0" dirty="0">
                          <a:solidFill>
                            <a:schemeClr val="tx1"/>
                          </a:solidFill>
                          <a:latin typeface="+mn-lt"/>
                          <a:ea typeface="+mn-ea"/>
                          <a:cs typeface="+mn-cs"/>
                        </a:rPr>
                        <a:t>Ratio</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Formula</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Manufacturing</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Retail</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Service</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1" i="0" u="none" strike="noStrike" kern="1200" baseline="0" dirty="0">
                          <a:solidFill>
                            <a:schemeClr val="tx1"/>
                          </a:solidFill>
                          <a:latin typeface="+mn-lt"/>
                          <a:ea typeface="+mn-ea"/>
                          <a:cs typeface="+mn-cs"/>
                        </a:rPr>
                        <a:t>S&amp;P 500</a:t>
                      </a: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1006158">
                <a:tc>
                  <a:txBody>
                    <a:bodyPr/>
                    <a:lstStyle/>
                    <a:p>
                      <a:r>
                        <a:rPr lang="en-US" sz="1800" b="1" i="0" u="none" strike="noStrike" kern="1200" baseline="0" dirty="0">
                          <a:solidFill>
                            <a:schemeClr val="tx1"/>
                          </a:solidFill>
                          <a:latin typeface="+mn-lt"/>
                          <a:ea typeface="+mn-ea"/>
                          <a:cs typeface="+mn-cs"/>
                        </a:rPr>
                        <a:t>Efficiency and Working Capital Ratios</a:t>
                      </a:r>
                      <a:endParaRPr lang="en-US"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143000">
                <a:tc>
                  <a:txBody>
                    <a:bodyPr/>
                    <a:lstStyle/>
                    <a:p>
                      <a:r>
                        <a:rPr lang="en-US" sz="1800" b="0" i="0" u="none" strike="noStrike" kern="1200" baseline="0" dirty="0">
                          <a:solidFill>
                            <a:schemeClr val="tx1"/>
                          </a:solidFill>
                          <a:latin typeface="+mn-lt"/>
                          <a:ea typeface="+mn-ea"/>
                          <a:cs typeface="+mn-cs"/>
                        </a:rPr>
                        <a:t>Accounts Receivable</a:t>
                      </a:r>
                    </a:p>
                    <a:p>
                      <a:r>
                        <a:rPr lang="en-US" sz="1800" b="0" i="0" u="none" strike="noStrike" kern="1200" baseline="0" dirty="0">
                          <a:solidFill>
                            <a:schemeClr val="tx1"/>
                          </a:solidFill>
                          <a:latin typeface="+mn-lt"/>
                          <a:ea typeface="+mn-ea"/>
                          <a:cs typeface="+mn-cs"/>
                        </a:rPr>
                        <a:t>Days</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57.6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7.8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63.0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60.2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914400">
                <a:tc>
                  <a:txBody>
                    <a:bodyPr/>
                    <a:lstStyle/>
                    <a:p>
                      <a:r>
                        <a:rPr lang="en-US" sz="1800" b="0" i="0" u="none" strike="noStrike" kern="1200" baseline="0" dirty="0">
                          <a:solidFill>
                            <a:schemeClr val="tx1"/>
                          </a:solidFill>
                          <a:latin typeface="+mn-lt"/>
                          <a:ea typeface="+mn-ea"/>
                          <a:cs typeface="+mn-cs"/>
                        </a:rPr>
                        <a:t>Fixed Asset Turnover</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US">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5.4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6.6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10.6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t>4.8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graphicFrame>
        <p:nvGraphicFramePr>
          <p:cNvPr id="5" name="Object 4" descr="A formula: Accounts receivable over average daily sales."/>
          <p:cNvGraphicFramePr>
            <a:graphicFrameLocks noChangeAspect="1"/>
          </p:cNvGraphicFramePr>
          <p:nvPr/>
        </p:nvGraphicFramePr>
        <p:xfrm>
          <a:off x="2311401" y="4133855"/>
          <a:ext cx="2355850" cy="720725"/>
        </p:xfrm>
        <a:graphic>
          <a:graphicData uri="http://schemas.openxmlformats.org/presentationml/2006/ole">
            <mc:AlternateContent xmlns:mc="http://schemas.openxmlformats.org/markup-compatibility/2006">
              <mc:Choice xmlns:v="urn:schemas-microsoft-com:vml" Requires="v">
                <p:oleObj name="Equation" r:id="rId2" imgW="787320" imgH="241200" progId="Equation.DSMT4">
                  <p:embed/>
                </p:oleObj>
              </mc:Choice>
              <mc:Fallback>
                <p:oleObj name="Equation" r:id="rId2" imgW="787320" imgH="241200" progId="Equation.DSMT4">
                  <p:embed/>
                  <p:pic>
                    <p:nvPicPr>
                      <p:cNvPr id="5" name="Object 4" descr="A formula: Accounts receivable over average daily sa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1401" y="4133855"/>
                        <a:ext cx="2355850" cy="7207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5" descr="A formula: Sales over fixed assets."/>
          <p:cNvGraphicFramePr>
            <a:graphicFrameLocks noChangeAspect="1"/>
          </p:cNvGraphicFramePr>
          <p:nvPr/>
        </p:nvGraphicFramePr>
        <p:xfrm>
          <a:off x="2678113" y="5121275"/>
          <a:ext cx="1482725" cy="682625"/>
        </p:xfrm>
        <a:graphic>
          <a:graphicData uri="http://schemas.openxmlformats.org/presentationml/2006/ole">
            <mc:AlternateContent xmlns:mc="http://schemas.openxmlformats.org/markup-compatibility/2006">
              <mc:Choice xmlns:v="urn:schemas-microsoft-com:vml" Requires="v">
                <p:oleObj name="Equation" r:id="rId4" imgW="495000" imgH="228600" progId="Equation.DSMT4">
                  <p:embed/>
                </p:oleObj>
              </mc:Choice>
              <mc:Fallback>
                <p:oleObj name="Equation" r:id="rId4" imgW="495000" imgH="228600" progId="Equation.DSMT4">
                  <p:embed/>
                  <p:pic>
                    <p:nvPicPr>
                      <p:cNvPr id="6" name="Object 5" descr="A formula: Sales over fixed asset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78113" y="5121275"/>
                        <a:ext cx="1482725" cy="682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378595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4676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381000"/>
          </a:xfrm>
        </p:spPr>
        <p:txBody>
          <a:bodyPr/>
          <a:lstStyle/>
          <a:p>
            <a:pPr marL="0" indent="0">
              <a:buNone/>
            </a:pPr>
            <a:r>
              <a:rPr lang="en-US" sz="2400" b="1" dirty="0"/>
              <a:t>Table 2.4 [Continued]</a:t>
            </a:r>
            <a:endParaRPr lang="en-US" sz="2400" dirty="0"/>
          </a:p>
        </p:txBody>
      </p:sp>
      <p:graphicFrame>
        <p:nvGraphicFramePr>
          <p:cNvPr id="4" name="Table 3" descr="Table 2.4 continued. Row 12: Ratio: Total asset turnover. Formula: sales over total assets. Manufacturing: 0.7. Retail: 1.7. Service: 0.6. S and P: 0.5. Row 13: Ratio: Inventory turnover. Formula: cost of goods sold over inventory. Manufacturing: 4.2. Retail: 6.9. Service: 26.9. S and P: 5.7. Row 14, column 1 has the sub-heading, interest coverage ratios for the next two rows. Row 15: Ratio: E B I T slash interest coverage. Formula: E B I T over interest expense. Manufacturing: 3.2. Retail: 5.5. Service: 2.3. S and P: 3.9. Row 16: Ratio: E B I T D Ay slash interest coverage. Formula: E B I T D Ay over interest expense. Manufacturing: 6.0. Retail: 9.3. Service: 5.3. S and P: 6.7."/>
          <p:cNvGraphicFramePr>
            <a:graphicFrameLocks noGrp="1"/>
          </p:cNvGraphicFramePr>
          <p:nvPr>
            <p:extLst>
              <p:ext uri="{D42A27DB-BD31-4B8C-83A1-F6EECF244321}">
                <p14:modId xmlns:p14="http://schemas.microsoft.com/office/powerpoint/2010/main" val="3144733175"/>
              </p:ext>
            </p:extLst>
          </p:nvPr>
        </p:nvGraphicFramePr>
        <p:xfrm>
          <a:off x="490536" y="2039936"/>
          <a:ext cx="8458205" cy="1998664"/>
        </p:xfrm>
        <a:graphic>
          <a:graphicData uri="http://schemas.openxmlformats.org/drawingml/2006/table">
            <a:tbl>
              <a:tblPr firstRow="1" bandRow="1">
                <a:tableStyleId>{3B4B98B0-60AC-42C2-AFA5-B58CD77FA1E5}</a:tableStyleId>
              </a:tblPr>
              <a:tblGrid>
                <a:gridCol w="1666874">
                  <a:extLst>
                    <a:ext uri="{9D8B030D-6E8A-4147-A177-3AD203B41FA5}">
                      <a16:colId xmlns:a16="http://schemas.microsoft.com/office/drawing/2014/main" val="20000"/>
                    </a:ext>
                  </a:extLst>
                </a:gridCol>
                <a:gridCol w="2066926">
                  <a:extLst>
                    <a:ext uri="{9D8B030D-6E8A-4147-A177-3AD203B41FA5}">
                      <a16:colId xmlns:a16="http://schemas.microsoft.com/office/drawing/2014/main" val="20001"/>
                    </a:ext>
                  </a:extLst>
                </a:gridCol>
                <a:gridCol w="1066800">
                  <a:extLst>
                    <a:ext uri="{9D8B030D-6E8A-4147-A177-3AD203B41FA5}">
                      <a16:colId xmlns:a16="http://schemas.microsoft.com/office/drawing/2014/main" val="20002"/>
                    </a:ext>
                  </a:extLst>
                </a:gridCol>
                <a:gridCol w="1295404">
                  <a:extLst>
                    <a:ext uri="{9D8B030D-6E8A-4147-A177-3AD203B41FA5}">
                      <a16:colId xmlns:a16="http://schemas.microsoft.com/office/drawing/2014/main" val="20003"/>
                    </a:ext>
                  </a:extLst>
                </a:gridCol>
                <a:gridCol w="1295400">
                  <a:extLst>
                    <a:ext uri="{9D8B030D-6E8A-4147-A177-3AD203B41FA5}">
                      <a16:colId xmlns:a16="http://schemas.microsoft.com/office/drawing/2014/main" val="20004"/>
                    </a:ext>
                  </a:extLst>
                </a:gridCol>
                <a:gridCol w="1066801">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733744">
                <a:tc>
                  <a:txBody>
                    <a:bodyPr/>
                    <a:lstStyle/>
                    <a:p>
                      <a:r>
                        <a:rPr lang="en-US" sz="1600" b="0" i="0" u="none" strike="noStrike" kern="1200" baseline="0" dirty="0">
                          <a:solidFill>
                            <a:schemeClr val="tx1"/>
                          </a:solidFill>
                          <a:latin typeface="+mn-lt"/>
                          <a:ea typeface="+mn-ea"/>
                          <a:cs typeface="+mn-cs"/>
                        </a:rPr>
                        <a:t>Total Asset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800" b="0" i="0" u="none" strike="noStrike" kern="1200" baseline="0" dirty="0">
                          <a:solidFill>
                            <a:schemeClr val="tx1"/>
                          </a:solidFill>
                          <a:latin typeface="+mn-lt"/>
                          <a:ea typeface="+mn-ea"/>
                          <a:cs typeface="+mn-cs"/>
                        </a:rPr>
                        <a:t>0.7</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0.5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85800">
                <a:tc>
                  <a:txBody>
                    <a:bodyPr/>
                    <a:lstStyle/>
                    <a:p>
                      <a:r>
                        <a:rPr lang="en-US" sz="1600" b="0" i="0" u="none" strike="noStrike" kern="1200" baseline="0" dirty="0">
                          <a:solidFill>
                            <a:schemeClr val="tx1"/>
                          </a:solidFill>
                          <a:latin typeface="+mn-lt"/>
                          <a:ea typeface="+mn-ea"/>
                          <a:cs typeface="+mn-cs"/>
                        </a:rPr>
                        <a:t>Inventory Turnover</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4.2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26.9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tx1"/>
                          </a:solidFill>
                        </a:rPr>
                        <a:t>5.7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bl>
          </a:graphicData>
        </a:graphic>
      </p:graphicFrame>
      <p:graphicFrame>
        <p:nvGraphicFramePr>
          <p:cNvPr id="5" name="Object 4" descr="A formula: Sales over total assets."/>
          <p:cNvGraphicFramePr>
            <a:graphicFrameLocks noChangeAspect="1"/>
          </p:cNvGraphicFramePr>
          <p:nvPr/>
        </p:nvGraphicFramePr>
        <p:xfrm>
          <a:off x="2446943" y="2616713"/>
          <a:ext cx="1402139" cy="662549"/>
        </p:xfrm>
        <a:graphic>
          <a:graphicData uri="http://schemas.openxmlformats.org/presentationml/2006/ole">
            <mc:AlternateContent xmlns:mc="http://schemas.openxmlformats.org/markup-compatibility/2006">
              <mc:Choice xmlns:v="urn:schemas-microsoft-com:vml" Requires="v">
                <p:oleObj name="Equation" r:id="rId2" imgW="482400" imgH="228600" progId="Equation.DSMT4">
                  <p:embed/>
                </p:oleObj>
              </mc:Choice>
              <mc:Fallback>
                <p:oleObj name="Equation" r:id="rId2" imgW="482400" imgH="228600" progId="Equation.DSMT4">
                  <p:embed/>
                  <p:pic>
                    <p:nvPicPr>
                      <p:cNvPr id="5" name="Object 4" descr="A formula: Sales over total asse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6943" y="2616713"/>
                        <a:ext cx="1402139" cy="66254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5" descr="A formula: Cost of goods sold over inventory."/>
          <p:cNvGraphicFramePr>
            <a:graphicFrameLocks noChangeAspect="1"/>
          </p:cNvGraphicFramePr>
          <p:nvPr/>
        </p:nvGraphicFramePr>
        <p:xfrm>
          <a:off x="2183968" y="3377589"/>
          <a:ext cx="1947137" cy="661011"/>
        </p:xfrm>
        <a:graphic>
          <a:graphicData uri="http://schemas.openxmlformats.org/presentationml/2006/ole">
            <mc:AlternateContent xmlns:mc="http://schemas.openxmlformats.org/markup-compatibility/2006">
              <mc:Choice xmlns:v="urn:schemas-microsoft-com:vml" Requires="v">
                <p:oleObj name="Equation" r:id="rId4" imgW="711000" imgH="241200" progId="Equation.DSMT4">
                  <p:embed/>
                </p:oleObj>
              </mc:Choice>
              <mc:Fallback>
                <p:oleObj name="Equation" r:id="rId4" imgW="711000" imgH="241200" progId="Equation.DSMT4">
                  <p:embed/>
                  <p:pic>
                    <p:nvPicPr>
                      <p:cNvPr id="6" name="Object 5" descr="A formula: Cost of goods sold over inventor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83968" y="3377589"/>
                        <a:ext cx="1947137" cy="66101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848478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543800" cy="1097280"/>
          </a:xfrm>
        </p:spPr>
        <p:txBody>
          <a:bodyPr/>
          <a:lstStyle/>
          <a:p>
            <a:r>
              <a:rPr lang="en-US" altLang="en-US" sz="3600" dirty="0">
                <a:latin typeface="+mj-lt"/>
                <a:ea typeface="ヒラギノ角ゴ Pro W3" pitchFamily="-65" charset="-128"/>
              </a:rPr>
              <a:t>A Summary of Key Financial Ratios</a:t>
            </a:r>
            <a:endParaRPr lang="en-US" sz="2000" b="0" dirty="0">
              <a:latin typeface="+mj-lt"/>
            </a:endParaRPr>
          </a:p>
        </p:txBody>
      </p:sp>
      <p:sp>
        <p:nvSpPr>
          <p:cNvPr id="3" name="Content Placeholder 2"/>
          <p:cNvSpPr>
            <a:spLocks noGrp="1"/>
          </p:cNvSpPr>
          <p:nvPr>
            <p:ph idx="1"/>
          </p:nvPr>
        </p:nvSpPr>
        <p:spPr>
          <a:xfrm>
            <a:off x="457200" y="1600201"/>
            <a:ext cx="8229600" cy="457200"/>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leverage ratios. Row 18: Ratio: book debt-to-equity ratio. Formula: total debt over book value of total equity. Manufacturing: 27.1%. Retail: 44.2%. Service: 21.5%. S and P: 46.6%. Row 19: Ratio: market debt-to-equity ratio. Formula: total debt over book value of total equity. Manufacturing: 10.0%. Retail: 17.2%. Service: 6.2%. S and P: 21.8%. Row 20: Ratio: debt-to-capital ratio. Formula: total debt over total equity plus total debt. Manufacturing: 20.9%. Retail: 30.6%. Service: 17.6%. S and P: 32.0%. Row 21: Ratio: debt-to-enterprise value. Formula: total assets over total equity. Manufacturing: 0.0%. Retail: 4.7%. Service: 0.0%. S and P: 2.0%. Row 22: Ratio: equity multiplier. Formula: net debt over enterprise value. Manufacturing: 1.8. Retail: 2.4. Service: 1.98. S and P: 2.4."/>
          <p:cNvGraphicFramePr>
            <a:graphicFrameLocks noGrp="1"/>
          </p:cNvGraphicFramePr>
          <p:nvPr>
            <p:extLst>
              <p:ext uri="{D42A27DB-BD31-4B8C-83A1-F6EECF244321}">
                <p14:modId xmlns:p14="http://schemas.microsoft.com/office/powerpoint/2010/main" val="4063522455"/>
              </p:ext>
            </p:extLst>
          </p:nvPr>
        </p:nvGraphicFramePr>
        <p:xfrm>
          <a:off x="447672" y="2068513"/>
          <a:ext cx="8543928" cy="2773680"/>
        </p:xfrm>
        <a:graphic>
          <a:graphicData uri="http://schemas.openxmlformats.org/drawingml/2006/table">
            <a:tbl>
              <a:tblPr firstRow="1" bandRow="1">
                <a:tableStyleId>{3B4B98B0-60AC-42C2-AFA5-B58CD77FA1E5}</a:tableStyleId>
              </a:tblPr>
              <a:tblGrid>
                <a:gridCol w="1762128">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94640">
                <a:tc>
                  <a:txBody>
                    <a:bodyPr/>
                    <a:lstStyle/>
                    <a:p>
                      <a:r>
                        <a:rPr lang="en-US" sz="1600" b="1" i="0" u="none" strike="noStrike" kern="1200" baseline="0" dirty="0">
                          <a:solidFill>
                            <a:schemeClr val="tx1"/>
                          </a:solidFill>
                          <a:latin typeface="+mn-lt"/>
                          <a:ea typeface="+mn-ea"/>
                          <a:cs typeface="+mn-cs"/>
                        </a:rPr>
                        <a:t>Leverage Ratios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09600">
                <a:tc>
                  <a:txBody>
                    <a:bodyPr/>
                    <a:lstStyle/>
                    <a:p>
                      <a:r>
                        <a:rPr lang="en-US" sz="1600" b="0" i="0" u="none" strike="noStrike" kern="1200" baseline="0" dirty="0">
                          <a:solidFill>
                            <a:schemeClr val="tx1"/>
                          </a:solidFill>
                          <a:latin typeface="+mn-lt"/>
                          <a:ea typeface="+mn-ea"/>
                          <a:cs typeface="+mn-cs"/>
                        </a:rPr>
                        <a:t>Book Debt-to-Equity 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21.5%</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46.6%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09600">
                <a:tc>
                  <a:txBody>
                    <a:bodyPr/>
                    <a:lstStyle/>
                    <a:p>
                      <a:r>
                        <a:rPr lang="en-US" sz="1600" b="0" i="0" u="none" strike="noStrike" kern="1200" baseline="0" dirty="0">
                          <a:solidFill>
                            <a:schemeClr val="tx1"/>
                          </a:solidFill>
                          <a:latin typeface="+mn-lt"/>
                          <a:ea typeface="+mn-ea"/>
                          <a:cs typeface="+mn-cs"/>
                        </a:rPr>
                        <a:t>Market Debt-to-</a:t>
                      </a:r>
                    </a:p>
                    <a:p>
                      <a:r>
                        <a:rPr lang="en-US" sz="1600" b="0" i="0" u="none" strike="noStrike" kern="1200" baseline="0" dirty="0">
                          <a:solidFill>
                            <a:schemeClr val="tx1"/>
                          </a:solidFill>
                          <a:latin typeface="+mn-lt"/>
                          <a:ea typeface="+mn-ea"/>
                          <a:cs typeface="+mn-cs"/>
                        </a:rPr>
                        <a:t>Equity Ratio</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6.2%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21.8%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609600">
                <a:tc>
                  <a:txBody>
                    <a:bodyPr/>
                    <a:lstStyle/>
                    <a:p>
                      <a:r>
                        <a:rPr lang="en-US" sz="1600" b="0" i="0" u="none" strike="noStrike" kern="1200" baseline="0" dirty="0">
                          <a:solidFill>
                            <a:schemeClr val="tx1"/>
                          </a:solidFill>
                          <a:latin typeface="+mn-lt"/>
                          <a:ea typeface="+mn-ea"/>
                          <a:cs typeface="+mn-cs"/>
                        </a:rPr>
                        <a:t>Debt-to-Capital</a:t>
                      </a:r>
                    </a:p>
                    <a:p>
                      <a:r>
                        <a:rPr lang="en-US" sz="1600" b="0" i="0" u="none" strike="noStrike" kern="1200" baseline="0" dirty="0">
                          <a:solidFill>
                            <a:schemeClr val="tx1"/>
                          </a:solidFill>
                          <a:latin typeface="+mn-lt"/>
                          <a:ea typeface="+mn-ea"/>
                          <a:cs typeface="+mn-cs"/>
                        </a:rPr>
                        <a:t>Ratio</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20.9%</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30.6%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17.6%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32.0%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p:graphicFrame>
        <p:nvGraphicFramePr>
          <p:cNvPr id="5" name="Object 4" descr="A formula: Total debt over book value of total equity."/>
          <p:cNvGraphicFramePr>
            <a:graphicFrameLocks noChangeAspect="1"/>
          </p:cNvGraphicFramePr>
          <p:nvPr/>
        </p:nvGraphicFramePr>
        <p:xfrm>
          <a:off x="2201864" y="2959099"/>
          <a:ext cx="2597150" cy="641350"/>
        </p:xfrm>
        <a:graphic>
          <a:graphicData uri="http://schemas.openxmlformats.org/presentationml/2006/ole">
            <mc:AlternateContent xmlns:mc="http://schemas.openxmlformats.org/markup-compatibility/2006">
              <mc:Choice xmlns:v="urn:schemas-microsoft-com:vml" Requires="v">
                <p:oleObj name="Equation" r:id="rId2" imgW="977760" imgH="241200" progId="Equation.DSMT4">
                  <p:embed/>
                </p:oleObj>
              </mc:Choice>
              <mc:Fallback>
                <p:oleObj name="Equation" r:id="rId2" imgW="977760" imgH="241200" progId="Equation.DSMT4">
                  <p:embed/>
                  <p:pic>
                    <p:nvPicPr>
                      <p:cNvPr id="5" name="Object 4" descr="A formula: Total debt over book value of total equ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864" y="2959099"/>
                        <a:ext cx="2597150" cy="641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5" descr="A formula: Total debt over book value of total equity."/>
          <p:cNvGraphicFramePr>
            <a:graphicFrameLocks noChangeAspect="1"/>
          </p:cNvGraphicFramePr>
          <p:nvPr/>
        </p:nvGraphicFramePr>
        <p:xfrm>
          <a:off x="2282824" y="3568705"/>
          <a:ext cx="2597150" cy="641350"/>
        </p:xfrm>
        <a:graphic>
          <a:graphicData uri="http://schemas.openxmlformats.org/presentationml/2006/ole">
            <mc:AlternateContent xmlns:mc="http://schemas.openxmlformats.org/markup-compatibility/2006">
              <mc:Choice xmlns:v="urn:schemas-microsoft-com:vml" Requires="v">
                <p:oleObj name="Equation" r:id="rId4" imgW="977760" imgH="241200" progId="Equation.DSMT4">
                  <p:embed/>
                </p:oleObj>
              </mc:Choice>
              <mc:Fallback>
                <p:oleObj name="Equation" r:id="rId4" imgW="977760" imgH="241200" progId="Equation.DSMT4">
                  <p:embed/>
                  <p:pic>
                    <p:nvPicPr>
                      <p:cNvPr id="6" name="Object 5" descr="A formula: Total debt over book value of total equit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82824" y="3568705"/>
                        <a:ext cx="2597150" cy="641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6" descr="A formula: Total debt over total equity plus total debt."/>
          <p:cNvGraphicFramePr>
            <a:graphicFrameLocks noChangeAspect="1"/>
          </p:cNvGraphicFramePr>
          <p:nvPr/>
        </p:nvGraphicFramePr>
        <p:xfrm>
          <a:off x="2320925" y="4197350"/>
          <a:ext cx="2462213" cy="641350"/>
        </p:xfrm>
        <a:graphic>
          <a:graphicData uri="http://schemas.openxmlformats.org/presentationml/2006/ole">
            <mc:AlternateContent xmlns:mc="http://schemas.openxmlformats.org/markup-compatibility/2006">
              <mc:Choice xmlns:v="urn:schemas-microsoft-com:vml" Requires="v">
                <p:oleObj name="Equation" r:id="rId6" imgW="927000" imgH="241200" progId="Equation.DSMT4">
                  <p:embed/>
                </p:oleObj>
              </mc:Choice>
              <mc:Fallback>
                <p:oleObj name="Equation" r:id="rId6" imgW="927000" imgH="241200" progId="Equation.DSMT4">
                  <p:embed/>
                  <p:pic>
                    <p:nvPicPr>
                      <p:cNvPr id="7" name="Object 6" descr="A formula: Total debt over total equity plus total deb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20925" y="4197350"/>
                        <a:ext cx="2462213" cy="641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 name="Object 7" descr="A formula: Total assets over total equity."/>
          <p:cNvGraphicFramePr>
            <a:graphicFrameLocks noChangeAspect="1"/>
          </p:cNvGraphicFramePr>
          <p:nvPr/>
        </p:nvGraphicFramePr>
        <p:xfrm>
          <a:off x="2862263" y="4835525"/>
          <a:ext cx="1282700" cy="641350"/>
        </p:xfrm>
        <a:graphic>
          <a:graphicData uri="http://schemas.openxmlformats.org/presentationml/2006/ole">
            <mc:AlternateContent xmlns:mc="http://schemas.openxmlformats.org/markup-compatibility/2006">
              <mc:Choice xmlns:v="urn:schemas-microsoft-com:vml" Requires="v">
                <p:oleObj name="Equation" r:id="rId8" imgW="482400" imgH="241200" progId="Equation.DSMT4">
                  <p:embed/>
                </p:oleObj>
              </mc:Choice>
              <mc:Fallback>
                <p:oleObj name="Equation" r:id="rId8" imgW="482400" imgH="241200" progId="Equation.DSMT4">
                  <p:embed/>
                  <p:pic>
                    <p:nvPicPr>
                      <p:cNvPr id="8" name="Object 7" descr="A formula: Total assets over total equity."/>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62263" y="4835525"/>
                        <a:ext cx="1282700" cy="641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9" name="Object 8" descr="A formula: Net debt over enterprise value."/>
          <p:cNvGraphicFramePr>
            <a:graphicFrameLocks noChangeAspect="1"/>
          </p:cNvGraphicFramePr>
          <p:nvPr/>
        </p:nvGraphicFramePr>
        <p:xfrm>
          <a:off x="2673348" y="5487993"/>
          <a:ext cx="1652587" cy="641350"/>
        </p:xfrm>
        <a:graphic>
          <a:graphicData uri="http://schemas.openxmlformats.org/presentationml/2006/ole">
            <mc:AlternateContent xmlns:mc="http://schemas.openxmlformats.org/markup-compatibility/2006">
              <mc:Choice xmlns:v="urn:schemas-microsoft-com:vml" Requires="v">
                <p:oleObj name="Equation" r:id="rId10" imgW="622080" imgH="241200" progId="Equation.DSMT4">
                  <p:embed/>
                </p:oleObj>
              </mc:Choice>
              <mc:Fallback>
                <p:oleObj name="Equation" r:id="rId10" imgW="622080" imgH="241200" progId="Equation.DSMT4">
                  <p:embed/>
                  <p:pic>
                    <p:nvPicPr>
                      <p:cNvPr id="9" name="Object 8" descr="A formula: Net debt over enterprise value."/>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73348" y="5487993"/>
                        <a:ext cx="1652587" cy="641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192047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20000" cy="1097280"/>
          </a:xfrm>
        </p:spPr>
        <p:txBody>
          <a:bodyPr/>
          <a:lstStyle/>
          <a:p>
            <a:r>
              <a:rPr lang="en-US" altLang="en-US" sz="3600" dirty="0">
                <a:latin typeface="+mn-lt"/>
                <a:ea typeface="ヒラギノ角ゴ Pro W3" pitchFamily="-65" charset="-128"/>
              </a:rPr>
              <a:t>A Summary of Key Financial Ratios</a:t>
            </a:r>
            <a:endParaRPr lang="en-US" sz="2000" b="0" dirty="0">
              <a:latin typeface="+mn-lt"/>
            </a:endParaRPr>
          </a:p>
        </p:txBody>
      </p:sp>
      <p:sp>
        <p:nvSpPr>
          <p:cNvPr id="3" name="Content Placeholder 2"/>
          <p:cNvSpPr>
            <a:spLocks noGrp="1"/>
          </p:cNvSpPr>
          <p:nvPr>
            <p:ph idx="1"/>
          </p:nvPr>
        </p:nvSpPr>
        <p:spPr>
          <a:xfrm>
            <a:off x="457200" y="1600201"/>
            <a:ext cx="8229600" cy="380999"/>
          </a:xfrm>
        </p:spPr>
        <p:txBody>
          <a:bodyPr/>
          <a:lstStyle/>
          <a:p>
            <a:pPr marL="0" indent="0">
              <a:buNone/>
            </a:pPr>
            <a:r>
              <a:rPr lang="en-US" sz="2400" b="1" dirty="0"/>
              <a:t>Table 2.4 [Continued]</a:t>
            </a:r>
            <a:endParaRPr lang="en-US" sz="2400" dirty="0"/>
          </a:p>
        </p:txBody>
      </p:sp>
      <p:graphicFrame>
        <p:nvGraphicFramePr>
          <p:cNvPr id="4" name="Table 3" descr="Table 2.4 continued. The sub-heading for column 1, ratio, is operating returns. Row 24: Ratio: Return on equity. Formula: net income over book value of equity. Manufacturing: 4.2%. Retail: 10.4%. Service: 3.6%. S and P: 7.1%. Row 25: Ratio: return on assets. Formula: net income plus interest expense over total assets. Manufacturing: 3.6%. Retail: 5.8%. Service: 3.3%. S and P: 4.1%. Row 26: Ratio: Return on invested capital (R O I C). Manufacturing: E B I T (1 minus tax rate) over book value of equity plus net debt. Manufacturing: 18.0%. Retail: 20.1%. Service: 18.3%. S and P: 17.0%."/>
          <p:cNvGraphicFramePr>
            <a:graphicFrameLocks noGrp="1"/>
          </p:cNvGraphicFramePr>
          <p:nvPr>
            <p:extLst>
              <p:ext uri="{D42A27DB-BD31-4B8C-83A1-F6EECF244321}">
                <p14:modId xmlns:p14="http://schemas.microsoft.com/office/powerpoint/2010/main" val="3012398790"/>
              </p:ext>
            </p:extLst>
          </p:nvPr>
        </p:nvGraphicFramePr>
        <p:xfrm>
          <a:off x="447672" y="2068513"/>
          <a:ext cx="8543928" cy="2808287"/>
        </p:xfrm>
        <a:graphic>
          <a:graphicData uri="http://schemas.openxmlformats.org/drawingml/2006/table">
            <a:tbl>
              <a:tblPr firstRow="1" bandRow="1">
                <a:tableStyleId>{3B4B98B0-60AC-42C2-AFA5-B58CD77FA1E5}</a:tableStyleId>
              </a:tblPr>
              <a:tblGrid>
                <a:gridCol w="1685928">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066801">
                  <a:extLst>
                    <a:ext uri="{9D8B030D-6E8A-4147-A177-3AD203B41FA5}">
                      <a16:colId xmlns:a16="http://schemas.microsoft.com/office/drawing/2014/main" val="20003"/>
                    </a:ext>
                  </a:extLst>
                </a:gridCol>
                <a:gridCol w="990600">
                  <a:extLst>
                    <a:ext uri="{9D8B030D-6E8A-4147-A177-3AD203B41FA5}">
                      <a16:colId xmlns:a16="http://schemas.microsoft.com/office/drawing/2014/main" val="20004"/>
                    </a:ext>
                  </a:extLst>
                </a:gridCol>
                <a:gridCol w="838199">
                  <a:extLst>
                    <a:ext uri="{9D8B030D-6E8A-4147-A177-3AD203B41FA5}">
                      <a16:colId xmlns:a16="http://schemas.microsoft.com/office/drawing/2014/main" val="20005"/>
                    </a:ext>
                  </a:extLst>
                </a:gridCol>
              </a:tblGrid>
              <a:tr h="370840">
                <a:tc>
                  <a:txBody>
                    <a:bodyPr/>
                    <a:lstStyle/>
                    <a:p>
                      <a:pPr algn="ctr"/>
                      <a:r>
                        <a:rPr lang="en-US" sz="1600" b="1" i="0" u="none" strike="noStrike" kern="1200" baseline="0" dirty="0">
                          <a:solidFill>
                            <a:schemeClr val="tx1"/>
                          </a:solidFill>
                          <a:latin typeface="+mn-lt"/>
                          <a:ea typeface="+mn-ea"/>
                          <a:cs typeface="+mn-cs"/>
                        </a:rPr>
                        <a:t>Ratio</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Formula</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Manu</a:t>
                      </a:r>
                    </a:p>
                    <a:p>
                      <a:pPr algn="ctr"/>
                      <a:r>
                        <a:rPr lang="en-US" sz="1600" b="1" i="0" u="none" strike="noStrike" kern="1200" baseline="0" dirty="0">
                          <a:solidFill>
                            <a:schemeClr val="tx1"/>
                          </a:solidFill>
                          <a:latin typeface="+mn-lt"/>
                          <a:ea typeface="+mn-ea"/>
                          <a:cs typeface="+mn-cs"/>
                        </a:rPr>
                        <a:t>facturing</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Retail</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Service</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1" i="0" u="none" strike="noStrike" kern="1200" baseline="0" dirty="0">
                          <a:solidFill>
                            <a:schemeClr val="tx1"/>
                          </a:solidFill>
                          <a:latin typeface="+mn-lt"/>
                          <a:ea typeface="+mn-ea"/>
                          <a:cs typeface="+mn-cs"/>
                        </a:rPr>
                        <a:t>S&amp;P 500</a:t>
                      </a:r>
                      <a:endParaRPr lang="en-US" sz="16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52767">
                <a:tc>
                  <a:txBody>
                    <a:bodyPr/>
                    <a:lstStyle/>
                    <a:p>
                      <a:r>
                        <a:rPr lang="en-US" sz="1600" b="1" i="0" u="none" strike="noStrike" kern="1200" baseline="0" dirty="0">
                          <a:solidFill>
                            <a:schemeClr val="tx1"/>
                          </a:solidFill>
                          <a:latin typeface="+mn-lt"/>
                          <a:ea typeface="+mn-ea"/>
                          <a:cs typeface="+mn-cs"/>
                        </a:rPr>
                        <a:t>Operating Returns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811847">
                <a:tc>
                  <a:txBody>
                    <a:bodyPr/>
                    <a:lstStyle/>
                    <a:p>
                      <a:r>
                        <a:rPr lang="en-US" sz="1600" b="0" i="0" u="none" strike="noStrike" kern="1200" baseline="0" dirty="0">
                          <a:solidFill>
                            <a:schemeClr val="tx1"/>
                          </a:solidFill>
                          <a:latin typeface="+mn-lt"/>
                          <a:ea typeface="+mn-ea"/>
                          <a:cs typeface="+mn-cs"/>
                        </a:rPr>
                        <a:t>Return on Equity</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10.4%</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7.1%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38200">
                <a:tc>
                  <a:txBody>
                    <a:bodyPr/>
                    <a:lstStyle/>
                    <a:p>
                      <a:r>
                        <a:rPr lang="en-US" sz="1600" b="0" i="0" u="none" strike="noStrike" kern="1200" baseline="0" dirty="0">
                          <a:solidFill>
                            <a:schemeClr val="tx1"/>
                          </a:solidFill>
                          <a:latin typeface="+mn-lt"/>
                          <a:ea typeface="+mn-ea"/>
                          <a:cs typeface="+mn-cs"/>
                        </a:rPr>
                        <a:t>Return on Assets</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3.6%</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5.8%</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3.3%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1600" b="0" i="0" u="none" strike="noStrike" kern="1200" baseline="0" dirty="0">
                          <a:solidFill>
                            <a:schemeClr val="tx1"/>
                          </a:solidFill>
                          <a:latin typeface="+mn-lt"/>
                          <a:ea typeface="+mn-ea"/>
                          <a:cs typeface="+mn-cs"/>
                        </a:rPr>
                        <a:t>4.1%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graphicFrame>
        <p:nvGraphicFramePr>
          <p:cNvPr id="5" name="Object 4" descr="A formula: Net income over book value of equity."/>
          <p:cNvGraphicFramePr>
            <a:graphicFrameLocks noChangeAspect="1"/>
          </p:cNvGraphicFramePr>
          <p:nvPr/>
        </p:nvGraphicFramePr>
        <p:xfrm>
          <a:off x="2490788" y="3292475"/>
          <a:ext cx="2025650" cy="641350"/>
        </p:xfrm>
        <a:graphic>
          <a:graphicData uri="http://schemas.openxmlformats.org/presentationml/2006/ole">
            <mc:AlternateContent xmlns:mc="http://schemas.openxmlformats.org/markup-compatibility/2006">
              <mc:Choice xmlns:v="urn:schemas-microsoft-com:vml" Requires="v">
                <p:oleObj name="Equation" r:id="rId2" imgW="761760" imgH="241200" progId="Equation.DSMT4">
                  <p:embed/>
                </p:oleObj>
              </mc:Choice>
              <mc:Fallback>
                <p:oleObj name="Equation" r:id="rId2" imgW="761760" imgH="241200" progId="Equation.DSMT4">
                  <p:embed/>
                  <p:pic>
                    <p:nvPicPr>
                      <p:cNvPr id="5" name="Object 4" descr="A formula: Net income over book value of equ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0788" y="3292475"/>
                        <a:ext cx="2025650" cy="641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 name="Object 7" descr="A formula: Net income plus interest expense over total assets."/>
          <p:cNvGraphicFramePr>
            <a:graphicFrameLocks noChangeAspect="1"/>
          </p:cNvGraphicFramePr>
          <p:nvPr/>
        </p:nvGraphicFramePr>
        <p:xfrm>
          <a:off x="2182538" y="4175555"/>
          <a:ext cx="2727876" cy="576992"/>
        </p:xfrm>
        <a:graphic>
          <a:graphicData uri="http://schemas.openxmlformats.org/presentationml/2006/ole">
            <mc:AlternateContent xmlns:mc="http://schemas.openxmlformats.org/markup-compatibility/2006">
              <mc:Choice xmlns:v="urn:schemas-microsoft-com:vml" Requires="v">
                <p:oleObj name="Equation" r:id="rId4" imgW="1079280" imgH="228600" progId="Equation.DSMT4">
                  <p:embed/>
                </p:oleObj>
              </mc:Choice>
              <mc:Fallback>
                <p:oleObj name="Equation" r:id="rId4" imgW="1079280" imgH="228600" progId="Equation.DSMT4">
                  <p:embed/>
                  <p:pic>
                    <p:nvPicPr>
                      <p:cNvPr id="8" name="Object 7" descr="A formula: Net income plus interest expense over total asset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82538" y="4175555"/>
                        <a:ext cx="2727876" cy="57699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124687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09/10/2024</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2195</TotalTime>
  <Words>861</Words>
  <Application>Microsoft Office PowerPoint</Application>
  <PresentationFormat>On-screen Show (4:3)</PresentationFormat>
  <Paragraphs>248</Paragraphs>
  <Slides>23</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30" baseType="lpstr">
      <vt:lpstr>ＭＳ Ｐゴシック</vt:lpstr>
      <vt:lpstr>Myriad Pro</vt:lpstr>
      <vt:lpstr>ヒラギノ角ゴ Pro W3</vt:lpstr>
      <vt:lpstr>Arial</vt:lpstr>
      <vt:lpstr>Verdana</vt:lpstr>
      <vt:lpstr>20140311PresentationUWTSDTemplate</vt:lpstr>
      <vt:lpstr>Equation</vt:lpstr>
      <vt:lpstr>MBA</vt:lpstr>
      <vt:lpstr>Week Outline</vt:lpstr>
      <vt:lpstr>Financial Statement Analysis </vt:lpstr>
      <vt:lpstr>Financial Statement Analysis </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Example Computing Working Capital Ratios</vt:lpstr>
      <vt:lpstr>Financial Statement Analysis</vt:lpstr>
      <vt:lpstr>Financial Statement Analysis </vt:lpstr>
      <vt:lpstr>Example Computing Operating Returns </vt:lpstr>
      <vt:lpstr>Example: Computing Operating Returns</vt:lpstr>
      <vt:lpstr>Example Computing Operating Returns</vt:lpstr>
      <vt:lpstr>A Summary of Key Financial Ratios</vt:lpstr>
      <vt:lpstr>A Summary of Key Financial Ratios</vt:lpstr>
      <vt:lpstr>A Summary of Key Financial Ratios</vt:lpstr>
      <vt:lpstr>A Summary of Key Financial Ratios</vt:lpstr>
      <vt:lpstr>A Summary of Key Financial Ratios</vt:lpstr>
      <vt:lpstr>A Summary of Key Financial Ratios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Miao, Jia</cp:lastModifiedBy>
  <cp:revision>139</cp:revision>
  <cp:lastPrinted>2018-07-09T15:27:01Z</cp:lastPrinted>
  <dcterms:created xsi:type="dcterms:W3CDTF">2002-10-07T19:43:58Z</dcterms:created>
  <dcterms:modified xsi:type="dcterms:W3CDTF">2024-10-09T09:30:17Z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