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72" r:id="rId2"/>
    <p:sldMasterId id="2147483648" r:id="rId3"/>
  </p:sldMasterIdLst>
  <p:notesMasterIdLst>
    <p:notesMasterId r:id="rId28"/>
  </p:notesMasterIdLst>
  <p:sldIdLst>
    <p:sldId id="280" r:id="rId4"/>
    <p:sldId id="282" r:id="rId5"/>
    <p:sldId id="290" r:id="rId6"/>
    <p:sldId id="291" r:id="rId7"/>
    <p:sldId id="292" r:id="rId8"/>
    <p:sldId id="293" r:id="rId9"/>
    <p:sldId id="289" r:id="rId10"/>
    <p:sldId id="256" r:id="rId11"/>
    <p:sldId id="264" r:id="rId12"/>
    <p:sldId id="257" r:id="rId13"/>
    <p:sldId id="261" r:id="rId14"/>
    <p:sldId id="262" r:id="rId15"/>
    <p:sldId id="265" r:id="rId16"/>
    <p:sldId id="288" r:id="rId17"/>
    <p:sldId id="270" r:id="rId18"/>
    <p:sldId id="259" r:id="rId19"/>
    <p:sldId id="266" r:id="rId20"/>
    <p:sldId id="267" r:id="rId21"/>
    <p:sldId id="268" r:id="rId22"/>
    <p:sldId id="287" r:id="rId23"/>
    <p:sldId id="271" r:id="rId24"/>
    <p:sldId id="258" r:id="rId25"/>
    <p:sldId id="286" r:id="rId26"/>
    <p:sldId id="278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887583-A7E8-FEEC-9839-47BC10E8AB36}" v="16" dt="2023-09-17T15:22:50.857"/>
    <p1510:client id="{4E6E9174-8477-4BFE-B53B-0AB1D8861C52}" v="1" dt="2023-09-18T07:45:27.643"/>
    <p1510:client id="{820981E9-239F-ADCF-80B0-6186C21A54E1}" v="69" dt="2023-09-13T13:20:14.218"/>
    <p1510:client id="{87E7C2F0-BC13-FB1F-B76B-3CFBDF0DD8C1}" v="9" dt="2023-09-17T21:43:42.683"/>
    <p1510:client id="{B9A7BBEA-D637-7F15-2416-530006BD2080}" v="267" dt="2023-09-13T13:23:59.491"/>
    <p1510:client id="{BF52D1BE-72D3-0D5F-82E1-E6FC6978BDAF}" v="1" dt="2023-09-18T10:11:36.006"/>
    <p1510:client id="{DE726555-B9F5-50F1-8ECE-8E9257495853}" v="418" dt="2023-09-17T21:40:21.524"/>
    <p1510:client id="{E29601D2-6FA3-7DB9-A6DB-58F93BCC937A}" v="29" dt="2023-09-17T15:30:26.2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D701F1-FE43-4273-B3A3-09E586C444ED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8B6820AB-96CC-4DD3-A862-AA6F1C702BC2}">
      <dgm:prSet/>
      <dgm:spPr/>
      <dgm:t>
        <a:bodyPr/>
        <a:lstStyle/>
        <a:p>
          <a:r>
            <a:rPr lang="en-GB"/>
            <a:t>Beth sy'n denu chi at fod yn athrawon?</a:t>
          </a:r>
          <a:endParaRPr lang="en-US"/>
        </a:p>
      </dgm:t>
    </dgm:pt>
    <dgm:pt modelId="{6FD12AE0-F790-4843-A165-A65BE7F778F4}" type="parTrans" cxnId="{9FB4ADAA-748B-4F44-81BF-9182A447E6A9}">
      <dgm:prSet/>
      <dgm:spPr/>
      <dgm:t>
        <a:bodyPr/>
        <a:lstStyle/>
        <a:p>
          <a:endParaRPr lang="en-US"/>
        </a:p>
      </dgm:t>
    </dgm:pt>
    <dgm:pt modelId="{3CB81349-32F4-48CF-B8E3-77A962B01B28}" type="sibTrans" cxnId="{9FB4ADAA-748B-4F44-81BF-9182A447E6A9}">
      <dgm:prSet/>
      <dgm:spPr/>
      <dgm:t>
        <a:bodyPr/>
        <a:lstStyle/>
        <a:p>
          <a:endParaRPr lang="en-US"/>
        </a:p>
      </dgm:t>
    </dgm:pt>
    <dgm:pt modelId="{66E99B2C-2672-4718-A3FE-8BE604E6C2C2}">
      <dgm:prSet/>
      <dgm:spPr/>
      <dgm:t>
        <a:bodyPr/>
        <a:lstStyle/>
        <a:p>
          <a:r>
            <a:rPr lang="en-GB"/>
            <a:t>Meddyliwch yn ol i'ch profiadau ysgol (cynradd ac uwchradd). Pa athrawon ydych chi'n cofio? Pa sgiliau oedd ganddyn nhw?</a:t>
          </a:r>
          <a:endParaRPr lang="en-US"/>
        </a:p>
      </dgm:t>
    </dgm:pt>
    <dgm:pt modelId="{F1F73F5C-DBC2-442C-85C7-3296DC55426F}" type="parTrans" cxnId="{6C4DBF41-9154-4D84-9B9C-DA422175EFDA}">
      <dgm:prSet/>
      <dgm:spPr/>
      <dgm:t>
        <a:bodyPr/>
        <a:lstStyle/>
        <a:p>
          <a:endParaRPr lang="en-US"/>
        </a:p>
      </dgm:t>
    </dgm:pt>
    <dgm:pt modelId="{BA0515D7-10F6-4E6C-ACE7-287C0F2D3C5D}" type="sibTrans" cxnId="{6C4DBF41-9154-4D84-9B9C-DA422175EFDA}">
      <dgm:prSet/>
      <dgm:spPr/>
      <dgm:t>
        <a:bodyPr/>
        <a:lstStyle/>
        <a:p>
          <a:endParaRPr lang="en-US"/>
        </a:p>
      </dgm:t>
    </dgm:pt>
    <dgm:pt modelId="{86E097E8-FDD9-4335-8251-276E903D5647}" type="pres">
      <dgm:prSet presAssocID="{A1D701F1-FE43-4273-B3A3-09E586C444E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DF94514-553E-43C2-837F-018FCD6A2C8B}" type="pres">
      <dgm:prSet presAssocID="{8B6820AB-96CC-4DD3-A862-AA6F1C702BC2}" presName="hierRoot1" presStyleCnt="0"/>
      <dgm:spPr/>
    </dgm:pt>
    <dgm:pt modelId="{9935F020-09AC-4457-B3EC-CA4976252355}" type="pres">
      <dgm:prSet presAssocID="{8B6820AB-96CC-4DD3-A862-AA6F1C702BC2}" presName="composite" presStyleCnt="0"/>
      <dgm:spPr/>
    </dgm:pt>
    <dgm:pt modelId="{36BDA2EE-0436-4E2F-9F7B-EE71A7AF7C7F}" type="pres">
      <dgm:prSet presAssocID="{8B6820AB-96CC-4DD3-A862-AA6F1C702BC2}" presName="background" presStyleLbl="node0" presStyleIdx="0" presStyleCnt="2"/>
      <dgm:spPr/>
    </dgm:pt>
    <dgm:pt modelId="{C4D59D3D-F321-4B6C-90C3-695DF6FD826B}" type="pres">
      <dgm:prSet presAssocID="{8B6820AB-96CC-4DD3-A862-AA6F1C702BC2}" presName="text" presStyleLbl="fgAcc0" presStyleIdx="0" presStyleCnt="2">
        <dgm:presLayoutVars>
          <dgm:chPref val="3"/>
        </dgm:presLayoutVars>
      </dgm:prSet>
      <dgm:spPr/>
    </dgm:pt>
    <dgm:pt modelId="{1F41F467-FBCB-480C-9674-1E1FDB687C08}" type="pres">
      <dgm:prSet presAssocID="{8B6820AB-96CC-4DD3-A862-AA6F1C702BC2}" presName="hierChild2" presStyleCnt="0"/>
      <dgm:spPr/>
    </dgm:pt>
    <dgm:pt modelId="{CAB2322A-FC38-4860-9656-DE8797A7C906}" type="pres">
      <dgm:prSet presAssocID="{66E99B2C-2672-4718-A3FE-8BE604E6C2C2}" presName="hierRoot1" presStyleCnt="0"/>
      <dgm:spPr/>
    </dgm:pt>
    <dgm:pt modelId="{9A21F011-FA71-4A5E-9172-CDF7D8CC8FDA}" type="pres">
      <dgm:prSet presAssocID="{66E99B2C-2672-4718-A3FE-8BE604E6C2C2}" presName="composite" presStyleCnt="0"/>
      <dgm:spPr/>
    </dgm:pt>
    <dgm:pt modelId="{13FD4107-10A7-4ADE-8264-FA7A2306EA8D}" type="pres">
      <dgm:prSet presAssocID="{66E99B2C-2672-4718-A3FE-8BE604E6C2C2}" presName="background" presStyleLbl="node0" presStyleIdx="1" presStyleCnt="2"/>
      <dgm:spPr/>
    </dgm:pt>
    <dgm:pt modelId="{B63D01C8-5A13-4D21-A88D-47FF23E44EA7}" type="pres">
      <dgm:prSet presAssocID="{66E99B2C-2672-4718-A3FE-8BE604E6C2C2}" presName="text" presStyleLbl="fgAcc0" presStyleIdx="1" presStyleCnt="2">
        <dgm:presLayoutVars>
          <dgm:chPref val="3"/>
        </dgm:presLayoutVars>
      </dgm:prSet>
      <dgm:spPr/>
    </dgm:pt>
    <dgm:pt modelId="{1A179E5C-112F-4F39-AA78-25F5B0DCCC3A}" type="pres">
      <dgm:prSet presAssocID="{66E99B2C-2672-4718-A3FE-8BE604E6C2C2}" presName="hierChild2" presStyleCnt="0"/>
      <dgm:spPr/>
    </dgm:pt>
  </dgm:ptLst>
  <dgm:cxnLst>
    <dgm:cxn modelId="{6C4DBF41-9154-4D84-9B9C-DA422175EFDA}" srcId="{A1D701F1-FE43-4273-B3A3-09E586C444ED}" destId="{66E99B2C-2672-4718-A3FE-8BE604E6C2C2}" srcOrd="1" destOrd="0" parTransId="{F1F73F5C-DBC2-442C-85C7-3296DC55426F}" sibTransId="{BA0515D7-10F6-4E6C-ACE7-287C0F2D3C5D}"/>
    <dgm:cxn modelId="{D2446F6E-7BD8-4E59-B6FD-65FF836CCAA0}" type="presOf" srcId="{A1D701F1-FE43-4273-B3A3-09E586C444ED}" destId="{86E097E8-FDD9-4335-8251-276E903D5647}" srcOrd="0" destOrd="0" presId="urn:microsoft.com/office/officeart/2005/8/layout/hierarchy1"/>
    <dgm:cxn modelId="{EB784873-7406-4A97-BFB6-E6144ED8E9F9}" type="presOf" srcId="{8B6820AB-96CC-4DD3-A862-AA6F1C702BC2}" destId="{C4D59D3D-F321-4B6C-90C3-695DF6FD826B}" srcOrd="0" destOrd="0" presId="urn:microsoft.com/office/officeart/2005/8/layout/hierarchy1"/>
    <dgm:cxn modelId="{FA4F427E-E599-4548-86B3-D3F1828E722D}" type="presOf" srcId="{66E99B2C-2672-4718-A3FE-8BE604E6C2C2}" destId="{B63D01C8-5A13-4D21-A88D-47FF23E44EA7}" srcOrd="0" destOrd="0" presId="urn:microsoft.com/office/officeart/2005/8/layout/hierarchy1"/>
    <dgm:cxn modelId="{9FB4ADAA-748B-4F44-81BF-9182A447E6A9}" srcId="{A1D701F1-FE43-4273-B3A3-09E586C444ED}" destId="{8B6820AB-96CC-4DD3-A862-AA6F1C702BC2}" srcOrd="0" destOrd="0" parTransId="{6FD12AE0-F790-4843-A165-A65BE7F778F4}" sibTransId="{3CB81349-32F4-48CF-B8E3-77A962B01B28}"/>
    <dgm:cxn modelId="{67CA5B54-2AFC-4293-8E7C-CC340741AEB8}" type="presParOf" srcId="{86E097E8-FDD9-4335-8251-276E903D5647}" destId="{6DF94514-553E-43C2-837F-018FCD6A2C8B}" srcOrd="0" destOrd="0" presId="urn:microsoft.com/office/officeart/2005/8/layout/hierarchy1"/>
    <dgm:cxn modelId="{5E4AE417-7802-4FAA-8EE3-F29D6505405E}" type="presParOf" srcId="{6DF94514-553E-43C2-837F-018FCD6A2C8B}" destId="{9935F020-09AC-4457-B3EC-CA4976252355}" srcOrd="0" destOrd="0" presId="urn:microsoft.com/office/officeart/2005/8/layout/hierarchy1"/>
    <dgm:cxn modelId="{14FE0F67-762E-4474-889A-B0C3C767F4AC}" type="presParOf" srcId="{9935F020-09AC-4457-B3EC-CA4976252355}" destId="{36BDA2EE-0436-4E2F-9F7B-EE71A7AF7C7F}" srcOrd="0" destOrd="0" presId="urn:microsoft.com/office/officeart/2005/8/layout/hierarchy1"/>
    <dgm:cxn modelId="{9C4C494C-A2C7-4FB1-BB4A-2D42059436B5}" type="presParOf" srcId="{9935F020-09AC-4457-B3EC-CA4976252355}" destId="{C4D59D3D-F321-4B6C-90C3-695DF6FD826B}" srcOrd="1" destOrd="0" presId="urn:microsoft.com/office/officeart/2005/8/layout/hierarchy1"/>
    <dgm:cxn modelId="{A847FDB7-D2AC-407E-9612-4F4C0F352301}" type="presParOf" srcId="{6DF94514-553E-43C2-837F-018FCD6A2C8B}" destId="{1F41F467-FBCB-480C-9674-1E1FDB687C08}" srcOrd="1" destOrd="0" presId="urn:microsoft.com/office/officeart/2005/8/layout/hierarchy1"/>
    <dgm:cxn modelId="{A79A1FF5-1F2E-43AC-A653-AECEC6E53465}" type="presParOf" srcId="{86E097E8-FDD9-4335-8251-276E903D5647}" destId="{CAB2322A-FC38-4860-9656-DE8797A7C906}" srcOrd="1" destOrd="0" presId="urn:microsoft.com/office/officeart/2005/8/layout/hierarchy1"/>
    <dgm:cxn modelId="{D799DAEC-D046-4B52-B90D-A9EECD377144}" type="presParOf" srcId="{CAB2322A-FC38-4860-9656-DE8797A7C906}" destId="{9A21F011-FA71-4A5E-9172-CDF7D8CC8FDA}" srcOrd="0" destOrd="0" presId="urn:microsoft.com/office/officeart/2005/8/layout/hierarchy1"/>
    <dgm:cxn modelId="{8EA3AFAF-B44B-490E-A120-CA9FC04E1076}" type="presParOf" srcId="{9A21F011-FA71-4A5E-9172-CDF7D8CC8FDA}" destId="{13FD4107-10A7-4ADE-8264-FA7A2306EA8D}" srcOrd="0" destOrd="0" presId="urn:microsoft.com/office/officeart/2005/8/layout/hierarchy1"/>
    <dgm:cxn modelId="{235C4D9C-52FC-44B4-93B0-27238D31F1BE}" type="presParOf" srcId="{9A21F011-FA71-4A5E-9172-CDF7D8CC8FDA}" destId="{B63D01C8-5A13-4D21-A88D-47FF23E44EA7}" srcOrd="1" destOrd="0" presId="urn:microsoft.com/office/officeart/2005/8/layout/hierarchy1"/>
    <dgm:cxn modelId="{F03AA538-40D1-45BF-B9FA-97F1F69E8B1C}" type="presParOf" srcId="{CAB2322A-FC38-4860-9656-DE8797A7C906}" destId="{1A179E5C-112F-4F39-AA78-25F5B0DCCC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EAE98D-C93C-4EA8-BBE2-9525E448A4A8}" type="doc">
      <dgm:prSet loTypeId="urn:microsoft.com/office/officeart/2005/8/layout/default" loCatId="list" qsTypeId="urn:microsoft.com/office/officeart/2005/8/quickstyle/simple5" qsCatId="simple" csTypeId="urn:microsoft.com/office/officeart/2005/8/colors/accent6_2" csCatId="accent6"/>
      <dgm:spPr/>
      <dgm:t>
        <a:bodyPr/>
        <a:lstStyle/>
        <a:p>
          <a:endParaRPr lang="en-US"/>
        </a:p>
      </dgm:t>
    </dgm:pt>
    <dgm:pt modelId="{D6A3615C-E3AF-4330-B74A-7904177CF427}">
      <dgm:prSet/>
      <dgm:spPr/>
      <dgm:t>
        <a:bodyPr/>
        <a:lstStyle/>
        <a:p>
          <a:r>
            <a:rPr lang="en-GB" b="0" i="0"/>
            <a:t>canolbwyntio’n gyson ar ddibenion cyffredinol y cwricwlwm</a:t>
          </a:r>
          <a:endParaRPr lang="en-US"/>
        </a:p>
      </dgm:t>
    </dgm:pt>
    <dgm:pt modelId="{8F6D01A1-2592-46AE-A06A-8E8DE437EEE6}" type="parTrans" cxnId="{55DC8E39-CEA5-4362-8434-FF196DBDFBED}">
      <dgm:prSet/>
      <dgm:spPr/>
      <dgm:t>
        <a:bodyPr/>
        <a:lstStyle/>
        <a:p>
          <a:endParaRPr lang="en-US"/>
        </a:p>
      </dgm:t>
    </dgm:pt>
    <dgm:pt modelId="{25C99994-EFBE-413D-8475-71396646C3A4}" type="sibTrans" cxnId="{55DC8E39-CEA5-4362-8434-FF196DBDFBED}">
      <dgm:prSet/>
      <dgm:spPr/>
      <dgm:t>
        <a:bodyPr/>
        <a:lstStyle/>
        <a:p>
          <a:endParaRPr lang="en-US"/>
        </a:p>
      </dgm:t>
    </dgm:pt>
    <dgm:pt modelId="{1F21AC90-1C2B-4ECC-B610-EC2AA277E9B0}">
      <dgm:prSet/>
      <dgm:spPr/>
      <dgm:t>
        <a:bodyPr/>
        <a:lstStyle/>
        <a:p>
          <a:r>
            <a:rPr lang="en-GB" b="0" i="0"/>
            <a:t>rhoi her i’r holl ddysgwyr drwy eu hannog i gydnabod pwysigrwydd ymdrechu'n barhaus i gwrdd â disgwyliadau sy'n uchel, ond o fewn eu cyrraedd</a:t>
          </a:r>
          <a:endParaRPr lang="en-US"/>
        </a:p>
      </dgm:t>
    </dgm:pt>
    <dgm:pt modelId="{3BC2ED13-198B-498D-8271-FEC5550DAA88}" type="parTrans" cxnId="{B5A70686-C8FD-477C-BA32-C194D722E778}">
      <dgm:prSet/>
      <dgm:spPr/>
      <dgm:t>
        <a:bodyPr/>
        <a:lstStyle/>
        <a:p>
          <a:endParaRPr lang="en-US"/>
        </a:p>
      </dgm:t>
    </dgm:pt>
    <dgm:pt modelId="{522176E6-0966-4288-A3DA-54D9EA521490}" type="sibTrans" cxnId="{B5A70686-C8FD-477C-BA32-C194D722E778}">
      <dgm:prSet/>
      <dgm:spPr/>
      <dgm:t>
        <a:bodyPr/>
        <a:lstStyle/>
        <a:p>
          <a:endParaRPr lang="en-US"/>
        </a:p>
      </dgm:t>
    </dgm:pt>
    <dgm:pt modelId="{E424392A-845A-4E23-B34A-654F61D661A8}">
      <dgm:prSet/>
      <dgm:spPr/>
      <dgm:t>
        <a:bodyPr/>
        <a:lstStyle/>
        <a:p>
          <a:r>
            <a:rPr lang="en-GB" b="0" i="0"/>
            <a:t>defnyddio cymysgedd o ddulliau sy’n cynnwys addysgu uniongyrchol</a:t>
          </a:r>
          <a:endParaRPr lang="en-US"/>
        </a:p>
      </dgm:t>
    </dgm:pt>
    <dgm:pt modelId="{764BB831-2147-4803-8CBB-CC46965DD731}" type="parTrans" cxnId="{01F930A8-117B-4BC8-8D62-C65D6731DDCF}">
      <dgm:prSet/>
      <dgm:spPr/>
      <dgm:t>
        <a:bodyPr/>
        <a:lstStyle/>
        <a:p>
          <a:endParaRPr lang="en-US"/>
        </a:p>
      </dgm:t>
    </dgm:pt>
    <dgm:pt modelId="{7DB28D44-EBBF-4F57-BCE4-2BEF37AE31BB}" type="sibTrans" cxnId="{01F930A8-117B-4BC8-8D62-C65D6731DDCF}">
      <dgm:prSet/>
      <dgm:spPr/>
      <dgm:t>
        <a:bodyPr/>
        <a:lstStyle/>
        <a:p>
          <a:endParaRPr lang="en-US"/>
        </a:p>
      </dgm:t>
    </dgm:pt>
    <dgm:pt modelId="{3DCECAF4-5E6D-4484-9218-D014D9C9D90E}">
      <dgm:prSet/>
      <dgm:spPr/>
      <dgm:t>
        <a:bodyPr/>
        <a:lstStyle/>
        <a:p>
          <a:r>
            <a:rPr lang="en-GB" b="0" i="0"/>
            <a:t>defnyddio cymysgedd o ddulliau gan gynnwys y rheini sy'n hybu sgiliau datrys problemau, sgiliau creadigol a’r gallu i feddwl mewn modd beirniadol</a:t>
          </a:r>
          <a:endParaRPr lang="en-US"/>
        </a:p>
      </dgm:t>
    </dgm:pt>
    <dgm:pt modelId="{535447B4-4049-4122-8FFF-4ABCE1DDF1C7}" type="parTrans" cxnId="{0E8D30B5-F675-4415-B0CA-B9CAE32040CA}">
      <dgm:prSet/>
      <dgm:spPr/>
      <dgm:t>
        <a:bodyPr/>
        <a:lstStyle/>
        <a:p>
          <a:endParaRPr lang="en-US"/>
        </a:p>
      </dgm:t>
    </dgm:pt>
    <dgm:pt modelId="{801DD8F6-79B1-427B-A07B-16FBEACDE084}" type="sibTrans" cxnId="{0E8D30B5-F675-4415-B0CA-B9CAE32040CA}">
      <dgm:prSet/>
      <dgm:spPr/>
      <dgm:t>
        <a:bodyPr/>
        <a:lstStyle/>
        <a:p>
          <a:endParaRPr lang="en-US"/>
        </a:p>
      </dgm:t>
    </dgm:pt>
    <dgm:pt modelId="{F5AC29F6-629E-482F-A759-B6BD311D6BD3}">
      <dgm:prSet/>
      <dgm:spPr/>
      <dgm:t>
        <a:bodyPr/>
        <a:lstStyle/>
        <a:p>
          <a:r>
            <a:rPr lang="en-GB" b="0" i="0"/>
            <a:t>golygu gosod tasgau a dewis adnoddau sy'n adeiladu ar wybodaeth a phrofiad blaenorol ac yn ennyn diddordeb</a:t>
          </a:r>
          <a:endParaRPr lang="en-US"/>
        </a:p>
      </dgm:t>
    </dgm:pt>
    <dgm:pt modelId="{B50E9A06-B7FF-4126-A28B-5E219E0AADB3}" type="parTrans" cxnId="{4F8E6797-6703-4A01-8752-626E01CDAC60}">
      <dgm:prSet/>
      <dgm:spPr/>
      <dgm:t>
        <a:bodyPr/>
        <a:lstStyle/>
        <a:p>
          <a:endParaRPr lang="en-US"/>
        </a:p>
      </dgm:t>
    </dgm:pt>
    <dgm:pt modelId="{8B4CF2B0-AD18-42C3-89FB-3E642B491805}" type="sibTrans" cxnId="{4F8E6797-6703-4A01-8752-626E01CDAC60}">
      <dgm:prSet/>
      <dgm:spPr/>
      <dgm:t>
        <a:bodyPr/>
        <a:lstStyle/>
        <a:p>
          <a:endParaRPr lang="en-US"/>
        </a:p>
      </dgm:t>
    </dgm:pt>
    <dgm:pt modelId="{48F64464-A3C5-4628-AFC7-8FB21D94E0A2}">
      <dgm:prSet/>
      <dgm:spPr/>
      <dgm:t>
        <a:bodyPr/>
        <a:lstStyle/>
        <a:p>
          <a:r>
            <a:rPr lang="en-GB" b="0" i="0"/>
            <a:t>creu cyd-destunau dilys ar gyfer dysgu</a:t>
          </a:r>
          <a:endParaRPr lang="en-US"/>
        </a:p>
      </dgm:t>
    </dgm:pt>
    <dgm:pt modelId="{D6FFFA36-68AC-4E72-A5F0-29AD75E34E39}" type="parTrans" cxnId="{E7C79A30-17D8-45F1-9A68-A022361E7636}">
      <dgm:prSet/>
      <dgm:spPr/>
      <dgm:t>
        <a:bodyPr/>
        <a:lstStyle/>
        <a:p>
          <a:endParaRPr lang="en-US"/>
        </a:p>
      </dgm:t>
    </dgm:pt>
    <dgm:pt modelId="{AAB31EA0-4834-459E-B0CA-A1681240DD8B}" type="sibTrans" cxnId="{E7C79A30-17D8-45F1-9A68-A022361E7636}">
      <dgm:prSet/>
      <dgm:spPr/>
      <dgm:t>
        <a:bodyPr/>
        <a:lstStyle/>
        <a:p>
          <a:endParaRPr lang="en-US"/>
        </a:p>
      </dgm:t>
    </dgm:pt>
    <dgm:pt modelId="{BCBDB959-E5CC-436B-9358-47382FAAC5FD}">
      <dgm:prSet/>
      <dgm:spPr/>
      <dgm:t>
        <a:bodyPr/>
        <a:lstStyle/>
        <a:p>
          <a:r>
            <a:rPr lang="en-GB" b="0" i="0"/>
            <a:t>dilyn egwyddorion asesu ar gyfer dysgu</a:t>
          </a:r>
          <a:endParaRPr lang="en-US"/>
        </a:p>
      </dgm:t>
    </dgm:pt>
    <dgm:pt modelId="{85789B4F-6472-4448-8A01-4DFE9BC36188}" type="parTrans" cxnId="{4FF7832B-7DD0-457F-A42C-023F1AAA8DB1}">
      <dgm:prSet/>
      <dgm:spPr/>
      <dgm:t>
        <a:bodyPr/>
        <a:lstStyle/>
        <a:p>
          <a:endParaRPr lang="en-US"/>
        </a:p>
      </dgm:t>
    </dgm:pt>
    <dgm:pt modelId="{6958D234-2D64-473D-9CA3-F32D5838B526}" type="sibTrans" cxnId="{4FF7832B-7DD0-457F-A42C-023F1AAA8DB1}">
      <dgm:prSet/>
      <dgm:spPr/>
      <dgm:t>
        <a:bodyPr/>
        <a:lstStyle/>
        <a:p>
          <a:endParaRPr lang="en-US"/>
        </a:p>
      </dgm:t>
    </dgm:pt>
    <dgm:pt modelId="{FC08B29A-F6E5-4DE2-8A29-6AA72056FCF8}">
      <dgm:prSet/>
      <dgm:spPr/>
      <dgm:t>
        <a:bodyPr/>
        <a:lstStyle/>
        <a:p>
          <a:r>
            <a:rPr lang="en-GB" b="0" i="0"/>
            <a:t>ymestyn oddi mewn ac ar draws y Meysydd</a:t>
          </a:r>
          <a:endParaRPr lang="en-US"/>
        </a:p>
      </dgm:t>
    </dgm:pt>
    <dgm:pt modelId="{5499EF96-F8C5-4864-B4FC-18B0E98EAAA8}" type="parTrans" cxnId="{EF94D5B6-125A-481C-A536-FA3B09CBF8E4}">
      <dgm:prSet/>
      <dgm:spPr/>
      <dgm:t>
        <a:bodyPr/>
        <a:lstStyle/>
        <a:p>
          <a:endParaRPr lang="en-US"/>
        </a:p>
      </dgm:t>
    </dgm:pt>
    <dgm:pt modelId="{3D00B9ED-35E1-457D-AC76-5CCFD569B3F3}" type="sibTrans" cxnId="{EF94D5B6-125A-481C-A536-FA3B09CBF8E4}">
      <dgm:prSet/>
      <dgm:spPr/>
      <dgm:t>
        <a:bodyPr/>
        <a:lstStyle/>
        <a:p>
          <a:endParaRPr lang="en-US"/>
        </a:p>
      </dgm:t>
    </dgm:pt>
    <dgm:pt modelId="{B22BF046-AA6A-466C-B016-064DF6D3340D}">
      <dgm:prSet/>
      <dgm:spPr/>
      <dgm:t>
        <a:bodyPr/>
        <a:lstStyle/>
        <a:p>
          <a:r>
            <a:rPr lang="en-GB" b="0" i="0"/>
            <a:t>atgyfnerthu yn rheolaidd y sgiliau trawsgwricwlaidd, sef llythrennedd, rhifedd a chymhwysedd digidol, ac yn darparu cyfleoedd i'w hymarfer</a:t>
          </a:r>
          <a:endParaRPr lang="en-US"/>
        </a:p>
      </dgm:t>
    </dgm:pt>
    <dgm:pt modelId="{8623419A-ED9F-4A92-B224-301D82DF1C00}" type="parTrans" cxnId="{F6219816-CE19-4170-B40C-FCC86E0C2E0C}">
      <dgm:prSet/>
      <dgm:spPr/>
      <dgm:t>
        <a:bodyPr/>
        <a:lstStyle/>
        <a:p>
          <a:endParaRPr lang="en-US"/>
        </a:p>
      </dgm:t>
    </dgm:pt>
    <dgm:pt modelId="{A04BCFC4-B57E-44F9-9067-9D37DE08464E}" type="sibTrans" cxnId="{F6219816-CE19-4170-B40C-FCC86E0C2E0C}">
      <dgm:prSet/>
      <dgm:spPr/>
      <dgm:t>
        <a:bodyPr/>
        <a:lstStyle/>
        <a:p>
          <a:endParaRPr lang="en-US"/>
        </a:p>
      </dgm:t>
    </dgm:pt>
    <dgm:pt modelId="{F7E10BF4-F65A-4EAB-A0D0-6F2FE469CFE4}">
      <dgm:prSet/>
      <dgm:spPr/>
      <dgm:t>
        <a:bodyPr/>
        <a:lstStyle/>
        <a:p>
          <a:r>
            <a:rPr lang="en-GB" b="0" i="0"/>
            <a:t>annog dysgwyr i gymryd cyfrifoldeb cynyddol am eu dysgu eu hunain</a:t>
          </a:r>
          <a:endParaRPr lang="en-US"/>
        </a:p>
      </dgm:t>
    </dgm:pt>
    <dgm:pt modelId="{A7770575-65C2-4F0A-BCA3-14E6FAC23446}" type="parTrans" cxnId="{B661A9F0-FA70-40B3-B8E7-4CB720B0CD03}">
      <dgm:prSet/>
      <dgm:spPr/>
      <dgm:t>
        <a:bodyPr/>
        <a:lstStyle/>
        <a:p>
          <a:endParaRPr lang="en-US"/>
        </a:p>
      </dgm:t>
    </dgm:pt>
    <dgm:pt modelId="{C6E6F7CD-DBA7-4399-B76C-C607C41B8224}" type="sibTrans" cxnId="{B661A9F0-FA70-40B3-B8E7-4CB720B0CD03}">
      <dgm:prSet/>
      <dgm:spPr/>
      <dgm:t>
        <a:bodyPr/>
        <a:lstStyle/>
        <a:p>
          <a:endParaRPr lang="en-US"/>
        </a:p>
      </dgm:t>
    </dgm:pt>
    <dgm:pt modelId="{BBBA8DD6-02B8-433C-804B-433563AAD8AE}">
      <dgm:prSet/>
      <dgm:spPr/>
      <dgm:t>
        <a:bodyPr/>
        <a:lstStyle/>
        <a:p>
          <a:r>
            <a:rPr lang="en-GB" b="0" i="0"/>
            <a:t>hybu datblygiad cymdeithasol ac emosiynol a chydberthnasau cadarnhaol</a:t>
          </a:r>
          <a:endParaRPr lang="en-US"/>
        </a:p>
      </dgm:t>
    </dgm:pt>
    <dgm:pt modelId="{0F5AD975-6EA2-4B23-B6A9-F58574E61C8A}" type="parTrans" cxnId="{C1EDEB40-75E2-45C0-A590-1E85762B9D7C}">
      <dgm:prSet/>
      <dgm:spPr/>
      <dgm:t>
        <a:bodyPr/>
        <a:lstStyle/>
        <a:p>
          <a:endParaRPr lang="en-US"/>
        </a:p>
      </dgm:t>
    </dgm:pt>
    <dgm:pt modelId="{024A019B-26B5-4D0C-81DB-D64F79579D37}" type="sibTrans" cxnId="{C1EDEB40-75E2-45C0-A590-1E85762B9D7C}">
      <dgm:prSet/>
      <dgm:spPr/>
      <dgm:t>
        <a:bodyPr/>
        <a:lstStyle/>
        <a:p>
          <a:endParaRPr lang="en-US"/>
        </a:p>
      </dgm:t>
    </dgm:pt>
    <dgm:pt modelId="{4C181E6C-C920-41A1-A74E-14F553835D73}">
      <dgm:prSet/>
      <dgm:spPr/>
      <dgm:t>
        <a:bodyPr/>
        <a:lstStyle/>
        <a:p>
          <a:r>
            <a:rPr lang="en-GB" b="0" i="0"/>
            <a:t>hybu cydweithio</a:t>
          </a:r>
          <a:endParaRPr lang="en-US"/>
        </a:p>
      </dgm:t>
    </dgm:pt>
    <dgm:pt modelId="{30D18ABD-AD12-4331-94A8-6CB964EE7616}" type="parTrans" cxnId="{BD273B61-4010-4529-9C1B-0AE237C4138E}">
      <dgm:prSet/>
      <dgm:spPr/>
      <dgm:t>
        <a:bodyPr/>
        <a:lstStyle/>
        <a:p>
          <a:endParaRPr lang="en-US"/>
        </a:p>
      </dgm:t>
    </dgm:pt>
    <dgm:pt modelId="{D23572B4-BF55-4608-83B6-F96BB1A16782}" type="sibTrans" cxnId="{BD273B61-4010-4529-9C1B-0AE237C4138E}">
      <dgm:prSet/>
      <dgm:spPr/>
      <dgm:t>
        <a:bodyPr/>
        <a:lstStyle/>
        <a:p>
          <a:endParaRPr lang="en-US"/>
        </a:p>
      </dgm:t>
    </dgm:pt>
    <dgm:pt modelId="{B81DDFF6-B34D-4E76-8DBA-B359C8EAE81F}" type="pres">
      <dgm:prSet presAssocID="{7EEAE98D-C93C-4EA8-BBE2-9525E448A4A8}" presName="diagram" presStyleCnt="0">
        <dgm:presLayoutVars>
          <dgm:dir/>
          <dgm:resizeHandles val="exact"/>
        </dgm:presLayoutVars>
      </dgm:prSet>
      <dgm:spPr/>
    </dgm:pt>
    <dgm:pt modelId="{60F48BC6-8536-4902-A11D-27441E65898A}" type="pres">
      <dgm:prSet presAssocID="{D6A3615C-E3AF-4330-B74A-7904177CF427}" presName="node" presStyleLbl="node1" presStyleIdx="0" presStyleCnt="12">
        <dgm:presLayoutVars>
          <dgm:bulletEnabled val="1"/>
        </dgm:presLayoutVars>
      </dgm:prSet>
      <dgm:spPr/>
    </dgm:pt>
    <dgm:pt modelId="{39E83E54-C4FB-4659-A558-D2AC3BF51131}" type="pres">
      <dgm:prSet presAssocID="{25C99994-EFBE-413D-8475-71396646C3A4}" presName="sibTrans" presStyleCnt="0"/>
      <dgm:spPr/>
    </dgm:pt>
    <dgm:pt modelId="{F4A1EABB-6E00-4593-AF31-28C9ED1F4309}" type="pres">
      <dgm:prSet presAssocID="{1F21AC90-1C2B-4ECC-B610-EC2AA277E9B0}" presName="node" presStyleLbl="node1" presStyleIdx="1" presStyleCnt="12">
        <dgm:presLayoutVars>
          <dgm:bulletEnabled val="1"/>
        </dgm:presLayoutVars>
      </dgm:prSet>
      <dgm:spPr/>
    </dgm:pt>
    <dgm:pt modelId="{79370A1B-6A53-4568-BC51-2B7543786E51}" type="pres">
      <dgm:prSet presAssocID="{522176E6-0966-4288-A3DA-54D9EA521490}" presName="sibTrans" presStyleCnt="0"/>
      <dgm:spPr/>
    </dgm:pt>
    <dgm:pt modelId="{0611008F-78A1-4955-A1BB-89C9AB63016B}" type="pres">
      <dgm:prSet presAssocID="{E424392A-845A-4E23-B34A-654F61D661A8}" presName="node" presStyleLbl="node1" presStyleIdx="2" presStyleCnt="12">
        <dgm:presLayoutVars>
          <dgm:bulletEnabled val="1"/>
        </dgm:presLayoutVars>
      </dgm:prSet>
      <dgm:spPr/>
    </dgm:pt>
    <dgm:pt modelId="{28CBB6E5-7677-40A4-A073-69AFBADC68A2}" type="pres">
      <dgm:prSet presAssocID="{7DB28D44-EBBF-4F57-BCE4-2BEF37AE31BB}" presName="sibTrans" presStyleCnt="0"/>
      <dgm:spPr/>
    </dgm:pt>
    <dgm:pt modelId="{A68CEE92-BE5D-4EB4-802F-0A0F11E283CB}" type="pres">
      <dgm:prSet presAssocID="{3DCECAF4-5E6D-4484-9218-D014D9C9D90E}" presName="node" presStyleLbl="node1" presStyleIdx="3" presStyleCnt="12">
        <dgm:presLayoutVars>
          <dgm:bulletEnabled val="1"/>
        </dgm:presLayoutVars>
      </dgm:prSet>
      <dgm:spPr/>
    </dgm:pt>
    <dgm:pt modelId="{4D00F081-7255-48EE-955F-4B2C04A05256}" type="pres">
      <dgm:prSet presAssocID="{801DD8F6-79B1-427B-A07B-16FBEACDE084}" presName="sibTrans" presStyleCnt="0"/>
      <dgm:spPr/>
    </dgm:pt>
    <dgm:pt modelId="{66342ABF-012F-4AD8-B439-19BED2BC20F1}" type="pres">
      <dgm:prSet presAssocID="{F5AC29F6-629E-482F-A759-B6BD311D6BD3}" presName="node" presStyleLbl="node1" presStyleIdx="4" presStyleCnt="12">
        <dgm:presLayoutVars>
          <dgm:bulletEnabled val="1"/>
        </dgm:presLayoutVars>
      </dgm:prSet>
      <dgm:spPr/>
    </dgm:pt>
    <dgm:pt modelId="{4F77EBA4-3ECB-4C4C-BCEF-D873A78CDAB1}" type="pres">
      <dgm:prSet presAssocID="{8B4CF2B0-AD18-42C3-89FB-3E642B491805}" presName="sibTrans" presStyleCnt="0"/>
      <dgm:spPr/>
    </dgm:pt>
    <dgm:pt modelId="{536EE1B0-9BE0-4AFF-9100-F91D8EF04D05}" type="pres">
      <dgm:prSet presAssocID="{48F64464-A3C5-4628-AFC7-8FB21D94E0A2}" presName="node" presStyleLbl="node1" presStyleIdx="5" presStyleCnt="12">
        <dgm:presLayoutVars>
          <dgm:bulletEnabled val="1"/>
        </dgm:presLayoutVars>
      </dgm:prSet>
      <dgm:spPr/>
    </dgm:pt>
    <dgm:pt modelId="{C6D0D68C-1994-4D89-93FC-D43B36AC70A2}" type="pres">
      <dgm:prSet presAssocID="{AAB31EA0-4834-459E-B0CA-A1681240DD8B}" presName="sibTrans" presStyleCnt="0"/>
      <dgm:spPr/>
    </dgm:pt>
    <dgm:pt modelId="{693DE131-5D21-46A0-919C-5802AA793647}" type="pres">
      <dgm:prSet presAssocID="{BCBDB959-E5CC-436B-9358-47382FAAC5FD}" presName="node" presStyleLbl="node1" presStyleIdx="6" presStyleCnt="12">
        <dgm:presLayoutVars>
          <dgm:bulletEnabled val="1"/>
        </dgm:presLayoutVars>
      </dgm:prSet>
      <dgm:spPr/>
    </dgm:pt>
    <dgm:pt modelId="{FB910CEB-A8A9-4121-B915-E850CEF33B57}" type="pres">
      <dgm:prSet presAssocID="{6958D234-2D64-473D-9CA3-F32D5838B526}" presName="sibTrans" presStyleCnt="0"/>
      <dgm:spPr/>
    </dgm:pt>
    <dgm:pt modelId="{D9E7433C-3B82-4B4B-9B93-D25908F45400}" type="pres">
      <dgm:prSet presAssocID="{FC08B29A-F6E5-4DE2-8A29-6AA72056FCF8}" presName="node" presStyleLbl="node1" presStyleIdx="7" presStyleCnt="12">
        <dgm:presLayoutVars>
          <dgm:bulletEnabled val="1"/>
        </dgm:presLayoutVars>
      </dgm:prSet>
      <dgm:spPr/>
    </dgm:pt>
    <dgm:pt modelId="{7F6B2D99-4A0B-4731-ABF5-E7F2079EBA73}" type="pres">
      <dgm:prSet presAssocID="{3D00B9ED-35E1-457D-AC76-5CCFD569B3F3}" presName="sibTrans" presStyleCnt="0"/>
      <dgm:spPr/>
    </dgm:pt>
    <dgm:pt modelId="{F55E4AB6-2599-4E9A-B13B-1C5F705497BD}" type="pres">
      <dgm:prSet presAssocID="{B22BF046-AA6A-466C-B016-064DF6D3340D}" presName="node" presStyleLbl="node1" presStyleIdx="8" presStyleCnt="12">
        <dgm:presLayoutVars>
          <dgm:bulletEnabled val="1"/>
        </dgm:presLayoutVars>
      </dgm:prSet>
      <dgm:spPr/>
    </dgm:pt>
    <dgm:pt modelId="{3F257407-69B9-47E8-926D-87ECB58CE22D}" type="pres">
      <dgm:prSet presAssocID="{A04BCFC4-B57E-44F9-9067-9D37DE08464E}" presName="sibTrans" presStyleCnt="0"/>
      <dgm:spPr/>
    </dgm:pt>
    <dgm:pt modelId="{2F6CF6ED-C1D2-481A-8214-FD7C492DF5D7}" type="pres">
      <dgm:prSet presAssocID="{F7E10BF4-F65A-4EAB-A0D0-6F2FE469CFE4}" presName="node" presStyleLbl="node1" presStyleIdx="9" presStyleCnt="12">
        <dgm:presLayoutVars>
          <dgm:bulletEnabled val="1"/>
        </dgm:presLayoutVars>
      </dgm:prSet>
      <dgm:spPr/>
    </dgm:pt>
    <dgm:pt modelId="{F3654B27-E0C6-4B06-9181-15FF73FAD71B}" type="pres">
      <dgm:prSet presAssocID="{C6E6F7CD-DBA7-4399-B76C-C607C41B8224}" presName="sibTrans" presStyleCnt="0"/>
      <dgm:spPr/>
    </dgm:pt>
    <dgm:pt modelId="{37E66FEE-7962-493F-9D61-68810E31F96E}" type="pres">
      <dgm:prSet presAssocID="{BBBA8DD6-02B8-433C-804B-433563AAD8AE}" presName="node" presStyleLbl="node1" presStyleIdx="10" presStyleCnt="12">
        <dgm:presLayoutVars>
          <dgm:bulletEnabled val="1"/>
        </dgm:presLayoutVars>
      </dgm:prSet>
      <dgm:spPr/>
    </dgm:pt>
    <dgm:pt modelId="{745AC273-D265-4A06-899B-291E38BACD4F}" type="pres">
      <dgm:prSet presAssocID="{024A019B-26B5-4D0C-81DB-D64F79579D37}" presName="sibTrans" presStyleCnt="0"/>
      <dgm:spPr/>
    </dgm:pt>
    <dgm:pt modelId="{1885C56F-9DA9-455C-8D0D-01B21B08B90E}" type="pres">
      <dgm:prSet presAssocID="{4C181E6C-C920-41A1-A74E-14F553835D73}" presName="node" presStyleLbl="node1" presStyleIdx="11" presStyleCnt="12">
        <dgm:presLayoutVars>
          <dgm:bulletEnabled val="1"/>
        </dgm:presLayoutVars>
      </dgm:prSet>
      <dgm:spPr/>
    </dgm:pt>
  </dgm:ptLst>
  <dgm:cxnLst>
    <dgm:cxn modelId="{E6F03A02-3F94-44B1-8482-2020AC0D214A}" type="presOf" srcId="{BBBA8DD6-02B8-433C-804B-433563AAD8AE}" destId="{37E66FEE-7962-493F-9D61-68810E31F96E}" srcOrd="0" destOrd="0" presId="urn:microsoft.com/office/officeart/2005/8/layout/default"/>
    <dgm:cxn modelId="{F6219816-CE19-4170-B40C-FCC86E0C2E0C}" srcId="{7EEAE98D-C93C-4EA8-BBE2-9525E448A4A8}" destId="{B22BF046-AA6A-466C-B016-064DF6D3340D}" srcOrd="8" destOrd="0" parTransId="{8623419A-ED9F-4A92-B224-301D82DF1C00}" sibTransId="{A04BCFC4-B57E-44F9-9067-9D37DE08464E}"/>
    <dgm:cxn modelId="{4FF7832B-7DD0-457F-A42C-023F1AAA8DB1}" srcId="{7EEAE98D-C93C-4EA8-BBE2-9525E448A4A8}" destId="{BCBDB959-E5CC-436B-9358-47382FAAC5FD}" srcOrd="6" destOrd="0" parTransId="{85789B4F-6472-4448-8A01-4DFE9BC36188}" sibTransId="{6958D234-2D64-473D-9CA3-F32D5838B526}"/>
    <dgm:cxn modelId="{E7C79A30-17D8-45F1-9A68-A022361E7636}" srcId="{7EEAE98D-C93C-4EA8-BBE2-9525E448A4A8}" destId="{48F64464-A3C5-4628-AFC7-8FB21D94E0A2}" srcOrd="5" destOrd="0" parTransId="{D6FFFA36-68AC-4E72-A5F0-29AD75E34E39}" sibTransId="{AAB31EA0-4834-459E-B0CA-A1681240DD8B}"/>
    <dgm:cxn modelId="{EE738937-EF55-433D-8D7E-EA0357044401}" type="presOf" srcId="{E424392A-845A-4E23-B34A-654F61D661A8}" destId="{0611008F-78A1-4955-A1BB-89C9AB63016B}" srcOrd="0" destOrd="0" presId="urn:microsoft.com/office/officeart/2005/8/layout/default"/>
    <dgm:cxn modelId="{55DC8E39-CEA5-4362-8434-FF196DBDFBED}" srcId="{7EEAE98D-C93C-4EA8-BBE2-9525E448A4A8}" destId="{D6A3615C-E3AF-4330-B74A-7904177CF427}" srcOrd="0" destOrd="0" parTransId="{8F6D01A1-2592-46AE-A06A-8E8DE437EEE6}" sibTransId="{25C99994-EFBE-413D-8475-71396646C3A4}"/>
    <dgm:cxn modelId="{1AA7BE39-7092-4CD6-9B96-F614B67E89FD}" type="presOf" srcId="{4C181E6C-C920-41A1-A74E-14F553835D73}" destId="{1885C56F-9DA9-455C-8D0D-01B21B08B90E}" srcOrd="0" destOrd="0" presId="urn:microsoft.com/office/officeart/2005/8/layout/default"/>
    <dgm:cxn modelId="{C1EDEB40-75E2-45C0-A590-1E85762B9D7C}" srcId="{7EEAE98D-C93C-4EA8-BBE2-9525E448A4A8}" destId="{BBBA8DD6-02B8-433C-804B-433563AAD8AE}" srcOrd="10" destOrd="0" parTransId="{0F5AD975-6EA2-4B23-B6A9-F58574E61C8A}" sibTransId="{024A019B-26B5-4D0C-81DB-D64F79579D37}"/>
    <dgm:cxn modelId="{BD273B61-4010-4529-9C1B-0AE237C4138E}" srcId="{7EEAE98D-C93C-4EA8-BBE2-9525E448A4A8}" destId="{4C181E6C-C920-41A1-A74E-14F553835D73}" srcOrd="11" destOrd="0" parTransId="{30D18ABD-AD12-4331-94A8-6CB964EE7616}" sibTransId="{D23572B4-BF55-4608-83B6-F96BB1A16782}"/>
    <dgm:cxn modelId="{14BE307B-3C76-48B1-A947-FC49AE804299}" type="presOf" srcId="{7EEAE98D-C93C-4EA8-BBE2-9525E448A4A8}" destId="{B81DDFF6-B34D-4E76-8DBA-B359C8EAE81F}" srcOrd="0" destOrd="0" presId="urn:microsoft.com/office/officeart/2005/8/layout/default"/>
    <dgm:cxn modelId="{CA67AA7B-0ADD-4B29-A933-56335BE7105D}" type="presOf" srcId="{F5AC29F6-629E-482F-A759-B6BD311D6BD3}" destId="{66342ABF-012F-4AD8-B439-19BED2BC20F1}" srcOrd="0" destOrd="0" presId="urn:microsoft.com/office/officeart/2005/8/layout/default"/>
    <dgm:cxn modelId="{E98F0A7D-36C4-4DCB-BE32-F94A4A4696D4}" type="presOf" srcId="{F7E10BF4-F65A-4EAB-A0D0-6F2FE469CFE4}" destId="{2F6CF6ED-C1D2-481A-8214-FD7C492DF5D7}" srcOrd="0" destOrd="0" presId="urn:microsoft.com/office/officeart/2005/8/layout/default"/>
    <dgm:cxn modelId="{B5A70686-C8FD-477C-BA32-C194D722E778}" srcId="{7EEAE98D-C93C-4EA8-BBE2-9525E448A4A8}" destId="{1F21AC90-1C2B-4ECC-B610-EC2AA277E9B0}" srcOrd="1" destOrd="0" parTransId="{3BC2ED13-198B-498D-8271-FEC5550DAA88}" sibTransId="{522176E6-0966-4288-A3DA-54D9EA521490}"/>
    <dgm:cxn modelId="{DC26B98F-2F2A-47EA-9EC9-2DF6CAABAC7A}" type="presOf" srcId="{FC08B29A-F6E5-4DE2-8A29-6AA72056FCF8}" destId="{D9E7433C-3B82-4B4B-9B93-D25908F45400}" srcOrd="0" destOrd="0" presId="urn:microsoft.com/office/officeart/2005/8/layout/default"/>
    <dgm:cxn modelId="{4F8E6797-6703-4A01-8752-626E01CDAC60}" srcId="{7EEAE98D-C93C-4EA8-BBE2-9525E448A4A8}" destId="{F5AC29F6-629E-482F-A759-B6BD311D6BD3}" srcOrd="4" destOrd="0" parTransId="{B50E9A06-B7FF-4126-A28B-5E219E0AADB3}" sibTransId="{8B4CF2B0-AD18-42C3-89FB-3E642B491805}"/>
    <dgm:cxn modelId="{01F930A8-117B-4BC8-8D62-C65D6731DDCF}" srcId="{7EEAE98D-C93C-4EA8-BBE2-9525E448A4A8}" destId="{E424392A-845A-4E23-B34A-654F61D661A8}" srcOrd="2" destOrd="0" parTransId="{764BB831-2147-4803-8CBB-CC46965DD731}" sibTransId="{7DB28D44-EBBF-4F57-BCE4-2BEF37AE31BB}"/>
    <dgm:cxn modelId="{ACA19FAB-1C44-42CC-B329-71EE17DF1187}" type="presOf" srcId="{3DCECAF4-5E6D-4484-9218-D014D9C9D90E}" destId="{A68CEE92-BE5D-4EB4-802F-0A0F11E283CB}" srcOrd="0" destOrd="0" presId="urn:microsoft.com/office/officeart/2005/8/layout/default"/>
    <dgm:cxn modelId="{0E8D30B5-F675-4415-B0CA-B9CAE32040CA}" srcId="{7EEAE98D-C93C-4EA8-BBE2-9525E448A4A8}" destId="{3DCECAF4-5E6D-4484-9218-D014D9C9D90E}" srcOrd="3" destOrd="0" parTransId="{535447B4-4049-4122-8FFF-4ABCE1DDF1C7}" sibTransId="{801DD8F6-79B1-427B-A07B-16FBEACDE084}"/>
    <dgm:cxn modelId="{EF94D5B6-125A-481C-A536-FA3B09CBF8E4}" srcId="{7EEAE98D-C93C-4EA8-BBE2-9525E448A4A8}" destId="{FC08B29A-F6E5-4DE2-8A29-6AA72056FCF8}" srcOrd="7" destOrd="0" parTransId="{5499EF96-F8C5-4864-B4FC-18B0E98EAAA8}" sibTransId="{3D00B9ED-35E1-457D-AC76-5CCFD569B3F3}"/>
    <dgm:cxn modelId="{07AC94CE-830F-4A8A-958C-1D3567E43636}" type="presOf" srcId="{BCBDB959-E5CC-436B-9358-47382FAAC5FD}" destId="{693DE131-5D21-46A0-919C-5802AA793647}" srcOrd="0" destOrd="0" presId="urn:microsoft.com/office/officeart/2005/8/layout/default"/>
    <dgm:cxn modelId="{41936DE8-B7D6-4B33-BCB3-A2B320CDB42B}" type="presOf" srcId="{D6A3615C-E3AF-4330-B74A-7904177CF427}" destId="{60F48BC6-8536-4902-A11D-27441E65898A}" srcOrd="0" destOrd="0" presId="urn:microsoft.com/office/officeart/2005/8/layout/default"/>
    <dgm:cxn modelId="{A4C9FEE8-EE1C-410D-A060-64078B5B9D40}" type="presOf" srcId="{B22BF046-AA6A-466C-B016-064DF6D3340D}" destId="{F55E4AB6-2599-4E9A-B13B-1C5F705497BD}" srcOrd="0" destOrd="0" presId="urn:microsoft.com/office/officeart/2005/8/layout/default"/>
    <dgm:cxn modelId="{99E8F0EF-103D-4E87-823D-62FCCBE91976}" type="presOf" srcId="{48F64464-A3C5-4628-AFC7-8FB21D94E0A2}" destId="{536EE1B0-9BE0-4AFF-9100-F91D8EF04D05}" srcOrd="0" destOrd="0" presId="urn:microsoft.com/office/officeart/2005/8/layout/default"/>
    <dgm:cxn modelId="{B661A9F0-FA70-40B3-B8E7-4CB720B0CD03}" srcId="{7EEAE98D-C93C-4EA8-BBE2-9525E448A4A8}" destId="{F7E10BF4-F65A-4EAB-A0D0-6F2FE469CFE4}" srcOrd="9" destOrd="0" parTransId="{A7770575-65C2-4F0A-BCA3-14E6FAC23446}" sibTransId="{C6E6F7CD-DBA7-4399-B76C-C607C41B8224}"/>
    <dgm:cxn modelId="{E8C1F0FC-6FB8-4095-8F77-52DEA5A487DD}" type="presOf" srcId="{1F21AC90-1C2B-4ECC-B610-EC2AA277E9B0}" destId="{F4A1EABB-6E00-4593-AF31-28C9ED1F4309}" srcOrd="0" destOrd="0" presId="urn:microsoft.com/office/officeart/2005/8/layout/default"/>
    <dgm:cxn modelId="{4EFDC046-12B2-429F-9402-85A94123BD67}" type="presParOf" srcId="{B81DDFF6-B34D-4E76-8DBA-B359C8EAE81F}" destId="{60F48BC6-8536-4902-A11D-27441E65898A}" srcOrd="0" destOrd="0" presId="urn:microsoft.com/office/officeart/2005/8/layout/default"/>
    <dgm:cxn modelId="{126715F3-C52D-47D5-BB2A-E18EE9A74109}" type="presParOf" srcId="{B81DDFF6-B34D-4E76-8DBA-B359C8EAE81F}" destId="{39E83E54-C4FB-4659-A558-D2AC3BF51131}" srcOrd="1" destOrd="0" presId="urn:microsoft.com/office/officeart/2005/8/layout/default"/>
    <dgm:cxn modelId="{1B1CCCB2-CDCE-4E47-B261-3C7DE8CD2A56}" type="presParOf" srcId="{B81DDFF6-B34D-4E76-8DBA-B359C8EAE81F}" destId="{F4A1EABB-6E00-4593-AF31-28C9ED1F4309}" srcOrd="2" destOrd="0" presId="urn:microsoft.com/office/officeart/2005/8/layout/default"/>
    <dgm:cxn modelId="{4F952278-8DCD-4055-9626-3F824A15FE55}" type="presParOf" srcId="{B81DDFF6-B34D-4E76-8DBA-B359C8EAE81F}" destId="{79370A1B-6A53-4568-BC51-2B7543786E51}" srcOrd="3" destOrd="0" presId="urn:microsoft.com/office/officeart/2005/8/layout/default"/>
    <dgm:cxn modelId="{67D8B366-55CC-418B-8BAC-6C57F57DBA21}" type="presParOf" srcId="{B81DDFF6-B34D-4E76-8DBA-B359C8EAE81F}" destId="{0611008F-78A1-4955-A1BB-89C9AB63016B}" srcOrd="4" destOrd="0" presId="urn:microsoft.com/office/officeart/2005/8/layout/default"/>
    <dgm:cxn modelId="{A0CDD543-E832-46C4-97B6-07AED9012BD5}" type="presParOf" srcId="{B81DDFF6-B34D-4E76-8DBA-B359C8EAE81F}" destId="{28CBB6E5-7677-40A4-A073-69AFBADC68A2}" srcOrd="5" destOrd="0" presId="urn:microsoft.com/office/officeart/2005/8/layout/default"/>
    <dgm:cxn modelId="{9F6ED602-363B-44E1-9902-4FB92CA91B3B}" type="presParOf" srcId="{B81DDFF6-B34D-4E76-8DBA-B359C8EAE81F}" destId="{A68CEE92-BE5D-4EB4-802F-0A0F11E283CB}" srcOrd="6" destOrd="0" presId="urn:microsoft.com/office/officeart/2005/8/layout/default"/>
    <dgm:cxn modelId="{CC1B1C59-B017-45FA-ABDA-13143ABE1C33}" type="presParOf" srcId="{B81DDFF6-B34D-4E76-8DBA-B359C8EAE81F}" destId="{4D00F081-7255-48EE-955F-4B2C04A05256}" srcOrd="7" destOrd="0" presId="urn:microsoft.com/office/officeart/2005/8/layout/default"/>
    <dgm:cxn modelId="{6F852ED8-E1CA-451F-81F5-FB8DADDC2DEB}" type="presParOf" srcId="{B81DDFF6-B34D-4E76-8DBA-B359C8EAE81F}" destId="{66342ABF-012F-4AD8-B439-19BED2BC20F1}" srcOrd="8" destOrd="0" presId="urn:microsoft.com/office/officeart/2005/8/layout/default"/>
    <dgm:cxn modelId="{D30C527B-47FA-439D-A428-8819E59E1872}" type="presParOf" srcId="{B81DDFF6-B34D-4E76-8DBA-B359C8EAE81F}" destId="{4F77EBA4-3ECB-4C4C-BCEF-D873A78CDAB1}" srcOrd="9" destOrd="0" presId="urn:microsoft.com/office/officeart/2005/8/layout/default"/>
    <dgm:cxn modelId="{E302F0A1-A7E2-432C-AEE3-7F486DDF4503}" type="presParOf" srcId="{B81DDFF6-B34D-4E76-8DBA-B359C8EAE81F}" destId="{536EE1B0-9BE0-4AFF-9100-F91D8EF04D05}" srcOrd="10" destOrd="0" presId="urn:microsoft.com/office/officeart/2005/8/layout/default"/>
    <dgm:cxn modelId="{2FCAE9C0-9CD5-4C5A-8411-2D55368E6674}" type="presParOf" srcId="{B81DDFF6-B34D-4E76-8DBA-B359C8EAE81F}" destId="{C6D0D68C-1994-4D89-93FC-D43B36AC70A2}" srcOrd="11" destOrd="0" presId="urn:microsoft.com/office/officeart/2005/8/layout/default"/>
    <dgm:cxn modelId="{C1BD9A50-8AF0-4829-B8C5-AB91ACD4BD8C}" type="presParOf" srcId="{B81DDFF6-B34D-4E76-8DBA-B359C8EAE81F}" destId="{693DE131-5D21-46A0-919C-5802AA793647}" srcOrd="12" destOrd="0" presId="urn:microsoft.com/office/officeart/2005/8/layout/default"/>
    <dgm:cxn modelId="{776A2AB3-B091-4D1D-B5F9-6B96167A5BF9}" type="presParOf" srcId="{B81DDFF6-B34D-4E76-8DBA-B359C8EAE81F}" destId="{FB910CEB-A8A9-4121-B915-E850CEF33B57}" srcOrd="13" destOrd="0" presId="urn:microsoft.com/office/officeart/2005/8/layout/default"/>
    <dgm:cxn modelId="{90C92EF4-BC76-4890-8A01-E82D268EF4D1}" type="presParOf" srcId="{B81DDFF6-B34D-4E76-8DBA-B359C8EAE81F}" destId="{D9E7433C-3B82-4B4B-9B93-D25908F45400}" srcOrd="14" destOrd="0" presId="urn:microsoft.com/office/officeart/2005/8/layout/default"/>
    <dgm:cxn modelId="{BECB92B7-CCEF-48C0-A854-EBDBDCAC3C07}" type="presParOf" srcId="{B81DDFF6-B34D-4E76-8DBA-B359C8EAE81F}" destId="{7F6B2D99-4A0B-4731-ABF5-E7F2079EBA73}" srcOrd="15" destOrd="0" presId="urn:microsoft.com/office/officeart/2005/8/layout/default"/>
    <dgm:cxn modelId="{D8A5F96A-3F04-482F-B7A8-98BEEBEB3DF0}" type="presParOf" srcId="{B81DDFF6-B34D-4E76-8DBA-B359C8EAE81F}" destId="{F55E4AB6-2599-4E9A-B13B-1C5F705497BD}" srcOrd="16" destOrd="0" presId="urn:microsoft.com/office/officeart/2005/8/layout/default"/>
    <dgm:cxn modelId="{531FC970-FE6E-4580-8F52-6A1214B5A4E0}" type="presParOf" srcId="{B81DDFF6-B34D-4E76-8DBA-B359C8EAE81F}" destId="{3F257407-69B9-47E8-926D-87ECB58CE22D}" srcOrd="17" destOrd="0" presId="urn:microsoft.com/office/officeart/2005/8/layout/default"/>
    <dgm:cxn modelId="{BC16AEF4-6E7C-495A-A9A2-5236EFA7E7AC}" type="presParOf" srcId="{B81DDFF6-B34D-4E76-8DBA-B359C8EAE81F}" destId="{2F6CF6ED-C1D2-481A-8214-FD7C492DF5D7}" srcOrd="18" destOrd="0" presId="urn:microsoft.com/office/officeart/2005/8/layout/default"/>
    <dgm:cxn modelId="{A7BF84C0-2183-4BCF-A8AD-89FA4943E012}" type="presParOf" srcId="{B81DDFF6-B34D-4E76-8DBA-B359C8EAE81F}" destId="{F3654B27-E0C6-4B06-9181-15FF73FAD71B}" srcOrd="19" destOrd="0" presId="urn:microsoft.com/office/officeart/2005/8/layout/default"/>
    <dgm:cxn modelId="{C81CE404-0B83-451A-8E2E-F668B8504ABC}" type="presParOf" srcId="{B81DDFF6-B34D-4E76-8DBA-B359C8EAE81F}" destId="{37E66FEE-7962-493F-9D61-68810E31F96E}" srcOrd="20" destOrd="0" presId="urn:microsoft.com/office/officeart/2005/8/layout/default"/>
    <dgm:cxn modelId="{AACCCFA0-BA8E-4BD5-8542-C56F39BFF02E}" type="presParOf" srcId="{B81DDFF6-B34D-4E76-8DBA-B359C8EAE81F}" destId="{745AC273-D265-4A06-899B-291E38BACD4F}" srcOrd="21" destOrd="0" presId="urn:microsoft.com/office/officeart/2005/8/layout/default"/>
    <dgm:cxn modelId="{3A1B5CF6-B668-46C7-BF86-038ED0083AEC}" type="presParOf" srcId="{B81DDFF6-B34D-4E76-8DBA-B359C8EAE81F}" destId="{1885C56F-9DA9-455C-8D0D-01B21B08B90E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BDA2EE-0436-4E2F-9F7B-EE71A7AF7C7F}">
      <dsp:nvSpPr>
        <dsp:cNvPr id="0" name=""/>
        <dsp:cNvSpPr/>
      </dsp:nvSpPr>
      <dsp:spPr>
        <a:xfrm>
          <a:off x="134291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D59D3D-F321-4B6C-90C3-695DF6FD826B}">
      <dsp:nvSpPr>
        <dsp:cNvPr id="0" name=""/>
        <dsp:cNvSpPr/>
      </dsp:nvSpPr>
      <dsp:spPr>
        <a:xfrm>
          <a:off x="615713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Beth sy'n denu chi at fod yn athrawon?</a:t>
          </a:r>
          <a:endParaRPr lang="en-US" sz="2800" kern="1200"/>
        </a:p>
      </dsp:txBody>
      <dsp:txXfrm>
        <a:off x="696297" y="538547"/>
        <a:ext cx="4171627" cy="2590157"/>
      </dsp:txXfrm>
    </dsp:sp>
    <dsp:sp modelId="{13FD4107-10A7-4ADE-8264-FA7A2306EA8D}">
      <dsp:nvSpPr>
        <dsp:cNvPr id="0" name=""/>
        <dsp:cNvSpPr/>
      </dsp:nvSpPr>
      <dsp:spPr>
        <a:xfrm>
          <a:off x="5429930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3D01C8-5A13-4D21-A88D-47FF23E44EA7}">
      <dsp:nvSpPr>
        <dsp:cNvPr id="0" name=""/>
        <dsp:cNvSpPr/>
      </dsp:nvSpPr>
      <dsp:spPr>
        <a:xfrm>
          <a:off x="5911352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Meddyliwch yn ol i'ch profiadau ysgol (cynradd ac uwchradd). Pa athrawon ydych chi'n cofio? Pa sgiliau oedd ganddyn nhw?</a:t>
          </a:r>
          <a:endParaRPr lang="en-US" sz="2800" kern="1200"/>
        </a:p>
      </dsp:txBody>
      <dsp:txXfrm>
        <a:off x="5991936" y="538547"/>
        <a:ext cx="4171627" cy="25901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F48BC6-8536-4902-A11D-27441E65898A}">
      <dsp:nvSpPr>
        <dsp:cNvPr id="0" name=""/>
        <dsp:cNvSpPr/>
      </dsp:nvSpPr>
      <dsp:spPr>
        <a:xfrm>
          <a:off x="0" y="27399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canolbwyntio’n gyson ar ddibenion cyffredinol y cwricwlwm</a:t>
          </a:r>
          <a:endParaRPr lang="en-US" sz="1000" kern="1200"/>
        </a:p>
      </dsp:txBody>
      <dsp:txXfrm>
        <a:off x="0" y="27399"/>
        <a:ext cx="1591310" cy="954786"/>
      </dsp:txXfrm>
    </dsp:sp>
    <dsp:sp modelId="{F4A1EABB-6E00-4593-AF31-28C9ED1F4309}">
      <dsp:nvSpPr>
        <dsp:cNvPr id="0" name=""/>
        <dsp:cNvSpPr/>
      </dsp:nvSpPr>
      <dsp:spPr>
        <a:xfrm>
          <a:off x="1750441" y="27399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rhoi her i’r holl ddysgwyr drwy eu hannog i gydnabod pwysigrwydd ymdrechu'n barhaus i gwrdd â disgwyliadau sy'n uchel, ond o fewn eu cyrraedd</a:t>
          </a:r>
          <a:endParaRPr lang="en-US" sz="1000" kern="1200"/>
        </a:p>
      </dsp:txBody>
      <dsp:txXfrm>
        <a:off x="1750441" y="27399"/>
        <a:ext cx="1591310" cy="954786"/>
      </dsp:txXfrm>
    </dsp:sp>
    <dsp:sp modelId="{0611008F-78A1-4955-A1BB-89C9AB63016B}">
      <dsp:nvSpPr>
        <dsp:cNvPr id="0" name=""/>
        <dsp:cNvSpPr/>
      </dsp:nvSpPr>
      <dsp:spPr>
        <a:xfrm>
          <a:off x="3500883" y="27399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defnyddio cymysgedd o ddulliau sy’n cynnwys addysgu uniongyrchol</a:t>
          </a:r>
          <a:endParaRPr lang="en-US" sz="1000" kern="1200"/>
        </a:p>
      </dsp:txBody>
      <dsp:txXfrm>
        <a:off x="3500883" y="27399"/>
        <a:ext cx="1591310" cy="954786"/>
      </dsp:txXfrm>
    </dsp:sp>
    <dsp:sp modelId="{A68CEE92-BE5D-4EB4-802F-0A0F11E283CB}">
      <dsp:nvSpPr>
        <dsp:cNvPr id="0" name=""/>
        <dsp:cNvSpPr/>
      </dsp:nvSpPr>
      <dsp:spPr>
        <a:xfrm>
          <a:off x="0" y="1141317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defnyddio cymysgedd o ddulliau gan gynnwys y rheini sy'n hybu sgiliau datrys problemau, sgiliau creadigol a’r gallu i feddwl mewn modd beirniadol</a:t>
          </a:r>
          <a:endParaRPr lang="en-US" sz="1000" kern="1200"/>
        </a:p>
      </dsp:txBody>
      <dsp:txXfrm>
        <a:off x="0" y="1141317"/>
        <a:ext cx="1591310" cy="954786"/>
      </dsp:txXfrm>
    </dsp:sp>
    <dsp:sp modelId="{66342ABF-012F-4AD8-B439-19BED2BC20F1}">
      <dsp:nvSpPr>
        <dsp:cNvPr id="0" name=""/>
        <dsp:cNvSpPr/>
      </dsp:nvSpPr>
      <dsp:spPr>
        <a:xfrm>
          <a:off x="1750441" y="1141317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golygu gosod tasgau a dewis adnoddau sy'n adeiladu ar wybodaeth a phrofiad blaenorol ac yn ennyn diddordeb</a:t>
          </a:r>
          <a:endParaRPr lang="en-US" sz="1000" kern="1200"/>
        </a:p>
      </dsp:txBody>
      <dsp:txXfrm>
        <a:off x="1750441" y="1141317"/>
        <a:ext cx="1591310" cy="954786"/>
      </dsp:txXfrm>
    </dsp:sp>
    <dsp:sp modelId="{536EE1B0-9BE0-4AFF-9100-F91D8EF04D05}">
      <dsp:nvSpPr>
        <dsp:cNvPr id="0" name=""/>
        <dsp:cNvSpPr/>
      </dsp:nvSpPr>
      <dsp:spPr>
        <a:xfrm>
          <a:off x="3500883" y="1141317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creu cyd-destunau dilys ar gyfer dysgu</a:t>
          </a:r>
          <a:endParaRPr lang="en-US" sz="1000" kern="1200"/>
        </a:p>
      </dsp:txBody>
      <dsp:txXfrm>
        <a:off x="3500883" y="1141317"/>
        <a:ext cx="1591310" cy="954786"/>
      </dsp:txXfrm>
    </dsp:sp>
    <dsp:sp modelId="{693DE131-5D21-46A0-919C-5802AA793647}">
      <dsp:nvSpPr>
        <dsp:cNvPr id="0" name=""/>
        <dsp:cNvSpPr/>
      </dsp:nvSpPr>
      <dsp:spPr>
        <a:xfrm>
          <a:off x="0" y="2255234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dilyn egwyddorion asesu ar gyfer dysgu</a:t>
          </a:r>
          <a:endParaRPr lang="en-US" sz="1000" kern="1200"/>
        </a:p>
      </dsp:txBody>
      <dsp:txXfrm>
        <a:off x="0" y="2255234"/>
        <a:ext cx="1591310" cy="954786"/>
      </dsp:txXfrm>
    </dsp:sp>
    <dsp:sp modelId="{D9E7433C-3B82-4B4B-9B93-D25908F45400}">
      <dsp:nvSpPr>
        <dsp:cNvPr id="0" name=""/>
        <dsp:cNvSpPr/>
      </dsp:nvSpPr>
      <dsp:spPr>
        <a:xfrm>
          <a:off x="1750441" y="2255234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ymestyn oddi mewn ac ar draws y Meysydd</a:t>
          </a:r>
          <a:endParaRPr lang="en-US" sz="1000" kern="1200"/>
        </a:p>
      </dsp:txBody>
      <dsp:txXfrm>
        <a:off x="1750441" y="2255234"/>
        <a:ext cx="1591310" cy="954786"/>
      </dsp:txXfrm>
    </dsp:sp>
    <dsp:sp modelId="{F55E4AB6-2599-4E9A-B13B-1C5F705497BD}">
      <dsp:nvSpPr>
        <dsp:cNvPr id="0" name=""/>
        <dsp:cNvSpPr/>
      </dsp:nvSpPr>
      <dsp:spPr>
        <a:xfrm>
          <a:off x="3500883" y="2255234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atgyfnerthu yn rheolaidd y sgiliau trawsgwricwlaidd, sef llythrennedd, rhifedd a chymhwysedd digidol, ac yn darparu cyfleoedd i'w hymarfer</a:t>
          </a:r>
          <a:endParaRPr lang="en-US" sz="1000" kern="1200"/>
        </a:p>
      </dsp:txBody>
      <dsp:txXfrm>
        <a:off x="3500883" y="2255234"/>
        <a:ext cx="1591310" cy="954786"/>
      </dsp:txXfrm>
    </dsp:sp>
    <dsp:sp modelId="{2F6CF6ED-C1D2-481A-8214-FD7C492DF5D7}">
      <dsp:nvSpPr>
        <dsp:cNvPr id="0" name=""/>
        <dsp:cNvSpPr/>
      </dsp:nvSpPr>
      <dsp:spPr>
        <a:xfrm>
          <a:off x="0" y="3369151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annog dysgwyr i gymryd cyfrifoldeb cynyddol am eu dysgu eu hunain</a:t>
          </a:r>
          <a:endParaRPr lang="en-US" sz="1000" kern="1200"/>
        </a:p>
      </dsp:txBody>
      <dsp:txXfrm>
        <a:off x="0" y="3369151"/>
        <a:ext cx="1591310" cy="954786"/>
      </dsp:txXfrm>
    </dsp:sp>
    <dsp:sp modelId="{37E66FEE-7962-493F-9D61-68810E31F96E}">
      <dsp:nvSpPr>
        <dsp:cNvPr id="0" name=""/>
        <dsp:cNvSpPr/>
      </dsp:nvSpPr>
      <dsp:spPr>
        <a:xfrm>
          <a:off x="1750441" y="3369151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hybu datblygiad cymdeithasol ac emosiynol a chydberthnasau cadarnhaol</a:t>
          </a:r>
          <a:endParaRPr lang="en-US" sz="1000" kern="1200"/>
        </a:p>
      </dsp:txBody>
      <dsp:txXfrm>
        <a:off x="1750441" y="3369151"/>
        <a:ext cx="1591310" cy="954786"/>
      </dsp:txXfrm>
    </dsp:sp>
    <dsp:sp modelId="{1885C56F-9DA9-455C-8D0D-01B21B08B90E}">
      <dsp:nvSpPr>
        <dsp:cNvPr id="0" name=""/>
        <dsp:cNvSpPr/>
      </dsp:nvSpPr>
      <dsp:spPr>
        <a:xfrm>
          <a:off x="3500883" y="3369151"/>
          <a:ext cx="1591310" cy="95478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0" i="0" kern="1200"/>
            <a:t>hybu cydweithio</a:t>
          </a:r>
          <a:endParaRPr lang="en-US" sz="1000" kern="1200"/>
        </a:p>
      </dsp:txBody>
      <dsp:txXfrm>
        <a:off x="3500883" y="3369151"/>
        <a:ext cx="1591310" cy="9547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0F453D-3574-4955-9E91-6B1E791A326D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38423-D9CE-4D74-BB99-A3F589146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233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60E37-C224-40F2-AD26-D6098F9079A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69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D1814-E22E-6C7D-B3AE-CE1251FCC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1FA82B-E516-47C3-6C6E-65C6CC6A0B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390ED4-C5D9-A9FE-91E3-9206CB36B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316D20-3911-5362-2C27-9093804DA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96B15-20A4-76D8-D9E9-404578398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300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EF004-0942-9815-C005-0C7BE236E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5B56C-9D23-8459-1937-131D62467A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AE3D6D-16E7-F713-89C0-34EB56194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0AF5DA-47A4-8346-E7E2-E9BB3BCBB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74EBA-F091-7F38-4FB9-C5946A755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635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7F78F-3BC9-6A4E-6180-163273E5B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EF8A3A-9435-6F11-8107-0890CBC210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FE33FB-29CF-A610-11B9-B3E017D9D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7D2BB-CDF3-632D-1DD5-0EF0BC663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413BAF-8965-512B-5CAA-FE6DBCDDD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706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BAB4DC-8938-A4DB-B38B-C8E413E5C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9BB56-E2E8-278B-8657-EB4FF2DA16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69AA46-5CFE-E4A7-7FD0-1C974D1A7B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61400-8CA0-1656-B6FB-CFF58B7AE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D465B5-3CCC-C244-0C6D-20523EA6A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66D969-BA42-45F2-FC44-717EEBC88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579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365D2-CCDE-F6B2-B546-27954C1E4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775395-20F6-BDC1-0AD3-F52032F515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9A1225-AB8B-6837-85D2-8967275DB5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8E0AF5-10EF-9ED2-4FE3-FB969BD255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046037-4AC6-09C3-0BDB-06B2A942B6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6382E8-CA49-93C7-801D-9BE4201C6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7812DC-9BAE-6CEF-EEA4-70C86DBB7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F9A3CC-7F3F-E693-0390-E0CD20FE0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754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C1102-C6AE-D599-AEFF-3E5D69FF7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06113E-759A-4C33-5A29-A87A23F0C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79CF63-E89D-1FB4-83A8-3A21C17D6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3AE8EE-19BA-B24D-5542-6BBEF5F32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611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2027DA-108F-E572-16DB-C98EF91D8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CC0FE2-4152-EC81-6C8C-787C00D7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23D2FC-9047-81CD-19F4-AF77001C8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153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25FE0-FBFD-6332-6F8F-3AD7AA91C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C85F94-AF90-F5B8-CCE1-7614EA0069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543BF2-DD69-7FB4-C8EA-15AD40FE8A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092E42-5458-1848-8B91-3370A6475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6F0242-6C08-4AD0-3A98-4C8899655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12A42-3196-E3A7-15CE-F19DA669D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538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E93A8-B879-BC95-D871-613732DCD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79DB37-82C8-C03E-6796-211B643753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51A602-32B6-0991-22BA-B40CE705EF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C03959-8259-7427-798C-5B88A23A0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2CBF5B-4AEE-40D4-914D-6CE5A4EE6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161246-25B2-F620-C8FE-8232C78B0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026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12AF9-4B73-D58C-2C36-358935AD0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3644C4-D2FE-BAAD-4757-B2E84A704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E9A954-0F00-48E0-1E2F-DA79F3B68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1D4DE-35A9-36C5-62B7-E3862D767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EDC8C3-D94A-F600-0DD8-06AB65F1B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037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A6F291-ED0B-CB74-6712-3B1C41CD42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D45D1F-ACA6-AA98-C6D7-8E25E66DC1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F1CA5-E362-EE08-824C-68C5832CB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96BEE3-039C-1EBF-8A73-653F91918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198463-16E1-6067-AACD-54D12A65E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846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eitl y Sle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DC2E03C1-9F2D-9F7C-13C7-BA032D271C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y-GB"/>
              <a:t>Cliciwch i olygu arddull teitl y Meistr</a:t>
            </a:r>
          </a:p>
        </p:txBody>
      </p:sp>
      <p:sp>
        <p:nvSpPr>
          <p:cNvPr id="3" name="Isdeitl 2">
            <a:extLst>
              <a:ext uri="{FF2B5EF4-FFF2-40B4-BE49-F238E27FC236}">
                <a16:creationId xmlns:a16="http://schemas.microsoft.com/office/drawing/2014/main" id="{2B424442-B50F-5BCF-737C-0EE757433C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y-GB"/>
              <a:t>Cliciwch i olygu arddull is-deitl y Meistr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388873EC-F6EC-BBBD-C914-3C9E5870E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B4A04A3F-C6EB-C413-5635-8FF6D4E2F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7BE94976-8C6A-91F3-1D64-E50DDD67D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7939993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itl a Ch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D2F3BD9E-7E06-8811-E855-BD7D9DC82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0B8D059B-4F3B-4733-7813-61F7FF9DE1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31F0BF9E-9E64-D8F7-FD59-977FC82CE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22E44A2F-E395-21CD-895C-EAE80F9D2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703516CA-F0ED-C43D-FBBE-13980EA4B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164184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ennyn Adr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39C15E52-3939-70DF-2FEA-A958EED9B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y-GB"/>
              <a:t>Cliciwch i olygu arddull teitl y Meistr</a:t>
            </a:r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3F51B696-615B-48DE-D75D-CC0BD8E300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D4A532EF-7F86-C661-2BF3-0AAA33E5E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F8FF4187-8E7B-E032-C4EF-C0B034CDF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165F5836-F18B-0A02-5624-7D2EC72BD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88898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au G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316C41E5-E4ED-519F-2EA7-DD8A0576A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35493F7E-9962-F107-B3BD-77CB4800F7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Cynnwys 3">
            <a:extLst>
              <a:ext uri="{FF2B5EF4-FFF2-40B4-BE49-F238E27FC236}">
                <a16:creationId xmlns:a16="http://schemas.microsoft.com/office/drawing/2014/main" id="{6EE681ED-03A2-6B06-8BDB-779A2FDB16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33184F36-3690-0FF0-3875-0F4C95FC3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D3523391-AF2B-F3E1-B94D-DF8FB0935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1F97BDEE-A44F-3560-AE50-9CD021AEF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52790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ymhariae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3447BE68-D550-2F23-8578-D23C46954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AF3F8CDE-CEB0-F8C8-0C5B-F460E2D7A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4" name="Dalfan Cynnwys 3">
            <a:extLst>
              <a:ext uri="{FF2B5EF4-FFF2-40B4-BE49-F238E27FC236}">
                <a16:creationId xmlns:a16="http://schemas.microsoft.com/office/drawing/2014/main" id="{78352186-DE94-B047-2153-271471FAD1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5" name="Dalfan Testun 4">
            <a:extLst>
              <a:ext uri="{FF2B5EF4-FFF2-40B4-BE49-F238E27FC236}">
                <a16:creationId xmlns:a16="http://schemas.microsoft.com/office/drawing/2014/main" id="{373CC6ED-D50C-E9B3-EEF7-91497F169A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6" name="Dalfan Cynnwys 5">
            <a:extLst>
              <a:ext uri="{FF2B5EF4-FFF2-40B4-BE49-F238E27FC236}">
                <a16:creationId xmlns:a16="http://schemas.microsoft.com/office/drawing/2014/main" id="{D78C02B9-17E9-58EF-0C1A-2EDA4A36F4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7" name="Dalfan Dyddiad 6">
            <a:extLst>
              <a:ext uri="{FF2B5EF4-FFF2-40B4-BE49-F238E27FC236}">
                <a16:creationId xmlns:a16="http://schemas.microsoft.com/office/drawing/2014/main" id="{609A9879-94BB-5BE6-AF38-7EDF9F7A1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8" name="Dalfan Troedyn 7">
            <a:extLst>
              <a:ext uri="{FF2B5EF4-FFF2-40B4-BE49-F238E27FC236}">
                <a16:creationId xmlns:a16="http://schemas.microsoft.com/office/drawing/2014/main" id="{36536EE7-23EE-8F9E-034D-55544457B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Dalfan Rhif y Sleid 8">
            <a:extLst>
              <a:ext uri="{FF2B5EF4-FFF2-40B4-BE49-F238E27FC236}">
                <a16:creationId xmlns:a16="http://schemas.microsoft.com/office/drawing/2014/main" id="{82E5EFB4-2237-ACE1-121D-9BB0C81F1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0481043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eitl yn Un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42838478-07A6-EB27-D917-4BE195686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Dyddiad 2">
            <a:extLst>
              <a:ext uri="{FF2B5EF4-FFF2-40B4-BE49-F238E27FC236}">
                <a16:creationId xmlns:a16="http://schemas.microsoft.com/office/drawing/2014/main" id="{35E7676C-D829-8EF9-3649-A637FAA04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4" name="Dalfan Troedyn 3">
            <a:extLst>
              <a:ext uri="{FF2B5EF4-FFF2-40B4-BE49-F238E27FC236}">
                <a16:creationId xmlns:a16="http://schemas.microsoft.com/office/drawing/2014/main" id="{A8882FB3-8ABB-3DBC-06C9-134FFAC59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Dalfan Rhif y Sleid 4">
            <a:extLst>
              <a:ext uri="{FF2B5EF4-FFF2-40B4-BE49-F238E27FC236}">
                <a16:creationId xmlns:a16="http://schemas.microsoft.com/office/drawing/2014/main" id="{2C042ABA-F6A4-9714-0894-C82EDF164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8837095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Gw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yddiad 1">
            <a:extLst>
              <a:ext uri="{FF2B5EF4-FFF2-40B4-BE49-F238E27FC236}">
                <a16:creationId xmlns:a16="http://schemas.microsoft.com/office/drawing/2014/main" id="{D19741CD-0C91-503F-5519-6C1D8E129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3" name="Dalfan Troedyn 2">
            <a:extLst>
              <a:ext uri="{FF2B5EF4-FFF2-40B4-BE49-F238E27FC236}">
                <a16:creationId xmlns:a16="http://schemas.microsoft.com/office/drawing/2014/main" id="{DCD95674-A532-C862-562B-783C66599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Dalfan Rhif y Sleid 3">
            <a:extLst>
              <a:ext uri="{FF2B5EF4-FFF2-40B4-BE49-F238E27FC236}">
                <a16:creationId xmlns:a16="http://schemas.microsoft.com/office/drawing/2014/main" id="{B04D661E-9D61-D198-4D8D-667F73700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1046914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ynnwys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CAA9CDEB-6A8B-A3E5-105B-4905D6AC7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y-GB"/>
              <a:t>Cliciwch i olygu arddull teitl y Meistr</a:t>
            </a:r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BB8D5970-FF84-9927-FB8A-EEC0CA8CB5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Testun 3">
            <a:extLst>
              <a:ext uri="{FF2B5EF4-FFF2-40B4-BE49-F238E27FC236}">
                <a16:creationId xmlns:a16="http://schemas.microsoft.com/office/drawing/2014/main" id="{EBB210FD-1338-F55D-6D2D-A7DC22FE2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7DAB2C68-AF67-585E-1E2C-1CF1CDE50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F592A54E-7D66-108E-56AD-4A091C4E3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F42FAF58-BB0B-AF46-0319-05F38EAE1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0821679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Llun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404A2E49-0DBE-65A6-A1D9-7EEF21EB5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y-GB"/>
              <a:t>Cliciwch i olygu arddull teitl y Meistr</a:t>
            </a:r>
          </a:p>
        </p:txBody>
      </p:sp>
      <p:sp>
        <p:nvSpPr>
          <p:cNvPr id="3" name="Dalfan Llun 2">
            <a:extLst>
              <a:ext uri="{FF2B5EF4-FFF2-40B4-BE49-F238E27FC236}">
                <a16:creationId xmlns:a16="http://schemas.microsoft.com/office/drawing/2014/main" id="{641254B2-397A-BB2F-8734-00CC32E380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Dalfan Testun 3">
            <a:extLst>
              <a:ext uri="{FF2B5EF4-FFF2-40B4-BE49-F238E27FC236}">
                <a16:creationId xmlns:a16="http://schemas.microsoft.com/office/drawing/2014/main" id="{A21D58B9-F927-EC49-AE36-52B24E3987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0B2DCB7D-B095-09C3-A948-39D189222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D06D8311-B6C3-DF2B-D3A9-C8561F53C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90D9F49B-A7F5-2781-873C-9407A7FFE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1362674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itl a Thestun Fertig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969B0E4B-9F96-061B-48E9-75F29F24B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Testun ar i fyny 2">
            <a:extLst>
              <a:ext uri="{FF2B5EF4-FFF2-40B4-BE49-F238E27FC236}">
                <a16:creationId xmlns:a16="http://schemas.microsoft.com/office/drawing/2014/main" id="{4D3EE720-BD1D-2627-62D4-29821DFBC4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0CC10333-A61A-4B37-8048-9ECED8B02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52500EBB-829D-FB65-5D0C-40B5CA305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D37662CF-4382-1743-C6DF-F0651F826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0315086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itl Fertigol a Thest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Fertigol 1">
            <a:extLst>
              <a:ext uri="{FF2B5EF4-FFF2-40B4-BE49-F238E27FC236}">
                <a16:creationId xmlns:a16="http://schemas.microsoft.com/office/drawing/2014/main" id="{B81E5042-DB47-6A21-B307-8F93D750D2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Testun ar i fyny 2">
            <a:extLst>
              <a:ext uri="{FF2B5EF4-FFF2-40B4-BE49-F238E27FC236}">
                <a16:creationId xmlns:a16="http://schemas.microsoft.com/office/drawing/2014/main" id="{EC8672C1-06F3-82BC-7E4D-E2448EA2FF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3694BD5A-3C2B-8838-15C9-8489CAAF7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2014239C-9DEC-0D04-E53A-29CE2D8F3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3AABAD8F-9AEC-AD08-91CD-F4534F714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75465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FD2BB-8A73-89AA-0737-59B7BD15E2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901950-DCDE-D69E-2E6E-22485B9863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309FD4-0647-CE4A-195D-C9997AE79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0A6BF-C9C2-D2D3-E7B0-CE599D8D4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B054CD-8E4C-F820-6BF7-A15E0537A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4612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08BAA-701E-AC9F-21A6-6E0CE7D8C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30392-9761-F1F8-9EE8-AB689F0D01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79F69A-6B10-5359-92BD-CE6812A6B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16020-B113-F00D-AFB9-9272DFFDF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B24BB-A40A-BC90-40C4-EAD7729B6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5396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5A3EA-3707-D6E6-B2F1-1720EAD73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DCD58-7EE7-AC1A-C85B-527618C62B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9791E4-A908-E1D8-3D7D-B7A0F2AB8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1DDF9-9F20-4135-6965-95232D24F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E72AA-5D0B-8F11-2045-D59D4F8DC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7329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9D103-7882-AE99-268E-603FADF23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26E2F-C015-18D6-635B-81DD13CAA5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FAF160-F5F6-766D-8322-FDB1E9212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B6C2F2-B937-F0FB-BA49-70331C7B3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DF8A83-2FF8-6EC3-EF38-53A39B910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E34D93-4AAA-E339-3EB4-385462405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9222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5EFAD-2CC1-BC19-31FE-28F933EB9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8B3F9B-CDD4-6764-0130-138F4C0B3A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99627E-97F2-7346-3819-0F745B03B8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CBED00-7C18-ACD5-7795-F44DA344A0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BDB39D-7805-C6D8-4B51-6D5BDF85B4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75C4CA-F6F2-BA11-5774-09F250F66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C181DC-3227-E0F2-0713-6EAB6AF07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0307C1-38C6-F7F1-127E-12A49CD7A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828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CA3AA-86A7-CACD-77A8-6E05803D4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B0157E-629A-6A5F-0808-02E73FEFA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137BDB-7426-2EEA-3382-63C3C6E1C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654436-A227-5DC3-5853-EC26DE854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0656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2E5AC4-4917-19E4-E7BB-32128394B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193323-F1FA-D543-344B-34859EC6A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6C10D3-F20D-91FF-0315-B789FA2A1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3763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655C6-5002-C939-85BA-22195C468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EF4F7-2BBA-2D2A-CFC9-7EE72676A2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9FC0CE-D203-558D-8F50-601648BBB7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008AB3-2345-0A13-1424-886269026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721C76-9144-5794-B09D-C656C89B7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B98A72-9342-6E8A-71FE-818D30969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2129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A59C1-DEA9-F8E7-6527-86DED9777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2A0609-3BE2-EBDC-F002-FB933EF5DB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9581C7-C54A-18C1-548E-9B3FA4E78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D07E7-5380-056F-EF8A-9E631A737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6A9DD9-DB3B-B770-CBD3-550347AA5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1E6B6B-E13A-4B12-3400-C81EB2BB0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0478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6517C-5DEF-AD01-6B31-208991703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9BBA5A-7EFF-3074-77FF-6FB932C459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F51839-1419-2495-9C9B-7ECB60AEA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207E7F-652C-A9E1-0273-ABC17F586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DD6F67-CFB6-BB2A-BF60-463838D7F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438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F6FDAF-CF07-BD13-53F8-BA68DB0EDA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436BD9-097E-64F5-A10B-923B7C491F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CF5600-08D3-9A74-CD9E-6088DB9D5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D0FEDA-0BDE-318F-7D27-1BB7B3ED1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2C8F0-DEFF-7871-6061-BD10C8FEF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6047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37004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5FA6A-237A-4F6B-A414-7617F2E260E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5418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A204CF-3B57-23EE-2AD5-A1D7CD403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566F0-E8DB-FD03-69C2-2F792B55CF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7E7165-11FD-6A98-0588-5C3D253CD2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752F9-F25B-4D17-B4B0-C50F39D5B908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4BE0D6-9396-2738-BAE0-D205A15B2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1EE25-91A1-B81D-0FC7-0C05291953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464D6-3A4A-4268-8A2C-6BA75B874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228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Teitl 1">
            <a:extLst>
              <a:ext uri="{FF2B5EF4-FFF2-40B4-BE49-F238E27FC236}">
                <a16:creationId xmlns:a16="http://schemas.microsoft.com/office/drawing/2014/main" id="{0E539761-9B85-19BE-CA8D-3F9DD1159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/>
              <a:t>Cliciwch i olygu arddull teitl y Meistr</a:t>
            </a:r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07001DF0-A28F-0874-59F8-66C435810F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E4F32E01-4E1D-6B9E-D53B-9791ED9176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3A74B-3439-4FE6-B3F8-AEB1A784365F}" type="datetimeFigureOut">
              <a:rPr lang="cy-GB" smtClean="0"/>
              <a:t>18/09/2023</a:t>
            </a:fld>
            <a:endParaRPr lang="cy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4756EB49-6C3C-BEE9-94B4-AC42168D91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B7FEF6F5-9681-2032-E27E-32E09976D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63124-3461-4F88-BAF4-A4458451C6B8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3976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y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CDF900-F7CF-AE39-D279-04B560950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211C56-4A26-B9EF-39B9-0C8054615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C3000-C571-B3A0-9D03-56A3B6B6EC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8C205-67D1-4DFE-AABD-CFB79C767546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8FAE33-0E03-3F39-EAC8-09951A015A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487B80-A0E0-ED21-FC3B-69A72B1E44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D80A5-6260-49E8-BD3E-8ABBF5F8A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339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s.eleri@pcydds.ac.uk" TargetMode="External"/><Relationship Id="rId4" Type="http://schemas.openxmlformats.org/officeDocument/2006/relationships/hyperlink" Target="mailto:aled.p.williams@pcydds.ac.uk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statiaith.com/blog/addysg/map-ysgolion-yn-ol-categori-iaith/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bethan.wyn@uwtsd.ac.uk" TargetMode="External"/><Relationship Id="rId2" Type="http://schemas.openxmlformats.org/officeDocument/2006/relationships/hyperlink" Target="https://uowtsd-my.sharepoint.com/:b:/g/personal/s_eleri_uwtsd_ac_uk/EepWQK7iojdCvfFh1Ea86bMBsAX_NE3nM1_toUSBBBQ2Xg?e=626tUd" TargetMode="Externa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6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deddf+addysg+gymraeg&amp;ei=7bSRZO_PGoiCgAbe7q64Cw&amp;oq=deddf+addysg+&amp;gs_lcp=Cgxnd3Mtd2l6LXNlcnAQARgBMgUIABCABDIFCAAQgAQyBggAEBYQHjoICAAQogQQsAM6CwgAEIkFEKIEELADSgQIQRgBUJMCWJMCYJseaAFwAHgAgAF-iAF-kgEDMC4xmAEAoAEBwAEByAEE&amp;sclient=gws-wiz-serp#fpstate=ive&amp;vld=cid:ff21d95a,vid:MO6f5lWDdcY" TargetMode="External"/><Relationship Id="rId2" Type="http://schemas.openxmlformats.org/officeDocument/2006/relationships/hyperlink" Target="https://eisteddfod.cymru/amgen-2021-mawrth-cymdeithasau-cymdeithas-yr-iaith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F1CC2A7-5017-4D25-BFDD-644F100AE3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CD44B88-023A-4C15-BDB6-76668B903AB4}"/>
              </a:ext>
            </a:extLst>
          </p:cNvPr>
          <p:cNvSpPr txBox="1">
            <a:spLocks/>
          </p:cNvSpPr>
          <p:nvPr/>
        </p:nvSpPr>
        <p:spPr>
          <a:xfrm>
            <a:off x="1062990" y="559753"/>
            <a:ext cx="10066020" cy="1611947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>
                  <a:outerShdw blurRad="177800" dist="38100" dir="2700000" algn="tl">
                    <a:srgbClr val="000000">
                      <a:alpha val="24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>
                <a:solidFill>
                  <a:schemeClr val="bg1"/>
                </a:solidFill>
              </a:rPr>
              <a:t>BLAS AR DDYSGU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DFB3DD-C336-413E-B8DD-3EA924B3E4EE}"/>
              </a:ext>
            </a:extLst>
          </p:cNvPr>
          <p:cNvSpPr txBox="1"/>
          <p:nvPr/>
        </p:nvSpPr>
        <p:spPr>
          <a:xfrm>
            <a:off x="3685860" y="5109420"/>
            <a:ext cx="5280815" cy="1938992"/>
          </a:xfrm>
          <a:prstGeom prst="rect">
            <a:avLst/>
          </a:prstGeom>
          <a:solidFill>
            <a:schemeClr val="tx2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>
                <a:solidFill>
                  <a:schemeClr val="bg1"/>
                </a:solidFill>
              </a:rPr>
              <a:t>Aled Williams</a:t>
            </a:r>
            <a:endParaRPr lang="en-US">
              <a:solidFill>
                <a:schemeClr val="bg1"/>
              </a:solidFill>
            </a:endParaRPr>
          </a:p>
          <a:p>
            <a:pPr algn="ctr"/>
            <a:r>
              <a:rPr lang="en-GB" sz="240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aled.p.williams@pcydds.ac.uk</a:t>
            </a:r>
            <a:r>
              <a:rPr lang="en-GB" sz="2400">
                <a:solidFill>
                  <a:schemeClr val="bg1"/>
                </a:solidFill>
              </a:rPr>
              <a:t>  </a:t>
            </a:r>
            <a:endParaRPr lang="en-GB">
              <a:solidFill>
                <a:schemeClr val="bg1"/>
              </a:solidFill>
            </a:endParaRPr>
          </a:p>
          <a:p>
            <a:pPr algn="ctr"/>
            <a:r>
              <a:rPr lang="en-GB" sz="2400">
                <a:solidFill>
                  <a:schemeClr val="bg1"/>
                </a:solidFill>
              </a:rPr>
              <a:t>Siobhán Eleri</a:t>
            </a:r>
            <a:endParaRPr lang="en-GB">
              <a:solidFill>
                <a:schemeClr val="bg1"/>
              </a:solidFill>
              <a:cs typeface="Calibri"/>
            </a:endParaRPr>
          </a:p>
          <a:p>
            <a:pPr algn="ctr"/>
            <a:r>
              <a:rPr lang="en-GB" sz="240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s.eleri@pcydds.ac.uk</a:t>
            </a:r>
            <a:endParaRPr lang="en-GB" sz="2400">
              <a:solidFill>
                <a:schemeClr val="bg1"/>
              </a:solidFill>
              <a:cs typeface="Calibri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endParaRPr lang="en-GB" sz="2400">
              <a:solidFill>
                <a:schemeClr val="bg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168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12AE082D-B992-AFDD-1AEA-3C245505A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3" name="Isdeitl 2">
            <a:extLst>
              <a:ext uri="{FF2B5EF4-FFF2-40B4-BE49-F238E27FC236}">
                <a16:creationId xmlns:a16="http://schemas.microsoft.com/office/drawing/2014/main" id="{1CB06409-44D9-5486-8C7E-6AE86E640FF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y-GB"/>
          </a:p>
        </p:txBody>
      </p:sp>
      <p:graphicFrame>
        <p:nvGraphicFramePr>
          <p:cNvPr id="4" name="Tabl 4">
            <a:extLst>
              <a:ext uri="{FF2B5EF4-FFF2-40B4-BE49-F238E27FC236}">
                <a16:creationId xmlns:a16="http://schemas.microsoft.com/office/drawing/2014/main" id="{A9C5BCD5-C374-A1C2-102A-1352E411BF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019175"/>
              </p:ext>
            </p:extLst>
          </p:nvPr>
        </p:nvGraphicFramePr>
        <p:xfrm>
          <a:off x="247290" y="184030"/>
          <a:ext cx="11777934" cy="5971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4476">
                  <a:extLst>
                    <a:ext uri="{9D8B030D-6E8A-4147-A177-3AD203B41FA5}">
                      <a16:colId xmlns:a16="http://schemas.microsoft.com/office/drawing/2014/main" val="2988565676"/>
                    </a:ext>
                  </a:extLst>
                </a:gridCol>
                <a:gridCol w="2624171">
                  <a:extLst>
                    <a:ext uri="{9D8B030D-6E8A-4147-A177-3AD203B41FA5}">
                      <a16:colId xmlns:a16="http://schemas.microsoft.com/office/drawing/2014/main" val="4085428387"/>
                    </a:ext>
                  </a:extLst>
                </a:gridCol>
                <a:gridCol w="4435151">
                  <a:extLst>
                    <a:ext uri="{9D8B030D-6E8A-4147-A177-3AD203B41FA5}">
                      <a16:colId xmlns:a16="http://schemas.microsoft.com/office/drawing/2014/main" val="749743761"/>
                    </a:ext>
                  </a:extLst>
                </a:gridCol>
                <a:gridCol w="3344136">
                  <a:extLst>
                    <a:ext uri="{9D8B030D-6E8A-4147-A177-3AD203B41FA5}">
                      <a16:colId xmlns:a16="http://schemas.microsoft.com/office/drawing/2014/main" val="1095104143"/>
                    </a:ext>
                  </a:extLst>
                </a:gridCol>
              </a:tblGrid>
              <a:tr h="774677">
                <a:tc>
                  <a:txBody>
                    <a:bodyPr/>
                    <a:lstStyle/>
                    <a:p>
                      <a:r>
                        <a:rPr lang="cy-GB" sz="2400"/>
                        <a:t>Dydd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Amser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Ble?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Beth?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450541"/>
                  </a:ext>
                </a:extLst>
              </a:tr>
              <a:tr h="1192146">
                <a:tc>
                  <a:txBody>
                    <a:bodyPr/>
                    <a:lstStyle/>
                    <a:p>
                      <a:r>
                        <a:rPr lang="cy-GB" sz="2400"/>
                        <a:t>Llun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9am – 3:30pm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Campws Caerfyrddin TL1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Cyflwyniadau:</a:t>
                      </a:r>
                    </a:p>
                    <a:p>
                      <a:r>
                        <a:rPr lang="cy-GB" sz="2400"/>
                        <a:t>Cwricwlwm i Gymru</a:t>
                      </a:r>
                    </a:p>
                    <a:p>
                      <a:r>
                        <a:rPr lang="cy-GB" sz="2400"/>
                        <a:t>Cymraeg 2050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177874"/>
                  </a:ext>
                </a:extLst>
              </a:tr>
              <a:tr h="816245">
                <a:tc>
                  <a:txBody>
                    <a:bodyPr/>
                    <a:lstStyle/>
                    <a:p>
                      <a:r>
                        <a:rPr lang="cy-GB" sz="2400"/>
                        <a:t>Mawrth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8:15am - 3:15pm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8:35am-3:30pm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Cynradd - Lon Las</a:t>
                      </a:r>
                    </a:p>
                    <a:p>
                      <a:r>
                        <a:rPr lang="cy-GB" sz="2400"/>
                        <a:t>Uwchradd – Maes y Gwendraeth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Arsylwi gwersi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5154667"/>
                  </a:ext>
                </a:extLst>
              </a:tr>
              <a:tr h="1203284">
                <a:tc>
                  <a:txBody>
                    <a:bodyPr/>
                    <a:lstStyle/>
                    <a:p>
                      <a:r>
                        <a:rPr lang="cy-GB" sz="2400"/>
                        <a:t>Mercher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8:15am - 3:15pm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8:35am-3:30pm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Cynradd - Lon Las</a:t>
                      </a:r>
                    </a:p>
                    <a:p>
                      <a:r>
                        <a:rPr lang="cy-GB" sz="2400"/>
                        <a:t>Uwchradd – Maes y Gwendraeth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Arsylwi gwersi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6091233"/>
                  </a:ext>
                </a:extLst>
              </a:tr>
              <a:tr h="1203284">
                <a:tc>
                  <a:txBody>
                    <a:bodyPr/>
                    <a:lstStyle/>
                    <a:p>
                      <a:r>
                        <a:rPr lang="cy-GB" sz="2400"/>
                        <a:t>Iau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9am-1pm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 err="1"/>
                        <a:t>Teams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Trafod arsylwi gwersi</a:t>
                      </a:r>
                    </a:p>
                    <a:p>
                      <a:r>
                        <a:rPr lang="cy-GB" sz="2400"/>
                        <a:t>Cyflwyno tasgau y portffolio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3151137"/>
                  </a:ext>
                </a:extLst>
              </a:tr>
              <a:tr h="774677">
                <a:tc>
                  <a:txBody>
                    <a:bodyPr/>
                    <a:lstStyle/>
                    <a:p>
                      <a:r>
                        <a:rPr lang="cy-GB" sz="2400"/>
                        <a:t>Gwener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9am – 1pm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Campws Caerfyrddin TL1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sz="2400"/>
                        <a:t>Cyflwyno gwers 8 munud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967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7613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7BCD1-EE41-1947-8ADE-35A64E7EB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cs typeface="Calibri Light"/>
              </a:rPr>
              <a:t>GCAD6001C - Blas </a:t>
            </a:r>
            <a:r>
              <a:rPr lang="en-GB" b="1" err="1">
                <a:cs typeface="Calibri Light"/>
              </a:rPr>
              <a:t>ar</a:t>
            </a:r>
            <a:r>
              <a:rPr lang="en-GB" b="1">
                <a:cs typeface="Calibri Light"/>
              </a:rPr>
              <a:t> </a:t>
            </a:r>
            <a:r>
              <a:rPr lang="en-GB" b="1" err="1">
                <a:cs typeface="Calibri Light"/>
              </a:rPr>
              <a:t>Ddysgu</a:t>
            </a:r>
            <a:r>
              <a:rPr lang="en-GB" b="1">
                <a:cs typeface="Calibri Light"/>
              </a:rPr>
              <a:t> - </a:t>
            </a:r>
            <a:r>
              <a:rPr lang="en-GB" b="1" err="1">
                <a:cs typeface="Calibri Light"/>
              </a:rPr>
              <a:t>Amcanion</a:t>
            </a:r>
            <a:endParaRPr lang="en-GB" b="1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1EBB6E-4AE0-38E4-5120-2D7EA8FDEE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sz="4000">
              <a:latin typeface="Arial"/>
              <a:cs typeface="Arial"/>
            </a:endParaRPr>
          </a:p>
          <a:p>
            <a:r>
              <a:rPr lang="en-GB" sz="4000" err="1">
                <a:latin typeface="Arial"/>
                <a:cs typeface="Arial"/>
              </a:rPr>
              <a:t>Datblygu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gwybodaeth</a:t>
            </a:r>
            <a:r>
              <a:rPr lang="en-GB" sz="4000">
                <a:latin typeface="Arial"/>
                <a:cs typeface="Arial"/>
              </a:rPr>
              <a:t> a </a:t>
            </a:r>
            <a:r>
              <a:rPr lang="en-GB" sz="4000" err="1">
                <a:latin typeface="Arial"/>
                <a:cs typeface="Arial"/>
              </a:rPr>
              <a:t>dealltwriaeth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polisi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o’r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proffesiwn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addysg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yng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Nghymru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gyda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ffocws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penodol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ar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addysg</a:t>
            </a:r>
            <a:r>
              <a:rPr lang="en-GB" sz="4000">
                <a:latin typeface="Arial"/>
                <a:cs typeface="Arial"/>
              </a:rPr>
              <a:t> </a:t>
            </a:r>
            <a:r>
              <a:rPr lang="en-GB" sz="4000" err="1">
                <a:latin typeface="Arial"/>
                <a:cs typeface="Arial"/>
              </a:rPr>
              <a:t>cyfrwng</a:t>
            </a:r>
            <a:r>
              <a:rPr lang="en-GB" sz="4000">
                <a:latin typeface="Arial"/>
                <a:cs typeface="Arial"/>
              </a:rPr>
              <a:t> Cymraeg</a:t>
            </a:r>
            <a:endParaRPr lang="en-GB" sz="4000">
              <a:cs typeface="Calibri"/>
            </a:endParaRPr>
          </a:p>
        </p:txBody>
      </p:sp>
      <p:pic>
        <p:nvPicPr>
          <p:cNvPr id="5" name="Picture 4" descr="A yellow sign with blue letters&#10;&#10;Description automatically generated">
            <a:extLst>
              <a:ext uri="{FF2B5EF4-FFF2-40B4-BE49-F238E27FC236}">
                <a16:creationId xmlns:a16="http://schemas.microsoft.com/office/drawing/2014/main" id="{C21AB64D-B16F-5E75-3DC5-2D4E09CE24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95" b="48682"/>
          <a:stretch/>
        </p:blipFill>
        <p:spPr>
          <a:xfrm>
            <a:off x="8518187" y="4921140"/>
            <a:ext cx="3253919" cy="111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581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EF274-2001-73D2-E7B7-9EB51A3A1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>
                <a:cs typeface="Calibri Light"/>
              </a:rPr>
              <a:t>Asesu</a:t>
            </a:r>
            <a:endParaRPr lang="en-GB" err="1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6B2F6A8-05C3-5BDE-B2AB-7296E5EDE4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4795846"/>
              </p:ext>
            </p:extLst>
          </p:nvPr>
        </p:nvGraphicFramePr>
        <p:xfrm>
          <a:off x="676072" y="1987753"/>
          <a:ext cx="11028496" cy="2987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96068">
                  <a:extLst>
                    <a:ext uri="{9D8B030D-6E8A-4147-A177-3AD203B41FA5}">
                      <a16:colId xmlns:a16="http://schemas.microsoft.com/office/drawing/2014/main" val="543539090"/>
                    </a:ext>
                  </a:extLst>
                </a:gridCol>
                <a:gridCol w="6432812">
                  <a:extLst>
                    <a:ext uri="{9D8B030D-6E8A-4147-A177-3AD203B41FA5}">
                      <a16:colId xmlns:a16="http://schemas.microsoft.com/office/drawing/2014/main" val="2659788353"/>
                    </a:ext>
                  </a:extLst>
                </a:gridCol>
                <a:gridCol w="1799616">
                  <a:extLst>
                    <a:ext uri="{9D8B030D-6E8A-4147-A177-3AD203B41FA5}">
                      <a16:colId xmlns:a16="http://schemas.microsoft.com/office/drawing/2014/main" val="3575768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ase" hangingPunct="0"/>
                      <a:r>
                        <a:rPr lang="en-GB" sz="3600" b="1">
                          <a:effectLst/>
                          <a:ea typeface="Times New Roman" panose="02020603050405020304" pitchFamily="18" charset="0"/>
                        </a:rPr>
                        <a:t>Dull </a:t>
                      </a:r>
                      <a:r>
                        <a:rPr lang="en-GB" sz="3600" b="1" err="1">
                          <a:effectLst/>
                          <a:ea typeface="Times New Roman" panose="02020603050405020304" pitchFamily="18" charset="0"/>
                        </a:rPr>
                        <a:t>asesu</a:t>
                      </a:r>
                      <a:endParaRPr lang="en-GB" sz="360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 hangingPunct="0"/>
                      <a:r>
                        <a:rPr lang="en-GB" sz="3600" b="1" err="1">
                          <a:effectLst/>
                          <a:ea typeface="Times New Roman" panose="02020603050405020304" pitchFamily="18" charset="0"/>
                        </a:rPr>
                        <a:t>Maint</a:t>
                      </a:r>
                      <a:endParaRPr lang="en-GB" sz="360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 hangingPunct="0"/>
                      <a:r>
                        <a:rPr lang="en-GB" sz="3600" b="1" err="1">
                          <a:effectLst/>
                          <a:ea typeface="Times New Roman" panose="02020603050405020304" pitchFamily="18" charset="0"/>
                        </a:rPr>
                        <a:t>Pwysiad</a:t>
                      </a:r>
                      <a:endParaRPr lang="en-GB" sz="360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705959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ctr" fontAlgn="base" hangingPunct="0"/>
                      <a:r>
                        <a:rPr lang="en-GB" sz="3600" err="1">
                          <a:effectLst/>
                          <a:ea typeface="Times New Roman" panose="02020603050405020304" pitchFamily="18" charset="0"/>
                        </a:rPr>
                        <a:t>Portffolio</a:t>
                      </a:r>
                      <a:r>
                        <a:rPr lang="en-GB" sz="3600">
                          <a:effectLst/>
                          <a:ea typeface="Times New Roman" panose="02020603050405020304" pitchFamily="18" charset="0"/>
                        </a:rPr>
                        <a:t> o </a:t>
                      </a:r>
                      <a:r>
                        <a:rPr lang="en-GB" sz="3600" err="1">
                          <a:effectLst/>
                          <a:ea typeface="Times New Roman" panose="02020603050405020304" pitchFamily="18" charset="0"/>
                        </a:rPr>
                        <a:t>dasgau</a:t>
                      </a:r>
                      <a:endParaRPr lang="en-GB" sz="360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/>
                      <a:r>
                        <a:rPr lang="en-GB" sz="2000">
                          <a:effectLst/>
                          <a:latin typeface="Symbol"/>
                          <a:ea typeface="Symbol" panose="05050102010706020507" pitchFamily="18" charset="2"/>
                          <a:cs typeface="Symbol" panose="05050102010706020507" pitchFamily="18" charset="2"/>
                          <a:sym typeface="Symbol"/>
                        </a:rPr>
                        <a:t>·</a:t>
                      </a:r>
                      <a:r>
                        <a:rPr lang="en-GB" sz="1100">
                          <a:effectLst/>
                          <a:latin typeface="Times New Roman"/>
                          <a:ea typeface="Symbol" panose="05050102010706020507" pitchFamily="18" charset="2"/>
                          <a:cs typeface="Symbol" panose="05050102010706020507" pitchFamily="18" charset="2"/>
                        </a:rPr>
                        <a:t>      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Tystiolaeth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ffilm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- 8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munud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o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wers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mini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meicro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i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gyfoedion</a:t>
                      </a:r>
                      <a:endParaRPr lang="en-GB" sz="2000">
                        <a:effectLst/>
                        <a:latin typeface="Arial"/>
                      </a:endParaRPr>
                    </a:p>
                    <a:p>
                      <a:pPr marL="342900" lvl="0" indent="-342900"/>
                      <a:r>
                        <a:rPr lang="en-GB" sz="2000">
                          <a:effectLst/>
                          <a:latin typeface="Symbol"/>
                          <a:ea typeface="Symbol" panose="05050102010706020507" pitchFamily="18" charset="2"/>
                          <a:cs typeface="Symbol" panose="05050102010706020507" pitchFamily="18" charset="2"/>
                          <a:sym typeface="Symbol"/>
                        </a:rPr>
                        <a:t>·</a:t>
                      </a:r>
                      <a:r>
                        <a:rPr lang="en-GB" sz="1100">
                          <a:effectLst/>
                          <a:latin typeface="Times New Roman"/>
                          <a:ea typeface="Symbol" panose="05050102010706020507" pitchFamily="18" charset="2"/>
                          <a:cs typeface="Symbol" panose="05050102010706020507" pitchFamily="18" charset="2"/>
                        </a:rPr>
                        <a:t>      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Cynllun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gwers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drawsgwricwlaidd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cyfrwng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Cymraeg</a:t>
                      </a:r>
                      <a:endParaRPr lang="en-GB" sz="2000">
                        <a:effectLst/>
                        <a:latin typeface="Arial"/>
                      </a:endParaRPr>
                    </a:p>
                    <a:p>
                      <a:pPr marL="342900" lvl="0" indent="-342900"/>
                      <a:r>
                        <a:rPr lang="en-GB" sz="2000">
                          <a:effectLst/>
                          <a:latin typeface="Symbol"/>
                          <a:ea typeface="Symbol" panose="05050102010706020507" pitchFamily="18" charset="2"/>
                          <a:cs typeface="Symbol" panose="05050102010706020507" pitchFamily="18" charset="2"/>
                          <a:sym typeface="Symbol"/>
                        </a:rPr>
                        <a:t>·</a:t>
                      </a:r>
                      <a:r>
                        <a:rPr lang="en-GB" sz="1100">
                          <a:effectLst/>
                          <a:latin typeface="Times New Roman"/>
                          <a:ea typeface="Symbol" panose="05050102010706020507" pitchFamily="18" charset="2"/>
                          <a:cs typeface="Symbol" panose="05050102010706020507" pitchFamily="18" charset="2"/>
                        </a:rPr>
                        <a:t>       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Hunan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adfyfyriad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ysgrifenedig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(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hyd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at 500 gair)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gan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y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myfyriwr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ar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y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wers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mini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meicro</a:t>
                      </a:r>
                      <a:endParaRPr lang="en-GB" sz="2000">
                        <a:effectLst/>
                        <a:latin typeface="Arial"/>
                      </a:endParaRPr>
                    </a:p>
                    <a:p>
                      <a:pPr marL="342900" lvl="0" indent="-342900"/>
                      <a:r>
                        <a:rPr lang="en-GB" sz="2000">
                          <a:effectLst/>
                          <a:latin typeface="Symbol"/>
                          <a:ea typeface="Symbol" panose="05050102010706020507" pitchFamily="18" charset="2"/>
                          <a:cs typeface="Symbol" panose="05050102010706020507" pitchFamily="18" charset="2"/>
                          <a:sym typeface="Symbol"/>
                        </a:rPr>
                        <a:t>·</a:t>
                      </a:r>
                      <a:r>
                        <a:rPr lang="en-GB" sz="1100">
                          <a:effectLst/>
                          <a:latin typeface="Times New Roman"/>
                          <a:ea typeface="Symbol" panose="05050102010706020507" pitchFamily="18" charset="2"/>
                          <a:cs typeface="Symbol" panose="05050102010706020507" pitchFamily="18" charset="2"/>
                        </a:rPr>
                        <a:t>      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Cynllun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ar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gyfer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hybu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trawsgwricwlaidd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naill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ai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yn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y sector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Cynradd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neu’r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sector 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Uwchradd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(</a:t>
                      </a:r>
                      <a:r>
                        <a:rPr lang="en-GB" sz="2000" err="1">
                          <a:effectLst/>
                          <a:latin typeface="Arial"/>
                          <a:ea typeface="Calibri" panose="020F0502020204030204" pitchFamily="34" charset="0"/>
                        </a:rPr>
                        <a:t>hyd</a:t>
                      </a:r>
                      <a:r>
                        <a:rPr lang="en-GB" sz="2000">
                          <a:effectLst/>
                          <a:latin typeface="Arial"/>
                          <a:ea typeface="Calibri" panose="020F0502020204030204" pitchFamily="34" charset="0"/>
                        </a:rPr>
                        <a:t> at 1000 gair)</a:t>
                      </a:r>
                      <a:endParaRPr lang="en-GB" sz="2000">
                        <a:effectLst/>
                        <a:latin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 hangingPunct="0"/>
                      <a:r>
                        <a:rPr lang="en-GB" sz="3200">
                          <a:effectLst/>
                          <a:ea typeface="Times New Roman" panose="02020603050405020304" pitchFamily="18" charset="0"/>
                        </a:rPr>
                        <a:t>100%</a:t>
                      </a:r>
                      <a:endParaRPr lang="en-GB" sz="320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73977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1095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C628F-0BD6-A396-F2DF-D2EC4BA8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>
                <a:cs typeface="Calibri Light"/>
              </a:rPr>
              <a:t>Categori</a:t>
            </a:r>
            <a:r>
              <a:rPr lang="en-GB">
                <a:cs typeface="Calibri Light"/>
              </a:rPr>
              <a:t> </a:t>
            </a:r>
            <a:r>
              <a:rPr lang="en-GB" err="1">
                <a:cs typeface="Calibri Light"/>
              </a:rPr>
              <a:t>iaith</a:t>
            </a:r>
            <a:r>
              <a:rPr lang="en-GB">
                <a:cs typeface="Calibri Light"/>
              </a:rPr>
              <a:t> </a:t>
            </a:r>
            <a:r>
              <a:rPr lang="en-GB" err="1">
                <a:cs typeface="Calibri Light"/>
              </a:rPr>
              <a:t>ysgolion</a:t>
            </a:r>
            <a:r>
              <a:rPr lang="en-GB">
                <a:cs typeface="Calibri Light"/>
              </a:rPr>
              <a:t> </a:t>
            </a:r>
            <a:r>
              <a:rPr lang="en-GB" err="1">
                <a:cs typeface="Calibri Light"/>
              </a:rPr>
              <a:t>yng</a:t>
            </a:r>
            <a:r>
              <a:rPr lang="en-GB">
                <a:cs typeface="Calibri Light"/>
              </a:rPr>
              <a:t> </a:t>
            </a:r>
            <a:r>
              <a:rPr lang="en-GB" err="1">
                <a:cs typeface="Calibri Light"/>
              </a:rPr>
              <a:t>Nghymru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883B87-7B4E-8623-8B2C-23AAF676DC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  <a:hlinkClick r:id="rId2"/>
              </a:rPr>
              <a:t>https://statiaith.com/blog/addysg/map-ysgolion-yn-ol-categori-iaith/</a:t>
            </a:r>
            <a:endParaRPr lang="en-GB">
              <a:ea typeface="+mn-lt"/>
              <a:cs typeface="+mn-lt"/>
            </a:endParaRPr>
          </a:p>
          <a:p>
            <a:endParaRPr lang="en-GB">
              <a:cs typeface="Calibri"/>
            </a:endParaRP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9C4B7656-A281-7E68-F40E-FFD51C0F04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408" t="14312" r="39560" b="4037"/>
          <a:stretch/>
        </p:blipFill>
        <p:spPr>
          <a:xfrm>
            <a:off x="1708825" y="2563238"/>
            <a:ext cx="3053857" cy="3611301"/>
          </a:xfrm>
          <a:prstGeom prst="rect">
            <a:avLst/>
          </a:prstGeom>
        </p:spPr>
      </p:pic>
      <p:pic>
        <p:nvPicPr>
          <p:cNvPr id="5" name="Picture 4" descr="A map of a country&#10;&#10;Description automatically generated">
            <a:extLst>
              <a:ext uri="{FF2B5EF4-FFF2-40B4-BE49-F238E27FC236}">
                <a16:creationId xmlns:a16="http://schemas.microsoft.com/office/drawing/2014/main" id="{59723F71-CF59-BA98-A5EB-BD6CF489D6D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419" t="12313" r="40075" b="5522"/>
          <a:stretch/>
        </p:blipFill>
        <p:spPr>
          <a:xfrm>
            <a:off x="7314388" y="2603770"/>
            <a:ext cx="2952570" cy="357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145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9088A9-8B28-FB1F-FDF4-D82A6F0FB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>
                <a:cs typeface="Calibri Light"/>
              </a:rPr>
              <a:t>Trafod</a:t>
            </a:r>
            <a:endParaRPr lang="en-GB" sz="480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798110B-AFF8-A148-DD92-D2EE9D1537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2387622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1312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CEE74-8FD7-CE54-D7EC-E5FF101AA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200" y="3431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>
                <a:ea typeface="+mj-lt"/>
                <a:cs typeface="+mj-lt"/>
                <a:hlinkClick r:id="rId2"/>
              </a:rPr>
              <a:t>23-24 Student &amp; Module Reg Form All Blank- Cymraeg - new design Golygadwy Tim 2.pdf</a:t>
            </a:r>
            <a:br>
              <a:rPr lang="en-GB">
                <a:ea typeface="+mj-lt"/>
                <a:cs typeface="+mj-lt"/>
              </a:rPr>
            </a:br>
            <a:br>
              <a:rPr lang="en-GB">
                <a:cs typeface="Calibri Light"/>
              </a:rPr>
            </a:br>
            <a:r>
              <a:rPr lang="en-GB" err="1">
                <a:ea typeface="+mj-lt"/>
                <a:cs typeface="+mj-lt"/>
              </a:rPr>
              <a:t>Llenwch</a:t>
            </a:r>
            <a:r>
              <a:rPr lang="en-GB">
                <a:ea typeface="+mj-lt"/>
                <a:cs typeface="+mj-lt"/>
              </a:rPr>
              <a:t> </a:t>
            </a:r>
            <a:r>
              <a:rPr lang="en-GB" err="1">
                <a:ea typeface="+mj-lt"/>
                <a:cs typeface="+mj-lt"/>
              </a:rPr>
              <a:t>yr</a:t>
            </a:r>
            <a:r>
              <a:rPr lang="en-GB">
                <a:ea typeface="+mj-lt"/>
                <a:cs typeface="+mj-lt"/>
              </a:rPr>
              <a:t> </a:t>
            </a:r>
            <a:r>
              <a:rPr lang="en-GB" err="1">
                <a:ea typeface="+mj-lt"/>
                <a:cs typeface="+mj-lt"/>
              </a:rPr>
              <a:t>uchod</a:t>
            </a:r>
            <a:r>
              <a:rPr lang="en-GB">
                <a:ea typeface="+mj-lt"/>
                <a:cs typeface="+mj-lt"/>
              </a:rPr>
              <a:t> </a:t>
            </a:r>
            <a:r>
              <a:rPr lang="en-GB" err="1">
                <a:ea typeface="+mj-lt"/>
                <a:cs typeface="+mj-lt"/>
              </a:rPr>
              <a:t>a'i</a:t>
            </a:r>
            <a:r>
              <a:rPr lang="en-GB">
                <a:ea typeface="+mj-lt"/>
                <a:cs typeface="+mj-lt"/>
              </a:rPr>
              <a:t> </a:t>
            </a:r>
            <a:r>
              <a:rPr lang="en-GB" err="1">
                <a:ea typeface="+mj-lt"/>
                <a:cs typeface="+mj-lt"/>
              </a:rPr>
              <a:t>anfon</a:t>
            </a:r>
            <a:r>
              <a:rPr lang="en-GB">
                <a:ea typeface="+mj-lt"/>
                <a:cs typeface="+mj-lt"/>
              </a:rPr>
              <a:t> at </a:t>
            </a:r>
            <a:r>
              <a:rPr lang="en-GB">
                <a:ea typeface="+mj-lt"/>
                <a:cs typeface="+mj-lt"/>
                <a:hlinkClick r:id="rId3"/>
              </a:rPr>
              <a:t>bethan.wyn@uwtsd.ac.uk</a:t>
            </a:r>
            <a:br>
              <a:rPr lang="en-GB">
                <a:ea typeface="+mj-lt"/>
                <a:cs typeface="+mj-lt"/>
              </a:rPr>
            </a:br>
            <a:br>
              <a:rPr lang="en-GB">
                <a:ea typeface="+mj-lt"/>
                <a:cs typeface="+mj-lt"/>
              </a:rPr>
            </a:b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916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Rectangle 2054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2" name="Rectangle 2056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5732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F2CB22-8662-F965-97CE-4D6B524866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600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Addysg</a:t>
            </a:r>
            <a: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yng Nghymru</a:t>
            </a:r>
          </a:p>
        </p:txBody>
      </p:sp>
      <p:pic>
        <p:nvPicPr>
          <p:cNvPr id="2050" name="Picture 2" descr="Cwricwlwm i Gymru – Curriculum for Wales – YGG Blaendulais">
            <a:extLst>
              <a:ext uri="{FF2B5EF4-FFF2-40B4-BE49-F238E27FC236}">
                <a16:creationId xmlns:a16="http://schemas.microsoft.com/office/drawing/2014/main" id="{53A9BDEC-F2D1-0524-8935-126EC794E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38600" y="1028244"/>
            <a:ext cx="7188199" cy="479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059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D7904-EC71-484C-5BD7-031F892D3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Beth a </a:t>
            </a:r>
            <a:r>
              <a:rPr lang="en-GB" err="1"/>
              <a:t>olygir</a:t>
            </a:r>
            <a:r>
              <a:rPr lang="en-GB"/>
              <a:t> </a:t>
            </a:r>
            <a:r>
              <a:rPr lang="en-GB" err="1"/>
              <a:t>wrth</a:t>
            </a:r>
            <a:r>
              <a:rPr lang="en-GB"/>
              <a:t> ‘</a:t>
            </a:r>
            <a:r>
              <a:rPr lang="en-GB" err="1"/>
              <a:t>cwricwlwm</a:t>
            </a:r>
            <a:r>
              <a:rPr lang="en-GB"/>
              <a:t>’? </a:t>
            </a:r>
            <a:endParaRPr lang="en-GB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64BAD-F671-F7D0-A7D5-FFA4F5024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625254" cy="3047458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/>
              <a:t>‘the total learning experiences of the individual’</a:t>
            </a:r>
          </a:p>
          <a:p>
            <a:pPr marL="514350" indent="-514350">
              <a:buFont typeface="+mj-lt"/>
              <a:buAutoNum type="arabicPeriod"/>
            </a:pPr>
            <a:r>
              <a:rPr lang="en-GB"/>
              <a:t>‘a set of subjects and standards so children learn the same things’</a:t>
            </a:r>
          </a:p>
          <a:p>
            <a:pPr marL="514350" indent="-514350">
              <a:buFont typeface="+mj-lt"/>
              <a:buAutoNum type="arabicPeriod"/>
            </a:pPr>
            <a:r>
              <a:rPr lang="en-GB"/>
              <a:t>‘a curriculum is a narrative; pupils begin the story’</a:t>
            </a:r>
          </a:p>
          <a:p>
            <a:pPr marL="514350" indent="-514350">
              <a:buFont typeface="+mj-lt"/>
              <a:buAutoNum type="arabicPeriod"/>
            </a:pPr>
            <a:r>
              <a:rPr lang="en-GB"/>
              <a:t>‘ a standards-based sequence of planned experiences where students practice and achieve proficiency in content and applied learning skills’</a:t>
            </a:r>
          </a:p>
          <a:p>
            <a:pPr marL="514350" indent="-514350">
              <a:buFont typeface="+mj-lt"/>
              <a:buAutoNum type="arabicPeriod"/>
            </a:pPr>
            <a:r>
              <a:rPr lang="en-GB"/>
              <a:t>‘simply a course of study’</a:t>
            </a:r>
          </a:p>
          <a:p>
            <a:pPr marL="514350" indent="-514350">
              <a:buFont typeface="+mj-lt"/>
              <a:buAutoNum type="arabicPeriod"/>
            </a:pPr>
            <a:r>
              <a:rPr lang="en-GB"/>
              <a:t>‘a central guide for all educators’</a:t>
            </a:r>
          </a:p>
          <a:p>
            <a:pPr marL="514350" indent="-514350">
              <a:buFont typeface="+mj-lt"/>
              <a:buAutoNum type="arabicPeriod"/>
            </a:pPr>
            <a:r>
              <a:rPr lang="en-GB"/>
              <a:t>‘a programme of activities designed so that students will attain as far as possible certain educational and other schooling ends or objectives’</a:t>
            </a:r>
          </a:p>
          <a:p>
            <a:pPr marL="514350" indent="-514350">
              <a:buFont typeface="+mj-lt"/>
              <a:buAutoNum type="arabicPeriod"/>
            </a:pPr>
            <a:r>
              <a:rPr lang="en-GB"/>
              <a:t>‘all experiences children have under the guidance of teachers’</a:t>
            </a:r>
            <a:endParaRPr lang="en-GB">
              <a:cs typeface="Calibri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/>
              <a:t>‘the planned interaction of pupils with instructional content, materials, resources and processes’ </a:t>
            </a:r>
          </a:p>
          <a:p>
            <a:endParaRPr lang="en-GB"/>
          </a:p>
        </p:txBody>
      </p:sp>
      <p:pic>
        <p:nvPicPr>
          <p:cNvPr id="3074" name="Picture 2" descr="Curriculum for Wales - Hwb">
            <a:extLst>
              <a:ext uri="{FF2B5EF4-FFF2-40B4-BE49-F238E27FC236}">
                <a16:creationId xmlns:a16="http://schemas.microsoft.com/office/drawing/2014/main" id="{5EA37F0F-0CD8-7106-B707-9E7B95C5A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996" y="5277073"/>
            <a:ext cx="2253662" cy="158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YGG Y Login Fach - Cwricwlwm i Gymru/Curriculum for Wales">
            <a:extLst>
              <a:ext uri="{FF2B5EF4-FFF2-40B4-BE49-F238E27FC236}">
                <a16:creationId xmlns:a16="http://schemas.microsoft.com/office/drawing/2014/main" id="{655B7F5B-6D40-8563-8A52-F0495DC5B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975" y="5277073"/>
            <a:ext cx="2253662" cy="1580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YGG Y Login Fach - Cwricwlwm i Gymru/Curriculum for Wales">
            <a:extLst>
              <a:ext uri="{FF2B5EF4-FFF2-40B4-BE49-F238E27FC236}">
                <a16:creationId xmlns:a16="http://schemas.microsoft.com/office/drawing/2014/main" id="{9B9DB1FD-4DF7-2E5F-8211-EA9310338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96905"/>
            <a:ext cx="2320987" cy="157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Languages, Literacy and Communication: Introduction - Hwb">
            <a:extLst>
              <a:ext uri="{FF2B5EF4-FFF2-40B4-BE49-F238E27FC236}">
                <a16:creationId xmlns:a16="http://schemas.microsoft.com/office/drawing/2014/main" id="{F4122F8B-C3BB-8264-C6FF-DC59E7A85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079" y="5308134"/>
            <a:ext cx="2337921" cy="156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YGG Y Login Fach - Cwricwlwm i Gymru/Curriculum for Wales">
            <a:extLst>
              <a:ext uri="{FF2B5EF4-FFF2-40B4-BE49-F238E27FC236}">
                <a16:creationId xmlns:a16="http://schemas.microsoft.com/office/drawing/2014/main" id="{B594F0C8-253E-749D-5792-80AAE6CF6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337" y="5277071"/>
            <a:ext cx="2265997" cy="15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011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3073AF-7E4F-3A21-5A57-DC6A6F356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GB" sz="5400"/>
              <a:t>Cwricwlwm i Gymru</a:t>
            </a:r>
          </a:p>
        </p:txBody>
      </p:sp>
      <p:sp>
        <p:nvSpPr>
          <p:cNvPr id="4105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27BA1-B53D-C241-1181-C1DA062D4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r>
              <a:rPr lang="en-GB" sz="1700" b="0" i="0">
                <a:effectLst/>
                <a:latin typeface="Arial" panose="020B0604020202020204" pitchFamily="34" charset="0"/>
              </a:rPr>
              <a:t>Nod canllawiau Cwricwlwm i Gymru yw helpu pob ysgol i ddablygu ei chwricwlwm ei hun</a:t>
            </a:r>
          </a:p>
          <a:p>
            <a:r>
              <a:rPr lang="en-GB" sz="1700">
                <a:latin typeface="Arial" panose="020B0604020202020204" pitchFamily="34" charset="0"/>
              </a:rPr>
              <a:t>Yr hyn sy’n bwysig yw PROFIADAU, GWYBODAETH a SGILIAU</a:t>
            </a:r>
          </a:p>
          <a:p>
            <a:r>
              <a:rPr lang="en-GB" sz="1700">
                <a:latin typeface="Arial" panose="020B0604020202020204" pitchFamily="34" charset="0"/>
              </a:rPr>
              <a:t>Dull mwy integredig o ddysgu</a:t>
            </a:r>
          </a:p>
          <a:p>
            <a:r>
              <a:rPr lang="en-GB" sz="1700">
                <a:latin typeface="Arial" panose="020B0604020202020204" pitchFamily="34" charset="0"/>
              </a:rPr>
              <a:t>Disgyblaethau tebyg ynghyd, cysylltiadau rhyngddynt</a:t>
            </a:r>
          </a:p>
          <a:p>
            <a:r>
              <a:rPr lang="en-GB" sz="1700">
                <a:latin typeface="Arial" panose="020B0604020202020204" pitchFamily="34" charset="0"/>
              </a:rPr>
              <a:t>Dyfnder mewn dysgu </a:t>
            </a:r>
          </a:p>
          <a:p>
            <a:endParaRPr lang="en-GB" sz="1700">
              <a:latin typeface="Arial" panose="020B0604020202020204" pitchFamily="34" charset="0"/>
            </a:endParaRPr>
          </a:p>
          <a:p>
            <a:endParaRPr lang="en-GB" sz="1700">
              <a:latin typeface="Arial" panose="020B0604020202020204" pitchFamily="34" charset="0"/>
            </a:endParaRPr>
          </a:p>
          <a:p>
            <a:endParaRPr lang="en-GB" sz="1700"/>
          </a:p>
        </p:txBody>
      </p:sp>
      <p:pic>
        <p:nvPicPr>
          <p:cNvPr id="4098" name="Picture 2" descr="Curriculum for Wales - Hwb">
            <a:extLst>
              <a:ext uri="{FF2B5EF4-FFF2-40B4-BE49-F238E27FC236}">
                <a16:creationId xmlns:a16="http://schemas.microsoft.com/office/drawing/2014/main" id="{988EA0FB-2E9C-7D3B-4C7B-CAAEB42EB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1007546"/>
            <a:ext cx="6903720" cy="484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35A606EC-E3FC-1F17-A643-AA9A6E0A6A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0013" y="2057400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773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2" name="Rectangle 1030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6" name="Picture 2" descr="Aspire 2Be al Twitter: &quot;This week's #teachmetuesday is for the Welsh  schools out there! Following on from last week's sketchnote about the  curriculum reforms in Wales as recommended by @GHCDon 🏴󠁧󠁢󠁷󠁬󠁳󠁿RT os">
            <a:extLst>
              <a:ext uri="{FF2B5EF4-FFF2-40B4-BE49-F238E27FC236}">
                <a16:creationId xmlns:a16="http://schemas.microsoft.com/office/drawing/2014/main" id="{B930026E-E42B-DB40-6C1D-96BE2BA90C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" r="4465"/>
          <a:stretch/>
        </p:blipFill>
        <p:spPr bwMode="auto">
          <a:xfrm>
            <a:off x="-7366" y="10"/>
            <a:ext cx="5058337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406F3D-5478-3060-DF78-CD4C1956A1B8}"/>
              </a:ext>
            </a:extLst>
          </p:cNvPr>
          <p:cNvSpPr/>
          <p:nvPr/>
        </p:nvSpPr>
        <p:spPr>
          <a:xfrm>
            <a:off x="5283453" y="183637"/>
            <a:ext cx="5793510" cy="73877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>
                <a:ln w="22225">
                  <a:solidFill>
                    <a:schemeClr val="accent2"/>
                  </a:solidFill>
                  <a:prstDash val="solid"/>
                </a:ln>
              </a:rPr>
              <a:t>DT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 err="1">
                <a:ln w="22225">
                  <a:solidFill>
                    <a:schemeClr val="accent2"/>
                  </a:solidFill>
                  <a:prstDash val="solid"/>
                </a:ln>
              </a:rPr>
              <a:t>Busnes</a:t>
            </a:r>
            <a:endParaRPr lang="en-US" sz="2500" b="1" err="1">
              <a:ln w="22225">
                <a:solidFill>
                  <a:srgbClr val="ED7D31"/>
                </a:solidFill>
                <a:prstDash val="solid"/>
              </a:ln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 err="1">
                <a:ln w="22225">
                  <a:solidFill>
                    <a:schemeClr val="accent2"/>
                  </a:solidFill>
                  <a:prstDash val="solid"/>
                </a:ln>
              </a:rPr>
              <a:t>Celf</a:t>
            </a:r>
            <a:endParaRPr lang="en-US" sz="2500" b="1" cap="none" spc="0" err="1">
              <a:ln w="22225">
                <a:solidFill>
                  <a:srgbClr val="ED7D31"/>
                </a:solidFill>
                <a:prstDash val="solid"/>
              </a:ln>
              <a:effectLst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 err="1">
                <a:ln w="22225">
                  <a:solidFill>
                    <a:schemeClr val="accent2"/>
                  </a:solidFill>
                  <a:prstDash val="solid"/>
                </a:ln>
              </a:rPr>
              <a:t>Cerddoriaeth</a:t>
            </a:r>
            <a:endParaRPr lang="en-US" sz="2500" b="1">
              <a:ln w="22225">
                <a:solidFill>
                  <a:schemeClr val="accent2"/>
                </a:solidFill>
                <a:prstDash val="solid"/>
              </a:ln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 cap="none" spc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Dawns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>
                <a:ln w="22225">
                  <a:solidFill>
                    <a:schemeClr val="accent2"/>
                  </a:solidFill>
                  <a:prstDash val="solid"/>
                </a:ln>
              </a:rPr>
              <a:t>Drama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 cap="none" spc="0" err="1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Ffilm</a:t>
            </a:r>
            <a:r>
              <a:rPr lang="en-US" sz="2500" b="1" cap="none" spc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 err="1">
                <a:ln w="22225">
                  <a:solidFill>
                    <a:schemeClr val="accent2"/>
                  </a:solidFill>
                  <a:prstDash val="solid"/>
                </a:ln>
              </a:rPr>
              <a:t>Cyfryngau</a:t>
            </a:r>
            <a:r>
              <a:rPr lang="en-US" sz="2500" b="1">
                <a:ln w="22225">
                  <a:solidFill>
                    <a:schemeClr val="accent2"/>
                  </a:solidFill>
                  <a:prstDash val="solid"/>
                </a:ln>
              </a:rPr>
              <a:t> </a:t>
            </a:r>
            <a:r>
              <a:rPr lang="en-US" sz="2500" b="1" err="1">
                <a:ln w="22225">
                  <a:solidFill>
                    <a:schemeClr val="accent2"/>
                  </a:solidFill>
                  <a:prstDash val="solid"/>
                </a:ln>
              </a:rPr>
              <a:t>digidol</a:t>
            </a:r>
            <a:endParaRPr lang="en-US" sz="2500" b="1">
              <a:ln w="22225">
                <a:solidFill>
                  <a:schemeClr val="accent2"/>
                </a:solidFill>
                <a:prstDash val="solid"/>
              </a:ln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 cap="none" spc="0" err="1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Deallusrwydd</a:t>
            </a:r>
            <a:r>
              <a:rPr lang="en-US" sz="2500" b="1" cap="none" spc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 </a:t>
            </a:r>
            <a:r>
              <a:rPr lang="en-US" sz="2500" b="1" cap="none" spc="0" err="1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emosiynol</a:t>
            </a:r>
            <a:r>
              <a:rPr lang="en-US" sz="2500" b="1" cap="none" spc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 err="1">
                <a:ln w="22225">
                  <a:solidFill>
                    <a:schemeClr val="accent2"/>
                  </a:solidFill>
                  <a:prstDash val="solid"/>
                </a:ln>
              </a:rPr>
              <a:t>Addysg</a:t>
            </a:r>
            <a:r>
              <a:rPr lang="en-US" sz="2500" b="1">
                <a:ln w="22225">
                  <a:solidFill>
                    <a:schemeClr val="accent2"/>
                  </a:solidFill>
                  <a:prstDash val="solid"/>
                </a:ln>
              </a:rPr>
              <a:t> </a:t>
            </a:r>
            <a:r>
              <a:rPr lang="en-US" sz="2500" b="1" err="1">
                <a:ln w="22225">
                  <a:solidFill>
                    <a:schemeClr val="accent2"/>
                  </a:solidFill>
                  <a:prstDash val="solid"/>
                </a:ln>
              </a:rPr>
              <a:t>gorfforol</a:t>
            </a:r>
            <a:endParaRPr lang="en-US" sz="2500" b="1">
              <a:ln w="22225">
                <a:solidFill>
                  <a:schemeClr val="accent2"/>
                </a:solidFill>
                <a:prstDash val="solid"/>
              </a:ln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500" b="1" err="1">
                <a:ln w="22225">
                  <a:solidFill>
                    <a:schemeClr val="accent2"/>
                  </a:solidFill>
                  <a:prstDash val="solid"/>
                </a:ln>
              </a:rPr>
              <a:t>Daearyddiaeth</a:t>
            </a:r>
            <a:endParaRPr lang="en-US" sz="2500" b="1">
              <a:ln w="22225">
                <a:solidFill>
                  <a:schemeClr val="accent2"/>
                </a:solidFill>
                <a:prstDash val="solid"/>
              </a:ln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500" b="1">
              <a:ln w="22225">
                <a:solidFill>
                  <a:srgbClr val="ED7D31"/>
                </a:solidFill>
                <a:prstDash val="solid"/>
              </a:ln>
              <a:cs typeface="Calibri" panose="020F0502020204030204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300" b="1" cap="none" spc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300" b="1">
              <a:ln w="22225">
                <a:solidFill>
                  <a:schemeClr val="accent2"/>
                </a:solidFill>
                <a:prstDash val="solid"/>
              </a:ln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D76AFB-6D17-920C-76CB-344D76004A1A}"/>
              </a:ext>
            </a:extLst>
          </p:cNvPr>
          <p:cNvSpPr txBox="1"/>
          <p:nvPr/>
        </p:nvSpPr>
        <p:spPr>
          <a:xfrm>
            <a:off x="9062884" y="3403190"/>
            <a:ext cx="2743200" cy="35548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US" sz="2500" b="1" err="1">
                <a:cs typeface="Arial"/>
              </a:rPr>
              <a:t>Addysg</a:t>
            </a:r>
            <a:r>
              <a:rPr lang="en-US" sz="2500" b="1">
                <a:cs typeface="Arial"/>
              </a:rPr>
              <a:t> </a:t>
            </a:r>
            <a:r>
              <a:rPr lang="en-US" sz="2500" b="1" err="1">
                <a:cs typeface="Arial"/>
              </a:rPr>
              <a:t>grefyddol</a:t>
            </a:r>
            <a:r>
              <a:rPr lang="en-US" sz="2500">
                <a:cs typeface="Arial"/>
              </a:rPr>
              <a:t>​</a:t>
            </a:r>
          </a:p>
          <a:p>
            <a:pPr>
              <a:buChar char="•"/>
            </a:pPr>
            <a:r>
              <a:rPr lang="en-US" sz="2500" b="1">
                <a:cs typeface="Arial"/>
              </a:rPr>
              <a:t>Hanes</a:t>
            </a:r>
            <a:r>
              <a:rPr lang="en-US" sz="2500">
                <a:cs typeface="Arial"/>
              </a:rPr>
              <a:t>​</a:t>
            </a:r>
          </a:p>
          <a:p>
            <a:pPr>
              <a:buChar char="•"/>
            </a:pPr>
            <a:r>
              <a:rPr lang="en-US" sz="2500" b="1" err="1">
                <a:cs typeface="Arial"/>
              </a:rPr>
              <a:t>Ieithoedd</a:t>
            </a:r>
            <a:r>
              <a:rPr lang="en-US" sz="2500" b="1">
                <a:cs typeface="Arial"/>
              </a:rPr>
              <a:t> modern</a:t>
            </a:r>
            <a:r>
              <a:rPr lang="en-US" sz="2500">
                <a:cs typeface="Arial"/>
              </a:rPr>
              <a:t>​</a:t>
            </a:r>
          </a:p>
          <a:p>
            <a:pPr>
              <a:buChar char="•"/>
            </a:pPr>
            <a:r>
              <a:rPr lang="en-US" sz="2500" b="1" err="1">
                <a:cs typeface="Arial"/>
              </a:rPr>
              <a:t>Cymraeg</a:t>
            </a:r>
            <a:r>
              <a:rPr lang="en-US" sz="2500" b="1">
                <a:cs typeface="Arial"/>
              </a:rPr>
              <a:t> </a:t>
            </a:r>
            <a:r>
              <a:rPr lang="en-US" sz="2500">
                <a:cs typeface="Arial"/>
              </a:rPr>
              <a:t>​</a:t>
            </a:r>
          </a:p>
          <a:p>
            <a:pPr>
              <a:buChar char="•"/>
            </a:pPr>
            <a:r>
              <a:rPr lang="en-US" sz="2500" b="1" err="1">
                <a:cs typeface="Arial"/>
              </a:rPr>
              <a:t>Saesneg</a:t>
            </a:r>
            <a:r>
              <a:rPr lang="en-US" sz="2500">
                <a:cs typeface="Arial"/>
              </a:rPr>
              <a:t>​</a:t>
            </a:r>
          </a:p>
          <a:p>
            <a:pPr>
              <a:buChar char="•"/>
            </a:pPr>
            <a:r>
              <a:rPr lang="en-US" sz="2500" b="1" err="1">
                <a:cs typeface="Arial"/>
              </a:rPr>
              <a:t>Mathemateg</a:t>
            </a:r>
            <a:r>
              <a:rPr lang="en-US" sz="2500">
                <a:cs typeface="Arial"/>
              </a:rPr>
              <a:t>​</a:t>
            </a:r>
          </a:p>
          <a:p>
            <a:pPr>
              <a:buChar char="•"/>
            </a:pPr>
            <a:r>
              <a:rPr lang="en-US" sz="2500" b="1" err="1">
                <a:cs typeface="Arial"/>
              </a:rPr>
              <a:t>Gwyddoniaeth</a:t>
            </a:r>
            <a:r>
              <a:rPr lang="en-US" sz="2500">
                <a:cs typeface="Arial"/>
              </a:rPr>
              <a:t>​</a:t>
            </a:r>
          </a:p>
          <a:p>
            <a:pPr>
              <a:buChar char="•"/>
            </a:pPr>
            <a:r>
              <a:rPr lang="en-US" sz="2500" b="1">
                <a:cs typeface="Arial"/>
              </a:rPr>
              <a:t>TGCH</a:t>
            </a:r>
          </a:p>
          <a:p>
            <a:pPr>
              <a:buChar char="•"/>
            </a:pPr>
            <a:endParaRPr lang="en-US" sz="2500" b="1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7336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86" name="Rectangle 5126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C4F90E-511E-9280-8767-76E80372F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/>
              <a:t>Adleisio tri cwestiwn Cronbeth, 1992</a:t>
            </a:r>
          </a:p>
        </p:txBody>
      </p:sp>
      <p:sp>
        <p:nvSpPr>
          <p:cNvPr id="5187" name="Freeform: Shape 5128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4370F4-DC17-A81B-8752-A414203B7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GB" b="0" i="0">
                <a:effectLst/>
                <a:latin typeface="Arial" panose="020B0604020202020204" pitchFamily="34" charset="0"/>
              </a:rPr>
              <a:t>Beth y </a:t>
            </a:r>
            <a:r>
              <a:rPr lang="en-GB" b="0" i="0" err="1">
                <a:effectLst/>
                <a:latin typeface="Arial" panose="020B0604020202020204" pitchFamily="34" charset="0"/>
              </a:rPr>
              <a:t>dylem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ei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ddysgu</a:t>
            </a:r>
            <a:r>
              <a:rPr lang="en-GB" b="0" i="0">
                <a:effectLst/>
                <a:latin typeface="Arial" panose="020B0604020202020204" pitchFamily="34" charset="0"/>
              </a:rPr>
              <a:t> a </a:t>
            </a:r>
            <a:r>
              <a:rPr lang="en-GB" b="0" i="0" err="1">
                <a:effectLst/>
                <a:latin typeface="Arial" panose="020B0604020202020204" pitchFamily="34" charset="0"/>
              </a:rPr>
              <a:t>pham</a:t>
            </a:r>
            <a:r>
              <a:rPr lang="en-GB" b="0" i="0">
                <a:effectLst/>
                <a:latin typeface="Arial" panose="020B0604020202020204" pitchFamily="34" charset="0"/>
              </a:rPr>
              <a:t>?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b="0" i="0">
                <a:effectLst/>
                <a:latin typeface="Arial" panose="020B0604020202020204" pitchFamily="34" charset="0"/>
              </a:rPr>
              <a:t>Sut y </a:t>
            </a:r>
            <a:r>
              <a:rPr lang="en-GB" b="0" i="0" err="1">
                <a:effectLst/>
                <a:latin typeface="Arial" panose="020B0604020202020204" pitchFamily="34" charset="0"/>
              </a:rPr>
              <a:t>dylem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ei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ddysgu</a:t>
            </a:r>
            <a:r>
              <a:rPr lang="en-GB" b="0" i="0">
                <a:effectLst/>
                <a:latin typeface="Arial" panose="020B0604020202020204" pitchFamily="34" charset="0"/>
              </a:rPr>
              <a:t>?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b="0" i="0">
                <a:effectLst/>
                <a:latin typeface="Arial" panose="020B0604020202020204" pitchFamily="34" charset="0"/>
              </a:rPr>
              <a:t>Sut y </a:t>
            </a:r>
            <a:r>
              <a:rPr lang="en-GB" b="0" i="0" err="1">
                <a:effectLst/>
                <a:latin typeface="Arial" panose="020B0604020202020204" pitchFamily="34" charset="0"/>
              </a:rPr>
              <a:t>bydd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hyn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yn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cefnogi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ein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dysgwyr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i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gyflawni'r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pedwar</a:t>
            </a:r>
            <a:r>
              <a:rPr lang="en-GB" b="0" i="0">
                <a:effectLst/>
                <a:latin typeface="Arial" panose="020B0604020202020204" pitchFamily="34" charset="0"/>
              </a:rPr>
              <a:t> </a:t>
            </a:r>
            <a:r>
              <a:rPr lang="en-GB" b="0" i="0" err="1">
                <a:effectLst/>
                <a:latin typeface="Arial" panose="020B0604020202020204" pitchFamily="34" charset="0"/>
              </a:rPr>
              <a:t>diben</a:t>
            </a:r>
            <a:r>
              <a:rPr lang="en-GB" b="0" i="0">
                <a:effectLst/>
                <a:latin typeface="Arial" panose="020B0604020202020204" pitchFamily="34" charset="0"/>
              </a:rPr>
              <a:t>?</a:t>
            </a:r>
          </a:p>
          <a:p>
            <a:endParaRPr lang="en-GB"/>
          </a:p>
        </p:txBody>
      </p:sp>
      <p:sp>
        <p:nvSpPr>
          <p:cNvPr id="5188" name="Oval 5130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The new Curriculum for Wales - An easy read guide for young people">
            <a:extLst>
              <a:ext uri="{FF2B5EF4-FFF2-40B4-BE49-F238E27FC236}">
                <a16:creationId xmlns:a16="http://schemas.microsoft.com/office/drawing/2014/main" id="{C24070DC-CBD2-9BF9-C51C-5F18085FB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87184" y="1482097"/>
            <a:ext cx="3781051" cy="3249828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89" name="Freeform: Shape 5132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5190" name="Straight Connector 5134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91" name="Freeform: Shape 5136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192" name="Freeform: Shape 5138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141" name="Freeform: Shape 5140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7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2FE8F7-48D6-0B40-0F7F-DD770C580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en-GB"/>
              <a:t>Yr Egwyddorion addysgegol</a:t>
            </a:r>
          </a:p>
        </p:txBody>
      </p:sp>
      <p:sp>
        <p:nvSpPr>
          <p:cNvPr id="6153" name="Oval 6152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46" name="Picture 2" descr="LLC | Have your say - Qualifications Wales">
            <a:extLst>
              <a:ext uri="{FF2B5EF4-FFF2-40B4-BE49-F238E27FC236}">
                <a16:creationId xmlns:a16="http://schemas.microsoft.com/office/drawing/2014/main" id="{09EB880C-7360-E878-02D1-B561551EA2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0" r="12429" b="-2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5" name="Arc 6154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" name="Picture 5">
            <a:extLst>
              <a:ext uri="{FF2B5EF4-FFF2-40B4-BE49-F238E27FC236}">
                <a16:creationId xmlns:a16="http://schemas.microsoft.com/office/drawing/2014/main" id="{EB104168-50AA-160C-094F-EF639BA7BC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01" r="17703" b="4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graphicFrame>
        <p:nvGraphicFramePr>
          <p:cNvPr id="73" name="Content Placeholder 2">
            <a:extLst>
              <a:ext uri="{FF2B5EF4-FFF2-40B4-BE49-F238E27FC236}">
                <a16:creationId xmlns:a16="http://schemas.microsoft.com/office/drawing/2014/main" id="{637B85E8-0426-D357-746F-2832A77459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7581826"/>
              </p:ext>
            </p:extLst>
          </p:nvPr>
        </p:nvGraphicFramePr>
        <p:xfrm>
          <a:off x="838201" y="1825625"/>
          <a:ext cx="5092194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09495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03" name="Rectangle 3085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74CB69-CBC3-A063-6C04-270B570C0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b="1" kern="1200">
                <a:latin typeface="+mj-lt"/>
                <a:ea typeface="+mj-ea"/>
                <a:cs typeface="+mj-cs"/>
              </a:rPr>
              <a:t>CINIO</a:t>
            </a:r>
            <a:endParaRPr lang="en-US" sz="6600" b="1" kern="1200">
              <a:latin typeface="+mj-lt"/>
              <a:cs typeface="Calibri Light"/>
            </a:endParaRPr>
          </a:p>
        </p:txBody>
      </p:sp>
      <p:sp>
        <p:nvSpPr>
          <p:cNvPr id="3104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Food and Fun' School Holiday Enrichment Programme - WLGA">
            <a:extLst>
              <a:ext uri="{FF2B5EF4-FFF2-40B4-BE49-F238E27FC236}">
                <a16:creationId xmlns:a16="http://schemas.microsoft.com/office/drawing/2014/main" id="{FDCC1C84-741D-C4C0-EFF5-E1BCD42D7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9942" y="640080"/>
            <a:ext cx="6343323" cy="555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24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7" name="Rectangle 7176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349E38-2ECA-ACDA-E6FB-88ECDF6C7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Cymraeg 2050</a:t>
            </a:r>
          </a:p>
        </p:txBody>
      </p:sp>
      <p:grpSp>
        <p:nvGrpSpPr>
          <p:cNvPr id="7179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7180" name="Freeform: Shape 7179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81" name="Freeform: Shape 7180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183" name="Oval 7182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185" name="Oval 7184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7187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7188" name="Freeform: Shape 7187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89" name="Freeform: Shape 7188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0" name="Freeform: Shape 7189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1" name="Freeform: Shape 7190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2" name="Freeform: Shape 7191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3" name="Freeform: Shape 7192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4" name="Freeform: Shape 7193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5" name="Freeform: Shape 7194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6" name="Freeform: Shape 7195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7" name="Freeform: Shape 7196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8" name="Freeform: Shape 7197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9" name="Freeform: Shape 7198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00" name="Freeform: Shape 7199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7170" name="Picture 2" descr="Welsh Government - Wikipedia">
            <a:extLst>
              <a:ext uri="{FF2B5EF4-FFF2-40B4-BE49-F238E27FC236}">
                <a16:creationId xmlns:a16="http://schemas.microsoft.com/office/drawing/2014/main" id="{25A5443D-4BE7-148F-CCEB-CFC058807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483" y="3032363"/>
            <a:ext cx="2511676" cy="240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7351781-7E1B-4080-BFC3-449C5A968991}"/>
              </a:ext>
            </a:extLst>
          </p:cNvPr>
          <p:cNvSpPr txBox="1"/>
          <p:nvPr/>
        </p:nvSpPr>
        <p:spPr>
          <a:xfrm>
            <a:off x="4957515" y="673191"/>
            <a:ext cx="5185721" cy="17496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56970">
              <a:spcAft>
                <a:spcPts val="636"/>
              </a:spcAft>
            </a:pP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‘’Ein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huchelgais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fel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Llywodraeth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Cymru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yw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gweld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miliwn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bobl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gallu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mwynhau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siarad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defnyddio’r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Gymraeg </a:t>
            </a:r>
            <a:r>
              <a:rPr lang="en-GB" sz="2671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erbyn</a:t>
            </a:r>
            <a:r>
              <a:rPr lang="en-GB" sz="267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2050.’’</a:t>
            </a:r>
            <a:endParaRPr lang="en-GB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496619-DC0C-407F-CC3B-5838CDBC536C}"/>
              </a:ext>
            </a:extLst>
          </p:cNvPr>
          <p:cNvSpPr/>
          <p:nvPr/>
        </p:nvSpPr>
        <p:spPr>
          <a:xfrm>
            <a:off x="5081346" y="306590"/>
            <a:ext cx="5206344" cy="2482840"/>
          </a:xfrm>
          <a:prstGeom prst="wedgeRoundRectCallou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9218" name="Picture 2" descr="Cyfrifiad: Canran sy'n gallu siarad Cymraeg wedi gostwng i 17.8% - BBC Cymru  Fyw">
            <a:extLst>
              <a:ext uri="{FF2B5EF4-FFF2-40B4-BE49-F238E27FC236}">
                <a16:creationId xmlns:a16="http://schemas.microsoft.com/office/drawing/2014/main" id="{67F78639-3805-81BE-8EAA-3007D5CCB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0" y="3220631"/>
            <a:ext cx="285750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152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7" name="Rectangle 7176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349E38-2ECA-ACDA-E6FB-88ECDF6C7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Cymraeg 2050</a:t>
            </a:r>
          </a:p>
        </p:txBody>
      </p:sp>
      <p:grpSp>
        <p:nvGrpSpPr>
          <p:cNvPr id="7179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7180" name="Freeform: Shape 7179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81" name="Freeform: Shape 7180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183" name="Oval 7182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185" name="Oval 7184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7187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7188" name="Freeform: Shape 7187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89" name="Freeform: Shape 7188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0" name="Freeform: Shape 7189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1" name="Freeform: Shape 7190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2" name="Freeform: Shape 7191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3" name="Freeform: Shape 7192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4" name="Freeform: Shape 7193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5" name="Freeform: Shape 7194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6" name="Freeform: Shape 7195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7" name="Freeform: Shape 7196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8" name="Freeform: Shape 7197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9" name="Freeform: Shape 7198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00" name="Freeform: Shape 7199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71CD120A-4E7E-6925-87E7-4F942F648EAC}"/>
              </a:ext>
            </a:extLst>
          </p:cNvPr>
          <p:cNvSpPr/>
          <p:nvPr/>
        </p:nvSpPr>
        <p:spPr>
          <a:xfrm>
            <a:off x="5073023" y="342894"/>
            <a:ext cx="4890596" cy="2332264"/>
          </a:xfrm>
          <a:prstGeom prst="wedgeRoundRectCallou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err="1">
                <a:solidFill>
                  <a:schemeClr val="tx1"/>
                </a:solidFill>
              </a:rPr>
              <a:t>Rhoddodd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canlyniadau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Cyfrifiad</a:t>
            </a:r>
            <a:r>
              <a:rPr lang="en-GB">
                <a:solidFill>
                  <a:schemeClr val="tx1"/>
                </a:solidFill>
              </a:rPr>
              <a:t> 2011 </a:t>
            </a:r>
            <a:r>
              <a:rPr lang="en-GB" err="1">
                <a:solidFill>
                  <a:schemeClr val="tx1"/>
                </a:solidFill>
              </a:rPr>
              <a:t>gyfle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i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ni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gael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trafodaethau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agored</a:t>
            </a:r>
            <a:r>
              <a:rPr lang="en-GB">
                <a:solidFill>
                  <a:schemeClr val="tx1"/>
                </a:solidFill>
              </a:rPr>
              <a:t> ac </a:t>
            </a:r>
            <a:r>
              <a:rPr lang="en-GB" err="1">
                <a:solidFill>
                  <a:schemeClr val="tx1"/>
                </a:solidFill>
              </a:rPr>
              <a:t>ailasesu</a:t>
            </a:r>
            <a:r>
              <a:rPr lang="en-GB">
                <a:solidFill>
                  <a:schemeClr val="tx1"/>
                </a:solidFill>
              </a:rPr>
              <a:t> pa </a:t>
            </a:r>
            <a:r>
              <a:rPr lang="en-GB" err="1">
                <a:solidFill>
                  <a:schemeClr val="tx1"/>
                </a:solidFill>
              </a:rPr>
              <a:t>ddyfodol</a:t>
            </a:r>
            <a:r>
              <a:rPr lang="en-GB">
                <a:solidFill>
                  <a:schemeClr val="tx1"/>
                </a:solidFill>
              </a:rPr>
              <a:t> y </a:t>
            </a:r>
            <a:r>
              <a:rPr lang="en-GB" err="1">
                <a:solidFill>
                  <a:schemeClr val="tx1"/>
                </a:solidFill>
              </a:rPr>
              <a:t>dymunwn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ei</a:t>
            </a:r>
            <a:r>
              <a:rPr lang="en-GB">
                <a:solidFill>
                  <a:schemeClr val="tx1"/>
                </a:solidFill>
              </a:rPr>
              <a:t> weld </a:t>
            </a:r>
            <a:r>
              <a:rPr lang="en-GB" err="1">
                <a:solidFill>
                  <a:schemeClr val="tx1"/>
                </a:solidFill>
              </a:rPr>
              <a:t>i’r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iaith</a:t>
            </a:r>
            <a:r>
              <a:rPr lang="en-GB">
                <a:solidFill>
                  <a:schemeClr val="tx1"/>
                </a:solidFill>
              </a:rPr>
              <a:t>. Mae </a:t>
            </a:r>
            <a:r>
              <a:rPr lang="en-GB" err="1">
                <a:solidFill>
                  <a:schemeClr val="tx1"/>
                </a:solidFill>
              </a:rPr>
              <a:t>angen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i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bethau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newid</a:t>
            </a:r>
            <a:r>
              <a:rPr lang="en-GB">
                <a:solidFill>
                  <a:schemeClr val="tx1"/>
                </a:solidFill>
              </a:rPr>
              <a:t>. Mae </a:t>
            </a:r>
            <a:r>
              <a:rPr lang="en-GB" err="1">
                <a:solidFill>
                  <a:schemeClr val="tx1"/>
                </a:solidFill>
              </a:rPr>
              <a:t>angen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i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ni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ddod</a:t>
            </a:r>
            <a:r>
              <a:rPr lang="en-GB">
                <a:solidFill>
                  <a:schemeClr val="tx1"/>
                </a:solidFill>
              </a:rPr>
              <a:t> o </a:t>
            </a:r>
            <a:r>
              <a:rPr lang="en-GB" err="1">
                <a:solidFill>
                  <a:schemeClr val="tx1"/>
                </a:solidFill>
              </a:rPr>
              <a:t>hyd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i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egni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newydd</a:t>
            </a:r>
            <a:r>
              <a:rPr lang="en-GB">
                <a:solidFill>
                  <a:schemeClr val="tx1"/>
                </a:solidFill>
              </a:rPr>
              <a:t>, </a:t>
            </a:r>
            <a:r>
              <a:rPr lang="en-GB" err="1">
                <a:solidFill>
                  <a:schemeClr val="tx1"/>
                </a:solidFill>
              </a:rPr>
              <a:t>cynllunio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mewn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modd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systematig</a:t>
            </a:r>
            <a:r>
              <a:rPr lang="en-GB">
                <a:solidFill>
                  <a:schemeClr val="tx1"/>
                </a:solidFill>
              </a:rPr>
              <a:t> a </a:t>
            </a:r>
            <a:r>
              <a:rPr lang="en-GB" err="1">
                <a:solidFill>
                  <a:schemeClr val="tx1"/>
                </a:solidFill>
              </a:rPr>
              <a:t>gwella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sut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rydym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yn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cydweithredu</a:t>
            </a:r>
            <a:r>
              <a:rPr lang="en-GB">
                <a:solidFill>
                  <a:schemeClr val="tx1"/>
                </a:solidFill>
              </a:rPr>
              <a:t> er </a:t>
            </a:r>
            <a:r>
              <a:rPr lang="en-GB" err="1">
                <a:solidFill>
                  <a:schemeClr val="tx1"/>
                </a:solidFill>
              </a:rPr>
              <a:t>mwyn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sicrhau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etifeddiaeth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haeddiannol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i’n</a:t>
            </a:r>
            <a:r>
              <a:rPr lang="en-GB">
                <a:solidFill>
                  <a:schemeClr val="tx1"/>
                </a:solidFill>
              </a:rPr>
              <a:t> </a:t>
            </a:r>
            <a:r>
              <a:rPr lang="en-GB" err="1">
                <a:solidFill>
                  <a:schemeClr val="tx1"/>
                </a:solidFill>
              </a:rPr>
              <a:t>hiaith</a:t>
            </a:r>
            <a:endParaRPr lang="en-GB">
              <a:solidFill>
                <a:schemeClr val="tx1"/>
              </a:solidFill>
            </a:endParaRPr>
          </a:p>
        </p:txBody>
      </p:sp>
      <p:pic>
        <p:nvPicPr>
          <p:cNvPr id="7170" name="Picture 2" descr="Welsh Government - Wikipedia">
            <a:extLst>
              <a:ext uri="{FF2B5EF4-FFF2-40B4-BE49-F238E27FC236}">
                <a16:creationId xmlns:a16="http://schemas.microsoft.com/office/drawing/2014/main" id="{25A5443D-4BE7-148F-CCEB-CFC058807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483" y="3032363"/>
            <a:ext cx="2511676" cy="240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yfrifiad: Canran sy'n gallu siarad Cymraeg wedi gostwng i 17.8% - BBC Cymru  Fyw">
            <a:extLst>
              <a:ext uri="{FF2B5EF4-FFF2-40B4-BE49-F238E27FC236}">
                <a16:creationId xmlns:a16="http://schemas.microsoft.com/office/drawing/2014/main" id="{D65384B5-86FD-2022-6CE9-E37CDF186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259" y="3018052"/>
            <a:ext cx="285750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7193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67D8F1-DE4D-6B81-5088-1DB6C2D1C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Goblygiadau ar faes addysg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68279-ADBD-66DD-8C72-9DFD65106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6691" y="2132949"/>
            <a:ext cx="6144659" cy="2542650"/>
          </a:xfrm>
        </p:spPr>
        <p:txBody>
          <a:bodyPr/>
          <a:lstStyle/>
          <a:p>
            <a:pPr marL="0" indent="0" defTabSz="530352">
              <a:spcBef>
                <a:spcPts val="580"/>
              </a:spcBef>
              <a:buNone/>
            </a:pP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‘Mae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addysg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ganolog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i’n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gweledigaeth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ond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mae’n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rhaid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sicrhau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fod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ein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pobl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ifanc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gadael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 system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addysg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barod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ddefnyddio’r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iaith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ym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mhob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cyd-destun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falch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gael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gwneud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hynny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Heb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os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bydd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technolegau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digidol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ganolog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i’n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gweledigaeth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fewn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byd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addysg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wrth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helpu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gweithleoedd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ddod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ddwyieithog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wrth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gefnogi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defnydd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o’r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iaith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2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gymdeithasol</a:t>
            </a:r>
            <a:r>
              <a:rPr lang="en-GB" sz="162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’</a:t>
            </a: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03C356-5AD0-AA37-9B42-43093D5D9039}"/>
              </a:ext>
            </a:extLst>
          </p:cNvPr>
          <p:cNvSpPr txBox="1"/>
          <p:nvPr/>
        </p:nvSpPr>
        <p:spPr>
          <a:xfrm>
            <a:off x="4905052" y="3958592"/>
            <a:ext cx="2436005" cy="735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530352">
              <a:spcAft>
                <a:spcPts val="600"/>
              </a:spcAft>
            </a:pP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Ein nod: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ehangu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darpariaeth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drwy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gyfrwng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 Gymraeg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blynyddoedd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cynnar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fel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pwynt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mynediad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addysg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cyfrwng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Cymraeg.</a:t>
            </a: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5219A0-AC11-1B5C-54A8-15471D40DB32}"/>
              </a:ext>
            </a:extLst>
          </p:cNvPr>
          <p:cNvSpPr txBox="1"/>
          <p:nvPr/>
        </p:nvSpPr>
        <p:spPr>
          <a:xfrm>
            <a:off x="7586358" y="3958592"/>
            <a:ext cx="1250790" cy="1056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530352">
              <a:spcAft>
                <a:spcPts val="600"/>
              </a:spcAft>
            </a:pP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Ein nod: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creu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system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addysg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statudol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sy’n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cynyddu’r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nifer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siaradwyr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Cymraeg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hyderus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6A4D3D-C978-E77D-D973-3741987DBABE}"/>
              </a:ext>
            </a:extLst>
          </p:cNvPr>
          <p:cNvSpPr txBox="1"/>
          <p:nvPr/>
        </p:nvSpPr>
        <p:spPr>
          <a:xfrm>
            <a:off x="9378752" y="3729329"/>
            <a:ext cx="2193133" cy="1217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530352">
              <a:spcAft>
                <a:spcPts val="600"/>
              </a:spcAft>
            </a:pP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Ein nod: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datblygu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darpariaeth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addysg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ôl-orfodol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sy’n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cynyddu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cyfraddau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dilyniant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cefnogi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pawb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waeth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pa mor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rhugl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eu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Cymraeg,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ddatblygu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sgiliau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yr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iaith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i’w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defnyddio’n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gymdeithasol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ac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yn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 </a:t>
            </a:r>
            <a:r>
              <a:rPr lang="en-GB" sz="1044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gweithle</a:t>
            </a:r>
            <a:r>
              <a:rPr lang="en-GB" sz="104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3CAAB5-2EDC-595B-149C-EBF04A25BB84}"/>
              </a:ext>
            </a:extLst>
          </p:cNvPr>
          <p:cNvSpPr txBox="1"/>
          <p:nvPr/>
        </p:nvSpPr>
        <p:spPr>
          <a:xfrm>
            <a:off x="5225012" y="5129275"/>
            <a:ext cx="61663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err="1"/>
              <a:t>Ym</a:t>
            </a:r>
            <a:r>
              <a:rPr lang="en-GB"/>
              <a:t> </a:t>
            </a:r>
            <a:r>
              <a:rPr lang="en-GB" err="1"/>
              <a:t>maes</a:t>
            </a:r>
            <a:r>
              <a:rPr lang="en-GB"/>
              <a:t> </a:t>
            </a:r>
            <a:r>
              <a:rPr lang="en-GB" err="1"/>
              <a:t>addysg</a:t>
            </a:r>
            <a:r>
              <a:rPr lang="en-GB"/>
              <a:t> </a:t>
            </a:r>
            <a:r>
              <a:rPr lang="en-GB" err="1"/>
              <a:t>statudol</a:t>
            </a:r>
            <a:r>
              <a:rPr lang="en-GB"/>
              <a:t>, </a:t>
            </a:r>
            <a:r>
              <a:rPr lang="en-GB" err="1"/>
              <a:t>mae</a:t>
            </a:r>
            <a:r>
              <a:rPr lang="en-GB"/>
              <a:t> </a:t>
            </a:r>
            <a:r>
              <a:rPr lang="en-GB" err="1"/>
              <a:t>hynny’n</a:t>
            </a:r>
            <a:r>
              <a:rPr lang="en-GB"/>
              <a:t> </a:t>
            </a:r>
            <a:r>
              <a:rPr lang="en-GB" err="1"/>
              <a:t>golygu</a:t>
            </a:r>
            <a:r>
              <a:rPr lang="en-GB"/>
              <a:t> </a:t>
            </a:r>
            <a:r>
              <a:rPr lang="en-GB" err="1"/>
              <a:t>cynllunio’r</a:t>
            </a:r>
            <a:r>
              <a:rPr lang="en-GB"/>
              <a:t> </a:t>
            </a:r>
            <a:r>
              <a:rPr lang="en-GB" err="1"/>
              <a:t>gweithlu</a:t>
            </a:r>
            <a:r>
              <a:rPr lang="en-GB"/>
              <a:t> er </a:t>
            </a:r>
            <a:r>
              <a:rPr lang="en-GB" err="1"/>
              <a:t>mwyn</a:t>
            </a:r>
            <a:r>
              <a:rPr lang="en-GB"/>
              <a:t> </a:t>
            </a:r>
            <a:r>
              <a:rPr lang="en-GB" err="1"/>
              <a:t>hyfforddi</a:t>
            </a:r>
            <a:r>
              <a:rPr lang="en-GB"/>
              <a:t> </a:t>
            </a:r>
            <a:r>
              <a:rPr lang="en-GB" err="1"/>
              <a:t>athrawon</a:t>
            </a:r>
            <a:r>
              <a:rPr lang="en-GB"/>
              <a:t> </a:t>
            </a:r>
            <a:r>
              <a:rPr lang="en-GB" err="1"/>
              <a:t>newydd</a:t>
            </a:r>
            <a:r>
              <a:rPr lang="en-GB"/>
              <a:t>, </a:t>
            </a:r>
            <a:r>
              <a:rPr lang="en-GB" err="1"/>
              <a:t>cefnogi</a:t>
            </a:r>
            <a:r>
              <a:rPr lang="en-GB"/>
              <a:t> </a:t>
            </a:r>
            <a:r>
              <a:rPr lang="en-GB" err="1"/>
              <a:t>athrawon</a:t>
            </a:r>
            <a:r>
              <a:rPr lang="en-GB"/>
              <a:t> dan </a:t>
            </a:r>
            <a:r>
              <a:rPr lang="en-GB" err="1"/>
              <a:t>hyfforddiant</a:t>
            </a:r>
            <a:r>
              <a:rPr lang="en-GB"/>
              <a:t> a </a:t>
            </a:r>
            <a:r>
              <a:rPr lang="en-GB" err="1"/>
              <a:t>chynorthwywyr</a:t>
            </a:r>
            <a:r>
              <a:rPr lang="en-GB"/>
              <a:t> </a:t>
            </a:r>
            <a:r>
              <a:rPr lang="en-GB" err="1"/>
              <a:t>addysgu</a:t>
            </a:r>
            <a:r>
              <a:rPr lang="en-GB"/>
              <a:t>, ac </a:t>
            </a:r>
            <a:r>
              <a:rPr lang="en-GB" err="1"/>
              <a:t>ehangu</a:t>
            </a:r>
            <a:r>
              <a:rPr lang="en-GB"/>
              <a:t> </a:t>
            </a:r>
            <a:r>
              <a:rPr lang="en-GB" err="1"/>
              <a:t>cynlluniau</a:t>
            </a:r>
            <a:r>
              <a:rPr lang="en-GB"/>
              <a:t> </a:t>
            </a:r>
            <a:r>
              <a:rPr lang="en-GB" err="1"/>
              <a:t>sabothol</a:t>
            </a:r>
            <a:r>
              <a:rPr lang="en-GB"/>
              <a:t> a </a:t>
            </a:r>
            <a:r>
              <a:rPr lang="en-GB" err="1"/>
              <a:t>chyfleoedd</a:t>
            </a:r>
            <a:r>
              <a:rPr lang="en-GB"/>
              <a:t> </a:t>
            </a:r>
            <a:r>
              <a:rPr lang="en-GB" err="1"/>
              <a:t>dysgu</a:t>
            </a:r>
            <a:r>
              <a:rPr lang="en-GB"/>
              <a:t> </a:t>
            </a:r>
            <a:r>
              <a:rPr lang="en-GB" err="1"/>
              <a:t>proffesiynol</a:t>
            </a:r>
            <a:r>
              <a:rPr lang="en-GB"/>
              <a:t> </a:t>
            </a:r>
            <a:r>
              <a:rPr lang="en-GB" err="1"/>
              <a:t>ar</a:t>
            </a:r>
            <a:r>
              <a:rPr lang="en-GB"/>
              <a:t> </a:t>
            </a:r>
            <a:r>
              <a:rPr lang="en-GB" err="1"/>
              <a:t>gyfer</a:t>
            </a:r>
            <a:r>
              <a:rPr lang="en-GB"/>
              <a:t> y </a:t>
            </a:r>
            <a:r>
              <a:rPr lang="en-GB" err="1"/>
              <a:t>gweithlu</a:t>
            </a:r>
            <a:r>
              <a:rPr lang="en-GB"/>
              <a:t> </a:t>
            </a:r>
            <a:r>
              <a:rPr lang="en-GB" err="1"/>
              <a:t>presennol</a:t>
            </a:r>
            <a:r>
              <a:rPr lang="en-GB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0695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lowchart: Document 10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3E37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360270-E7AA-CBE6-706A-D785EA755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Gweithgaredd map</a:t>
            </a:r>
          </a:p>
        </p:txBody>
      </p:sp>
      <p:pic>
        <p:nvPicPr>
          <p:cNvPr id="6" name="Picture 5" descr="A map of the united kingdom&#10;&#10;Description automatically generated with medium confidence">
            <a:extLst>
              <a:ext uri="{FF2B5EF4-FFF2-40B4-BE49-F238E27FC236}">
                <a16:creationId xmlns:a16="http://schemas.microsoft.com/office/drawing/2014/main" id="{186C869F-ACC1-856B-83F9-21B9A73465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933" y="720084"/>
            <a:ext cx="7347537" cy="541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0147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9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CA0028-C91F-2ABF-D60F-4E04D1569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97" y="502021"/>
            <a:ext cx="4959603" cy="1642969"/>
          </a:xfrm>
        </p:spPr>
        <p:txBody>
          <a:bodyPr anchor="b">
            <a:normAutofit/>
          </a:bodyPr>
          <a:lstStyle/>
          <a:p>
            <a:r>
              <a:rPr lang="en-GB" sz="4000"/>
              <a:t>Cwestiynau </a:t>
            </a:r>
            <a:r>
              <a:rPr lang="en-GB" sz="4000" err="1"/>
              <a:t>cyfrifiad</a:t>
            </a:r>
            <a:r>
              <a:rPr lang="en-GB" sz="4000"/>
              <a:t> 2021 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7A4FA5-83FB-FFF0-64B2-031891C0CE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6397" y="2418408"/>
            <a:ext cx="4959603" cy="3522569"/>
          </a:xfrm>
        </p:spPr>
        <p:txBody>
          <a:bodyPr anchor="t">
            <a:normAutofit/>
          </a:bodyPr>
          <a:lstStyle/>
          <a:p>
            <a:r>
              <a:rPr lang="en-GB" sz="1700"/>
              <a:t>Faint o siaradwyr Cymraeg a geir yn eich sir chi?</a:t>
            </a:r>
          </a:p>
          <a:p>
            <a:r>
              <a:rPr lang="en-GB" sz="1700"/>
              <a:t>Ym mha sir ceir y ganran uchaf o leihad mewn siaradwyr Cymraeg rhwng 2011-2021? Pam ydych chi’n credu ceir y disgyn fwyaf yn y sir hon?</a:t>
            </a:r>
          </a:p>
          <a:p>
            <a:r>
              <a:rPr lang="en-GB" sz="1700"/>
              <a:t>Ym mha sir ceir yr unig cynnydd mewn siaradwyr Cymraeg? Pam ydych chi’n credu ceir y canlyniad hwn?</a:t>
            </a:r>
          </a:p>
          <a:p>
            <a:r>
              <a:rPr lang="en-GB" sz="1700"/>
              <a:t>Ym mha sir ceir y disgyn fwyaf yn y ganran o siaradwyr Cymraeg yn y grwp oedran 3-15?</a:t>
            </a:r>
          </a:p>
          <a:p>
            <a:r>
              <a:rPr lang="en-GB" sz="1700"/>
              <a:t>Pa wendidau dylid ystyried wrth fesur data’r cyfrifiad?</a:t>
            </a:r>
          </a:p>
          <a:p>
            <a:endParaRPr lang="en-GB" sz="1700"/>
          </a:p>
          <a:p>
            <a:endParaRPr lang="en-GB" sz="1700"/>
          </a:p>
          <a:p>
            <a:endParaRPr lang="en-GB" sz="1700"/>
          </a:p>
        </p:txBody>
      </p:sp>
      <p:pic>
        <p:nvPicPr>
          <p:cNvPr id="5" name="Picture 4" descr="A qr code with red squares&#10;&#10;Description automatically generated with low confidence">
            <a:extLst>
              <a:ext uri="{FF2B5EF4-FFF2-40B4-BE49-F238E27FC236}">
                <a16:creationId xmlns:a16="http://schemas.microsoft.com/office/drawing/2014/main" id="{3B3FB789-9336-D2ED-17D4-E262C169A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442" y="621610"/>
            <a:ext cx="5201023" cy="5201023"/>
          </a:xfrm>
          <a:prstGeom prst="rect">
            <a:avLst/>
          </a:prstGeom>
        </p:spPr>
      </p:pic>
      <p:sp>
        <p:nvSpPr>
          <p:cNvPr id="23" name="Rectangle 11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5924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D9369-E3D4-4C23-362C-6B51B48A9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166876" y="2626283"/>
            <a:ext cx="10515600" cy="1325563"/>
          </a:xfrm>
        </p:spPr>
        <p:txBody>
          <a:bodyPr/>
          <a:lstStyle/>
          <a:p>
            <a:pPr algn="ctr"/>
            <a:r>
              <a:rPr lang="en-GB" b="1">
                <a:cs typeface="Calibri Light"/>
              </a:rPr>
              <a:t>EGWYL</a:t>
            </a:r>
            <a:br>
              <a:rPr lang="en-GB" b="1">
                <a:cs typeface="Calibri Light"/>
              </a:rPr>
            </a:br>
            <a:endParaRPr lang="en-GB">
              <a:cs typeface="Calibri Light" panose="020F0302020204030204"/>
            </a:endParaRPr>
          </a:p>
        </p:txBody>
      </p:sp>
      <p:pic>
        <p:nvPicPr>
          <p:cNvPr id="5" name="Picture 4" descr="A white mug with blue text on it&#10;&#10;Description automatically generated">
            <a:extLst>
              <a:ext uri="{FF2B5EF4-FFF2-40B4-BE49-F238E27FC236}">
                <a16:creationId xmlns:a16="http://schemas.microsoft.com/office/drawing/2014/main" id="{2BC45DAE-6107-54E7-9D37-B73E1B8930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2379" y="-1622"/>
            <a:ext cx="6861242" cy="686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8967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84222-1DED-18D4-DCEF-7D37D284C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Deddf</a:t>
            </a:r>
            <a:r>
              <a:rPr lang="en-GB"/>
              <a:t> </a:t>
            </a:r>
            <a:r>
              <a:rPr lang="en-GB" err="1"/>
              <a:t>Addysg</a:t>
            </a:r>
            <a:r>
              <a:rPr lang="en-GB"/>
              <a:t> Gymraeg </a:t>
            </a:r>
            <a:r>
              <a:rPr lang="en-GB" err="1"/>
              <a:t>i</a:t>
            </a:r>
            <a:r>
              <a:rPr lang="en-GB"/>
              <a:t> </a:t>
            </a:r>
            <a:r>
              <a:rPr lang="en-GB" err="1"/>
              <a:t>Bawb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0ED229-34DC-5844-7B78-81D406476A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416" y="2520462"/>
            <a:ext cx="10515600" cy="2120778"/>
          </a:xfrm>
        </p:spPr>
        <p:txBody>
          <a:bodyPr>
            <a:normAutofit fontScale="92500" lnSpcReduction="10000"/>
          </a:bodyPr>
          <a:lstStyle/>
          <a:p>
            <a:r>
              <a:rPr lang="en-GB" err="1">
                <a:hlinkClick r:id="rId2"/>
              </a:rPr>
              <a:t>Deddf</a:t>
            </a:r>
            <a:r>
              <a:rPr lang="en-GB">
                <a:hlinkClick r:id="rId2"/>
              </a:rPr>
              <a:t> </a:t>
            </a:r>
            <a:r>
              <a:rPr lang="en-GB" err="1">
                <a:hlinkClick r:id="rId2"/>
              </a:rPr>
              <a:t>Addysg</a:t>
            </a:r>
            <a:r>
              <a:rPr lang="en-GB">
                <a:hlinkClick r:id="rId2"/>
              </a:rPr>
              <a:t> Gymraeg </a:t>
            </a:r>
            <a:r>
              <a:rPr lang="en-GB" err="1">
                <a:hlinkClick r:id="rId2"/>
              </a:rPr>
              <a:t>i</a:t>
            </a:r>
            <a:r>
              <a:rPr lang="en-GB">
                <a:hlinkClick r:id="rId2"/>
              </a:rPr>
              <a:t> </a:t>
            </a:r>
            <a:r>
              <a:rPr lang="en-GB" err="1">
                <a:hlinkClick r:id="rId2"/>
              </a:rPr>
              <a:t>Bawb</a:t>
            </a:r>
            <a:r>
              <a:rPr lang="en-GB">
                <a:hlinkClick r:id="rId2"/>
              </a:rPr>
              <a:t> | Eisteddfod </a:t>
            </a:r>
            <a:r>
              <a:rPr lang="en-GB" err="1">
                <a:hlinkClick r:id="rId2"/>
              </a:rPr>
              <a:t>Genedlaethol</a:t>
            </a:r>
            <a:endParaRPr lang="en-GB"/>
          </a:p>
          <a:p>
            <a:r>
              <a:rPr lang="en-GB" err="1">
                <a:hlinkClick r:id="rId3"/>
              </a:rPr>
              <a:t>deddf</a:t>
            </a:r>
            <a:r>
              <a:rPr lang="en-GB">
                <a:hlinkClick r:id="rId3"/>
              </a:rPr>
              <a:t> </a:t>
            </a:r>
            <a:r>
              <a:rPr lang="en-GB" err="1">
                <a:hlinkClick r:id="rId3"/>
              </a:rPr>
              <a:t>addysg</a:t>
            </a:r>
            <a:r>
              <a:rPr lang="en-GB">
                <a:hlinkClick r:id="rId3"/>
              </a:rPr>
              <a:t> </a:t>
            </a:r>
            <a:r>
              <a:rPr lang="en-GB" err="1">
                <a:hlinkClick r:id="rId3"/>
              </a:rPr>
              <a:t>gymraeg</a:t>
            </a:r>
            <a:r>
              <a:rPr lang="en-GB">
                <a:hlinkClick r:id="rId3"/>
              </a:rPr>
              <a:t> - Google Search</a:t>
            </a:r>
            <a:endParaRPr lang="en-GB"/>
          </a:p>
          <a:p>
            <a:r>
              <a:rPr lang="en-GB"/>
              <a:t>Beth </a:t>
            </a:r>
            <a:r>
              <a:rPr lang="en-GB" err="1"/>
              <a:t>oedd</a:t>
            </a:r>
            <a:r>
              <a:rPr lang="en-GB"/>
              <a:t> </a:t>
            </a:r>
            <a:r>
              <a:rPr lang="en-GB" err="1"/>
              <a:t>eich</a:t>
            </a:r>
            <a:r>
              <a:rPr lang="en-GB"/>
              <a:t> </a:t>
            </a:r>
            <a:r>
              <a:rPr lang="en-GB" err="1"/>
              <a:t>profiadau</a:t>
            </a:r>
            <a:r>
              <a:rPr lang="en-GB"/>
              <a:t> </a:t>
            </a:r>
            <a:r>
              <a:rPr lang="en-GB" err="1"/>
              <a:t>personol</a:t>
            </a:r>
            <a:r>
              <a:rPr lang="en-GB"/>
              <a:t> </a:t>
            </a:r>
            <a:r>
              <a:rPr lang="en-GB" err="1"/>
              <a:t>o’r</a:t>
            </a:r>
            <a:r>
              <a:rPr lang="en-GB"/>
              <a:t> Gymraeg a </a:t>
            </a:r>
            <a:r>
              <a:rPr lang="en-GB" err="1"/>
              <a:t>defnyddio’r</a:t>
            </a:r>
            <a:r>
              <a:rPr lang="en-GB"/>
              <a:t> Gymraeg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yr</a:t>
            </a:r>
            <a:r>
              <a:rPr lang="en-GB"/>
              <a:t> </a:t>
            </a:r>
            <a:r>
              <a:rPr lang="en-GB" err="1"/>
              <a:t>ysgol</a:t>
            </a:r>
            <a:r>
              <a:rPr lang="en-GB"/>
              <a:t>?</a:t>
            </a:r>
          </a:p>
          <a:p>
            <a:r>
              <a:rPr lang="en-GB"/>
              <a:t>Pa </a:t>
            </a:r>
            <a:r>
              <a:rPr lang="en-GB" err="1"/>
              <a:t>effaith</a:t>
            </a:r>
            <a:r>
              <a:rPr lang="en-GB"/>
              <a:t> all </a:t>
            </a:r>
            <a:r>
              <a:rPr lang="en-GB" err="1"/>
              <a:t>hyn</a:t>
            </a:r>
            <a:r>
              <a:rPr lang="en-GB"/>
              <a:t> </a:t>
            </a:r>
            <a:r>
              <a:rPr lang="en-GB" err="1"/>
              <a:t>gael</a:t>
            </a:r>
            <a:r>
              <a:rPr lang="en-GB"/>
              <a:t> </a:t>
            </a:r>
            <a:r>
              <a:rPr lang="en-GB" err="1"/>
              <a:t>ar</a:t>
            </a:r>
            <a:r>
              <a:rPr lang="en-GB"/>
              <a:t> </a:t>
            </a:r>
            <a:r>
              <a:rPr lang="en-GB" err="1"/>
              <a:t>aelwydydd</a:t>
            </a:r>
            <a:r>
              <a:rPr lang="en-GB"/>
              <a:t> di-Gymraeg?</a:t>
            </a:r>
          </a:p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2F675D-62A3-55B1-BE06-5EC8EF64D637}"/>
              </a:ext>
            </a:extLst>
          </p:cNvPr>
          <p:cNvSpPr txBox="1"/>
          <p:nvPr/>
        </p:nvSpPr>
        <p:spPr>
          <a:xfrm>
            <a:off x="838200" y="1601486"/>
            <a:ext cx="9319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err="1"/>
              <a:t>Adlewyrchu</a:t>
            </a:r>
            <a:r>
              <a:rPr lang="en-GB"/>
              <a:t> system </a:t>
            </a:r>
            <a:r>
              <a:rPr lang="en-GB" err="1"/>
              <a:t>addysg</a:t>
            </a:r>
            <a:r>
              <a:rPr lang="en-GB"/>
              <a:t> Catalonia</a:t>
            </a:r>
          </a:p>
          <a:p>
            <a:r>
              <a:rPr lang="en-GB" err="1"/>
              <a:t>Pob</a:t>
            </a:r>
            <a:r>
              <a:rPr lang="en-GB"/>
              <a:t> </a:t>
            </a:r>
            <a:r>
              <a:rPr lang="en-GB" err="1"/>
              <a:t>plentyn</a:t>
            </a:r>
            <a:r>
              <a:rPr lang="en-GB"/>
              <a:t> </a:t>
            </a:r>
            <a:r>
              <a:rPr lang="en-GB" err="1"/>
              <a:t>i</a:t>
            </a:r>
            <a:r>
              <a:rPr lang="en-GB"/>
              <a:t> </a:t>
            </a:r>
            <a:r>
              <a:rPr lang="en-GB" err="1"/>
              <a:t>dderbyn</a:t>
            </a:r>
            <a:r>
              <a:rPr lang="en-GB"/>
              <a:t> </a:t>
            </a:r>
            <a:r>
              <a:rPr lang="en-GB" err="1"/>
              <a:t>addysg</a:t>
            </a:r>
            <a:r>
              <a:rPr lang="en-GB"/>
              <a:t> </a:t>
            </a:r>
            <a:r>
              <a:rPr lang="en-GB" err="1"/>
              <a:t>cyfrwng</a:t>
            </a:r>
            <a:r>
              <a:rPr lang="en-GB"/>
              <a:t> Cymraeg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6" name="Picture 5" descr="A qr code with blue squares&#10;&#10;Description automatically generated with low confidence">
            <a:extLst>
              <a:ext uri="{FF2B5EF4-FFF2-40B4-BE49-F238E27FC236}">
                <a16:creationId xmlns:a16="http://schemas.microsoft.com/office/drawing/2014/main" id="{9E621D62-7E0B-5242-A5AD-5C82001432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785" y="3799921"/>
            <a:ext cx="2913185" cy="291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289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7" name="Rectangle 10246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CDC23A-409D-6901-CF86-0441A9FA3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GB" sz="4000"/>
              <a:t>Addysgu Athrawon Yfory – Furlong, 2015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47D17-CA05-B48D-51C5-FFB2E7577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>
            <a:normAutofit/>
          </a:bodyPr>
          <a:lstStyle/>
          <a:p>
            <a:r>
              <a:rPr lang="en-GB" sz="2000" err="1"/>
              <a:t>Argymhellion</a:t>
            </a:r>
            <a:r>
              <a:rPr lang="en-GB" sz="2000"/>
              <a:t> </a:t>
            </a:r>
            <a:r>
              <a:rPr lang="en-GB" sz="2000" err="1"/>
              <a:t>i</a:t>
            </a:r>
            <a:r>
              <a:rPr lang="en-GB" sz="2000"/>
              <a:t> </a:t>
            </a:r>
            <a:r>
              <a:rPr lang="en-GB" sz="2000" err="1"/>
              <a:t>addasu</a:t>
            </a:r>
            <a:r>
              <a:rPr lang="en-GB" sz="2000"/>
              <a:t> </a:t>
            </a:r>
            <a:r>
              <a:rPr lang="en-GB" sz="2000" err="1"/>
              <a:t>hyfforddiant</a:t>
            </a:r>
            <a:r>
              <a:rPr lang="en-GB" sz="2000"/>
              <a:t> </a:t>
            </a:r>
            <a:r>
              <a:rPr lang="en-GB" sz="2000" err="1"/>
              <a:t>addysg</a:t>
            </a:r>
            <a:r>
              <a:rPr lang="en-GB" sz="2000"/>
              <a:t> </a:t>
            </a:r>
            <a:r>
              <a:rPr lang="en-GB" sz="2000" err="1"/>
              <a:t>gychwynnol</a:t>
            </a:r>
            <a:r>
              <a:rPr lang="en-GB" sz="2000"/>
              <a:t> </a:t>
            </a:r>
            <a:r>
              <a:rPr lang="en-GB" sz="2000" err="1"/>
              <a:t>i</a:t>
            </a:r>
            <a:r>
              <a:rPr lang="en-GB" sz="2000"/>
              <a:t> </a:t>
            </a:r>
            <a:r>
              <a:rPr lang="en-GB" sz="2000" err="1"/>
              <a:t>athrawon</a:t>
            </a:r>
            <a:r>
              <a:rPr lang="en-GB" sz="2000"/>
              <a:t> </a:t>
            </a:r>
            <a:r>
              <a:rPr lang="en-GB" sz="2000" err="1"/>
              <a:t>yng</a:t>
            </a:r>
            <a:r>
              <a:rPr lang="en-GB" sz="2000"/>
              <a:t> </a:t>
            </a:r>
            <a:r>
              <a:rPr lang="en-GB" sz="2000" err="1"/>
              <a:t>Nghyrmu</a:t>
            </a:r>
            <a:r>
              <a:rPr lang="en-GB" sz="2000"/>
              <a:t> = </a:t>
            </a:r>
            <a:r>
              <a:rPr lang="en-GB" sz="2000" err="1"/>
              <a:t>cyfnod</a:t>
            </a:r>
            <a:r>
              <a:rPr lang="en-GB" sz="2000"/>
              <a:t> </a:t>
            </a:r>
            <a:r>
              <a:rPr lang="en-GB" sz="2000" err="1"/>
              <a:t>cyffroes</a:t>
            </a:r>
            <a:r>
              <a:rPr lang="en-GB" sz="2000"/>
              <a:t> </a:t>
            </a:r>
            <a:r>
              <a:rPr lang="en-GB" sz="2000" err="1"/>
              <a:t>i</a:t>
            </a:r>
            <a:r>
              <a:rPr lang="en-GB" sz="2000"/>
              <a:t> </a:t>
            </a:r>
            <a:r>
              <a:rPr lang="en-GB" sz="2000" err="1"/>
              <a:t>ymuno</a:t>
            </a:r>
            <a:r>
              <a:rPr lang="en-GB" sz="2000"/>
              <a:t> </a:t>
            </a:r>
            <a:r>
              <a:rPr lang="en-GB" sz="2000" err="1"/>
              <a:t>a’r</a:t>
            </a:r>
            <a:r>
              <a:rPr lang="en-GB" sz="2000"/>
              <a:t> </a:t>
            </a:r>
            <a:r>
              <a:rPr lang="en-GB" sz="2000" err="1"/>
              <a:t>maes</a:t>
            </a:r>
            <a:endParaRPr lang="en-GB" sz="2000"/>
          </a:p>
          <a:p>
            <a:r>
              <a:rPr lang="en-GB" sz="2000" err="1"/>
              <a:t>Rhan</a:t>
            </a:r>
            <a:r>
              <a:rPr lang="en-GB" sz="2000"/>
              <a:t> o </a:t>
            </a:r>
            <a:r>
              <a:rPr lang="en-GB" sz="2000" err="1"/>
              <a:t>newid</a:t>
            </a:r>
            <a:r>
              <a:rPr lang="en-GB" sz="2000"/>
              <a:t>, </a:t>
            </a:r>
            <a:r>
              <a:rPr lang="en-GB" sz="2000" err="1"/>
              <a:t>rhan</a:t>
            </a:r>
            <a:r>
              <a:rPr lang="en-GB" sz="2000"/>
              <a:t> o </a:t>
            </a:r>
            <a:r>
              <a:rPr lang="en-GB" sz="2000" err="1"/>
              <a:t>ddiwygiad</a:t>
            </a:r>
            <a:r>
              <a:rPr lang="en-GB" sz="2000"/>
              <a:t> yn un o </a:t>
            </a:r>
            <a:r>
              <a:rPr lang="en-GB" sz="2000" err="1"/>
              <a:t>feysydd</a:t>
            </a:r>
            <a:r>
              <a:rPr lang="en-GB" sz="2000"/>
              <a:t> </a:t>
            </a:r>
            <a:r>
              <a:rPr lang="en-GB" sz="2000" err="1"/>
              <a:t>pwysicaf</a:t>
            </a:r>
            <a:r>
              <a:rPr lang="en-GB" sz="2000"/>
              <a:t> </a:t>
            </a:r>
            <a:r>
              <a:rPr lang="en-GB" sz="2000" err="1"/>
              <a:t>cymdeithas</a:t>
            </a:r>
            <a:endParaRPr lang="en-GB" sz="2000"/>
          </a:p>
          <a:p>
            <a:endParaRPr lang="en-GB" sz="2000"/>
          </a:p>
          <a:p>
            <a:endParaRPr lang="en-GB" sz="2000"/>
          </a:p>
        </p:txBody>
      </p:sp>
      <p:pic>
        <p:nvPicPr>
          <p:cNvPr id="10242" name="Picture 2" descr="Adolygiad o hyfforddiant cychwynnol athrawon 2015: addysgu athrawon yfory |  LLYW.CYMRU">
            <a:extLst>
              <a:ext uri="{FF2B5EF4-FFF2-40B4-BE49-F238E27FC236}">
                <a16:creationId xmlns:a16="http://schemas.microsoft.com/office/drawing/2014/main" id="{E2B7BC63-5624-A981-B9E8-D001CE4080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4444"/>
          <a:stretch/>
        </p:blipFill>
        <p:spPr bwMode="auto">
          <a:xfrm>
            <a:off x="7199440" y="10"/>
            <a:ext cx="4992560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8575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16664D-7237-BFA9-197A-0BBA5BFD4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>
                <a:cs typeface="Calibri Light"/>
              </a:rPr>
              <a:t>PARATOI AT YMWELIAD YSGOL</a:t>
            </a:r>
            <a:endParaRPr lang="en-GB" sz="540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9C10A-9CD6-DE2E-4470-46944BF8C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>
                <a:cs typeface="Calibri"/>
              </a:rPr>
              <a:t>PROFFESIYNOLDEB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GB" sz="2200" err="1">
                <a:cs typeface="Calibri"/>
              </a:rPr>
              <a:t>Gwisg</a:t>
            </a:r>
            <a:endParaRPr lang="en-GB" sz="2200">
              <a:cs typeface="Calibri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GB" sz="2200" err="1">
                <a:cs typeface="Calibri"/>
              </a:rPr>
              <a:t>Prydlondeb</a:t>
            </a:r>
            <a:r>
              <a:rPr lang="en-GB" sz="2200">
                <a:cs typeface="Calibri"/>
              </a:rPr>
              <a:t> 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GB" sz="2200" err="1">
                <a:cs typeface="Calibri"/>
              </a:rPr>
              <a:t>Cwrteisi</a:t>
            </a:r>
            <a:endParaRPr lang="en-GB" sz="2200">
              <a:cs typeface="Calibri"/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GB" sz="2200" err="1">
                <a:cs typeface="Calibri"/>
              </a:rPr>
              <a:t>Cyfrinachedd</a:t>
            </a:r>
            <a:endParaRPr lang="en-GB" sz="2200">
              <a:cs typeface="Calibri"/>
            </a:endParaRPr>
          </a:p>
          <a:p>
            <a:r>
              <a:rPr lang="en-GB" sz="2200">
                <a:cs typeface="Calibri"/>
              </a:rPr>
              <a:t>FY YSGOL LEOL / </a:t>
            </a:r>
            <a:r>
              <a:rPr lang="en-GB" sz="2200" i="1">
                <a:cs typeface="Calibri"/>
              </a:rPr>
              <a:t>MY LOCAL SCHOOL</a:t>
            </a:r>
          </a:p>
          <a:p>
            <a:r>
              <a:rPr lang="en-GB" sz="2200">
                <a:cs typeface="Calibri"/>
              </a:rPr>
              <a:t>EBOSTIO'R YSGOLION YN CYFLWYNO'CH HUN</a:t>
            </a:r>
          </a:p>
        </p:txBody>
      </p:sp>
      <p:pic>
        <p:nvPicPr>
          <p:cNvPr id="4" name="Picture 3" descr="A qr code with a few black squares&#10;&#10;Description automatically generated">
            <a:extLst>
              <a:ext uri="{FF2B5EF4-FFF2-40B4-BE49-F238E27FC236}">
                <a16:creationId xmlns:a16="http://schemas.microsoft.com/office/drawing/2014/main" id="{F51BA91A-6161-48D6-0DD8-6827D34E61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792" b="-3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8739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>
                <a:solidFill>
                  <a:srgbClr val="FF0000"/>
                </a:solidFill>
              </a:rPr>
              <a:t>Unrhyw</a:t>
            </a:r>
            <a:r>
              <a:rPr lang="en-GB">
                <a:solidFill>
                  <a:srgbClr val="FF0000"/>
                </a:solidFill>
              </a:rPr>
              <a:t> </a:t>
            </a:r>
            <a:r>
              <a:rPr lang="en-GB" err="1">
                <a:solidFill>
                  <a:srgbClr val="FF0000"/>
                </a:solidFill>
              </a:rPr>
              <a:t>gwestiynau</a:t>
            </a:r>
            <a:r>
              <a:rPr lang="en-GB">
                <a:solidFill>
                  <a:srgbClr val="FF0000"/>
                </a:solidFill>
              </a:rPr>
              <a:t>?</a:t>
            </a:r>
          </a:p>
        </p:txBody>
      </p:sp>
      <p:pic>
        <p:nvPicPr>
          <p:cNvPr id="1028" name="Picture 4" descr="https://www.thegeniusworks.com/wp-content/uploads/2020/03/question-mark-2110767_1280-1080x600-1-300x1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936" y="2097088"/>
            <a:ext cx="6438584" cy="3584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11135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em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24</Slides>
  <Notes>1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Office Theme</vt:lpstr>
      <vt:lpstr>Thema Office</vt:lpstr>
      <vt:lpstr>Office Theme</vt:lpstr>
      <vt:lpstr>PowerPoint Presentation</vt:lpstr>
      <vt:lpstr>PowerPoint Presentation</vt:lpstr>
      <vt:lpstr>GCAD6001C - Blas ar Ddysgu - Amcanion</vt:lpstr>
      <vt:lpstr>Asesu</vt:lpstr>
      <vt:lpstr>Categori iaith ysgolion yng Nghymru</vt:lpstr>
      <vt:lpstr>Trafod</vt:lpstr>
      <vt:lpstr>23-24 Student &amp; Module Reg Form All Blank- Cymraeg - new design Golygadwy Tim 2.pdf  Llenwch yr uchod a'i anfon at bethan.wyn@uwtsd.ac.uk  </vt:lpstr>
      <vt:lpstr>Addysg yng Nghymru</vt:lpstr>
      <vt:lpstr>Beth a olygir wrth ‘cwricwlwm’? </vt:lpstr>
      <vt:lpstr>Cwricwlwm i Gymru</vt:lpstr>
      <vt:lpstr>PowerPoint Presentation</vt:lpstr>
      <vt:lpstr>Adleisio tri cwestiwn Cronbeth, 1992</vt:lpstr>
      <vt:lpstr>Yr Egwyddorion addysgegol</vt:lpstr>
      <vt:lpstr>CINIO</vt:lpstr>
      <vt:lpstr>Cymraeg 2050</vt:lpstr>
      <vt:lpstr>Cymraeg 2050</vt:lpstr>
      <vt:lpstr>Goblygiadau ar faes addysg</vt:lpstr>
      <vt:lpstr>Gweithgaredd map</vt:lpstr>
      <vt:lpstr>Cwestiynau cyfrifiad 2021 ONS</vt:lpstr>
      <vt:lpstr>EGWYL </vt:lpstr>
      <vt:lpstr>Deddf Addysg Gymraeg i Bawb</vt:lpstr>
      <vt:lpstr>Addysgu Athrawon Yfory – Furlong, 2015</vt:lpstr>
      <vt:lpstr>PARATOI AT YMWELIAD YSGOL</vt:lpstr>
      <vt:lpstr>Unrhyw gwestiynau?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Beth yw Addysg yng Nghymru?</dc:title>
  <dc:creator>Siobhan Eleri</dc:creator>
  <cp:revision>3</cp:revision>
  <dcterms:created xsi:type="dcterms:W3CDTF">2023-06-20T11:40:22Z</dcterms:created>
  <dcterms:modified xsi:type="dcterms:W3CDTF">2023-09-18T14:22:48Z</dcterms:modified>
</cp:coreProperties>
</file>