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36" r:id="rId1"/>
  </p:sldMasterIdLst>
  <p:notesMasterIdLst>
    <p:notesMasterId r:id="rId17"/>
  </p:notesMasterIdLst>
  <p:handoutMasterIdLst>
    <p:handoutMasterId r:id="rId18"/>
  </p:handoutMasterIdLst>
  <p:sldIdLst>
    <p:sldId id="340" r:id="rId2"/>
    <p:sldId id="341" r:id="rId3"/>
    <p:sldId id="342" r:id="rId4"/>
    <p:sldId id="343" r:id="rId5"/>
    <p:sldId id="344" r:id="rId6"/>
    <p:sldId id="345" r:id="rId7"/>
    <p:sldId id="346" r:id="rId8"/>
    <p:sldId id="347" r:id="rId9"/>
    <p:sldId id="348" r:id="rId10"/>
    <p:sldId id="349" r:id="rId11"/>
    <p:sldId id="350" r:id="rId12"/>
    <p:sldId id="351" r:id="rId13"/>
    <p:sldId id="352" r:id="rId14"/>
    <p:sldId id="354" r:id="rId15"/>
    <p:sldId id="355" r:id="rId16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329" autoAdjust="0"/>
  </p:normalViewPr>
  <p:slideViewPr>
    <p:cSldViewPr>
      <p:cViewPr varScale="1">
        <p:scale>
          <a:sx n="74" d="100"/>
          <a:sy n="74" d="100"/>
        </p:scale>
        <p:origin x="1098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16663995-8822-47D2-B86D-7610B2618D59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2893703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11D9B4F2-BDC0-4579-BD76-EAD4711A8E5B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42304145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51940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8099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96824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86694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0310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32052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9C0A04E-C109-4DF9-9D0A-9A86166EB3A1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25338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62483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9C0A04E-C109-4DF9-9D0A-9A86166EB3A1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40360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36820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05707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F3A9C1-4A33-4428-995C-9ADFB30BDB04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39439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1D9B4F2-BDC0-4579-BD76-EAD4711A8E5B}" type="slidenum">
              <a:rPr lang="cy-GB" altLang="en-US" smtClean="0"/>
              <a:pPr>
                <a:defRPr/>
              </a:pPr>
              <a:t>14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3010287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A2A60B0-CBFA-42FC-88BB-AB03C8F35012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84424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827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469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580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264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858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941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109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649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938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085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9051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25/08/2020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62146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293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arly-education.org.uk/babies-learning-starts-first-day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IZ8PkLMMUo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ibrary.wiley.com/doi/pdf/10.1111/cdev.12770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fehack.org/articles/lifestyle/7-reasons-why-beach-vacation-good-for-your-health.html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twitter.com/UNICEF/status/76615646626489139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3600" b="1" dirty="0" smtClean="0">
                <a:latin typeface="Lucida Sans" panose="020B0602030504020204" pitchFamily="34" charset="0"/>
              </a:rPr>
              <a:t>ECGE4003PC</a:t>
            </a:r>
            <a:endParaRPr lang="cy-GB" sz="3600" b="1" dirty="0" smtClean="0"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dirty="0" smtClean="0">
                <a:latin typeface="Lucida Sans" panose="020B0602030504020204" pitchFamily="34" charset="0"/>
              </a:rPr>
              <a:t>Cyfeirnodi</a:t>
            </a:r>
          </a:p>
          <a:p>
            <a:pPr>
              <a:buFontTx/>
              <a:buChar char="-"/>
              <a:defRPr/>
            </a:pPr>
            <a:r>
              <a:rPr lang="cy-GB" dirty="0" smtClean="0">
                <a:latin typeface="Lucida Sans" panose="020B0602030504020204" pitchFamily="34" charset="0"/>
              </a:rPr>
              <a:t>Gwefannau</a:t>
            </a:r>
          </a:p>
          <a:p>
            <a:pPr>
              <a:buFontTx/>
              <a:buChar char="-"/>
              <a:defRPr/>
            </a:pPr>
            <a:r>
              <a:rPr lang="cy-GB" dirty="0" smtClean="0">
                <a:latin typeface="Lucida Sans" panose="020B0602030504020204" pitchFamily="34" charset="0"/>
              </a:rPr>
              <a:t>Erthyglau</a:t>
            </a:r>
          </a:p>
          <a:p>
            <a:pPr>
              <a:buFontTx/>
              <a:buChar char="-"/>
              <a:defRPr/>
            </a:pPr>
            <a:r>
              <a:rPr lang="cy-GB" dirty="0" smtClean="0">
                <a:latin typeface="Lucida Sans" panose="020B0602030504020204" pitchFamily="34" charset="0"/>
              </a:rPr>
              <a:t>Ffynonellau eraill</a:t>
            </a:r>
            <a:endParaRPr lang="cy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3600" b="1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ECGE4003P</a:t>
            </a:r>
            <a:endParaRPr lang="cy-GB" sz="3600" b="1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Referencing</a:t>
            </a:r>
          </a:p>
          <a:p>
            <a:pPr>
              <a:buFontTx/>
              <a:buChar char="-"/>
              <a:defRPr/>
            </a:pPr>
            <a:r>
              <a:rPr 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Websites</a:t>
            </a:r>
          </a:p>
          <a:p>
            <a:pPr>
              <a:buFontTx/>
              <a:buChar char="-"/>
              <a:defRPr/>
            </a:pPr>
            <a:r>
              <a:rPr 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Articles</a:t>
            </a:r>
          </a:p>
          <a:p>
            <a:pPr>
              <a:buFontTx/>
              <a:buChar char="-"/>
              <a:defRPr/>
            </a:pPr>
            <a:r>
              <a:rPr 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Other sources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056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Cynnwys</a:t>
            </a:r>
            <a:r>
              <a:rPr lang="en-GB" altLang="en-US" sz="32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		</a:t>
            </a:r>
            <a:r>
              <a:rPr lang="en-GB" altLang="en-US" sz="32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Content</a:t>
            </a: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altLang="en-US" sz="2800" kern="0" noProof="1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Cyfeirnodi:</a:t>
            </a:r>
          </a:p>
          <a:p>
            <a:pPr>
              <a:defRPr/>
            </a:pPr>
            <a:r>
              <a:rPr lang="cy-GB" altLang="en-US" sz="2800" kern="0" noProof="1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Gwefannau</a:t>
            </a:r>
          </a:p>
          <a:p>
            <a:pPr>
              <a:defRPr/>
            </a:pPr>
            <a:r>
              <a:rPr lang="cy-GB" altLang="en-US" sz="2800" kern="0" noProof="1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Siwrnalau academaidd</a:t>
            </a:r>
          </a:p>
          <a:p>
            <a:pPr>
              <a:defRPr/>
            </a:pPr>
            <a:r>
              <a:rPr lang="cy-GB" altLang="en-US" sz="2800" kern="0" noProof="1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Ffynonellau eraill</a:t>
            </a: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altLang="en-US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Referencing:</a:t>
            </a:r>
          </a:p>
          <a:p>
            <a:pPr>
              <a:defRPr/>
            </a:pPr>
            <a:r>
              <a:rPr lang="en-GB" altLang="en-US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Websites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Journal articles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Other sources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3874623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Adnoddau</a:t>
            </a:r>
            <a:r>
              <a:rPr lang="en-GB" altLang="en-US" sz="32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		</a:t>
            </a:r>
            <a:r>
              <a:rPr lang="en-GB" altLang="en-US" sz="32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Resources</a:t>
            </a: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y-GB" altLang="en-US" sz="2800" kern="0" noProof="1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Cyflwyniad PP</a:t>
            </a:r>
          </a:p>
          <a:p>
            <a:pPr>
              <a:defRPr/>
            </a:pPr>
            <a:r>
              <a:rPr lang="cy-GB" altLang="en-US" sz="2800" kern="0" noProof="1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Gwefannau defnyddiol</a:t>
            </a:r>
          </a:p>
          <a:p>
            <a:pPr>
              <a:defRPr/>
            </a:pPr>
            <a:r>
              <a:rPr lang="cy-GB" altLang="en-US" sz="2800" kern="0" noProof="1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Siwrnalau academaidd defnyddiol</a:t>
            </a:r>
          </a:p>
          <a:p>
            <a:pPr>
              <a:defRPr/>
            </a:pPr>
            <a:r>
              <a:rPr lang="cy-GB" altLang="en-US" sz="2800" kern="0" noProof="1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Llawlyfr cyfeirnodi</a:t>
            </a: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altLang="en-US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PP Presentation</a:t>
            </a:r>
          </a:p>
          <a:p>
            <a:pPr>
              <a:defRPr/>
            </a:pPr>
            <a:r>
              <a:rPr lang="en-GB" altLang="en-US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Useful websites</a:t>
            </a:r>
          </a:p>
          <a:p>
            <a:pPr>
              <a:defRPr/>
            </a:pPr>
            <a:r>
              <a:rPr lang="en-GB" altLang="en-US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Useful journal articles</a:t>
            </a:r>
          </a:p>
          <a:p>
            <a:pPr>
              <a:defRPr/>
            </a:pPr>
            <a:r>
              <a:rPr lang="en-GB" altLang="en-US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Referencing handbook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1099232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altLang="en-US" sz="2800" kern="0" dirty="0" err="1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Gwefan</a:t>
            </a:r>
            <a:r>
              <a:rPr lang="en-US" altLang="en-US" sz="28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/>
            </a:r>
            <a:br>
              <a:rPr lang="en-US" altLang="en-US" sz="28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US" altLang="en-US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Website</a:t>
            </a:r>
            <a:endParaRPr lang="cy-GB" sz="2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052736"/>
            <a:ext cx="4244280" cy="507342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altLang="en-US" sz="20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Cyfenw a flaenlythyren gyntaf yr awdur</a:t>
            </a:r>
          </a:p>
          <a:p>
            <a:pPr>
              <a:defRPr/>
            </a:pPr>
            <a:r>
              <a:rPr lang="cy-GB" altLang="en-US" sz="20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Blwyddyn gyhoeddi mewn cromfachau crwn</a:t>
            </a:r>
          </a:p>
          <a:p>
            <a:pPr>
              <a:defRPr/>
            </a:pPr>
            <a:r>
              <a:rPr lang="cy-GB" altLang="en-US" sz="20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Teitl y wefan mewn ffont italig</a:t>
            </a:r>
          </a:p>
          <a:p>
            <a:pPr>
              <a:defRPr/>
            </a:pPr>
            <a:r>
              <a:rPr lang="cy-GB" altLang="en-US" sz="20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Amgaead </a:t>
            </a:r>
            <a:r>
              <a:rPr lang="cy-GB" altLang="en-US" sz="20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 cyfrwng </a:t>
            </a:r>
            <a:r>
              <a:rPr lang="cy-GB" altLang="en-US" sz="20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[mewn cromfachau sgwâr] (os </a:t>
            </a:r>
            <a:r>
              <a:rPr lang="cy-GB" altLang="en-US" sz="20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yn </a:t>
            </a:r>
            <a:r>
              <a:rPr lang="cy-GB" altLang="en-US" sz="20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berthnasol)</a:t>
            </a:r>
            <a:endParaRPr lang="cy-GB" altLang="en-US" sz="2000" kern="0" dirty="0" smtClean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>
              <a:defRPr/>
            </a:pPr>
            <a:r>
              <a:rPr lang="cy-GB" altLang="en-US" sz="20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Ar gael o: Cyfeiriad URL</a:t>
            </a:r>
          </a:p>
          <a:p>
            <a:pPr>
              <a:defRPr/>
            </a:pPr>
            <a:r>
              <a:rPr lang="cy-GB" altLang="en-US" sz="20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(Dyddiad darllenwyd y dudalen)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495800" y="1124744"/>
            <a:ext cx="4468688" cy="5001419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• </a:t>
            </a:r>
            <a:r>
              <a:rPr lang="en-US" sz="2400" dirty="0">
                <a:solidFill>
                  <a:srgbClr val="0000FF"/>
                </a:solidFill>
                <a:latin typeface="Lucida Sans" panose="020B0602040502020204" pitchFamily="34" charset="0"/>
              </a:rPr>
              <a:t>Author’s surname and first </a:t>
            </a:r>
            <a:r>
              <a:rPr lang="en-US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initial</a:t>
            </a:r>
            <a:endParaRPr lang="en-US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</a:t>
            </a:r>
            <a:r>
              <a:rPr lang="en-US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Publication </a:t>
            </a:r>
            <a:r>
              <a:rPr lang="en-US" sz="2400" dirty="0">
                <a:solidFill>
                  <a:srgbClr val="0000FF"/>
                </a:solidFill>
                <a:latin typeface="Lucida Sans" panose="020B0602040502020204" pitchFamily="34" charset="0"/>
              </a:rPr>
              <a:t>year in round brackets</a:t>
            </a: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Website </a:t>
            </a:r>
            <a:r>
              <a:rPr lang="en-US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title </a:t>
            </a:r>
            <a:r>
              <a:rPr lang="en-US" sz="2400" dirty="0">
                <a:solidFill>
                  <a:srgbClr val="0000FF"/>
                </a:solidFill>
                <a:latin typeface="Lucida Sans" panose="020B0602040502020204" pitchFamily="34" charset="0"/>
              </a:rPr>
              <a:t>in italics</a:t>
            </a: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Enclose medium [in square brackets</a:t>
            </a:r>
            <a:r>
              <a:rPr lang="en-US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] (if relevant)</a:t>
            </a:r>
            <a:endParaRPr lang="en-US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Available at: URL</a:t>
            </a:r>
          </a:p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(Accessed: date)</a:t>
            </a:r>
            <a:endParaRPr lang="en-GB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6398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sz="2800" dirty="0" smtClean="0">
                <a:latin typeface="Lucida Sans" panose="020B0602030504020204" pitchFamily="34" charset="0"/>
              </a:rPr>
              <a:t>Esiampl – </a:t>
            </a:r>
            <a:r>
              <a:rPr lang="en-US" sz="2800" dirty="0" err="1" smtClean="0">
                <a:latin typeface="Lucida Sans" panose="020B0602030504020204" pitchFamily="34" charset="0"/>
              </a:rPr>
              <a:t>tudalen</a:t>
            </a:r>
            <a:r>
              <a:rPr lang="en-US" sz="2800" dirty="0" smtClean="0">
                <a:latin typeface="Lucida Sans" panose="020B0602030504020204" pitchFamily="34" charset="0"/>
              </a:rPr>
              <a:t> </a:t>
            </a:r>
            <a:r>
              <a:rPr lang="en-US" sz="2800" dirty="0" err="1" smtClean="0">
                <a:latin typeface="Lucida Sans" panose="020B0602030504020204" pitchFamily="34" charset="0"/>
              </a:rPr>
              <a:t>o’r</a:t>
            </a:r>
            <a:r>
              <a:rPr lang="en-US" sz="2800" dirty="0" smtClean="0">
                <a:latin typeface="Lucida Sans" panose="020B0602030504020204" pitchFamily="34" charset="0"/>
              </a:rPr>
              <a:t> We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Example - webpage</a:t>
            </a:r>
            <a:endParaRPr lang="cy-GB" sz="28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Lindon, J. (2011) </a:t>
            </a:r>
            <a:r>
              <a:rPr lang="en-GB" i="1" dirty="0" smtClean="0">
                <a:latin typeface="Lucida Sans" panose="020B0602030504020204" pitchFamily="34" charset="0"/>
              </a:rPr>
              <a:t>Babies – learning starts from the first day.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>
                <a:latin typeface="Lucida Sans" panose="020B0602030504020204" pitchFamily="34" charset="0"/>
              </a:rPr>
              <a:t>Available at: </a:t>
            </a:r>
            <a:r>
              <a:rPr lang="en-GB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GB" dirty="0" smtClean="0">
                <a:latin typeface="Lucida Sans" panose="020B0602030504020204" pitchFamily="34" charset="0"/>
                <a:hlinkClick r:id="rId3"/>
              </a:rPr>
              <a:t>www.early-education.org.uk/babies-learning-starts-first-day</a:t>
            </a:r>
            <a:r>
              <a:rPr lang="en-GB" dirty="0" smtClean="0">
                <a:latin typeface="Lucida Sans" panose="020B0602030504020204" pitchFamily="34" charset="0"/>
              </a:rPr>
              <a:t> (Accessed: 15</a:t>
            </a:r>
            <a:r>
              <a:rPr lang="en-GB" baseline="30000" dirty="0" smtClean="0">
                <a:latin typeface="Lucida Sans" panose="020B0602030504020204" pitchFamily="34" charset="0"/>
              </a:rPr>
              <a:t>th</a:t>
            </a:r>
            <a:r>
              <a:rPr lang="en-GB" dirty="0" smtClean="0">
                <a:latin typeface="Lucida Sans" panose="020B0602030504020204" pitchFamily="34" charset="0"/>
              </a:rPr>
              <a:t> August </a:t>
            </a:r>
            <a:r>
              <a:rPr lang="en-GB" dirty="0" smtClean="0">
                <a:latin typeface="Lucida Sans" panose="020B0602030504020204" pitchFamily="34" charset="0"/>
              </a:rPr>
              <a:t>2020). 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7009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sz="2800" dirty="0" smtClean="0">
                <a:latin typeface="Lucida Sans" panose="020B0602030504020204" pitchFamily="34" charset="0"/>
              </a:rPr>
              <a:t>Esiampl – clip </a:t>
            </a:r>
            <a:r>
              <a:rPr lang="en-US" sz="2800" dirty="0" err="1" smtClean="0">
                <a:latin typeface="Lucida Sans" panose="020B0602030504020204" pitchFamily="34" charset="0"/>
              </a:rPr>
              <a:t>o’r</a:t>
            </a:r>
            <a:r>
              <a:rPr lang="en-US" sz="2800" dirty="0" smtClean="0">
                <a:latin typeface="Lucida Sans" panose="020B0602030504020204" pitchFamily="34" charset="0"/>
              </a:rPr>
              <a:t> We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Example – clip from the Internet</a:t>
            </a:r>
            <a:endParaRPr lang="cy-GB" sz="28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>
                <a:latin typeface="Lucida Sans" panose="020B0602030504020204" pitchFamily="34" charset="0"/>
              </a:rPr>
              <a:t>Weisner</a:t>
            </a:r>
            <a:r>
              <a:rPr lang="en-GB" dirty="0" smtClean="0">
                <a:latin typeface="Lucida Sans" panose="020B0602030504020204" pitchFamily="34" charset="0"/>
              </a:rPr>
              <a:t>, T. (2016) </a:t>
            </a:r>
            <a:r>
              <a:rPr lang="en-GB" i="1" dirty="0" smtClean="0">
                <a:latin typeface="Lucida Sans" panose="020B0602030504020204" pitchFamily="34" charset="0"/>
              </a:rPr>
              <a:t>What is the most important influence on child development </a:t>
            </a:r>
            <a:r>
              <a:rPr lang="en-GB" dirty="0" smtClean="0">
                <a:latin typeface="Lucida Sans" panose="020B0602030504020204" pitchFamily="34" charset="0"/>
              </a:rPr>
              <a:t>[video]. </a:t>
            </a:r>
            <a:r>
              <a:rPr lang="en-GB" dirty="0">
                <a:latin typeface="Lucida Sans" panose="020B0602030504020204" pitchFamily="34" charset="0"/>
              </a:rPr>
              <a:t>Available at: </a:t>
            </a:r>
            <a:r>
              <a:rPr lang="en-GB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GB" dirty="0" smtClean="0">
                <a:latin typeface="Lucida Sans" panose="020B0602030504020204" pitchFamily="34" charset="0"/>
                <a:hlinkClick r:id="rId3"/>
              </a:rPr>
              <a:t>www.youtube.com/watch?v=gIZ8PkLMMUo</a:t>
            </a:r>
            <a:r>
              <a:rPr lang="en-GB" dirty="0" smtClean="0">
                <a:latin typeface="Lucida Sans" panose="020B0602030504020204" pitchFamily="34" charset="0"/>
              </a:rPr>
              <a:t> (Accessed: 15</a:t>
            </a:r>
            <a:r>
              <a:rPr lang="en-GB" baseline="30000" dirty="0" smtClean="0">
                <a:latin typeface="Lucida Sans" panose="020B0602030504020204" pitchFamily="34" charset="0"/>
              </a:rPr>
              <a:t>th</a:t>
            </a:r>
            <a:r>
              <a:rPr lang="en-GB" dirty="0" smtClean="0">
                <a:latin typeface="Lucida Sans" panose="020B0602030504020204" pitchFamily="34" charset="0"/>
              </a:rPr>
              <a:t> August </a:t>
            </a:r>
            <a:r>
              <a:rPr lang="en-GB" dirty="0" smtClean="0">
                <a:latin typeface="Lucida Sans" panose="020B0602030504020204" pitchFamily="34" charset="0"/>
              </a:rPr>
              <a:t>2020). 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8376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29614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Erthygl o Siwrnal - Print</a:t>
            </a:r>
            <a:br>
              <a:rPr lang="cy-GB" altLang="en-US" sz="24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cy-GB" altLang="en-US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Journal</a:t>
            </a:r>
            <a:r>
              <a:rPr lang="en-GB" altLang="en-US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 Article - Print</a:t>
            </a:r>
            <a:endParaRPr lang="cy-GB" sz="24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85740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Cyfenw a blaenlythyren gyntaf yr awdur</a:t>
            </a:r>
          </a:p>
          <a:p>
            <a:pPr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Blwyddyn gyhoeddi mewn cromfachau crwn</a:t>
            </a:r>
          </a:p>
          <a:p>
            <a:pPr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Teitl </a:t>
            </a: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yr erthygl </a:t>
            </a:r>
            <a:r>
              <a:rPr lang="cy-GB" altLang="en-US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o fewn </a:t>
            </a: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dyfynodau sengl</a:t>
            </a:r>
          </a:p>
          <a:p>
            <a:pPr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Teitl y siwrnal </a:t>
            </a: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mewn italig</a:t>
            </a:r>
          </a:p>
          <a:p>
            <a:pPr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Cyfrol</a:t>
            </a: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, </a:t>
            </a:r>
            <a:r>
              <a:rPr lang="cy-GB" altLang="en-US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argraffiad/rhan</a:t>
            </a:r>
            <a:endParaRPr lang="cy-GB" altLang="en-US" sz="24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Tudalennau’r </a:t>
            </a: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erthygl gyfan</a:t>
            </a:r>
            <a:endParaRPr lang="cy-GB" altLang="en-US" sz="2400" kern="0" dirty="0" smtClean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495800" cy="4713387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• </a:t>
            </a: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Author’s surname and first </a:t>
            </a: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initial</a:t>
            </a:r>
            <a:endParaRPr lang="en-GB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</a:t>
            </a: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Publication year </a:t>
            </a: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in round brackets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</a:t>
            </a: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Article title enclosed </a:t>
            </a: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in single </a:t>
            </a: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quotation </a:t>
            </a: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marks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Journal </a:t>
            </a: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title </a:t>
            </a: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in italics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Volume, issue/part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Page number range of whole </a:t>
            </a: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article</a:t>
            </a:r>
            <a:endParaRPr lang="en-GB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5147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sz="2800" dirty="0" smtClean="0">
                <a:latin typeface="Lucida Sans" panose="020B0602030504020204" pitchFamily="34" charset="0"/>
              </a:rPr>
              <a:t>Esiampl – </a:t>
            </a:r>
            <a:r>
              <a:rPr lang="en-US" sz="2800" dirty="0" err="1" smtClean="0">
                <a:latin typeface="Lucida Sans" panose="020B0602030504020204" pitchFamily="34" charset="0"/>
              </a:rPr>
              <a:t>erthygl</a:t>
            </a:r>
            <a:r>
              <a:rPr lang="en-US" sz="2800" dirty="0" smtClean="0">
                <a:latin typeface="Lucida Sans" panose="020B0602030504020204" pitchFamily="34" charset="0"/>
              </a:rPr>
              <a:t> o </a:t>
            </a:r>
            <a:r>
              <a:rPr lang="en-US" sz="2800" dirty="0" err="1" smtClean="0">
                <a:latin typeface="Lucida Sans" panose="020B0602030504020204" pitchFamily="34" charset="0"/>
              </a:rPr>
              <a:t>siwrnal</a:t>
            </a:r>
            <a:r>
              <a:rPr lang="en-US" sz="2800" dirty="0" smtClean="0">
                <a:latin typeface="Lucida Sans" panose="020B0602030504020204" pitchFamily="34" charset="0"/>
              </a:rPr>
              <a:t> (print)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Example – journal article (print)</a:t>
            </a:r>
            <a:endParaRPr lang="cy-GB" sz="28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latin typeface="Lucida Sans" panose="020B0602030504020204" pitchFamily="34" charset="0"/>
              </a:rPr>
              <a:t>Ribot, </a:t>
            </a:r>
            <a:r>
              <a:rPr lang="en-US" dirty="0" smtClean="0">
                <a:latin typeface="Lucida Sans" panose="020B0602030504020204" pitchFamily="34" charset="0"/>
              </a:rPr>
              <a:t>K., </a:t>
            </a:r>
            <a:r>
              <a:rPr lang="en-US" dirty="0">
                <a:latin typeface="Lucida Sans" panose="020B0602030504020204" pitchFamily="34" charset="0"/>
              </a:rPr>
              <a:t>Hoff, E. and Burridge, </a:t>
            </a:r>
            <a:r>
              <a:rPr lang="en-US" dirty="0" smtClean="0">
                <a:latin typeface="Lucida Sans" panose="020B0602030504020204" pitchFamily="34" charset="0"/>
              </a:rPr>
              <a:t>A. (2018) ‘Language </a:t>
            </a:r>
            <a:r>
              <a:rPr lang="en-US" dirty="0">
                <a:latin typeface="Lucida Sans" panose="020B0602030504020204" pitchFamily="34" charset="0"/>
              </a:rPr>
              <a:t>use contributes to expressive language growth: Evidence from bilingual </a:t>
            </a:r>
            <a:r>
              <a:rPr lang="en-US" dirty="0" smtClean="0">
                <a:latin typeface="Lucida Sans" panose="020B0602030504020204" pitchFamily="34" charset="0"/>
              </a:rPr>
              <a:t>children’, </a:t>
            </a:r>
            <a:r>
              <a:rPr lang="en-US" i="1" dirty="0" smtClean="0">
                <a:latin typeface="Lucida Sans" panose="020B0602030504020204" pitchFamily="34" charset="0"/>
              </a:rPr>
              <a:t>Child </a:t>
            </a:r>
            <a:r>
              <a:rPr lang="en-US" i="1" dirty="0">
                <a:latin typeface="Lucida Sans" panose="020B0602030504020204" pitchFamily="34" charset="0"/>
              </a:rPr>
              <a:t>development</a:t>
            </a:r>
            <a:r>
              <a:rPr lang="en-US" dirty="0">
                <a:latin typeface="Lucida Sans" panose="020B0602030504020204" pitchFamily="34" charset="0"/>
              </a:rPr>
              <a:t>, 89(3), </a:t>
            </a:r>
            <a:r>
              <a:rPr lang="en-US" dirty="0" smtClean="0">
                <a:latin typeface="Lucida Sans" panose="020B0602030504020204" pitchFamily="34" charset="0"/>
              </a:rPr>
              <a:t>pp.929-940.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6968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fr-FR" altLang="en-US" sz="2800" kern="0" dirty="0" err="1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Erthygl</a:t>
            </a:r>
            <a:r>
              <a:rPr lang="fr-FR" altLang="en-US" sz="28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 o </a:t>
            </a:r>
            <a:r>
              <a:rPr lang="fr-FR" altLang="en-US" sz="2800" kern="0" dirty="0" err="1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Siwrnal</a:t>
            </a:r>
            <a:r>
              <a:rPr lang="fr-FR" altLang="en-US" sz="28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 - </a:t>
            </a:r>
            <a:r>
              <a:rPr lang="fr-FR" altLang="en-US" sz="2800" kern="0" dirty="0" err="1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Electroneg</a:t>
            </a:r>
            <a:r>
              <a:rPr lang="fr-FR" altLang="en-US" sz="28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/>
            </a:r>
            <a:br>
              <a:rPr lang="fr-FR" altLang="en-US" sz="28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fr-FR" altLang="en-US" sz="28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Journal Article - </a:t>
            </a:r>
            <a:r>
              <a:rPr lang="fr-FR" altLang="en-US" sz="2800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Electronic</a:t>
            </a:r>
            <a:endParaRPr lang="cy-GB" sz="2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Yr </a:t>
            </a: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un fath â'r sleidiau blaenorol yn </a:t>
            </a:r>
            <a:r>
              <a:rPr lang="cy-GB" altLang="en-US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ogystal â:</a:t>
            </a:r>
            <a:endParaRPr lang="cy-GB" altLang="en-US" sz="24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>
              <a:defRPr/>
            </a:pPr>
            <a:endParaRPr lang="cy-GB" altLang="en-US" sz="24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Dyddiad darllenwyd</a:t>
            </a:r>
            <a:endParaRPr lang="cy-GB" altLang="en-US" sz="2400" kern="0" dirty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DOI </a:t>
            </a:r>
            <a:r>
              <a:rPr lang="cy-GB" altLang="en-US" sz="2400" kern="0" dirty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(Adnabod Gwrthrych Digidol) neu URL os nad oes DOI ar gael.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495800" cy="452596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Same as previous slide plus:</a:t>
            </a:r>
          </a:p>
          <a:p>
            <a:pPr marL="0" indent="0">
              <a:buNone/>
              <a:defRPr/>
            </a:pPr>
            <a:endParaRPr lang="en-GB" sz="2400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endParaRPr lang="en-GB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Accessed date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• DOI (Digital Object </a:t>
            </a: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Identifier) </a:t>
            </a: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</a:rPr>
              <a:t>or URL if no DOI is available.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1485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fr-FR" sz="2800" dirty="0" err="1">
                <a:latin typeface="Lucida Sans" panose="020B0602030504020204" pitchFamily="34" charset="0"/>
              </a:rPr>
              <a:t>Esiampl</a:t>
            </a:r>
            <a:r>
              <a:rPr lang="fr-FR" sz="2800" dirty="0">
                <a:latin typeface="Lucida Sans" panose="020B0602030504020204" pitchFamily="34" charset="0"/>
              </a:rPr>
              <a:t> – </a:t>
            </a:r>
            <a:r>
              <a:rPr lang="fr-FR" sz="2800" dirty="0" err="1">
                <a:latin typeface="Lucida Sans" panose="020B0602030504020204" pitchFamily="34" charset="0"/>
              </a:rPr>
              <a:t>erthygl</a:t>
            </a:r>
            <a:r>
              <a:rPr lang="fr-FR" sz="2800" dirty="0">
                <a:latin typeface="Lucida Sans" panose="020B0602030504020204" pitchFamily="34" charset="0"/>
              </a:rPr>
              <a:t> o </a:t>
            </a:r>
            <a:r>
              <a:rPr lang="fr-FR" sz="2800" dirty="0" err="1">
                <a:latin typeface="Lucida Sans" panose="020B0602030504020204" pitchFamily="34" charset="0"/>
              </a:rPr>
              <a:t>siwrnal</a:t>
            </a:r>
            <a:r>
              <a:rPr lang="fr-FR" sz="2800" dirty="0">
                <a:latin typeface="Lucida Sans" panose="020B0602030504020204" pitchFamily="34" charset="0"/>
              </a:rPr>
              <a:t> </a:t>
            </a:r>
            <a:r>
              <a:rPr lang="fr-FR" sz="2800" dirty="0" smtClean="0">
                <a:latin typeface="Lucida Sans" panose="020B0602030504020204" pitchFamily="34" charset="0"/>
              </a:rPr>
              <a:t>(</a:t>
            </a:r>
            <a:r>
              <a:rPr lang="fr-FR" sz="2800" dirty="0" err="1" smtClean="0">
                <a:latin typeface="Lucida Sans" panose="020B0602030504020204" pitchFamily="34" charset="0"/>
              </a:rPr>
              <a:t>electroneg</a:t>
            </a:r>
            <a:r>
              <a:rPr lang="fr-FR" sz="2800" dirty="0" smtClean="0">
                <a:latin typeface="Lucida Sans" panose="020B0602030504020204" pitchFamily="34" charset="0"/>
              </a:rPr>
              <a:t>)</a:t>
            </a:r>
            <a:r>
              <a:rPr lang="fr-FR" sz="2800" dirty="0">
                <a:latin typeface="Lucida Sans" panose="020B0602030504020204" pitchFamily="34" charset="0"/>
              </a:rPr>
              <a:t/>
            </a:r>
            <a:br>
              <a:rPr lang="fr-FR" sz="2800" dirty="0">
                <a:latin typeface="Lucida Sans" panose="020B0602030504020204" pitchFamily="34" charset="0"/>
              </a:rPr>
            </a:br>
            <a:r>
              <a:rPr lang="fr-FR" sz="2800" dirty="0" err="1">
                <a:solidFill>
                  <a:srgbClr val="0000FF"/>
                </a:solidFill>
                <a:latin typeface="Lucida Sans" panose="020B0602030504020204" pitchFamily="34" charset="0"/>
              </a:rPr>
              <a:t>Example</a:t>
            </a:r>
            <a:r>
              <a:rPr lang="fr-FR" sz="2800" dirty="0">
                <a:solidFill>
                  <a:srgbClr val="0000FF"/>
                </a:solidFill>
                <a:latin typeface="Lucida Sans" panose="020B0602030504020204" pitchFamily="34" charset="0"/>
              </a:rPr>
              <a:t> – journal article </a:t>
            </a:r>
            <a:r>
              <a:rPr lang="fr-FR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(</a:t>
            </a:r>
            <a:r>
              <a:rPr lang="fr-FR" sz="2800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electronic</a:t>
            </a:r>
            <a:r>
              <a:rPr lang="fr-FR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)</a:t>
            </a:r>
            <a:endParaRPr lang="cy-GB" sz="28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9512" y="1600201"/>
            <a:ext cx="8712968" cy="3917032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Lucida Sans" panose="020B0602030504020204" pitchFamily="34" charset="0"/>
              </a:rPr>
              <a:t>Ribot, K., Hoff, E. and Burridge, A. (2018) ‘Language use contributes to expressive language growth: Evidence from bilingual children’, Child development, 89(3), pp.929-940</a:t>
            </a:r>
            <a:r>
              <a:rPr lang="en-US" dirty="0" smtClean="0">
                <a:latin typeface="Lucida Sans" panose="020B0602030504020204" pitchFamily="34" charset="0"/>
              </a:rPr>
              <a:t>. </a:t>
            </a:r>
            <a:r>
              <a:rPr lang="en-US" dirty="0">
                <a:latin typeface="Lucida Sans" panose="020B0602030504020204" pitchFamily="34" charset="0"/>
              </a:rPr>
              <a:t>Available at: </a:t>
            </a:r>
            <a:r>
              <a:rPr lang="en-US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US" dirty="0" smtClean="0">
                <a:latin typeface="Lucida Sans" panose="020B0602030504020204" pitchFamily="34" charset="0"/>
                <a:hlinkClick r:id="rId3"/>
              </a:rPr>
              <a:t>onlinelibrary.wiley.com/doi/pdf/10.1111/cdev.12770</a:t>
            </a:r>
            <a:r>
              <a:rPr lang="en-US" dirty="0" smtClean="0">
                <a:latin typeface="Lucida Sans" panose="020B0602030504020204" pitchFamily="34" charset="0"/>
              </a:rPr>
              <a:t> (Accessed: 15</a:t>
            </a:r>
            <a:r>
              <a:rPr lang="en-US" baseline="30000" dirty="0" smtClean="0">
                <a:latin typeface="Lucida Sans" panose="020B0602030504020204" pitchFamily="34" charset="0"/>
              </a:rPr>
              <a:t>th</a:t>
            </a:r>
            <a:r>
              <a:rPr lang="en-US" dirty="0" smtClean="0">
                <a:latin typeface="Lucida Sans" panose="020B0602030504020204" pitchFamily="34" charset="0"/>
              </a:rPr>
              <a:t> August </a:t>
            </a:r>
            <a:r>
              <a:rPr lang="en-US" dirty="0" smtClean="0">
                <a:latin typeface="Lucida Sans" panose="020B0602030504020204" pitchFamily="34" charset="0"/>
              </a:rPr>
              <a:t>2020).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7116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Yn eich gwaith...</a:t>
            </a:r>
            <a:br>
              <a:rPr lang="cy-GB" altLang="en-US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6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In your work…</a:t>
            </a:r>
            <a:endParaRPr lang="cy-GB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1"/>
            <a:ext cx="4244280" cy="3989040"/>
          </a:xfrm>
        </p:spPr>
        <p:txBody>
          <a:bodyPr/>
          <a:lstStyle/>
          <a:p>
            <a:pPr marL="0" indent="0">
              <a:buNone/>
            </a:pPr>
            <a:r>
              <a:rPr lang="en-US" dirty="0" err="1" smtClean="0">
                <a:latin typeface="Lucida Sans" panose="020B0602030504020204" pitchFamily="34" charset="0"/>
              </a:rPr>
              <a:t>Nodai</a:t>
            </a:r>
            <a:r>
              <a:rPr lang="en-US" dirty="0" smtClean="0">
                <a:latin typeface="Lucida Sans" panose="020B0602030504020204" pitchFamily="34" charset="0"/>
              </a:rPr>
              <a:t> Ribot, Hoff a Burridge </a:t>
            </a:r>
            <a:r>
              <a:rPr lang="en-US" dirty="0">
                <a:latin typeface="Lucida Sans" panose="020B0602030504020204" pitchFamily="34" charset="0"/>
              </a:rPr>
              <a:t>(</a:t>
            </a:r>
            <a:r>
              <a:rPr lang="en-US" dirty="0" smtClean="0">
                <a:latin typeface="Lucida Sans" panose="020B0602030504020204" pitchFamily="34" charset="0"/>
              </a:rPr>
              <a:t>2018)...</a:t>
            </a:r>
            <a:endParaRPr lang="en-US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US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US" dirty="0" err="1" smtClean="0">
                <a:latin typeface="Lucida Sans" panose="020B0602030504020204" pitchFamily="34" charset="0"/>
              </a:rPr>
              <a:t>Yn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ôl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smtClean="0">
                <a:latin typeface="Lucida Sans" panose="020B0602030504020204" pitchFamily="34" charset="0"/>
              </a:rPr>
              <a:t>Ribot, Hoff a Burridge </a:t>
            </a:r>
            <a:r>
              <a:rPr lang="en-US" dirty="0">
                <a:latin typeface="Lucida Sans" panose="020B0602030504020204" pitchFamily="34" charset="0"/>
              </a:rPr>
              <a:t>(</a:t>
            </a:r>
            <a:r>
              <a:rPr lang="en-US" dirty="0" smtClean="0">
                <a:latin typeface="Lucida Sans" panose="020B0602030504020204" pitchFamily="34" charset="0"/>
              </a:rPr>
              <a:t>2018)....</a:t>
            </a:r>
            <a:endParaRPr lang="en-US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316288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Ribot</a:t>
            </a: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, Hoff and Burridge (2018) state…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According to </a:t>
            </a:r>
            <a:r>
              <a:rPr lang="en-GB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Ribot</a:t>
            </a: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, Hoff and Burridge (2018)….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795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smtClean="0">
                <a:latin typeface="Lucida Sans" panose="020B0602030504020204" pitchFamily="34" charset="0"/>
              </a:rPr>
              <a:t>Cyfeirnodi delweddau</a:t>
            </a:r>
            <a:br>
              <a:rPr lang="en-GB" altLang="en-US" sz="3600" smtClean="0">
                <a:latin typeface="Lucida Sans" panose="020B0602030504020204" pitchFamily="34" charset="0"/>
              </a:rPr>
            </a:br>
            <a:r>
              <a:rPr lang="en-GB" altLang="en-US" sz="360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Referencing images</a:t>
            </a:r>
            <a:endParaRPr lang="cy-GB" altLang="en-US" sz="36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pic>
        <p:nvPicPr>
          <p:cNvPr id="23555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13" y="1571625"/>
            <a:ext cx="2403475" cy="240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Picture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8950" y="1571625"/>
            <a:ext cx="2747963" cy="206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1463" y="3632200"/>
            <a:ext cx="2652712" cy="198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8" name="TextBox 15"/>
          <p:cNvSpPr txBox="1">
            <a:spLocks noChangeArrowheads="1"/>
          </p:cNvSpPr>
          <p:nvPr/>
        </p:nvSpPr>
        <p:spPr bwMode="auto">
          <a:xfrm>
            <a:off x="49213" y="4016375"/>
            <a:ext cx="29114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Times" panose="02020603050405020304" pitchFamily="18" charset="0"/>
              </a:rPr>
              <a:t>(Source: Burns, 2015)</a:t>
            </a:r>
            <a:endParaRPr lang="cy-GB" altLang="en-US" sz="2400" dirty="0">
              <a:latin typeface="Times" panose="02020603050405020304" pitchFamily="18" charset="0"/>
            </a:endParaRPr>
          </a:p>
        </p:txBody>
      </p:sp>
      <p:sp>
        <p:nvSpPr>
          <p:cNvPr id="23559" name="TextBox 16"/>
          <p:cNvSpPr txBox="1">
            <a:spLocks noChangeArrowheads="1"/>
          </p:cNvSpPr>
          <p:nvPr/>
        </p:nvSpPr>
        <p:spPr bwMode="auto">
          <a:xfrm>
            <a:off x="5483225" y="5159375"/>
            <a:ext cx="29114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Times" panose="02020603050405020304" pitchFamily="18" charset="0"/>
              </a:rPr>
              <a:t>(Source: Burns, 2016)</a:t>
            </a:r>
            <a:endParaRPr lang="cy-GB" altLang="en-US" sz="2400">
              <a:latin typeface="Times" panose="02020603050405020304" pitchFamily="18" charset="0"/>
            </a:endParaRPr>
          </a:p>
        </p:txBody>
      </p:sp>
      <p:sp>
        <p:nvSpPr>
          <p:cNvPr id="23560" name="TextBox 17"/>
          <p:cNvSpPr txBox="1">
            <a:spLocks noChangeArrowheads="1"/>
          </p:cNvSpPr>
          <p:nvPr/>
        </p:nvSpPr>
        <p:spPr bwMode="auto">
          <a:xfrm>
            <a:off x="6084888" y="3786188"/>
            <a:ext cx="28987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Times" panose="02020603050405020304" pitchFamily="18" charset="0"/>
              </a:rPr>
              <a:t>(Source: Burns, 2011)</a:t>
            </a:r>
            <a:endParaRPr lang="cy-GB" altLang="en-US" sz="240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3370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smtClean="0">
                <a:latin typeface="Lucida Sans" panose="020B0602030504020204" pitchFamily="34" charset="0"/>
              </a:rPr>
              <a:t>Cyfeirnodi delweddau</a:t>
            </a:r>
            <a:br>
              <a:rPr lang="en-GB" altLang="en-US" sz="3600" smtClean="0">
                <a:latin typeface="Lucida Sans" panose="020B0602030504020204" pitchFamily="34" charset="0"/>
              </a:rPr>
            </a:br>
            <a:r>
              <a:rPr lang="en-GB" altLang="en-US" sz="360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Referencing images</a:t>
            </a:r>
            <a:endParaRPr lang="cy-GB" altLang="en-US" sz="36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pic>
        <p:nvPicPr>
          <p:cNvPr id="25603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1703388"/>
            <a:ext cx="2797175" cy="234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4" name="TextBox 12"/>
          <p:cNvSpPr txBox="1">
            <a:spLocks noChangeArrowheads="1"/>
          </p:cNvSpPr>
          <p:nvPr/>
        </p:nvSpPr>
        <p:spPr bwMode="auto">
          <a:xfrm>
            <a:off x="4924425" y="4122738"/>
            <a:ext cx="301148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Times" panose="02020603050405020304" pitchFamily="18" charset="0"/>
              </a:rPr>
              <a:t>(Source: Unicef, 2016)</a:t>
            </a:r>
            <a:endParaRPr lang="cy-GB" altLang="en-US" sz="2400">
              <a:latin typeface="Times" panose="02020603050405020304" pitchFamily="18" charset="0"/>
            </a:endParaRPr>
          </a:p>
        </p:txBody>
      </p:sp>
      <p:pic>
        <p:nvPicPr>
          <p:cNvPr id="25605" name="Picture 8" descr="activities on the beac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28775"/>
            <a:ext cx="3744913" cy="249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6" name="TextBox 12"/>
          <p:cNvSpPr txBox="1">
            <a:spLocks noChangeArrowheads="1"/>
          </p:cNvSpPr>
          <p:nvPr/>
        </p:nvSpPr>
        <p:spPr bwMode="auto">
          <a:xfrm>
            <a:off x="350838" y="4217988"/>
            <a:ext cx="39560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y-GB" altLang="en-US" sz="2400">
                <a:latin typeface="Times" panose="02020603050405020304" pitchFamily="18" charset="0"/>
              </a:rPr>
              <a:t>(Source: Dimitrijevic, no date)</a:t>
            </a:r>
          </a:p>
        </p:txBody>
      </p:sp>
    </p:spTree>
    <p:extLst>
      <p:ext uri="{BB962C8B-B14F-4D97-AF65-F5344CB8AC3E}">
        <p14:creationId xmlns:p14="http://schemas.microsoft.com/office/powerpoint/2010/main" val="41427074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7638"/>
            <a:ext cx="4468688" cy="4171603"/>
          </a:xfrm>
        </p:spPr>
        <p:txBody>
          <a:bodyPr/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Cofiwch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gyfeirio</a:t>
            </a:r>
            <a:r>
              <a:rPr lang="en-GB" sz="3200" dirty="0" smtClean="0">
                <a:latin typeface="Lucida Sans" panose="020B0602030504020204" pitchFamily="34" charset="0"/>
              </a:rPr>
              <a:t> at y </a:t>
            </a:r>
            <a:r>
              <a:rPr lang="en-GB" sz="3200" dirty="0" err="1" smtClean="0">
                <a:latin typeface="Lucida Sans" panose="020B0602030504020204" pitchFamily="34" charset="0"/>
              </a:rPr>
              <a:t>llawlyfr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cyfeirnodi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sydd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ar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gael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ar</a:t>
            </a:r>
            <a:r>
              <a:rPr lang="en-GB" sz="3200" dirty="0" smtClean="0">
                <a:latin typeface="Lucida Sans" panose="020B0602030504020204" pitchFamily="34" charset="0"/>
              </a:rPr>
              <a:t> Moodle.</a:t>
            </a:r>
            <a:endParaRPr lang="en-US" sz="32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7638"/>
            <a:ext cx="4495800" cy="4171603"/>
          </a:xfrm>
        </p:spPr>
        <p:txBody>
          <a:bodyPr/>
          <a:lstStyle/>
          <a:p>
            <a:r>
              <a:rPr lang="en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Remember to refer to the referencing handbook available on Moodle</a:t>
            </a:r>
            <a:r>
              <a:rPr 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.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85695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3600" dirty="0" smtClean="0"/>
              <a:t/>
            </a:r>
            <a:br>
              <a:rPr lang="en-GB" altLang="en-US" sz="3600" dirty="0" smtClean="0"/>
            </a:br>
            <a:r>
              <a:rPr lang="en-GB" altLang="en-US" sz="3600" dirty="0" err="1" smtClean="0"/>
              <a:t>Cyfeiriadau</a:t>
            </a:r>
            <a:r>
              <a:rPr lang="en-GB" altLang="en-US" sz="3600" dirty="0" smtClean="0"/>
              <a:t/>
            </a:r>
            <a:br>
              <a:rPr lang="en-GB" altLang="en-US" sz="3600" dirty="0" smtClean="0"/>
            </a:br>
            <a:r>
              <a:rPr lang="en-GB" altLang="en-US" sz="3600" dirty="0" smtClean="0">
                <a:solidFill>
                  <a:srgbClr val="0000FF"/>
                </a:solidFill>
              </a:rPr>
              <a:t>References</a:t>
            </a:r>
            <a:r>
              <a:rPr lang="en-GB" altLang="en-US" sz="3600" dirty="0" smtClean="0"/>
              <a:t/>
            </a:r>
            <a:br>
              <a:rPr lang="en-GB" altLang="en-US" sz="3600" dirty="0" smtClean="0"/>
            </a:br>
            <a:endParaRPr lang="en-GB" altLang="en-US" sz="3600" dirty="0" smtClean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557338"/>
            <a:ext cx="8075613" cy="3959225"/>
          </a:xfrm>
        </p:spPr>
        <p:txBody>
          <a:bodyPr>
            <a:normAutofit fontScale="70000" lnSpcReduction="20000"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altLang="en-US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Burns, A. (2011) Personal Image. </a:t>
            </a:r>
            <a:r>
              <a:rPr lang="cy-GB" altLang="en-US" sz="2300" kern="0" dirty="0" smtClean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[Digital Photograph]. </a:t>
            </a:r>
            <a:endParaRPr lang="cy-GB" altLang="en-US" sz="23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en-US" sz="23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altLang="en-US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Burns, A. (2015) Personal Image. </a:t>
            </a:r>
            <a:r>
              <a:rPr lang="cy-GB" altLang="en-US" sz="2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[Digital Photograph]. </a:t>
            </a:r>
            <a:endParaRPr lang="cy-GB" altLang="en-US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en-US" sz="23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altLang="en-US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Burns, A. (2016) Personal Image. </a:t>
            </a:r>
            <a:r>
              <a:rPr lang="cy-GB" altLang="en-US" sz="2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[Digital Photograph]. </a:t>
            </a:r>
            <a:endParaRPr lang="cy-GB" altLang="en-US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en-US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altLang="en-US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Dimitrijevic, I. (no date)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Even Though You’re Not A Beach Person, You’ll Want A Beach Vacation Right After Reading </a:t>
            </a:r>
            <a:r>
              <a:rPr lang="en-GB" sz="2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en-GB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y-GB" altLang="en-US" sz="2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[On-line]. Available at: </a:t>
            </a:r>
            <a:r>
              <a:rPr lang="cy-GB" altLang="en-US" sz="2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  <a:hlinkClick r:id="rId3"/>
              </a:rPr>
              <a:t>http://</a:t>
            </a:r>
            <a:r>
              <a:rPr lang="cy-GB" altLang="en-US" sz="2300" kern="0" dirty="0" smtClean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  <a:hlinkClick r:id="rId3"/>
              </a:rPr>
              <a:t>www.lifehack.org/articles/lifestyle/7-reasons-why-beach-vacation-good-for-your-health.html</a:t>
            </a:r>
            <a:r>
              <a:rPr lang="cy-GB" altLang="en-US" sz="2300" kern="0" dirty="0" smtClean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cy-GB" altLang="en-US" sz="2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[Accessed: 18th August 2016].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altLang="en-US" sz="2300" kern="0" dirty="0" smtClean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Unicef. (18th August 2016) </a:t>
            </a:r>
            <a:r>
              <a:rPr lang="cy-GB" altLang="en-US" sz="2300" i="1" kern="0" dirty="0" smtClean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Investing in Girls’ Education Benefits Everyone. </a:t>
            </a:r>
            <a:r>
              <a:rPr lang="cy-GB" altLang="en-US" sz="2300" kern="0" dirty="0" smtClean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[On-line]. Available at:  </a:t>
            </a:r>
            <a:r>
              <a:rPr lang="cy-GB" altLang="en-US" sz="2300" kern="0" dirty="0" smtClean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  <a:hlinkClick r:id="rId4"/>
              </a:rPr>
              <a:t>https://twitter.com/UNICEF/status/766156466264891392</a:t>
            </a:r>
            <a:r>
              <a:rPr lang="cy-GB" altLang="en-US" sz="2300" kern="0" dirty="0" smtClean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[Accessed: 18th August 2016].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en-US" sz="2000" kern="0" dirty="0" smtClean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8665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2277</TotalTime>
  <Words>725</Words>
  <Application>Microsoft Office PowerPoint</Application>
  <PresentationFormat>On-screen Show (4:3)</PresentationFormat>
  <Paragraphs>114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ＭＳ Ｐゴシック</vt:lpstr>
      <vt:lpstr>ＭＳ Ｐゴシック</vt:lpstr>
      <vt:lpstr>Arial</vt:lpstr>
      <vt:lpstr>Calibri</vt:lpstr>
      <vt:lpstr>Calibri Light</vt:lpstr>
      <vt:lpstr>Lucida Sans</vt:lpstr>
      <vt:lpstr>Myriad Pro</vt:lpstr>
      <vt:lpstr>Times</vt:lpstr>
      <vt:lpstr>Office Theme</vt:lpstr>
      <vt:lpstr>PowerPoint Presentation</vt:lpstr>
      <vt:lpstr>Cynnwys  Content</vt:lpstr>
      <vt:lpstr>Adnoddau  Resources</vt:lpstr>
      <vt:lpstr>Gwefan Website</vt:lpstr>
      <vt:lpstr>Esiampl – tudalen o’r We Example - webpage</vt:lpstr>
      <vt:lpstr>Esiampl – clip o’r We Example – clip from the Internet</vt:lpstr>
      <vt:lpstr>Erthygl o Siwrnal - Print Journal Article - Print</vt:lpstr>
      <vt:lpstr>Esiampl – erthygl o siwrnal (print) Example – journal article (print)</vt:lpstr>
      <vt:lpstr>Erthygl o Siwrnal - Electroneg Journal Article - Electronic</vt:lpstr>
      <vt:lpstr>Esiampl – erthygl o siwrnal (electroneg) Example – journal article (electronic)</vt:lpstr>
      <vt:lpstr>Yn eich gwaith... In your work…</vt:lpstr>
      <vt:lpstr>Cyfeirnodi delweddau Referencing images</vt:lpstr>
      <vt:lpstr>Cyfeirnodi delweddau Referencing images</vt:lpstr>
      <vt:lpstr>PowerPoint Presentation</vt:lpstr>
      <vt:lpstr> Cyfeiriadau References 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Heike Griffiths</cp:lastModifiedBy>
  <cp:revision>101</cp:revision>
  <dcterms:created xsi:type="dcterms:W3CDTF">2004-04-06T15:50:52Z</dcterms:created>
  <dcterms:modified xsi:type="dcterms:W3CDTF">2020-08-25T15:01:53Z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