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E24300-316A-C770-1F79-4E9C5AFC8801}" v="5428" dt="2026-06-21T23:25:35.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ub Ahmed (2432775)" userId="S::2432775@student.uwtsd.ac.uk::09ba9efe-6387-4a2d-b9e7-63ee56b59979" providerId="AD" clId="Web-{E4E24300-316A-C770-1F79-4E9C5AFC8801}"/>
    <pc:docChg chg="addSld modSld sldOrd">
      <pc:chgData name="Tayub Ahmed (2432775)" userId="S::2432775@student.uwtsd.ac.uk::09ba9efe-6387-4a2d-b9e7-63ee56b59979" providerId="AD" clId="Web-{E4E24300-316A-C770-1F79-4E9C5AFC8801}" dt="2026-06-21T23:25:35.794" v="2679" actId="20577"/>
      <pc:docMkLst>
        <pc:docMk/>
      </pc:docMkLst>
      <pc:sldChg chg="modSp">
        <pc:chgData name="Tayub Ahmed (2432775)" userId="S::2432775@student.uwtsd.ac.uk::09ba9efe-6387-4a2d-b9e7-63ee56b59979" providerId="AD" clId="Web-{E4E24300-316A-C770-1F79-4E9C5AFC8801}" dt="2026-06-19T23:33:15.463" v="2" actId="20577"/>
        <pc:sldMkLst>
          <pc:docMk/>
          <pc:sldMk cId="4256318997" sldId="258"/>
        </pc:sldMkLst>
        <pc:spChg chg="mod">
          <ac:chgData name="Tayub Ahmed (2432775)" userId="S::2432775@student.uwtsd.ac.uk::09ba9efe-6387-4a2d-b9e7-63ee56b59979" providerId="AD" clId="Web-{E4E24300-316A-C770-1F79-4E9C5AFC8801}" dt="2026-06-19T23:33:15.463" v="2" actId="20577"/>
          <ac:spMkLst>
            <pc:docMk/>
            <pc:sldMk cId="4256318997" sldId="258"/>
            <ac:spMk id="2" creationId="{D7EAFBF9-C0D7-6947-E0E7-B76731524EFE}"/>
          </ac:spMkLst>
        </pc:spChg>
      </pc:sldChg>
      <pc:sldChg chg="addSp modSp">
        <pc:chgData name="Tayub Ahmed (2432775)" userId="S::2432775@student.uwtsd.ac.uk::09ba9efe-6387-4a2d-b9e7-63ee56b59979" providerId="AD" clId="Web-{E4E24300-316A-C770-1F79-4E9C5AFC8801}" dt="2026-06-21T00:06:57.645" v="699" actId="20577"/>
        <pc:sldMkLst>
          <pc:docMk/>
          <pc:sldMk cId="573323341" sldId="259"/>
        </pc:sldMkLst>
        <pc:spChg chg="add mod">
          <ac:chgData name="Tayub Ahmed (2432775)" userId="S::2432775@student.uwtsd.ac.uk::09ba9efe-6387-4a2d-b9e7-63ee56b59979" providerId="AD" clId="Web-{E4E24300-316A-C770-1F79-4E9C5AFC8801}" dt="2026-06-21T00:06:57.645" v="699" actId="20577"/>
          <ac:spMkLst>
            <pc:docMk/>
            <pc:sldMk cId="573323341" sldId="259"/>
            <ac:spMk id="2" creationId="{8E3054A4-4D8A-1A71-F74B-B55CC20C3717}"/>
          </ac:spMkLst>
        </pc:spChg>
      </pc:sldChg>
      <pc:sldChg chg="addSp modSp new">
        <pc:chgData name="Tayub Ahmed (2432775)" userId="S::2432775@student.uwtsd.ac.uk::09ba9efe-6387-4a2d-b9e7-63ee56b59979" providerId="AD" clId="Web-{E4E24300-316A-C770-1F79-4E9C5AFC8801}" dt="2026-06-21T00:17:03.288" v="1036" actId="20577"/>
        <pc:sldMkLst>
          <pc:docMk/>
          <pc:sldMk cId="262350243" sldId="260"/>
        </pc:sldMkLst>
        <pc:spChg chg="add mod">
          <ac:chgData name="Tayub Ahmed (2432775)" userId="S::2432775@student.uwtsd.ac.uk::09ba9efe-6387-4a2d-b9e7-63ee56b59979" providerId="AD" clId="Web-{E4E24300-316A-C770-1F79-4E9C5AFC8801}" dt="2026-06-21T00:17:03.288" v="1036" actId="20577"/>
          <ac:spMkLst>
            <pc:docMk/>
            <pc:sldMk cId="262350243" sldId="260"/>
            <ac:spMk id="2" creationId="{254839D8-2A33-4079-3197-B8EFCC4CE44C}"/>
          </ac:spMkLst>
        </pc:spChg>
      </pc:sldChg>
      <pc:sldChg chg="addSp modSp new ord">
        <pc:chgData name="Tayub Ahmed (2432775)" userId="S::2432775@student.uwtsd.ac.uk::09ba9efe-6387-4a2d-b9e7-63ee56b59979" providerId="AD" clId="Web-{E4E24300-316A-C770-1F79-4E9C5AFC8801}" dt="2026-06-21T22:22:19.392" v="2370" actId="20577"/>
        <pc:sldMkLst>
          <pc:docMk/>
          <pc:sldMk cId="1500226616" sldId="261"/>
        </pc:sldMkLst>
        <pc:spChg chg="add mod">
          <ac:chgData name="Tayub Ahmed (2432775)" userId="S::2432775@student.uwtsd.ac.uk::09ba9efe-6387-4a2d-b9e7-63ee56b59979" providerId="AD" clId="Web-{E4E24300-316A-C770-1F79-4E9C5AFC8801}" dt="2026-06-21T22:22:19.392" v="2370" actId="20577"/>
          <ac:spMkLst>
            <pc:docMk/>
            <pc:sldMk cId="1500226616" sldId="261"/>
            <ac:spMk id="2" creationId="{02435124-C582-C6E8-0631-D77AFFE3FCEB}"/>
          </ac:spMkLst>
        </pc:spChg>
      </pc:sldChg>
      <pc:sldChg chg="addSp modSp new">
        <pc:chgData name="Tayub Ahmed (2432775)" userId="S::2432775@student.uwtsd.ac.uk::09ba9efe-6387-4a2d-b9e7-63ee56b59979" providerId="AD" clId="Web-{E4E24300-316A-C770-1F79-4E9C5AFC8801}" dt="2026-06-21T17:51:44.001" v="2353" actId="14100"/>
        <pc:sldMkLst>
          <pc:docMk/>
          <pc:sldMk cId="662001818" sldId="262"/>
        </pc:sldMkLst>
        <pc:spChg chg="add mod">
          <ac:chgData name="Tayub Ahmed (2432775)" userId="S::2432775@student.uwtsd.ac.uk::09ba9efe-6387-4a2d-b9e7-63ee56b59979" providerId="AD" clId="Web-{E4E24300-316A-C770-1F79-4E9C5AFC8801}" dt="2026-06-21T17:51:44.001" v="2353" actId="14100"/>
          <ac:spMkLst>
            <pc:docMk/>
            <pc:sldMk cId="662001818" sldId="262"/>
            <ac:spMk id="2" creationId="{95F219D5-EFD0-1D4A-D5C4-998DF203B88F}"/>
          </ac:spMkLst>
        </pc:spChg>
      </pc:sldChg>
      <pc:sldChg chg="addSp modSp new">
        <pc:chgData name="Tayub Ahmed (2432775)" userId="S::2432775@student.uwtsd.ac.uk::09ba9efe-6387-4a2d-b9e7-63ee56b59979" providerId="AD" clId="Web-{E4E24300-316A-C770-1F79-4E9C5AFC8801}" dt="2026-06-21T23:25:35.794" v="2679" actId="20577"/>
        <pc:sldMkLst>
          <pc:docMk/>
          <pc:sldMk cId="4208534425" sldId="263"/>
        </pc:sldMkLst>
        <pc:spChg chg="add mod">
          <ac:chgData name="Tayub Ahmed (2432775)" userId="S::2432775@student.uwtsd.ac.uk::09ba9efe-6387-4a2d-b9e7-63ee56b59979" providerId="AD" clId="Web-{E4E24300-316A-C770-1F79-4E9C5AFC8801}" dt="2026-06-21T23:25:35.794" v="2679" actId="20577"/>
          <ac:spMkLst>
            <pc:docMk/>
            <pc:sldMk cId="4208534425" sldId="263"/>
            <ac:spMk id="2" creationId="{0A732B68-2740-B739-500C-3774CD2F3BAC}"/>
          </ac:spMkLst>
        </pc:spChg>
      </pc:sldChg>
    </pc:docChg>
  </pc:docChgLst>
  <pc:docChgLst>
    <pc:chgData name="Tayub Ahmed (2432775)" userId="S::2432775@student.uwtsd.ac.uk::09ba9efe-6387-4a2d-b9e7-63ee56b59979" providerId="AD" clId="Web-{66BD2560-8374-38B1-A1BF-36B5F9489EBC}"/>
    <pc:docChg chg="addSld">
      <pc:chgData name="Tayub Ahmed (2432775)" userId="S::2432775@student.uwtsd.ac.uk::09ba9efe-6387-4a2d-b9e7-63ee56b59979" providerId="AD" clId="Web-{66BD2560-8374-38B1-A1BF-36B5F9489EBC}" dt="2026-06-16T22:54:54.198" v="0"/>
      <pc:docMkLst>
        <pc:docMk/>
      </pc:docMkLst>
      <pc:sldChg chg="new">
        <pc:chgData name="Tayub Ahmed (2432775)" userId="S::2432775@student.uwtsd.ac.uk::09ba9efe-6387-4a2d-b9e7-63ee56b59979" providerId="AD" clId="Web-{66BD2560-8374-38B1-A1BF-36B5F9489EBC}" dt="2026-06-16T22:54:54.198" v="0"/>
        <pc:sldMkLst>
          <pc:docMk/>
          <pc:sldMk cId="573323341" sldId="259"/>
        </pc:sldMkLst>
      </pc:sldChg>
    </pc:docChg>
  </pc:docChgLst>
  <pc:docChgLst>
    <pc:chgData name="Tayub Ahmed (2432775)" userId="S::2432775@student.uwtsd.ac.uk::09ba9efe-6387-4a2d-b9e7-63ee56b59979" providerId="AD" clId="Web-{3F6A9260-2029-0376-44FB-536F1BE33031}"/>
    <pc:docChg chg="addSld modSld">
      <pc:chgData name="Tayub Ahmed (2432775)" userId="S::2432775@student.uwtsd.ac.uk::09ba9efe-6387-4a2d-b9e7-63ee56b59979" providerId="AD" clId="Web-{3F6A9260-2029-0376-44FB-536F1BE33031}" dt="2026-06-09T23:31:32.025" v="575" actId="20577"/>
      <pc:docMkLst>
        <pc:docMk/>
      </pc:docMkLst>
      <pc:sldChg chg="addSp delSp modSp new">
        <pc:chgData name="Tayub Ahmed (2432775)" userId="S::2432775@student.uwtsd.ac.uk::09ba9efe-6387-4a2d-b9e7-63ee56b59979" providerId="AD" clId="Web-{3F6A9260-2029-0376-44FB-536F1BE33031}" dt="2026-06-09T22:56:28.996" v="113" actId="20577"/>
        <pc:sldMkLst>
          <pc:docMk/>
          <pc:sldMk cId="4129694393" sldId="257"/>
        </pc:sldMkLst>
        <pc:spChg chg="add mod">
          <ac:chgData name="Tayub Ahmed (2432775)" userId="S::2432775@student.uwtsd.ac.uk::09ba9efe-6387-4a2d-b9e7-63ee56b59979" providerId="AD" clId="Web-{3F6A9260-2029-0376-44FB-536F1BE33031}" dt="2026-06-09T22:56:28.996" v="113" actId="20577"/>
          <ac:spMkLst>
            <pc:docMk/>
            <pc:sldMk cId="4129694393" sldId="257"/>
            <ac:spMk id="3" creationId="{71150C1C-CB31-6BA6-5667-F84BAE9BFE86}"/>
          </ac:spMkLst>
        </pc:spChg>
      </pc:sldChg>
      <pc:sldChg chg="addSp modSp new">
        <pc:chgData name="Tayub Ahmed (2432775)" userId="S::2432775@student.uwtsd.ac.uk::09ba9efe-6387-4a2d-b9e7-63ee56b59979" providerId="AD" clId="Web-{3F6A9260-2029-0376-44FB-536F1BE33031}" dt="2026-06-09T23:31:32.025" v="575" actId="20577"/>
        <pc:sldMkLst>
          <pc:docMk/>
          <pc:sldMk cId="4256318997" sldId="258"/>
        </pc:sldMkLst>
        <pc:spChg chg="add mod">
          <ac:chgData name="Tayub Ahmed (2432775)" userId="S::2432775@student.uwtsd.ac.uk::09ba9efe-6387-4a2d-b9e7-63ee56b59979" providerId="AD" clId="Web-{3F6A9260-2029-0376-44FB-536F1BE33031}" dt="2026-06-09T23:31:32.025" v="575" actId="20577"/>
          <ac:spMkLst>
            <pc:docMk/>
            <pc:sldMk cId="4256318997" sldId="258"/>
            <ac:spMk id="2" creationId="{D7EAFBF9-C0D7-6947-E0E7-B76731524E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ncbi.nlm.nih.gov/books/NBK55609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150C1C-CB31-6BA6-5667-F84BAE9BFE86}"/>
              </a:ext>
            </a:extLst>
          </p:cNvPr>
          <p:cNvSpPr txBox="1"/>
          <p:nvPr/>
        </p:nvSpPr>
        <p:spPr>
          <a:xfrm>
            <a:off x="3840975" y="495610"/>
            <a:ext cx="437375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Tayub Ahmed </a:t>
            </a:r>
          </a:p>
          <a:p>
            <a:r>
              <a:rPr lang="en-US"/>
              <a:t>2432775</a:t>
            </a:r>
            <a:endParaRPr lang="en-US" dirty="0"/>
          </a:p>
          <a:p>
            <a:r>
              <a:rPr lang="en-US"/>
              <a:t>Psychology in health and social care </a:t>
            </a:r>
          </a:p>
          <a:p>
            <a:r>
              <a:rPr lang="en-US"/>
              <a:t>LCHS4010</a:t>
            </a:r>
          </a:p>
          <a:p>
            <a:r>
              <a:rPr lang="en-US" dirty="0"/>
              <a:t>Component 1 presentation</a:t>
            </a:r>
          </a:p>
        </p:txBody>
      </p:sp>
    </p:spTree>
    <p:extLst>
      <p:ext uri="{BB962C8B-B14F-4D97-AF65-F5344CB8AC3E}">
        <p14:creationId xmlns:p14="http://schemas.microsoft.com/office/powerpoint/2010/main" val="4129694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EAFBF9-C0D7-6947-E0E7-B76731524EFE}"/>
              </a:ext>
            </a:extLst>
          </p:cNvPr>
          <p:cNvSpPr txBox="1"/>
          <p:nvPr/>
        </p:nvSpPr>
        <p:spPr>
          <a:xfrm>
            <a:off x="966438" y="433658"/>
            <a:ext cx="975112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Good aftern</a:t>
            </a:r>
            <a:r>
              <a:rPr lang="en-US" sz="2400" dirty="0">
                <a:solidFill>
                  <a:srgbClr val="000000"/>
                </a:solidFill>
                <a:latin typeface="Aptos"/>
              </a:rPr>
              <a:t>oon, my name is Tayub and I will be sharing my knowledge and understanding in this presenta</a:t>
            </a:r>
            <a:r>
              <a:rPr lang="en-US" sz="2400" dirty="0"/>
              <a:t>tion. So, the theory I decided that  would be best to use in Issac care plan is Eriksons theory. However, Issac is a young boy he is living with a single parent (mother). The mother is suffering from post – natal depression, minus confidence and limited social support. Issac and his mother have recently moved into London from Another city in the UK. Also, </a:t>
            </a:r>
            <a:r>
              <a:rPr lang="en-US" sz="2400" dirty="0" err="1"/>
              <a:t>issac</a:t>
            </a:r>
            <a:r>
              <a:rPr lang="en-US" sz="2400" dirty="0"/>
              <a:t> has disrupted most of his childcare arrangements over the past two years. Issac teachers have noticed that he is very quiet and withdrawn from free play, he also becomes very distressed  when getting separated from his parent </a:t>
            </a:r>
          </a:p>
        </p:txBody>
      </p:sp>
    </p:spTree>
    <p:extLst>
      <p:ext uri="{BB962C8B-B14F-4D97-AF65-F5344CB8AC3E}">
        <p14:creationId xmlns:p14="http://schemas.microsoft.com/office/powerpoint/2010/main" val="4256318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3054A4-4D8A-1A71-F74B-B55CC20C3717}"/>
              </a:ext>
            </a:extLst>
          </p:cNvPr>
          <p:cNvSpPr txBox="1"/>
          <p:nvPr/>
        </p:nvSpPr>
        <p:spPr>
          <a:xfrm>
            <a:off x="701524" y="604762"/>
            <a:ext cx="1122438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t>Eriskons</a:t>
            </a:r>
            <a:r>
              <a:rPr lang="en-US" sz="2400" dirty="0"/>
              <a:t> </a:t>
            </a:r>
            <a:r>
              <a:rPr lang="en-US" sz="2400" dirty="0" err="1"/>
              <a:t>thoery</a:t>
            </a:r>
            <a:r>
              <a:rPr lang="en-US" sz="2400" dirty="0"/>
              <a:t> – </a:t>
            </a:r>
            <a:r>
              <a:rPr lang="en-US" sz="2400" dirty="0" err="1"/>
              <a:t>psycology</a:t>
            </a:r>
            <a:r>
              <a:rPr lang="en-US" sz="2400" dirty="0"/>
              <a:t> </a:t>
            </a:r>
            <a:r>
              <a:rPr lang="en-US" sz="2400" dirty="0" err="1"/>
              <a:t>develep</a:t>
            </a:r>
            <a:r>
              <a:rPr lang="en-US" sz="2400" dirty="0"/>
              <a:t>ment 1950 he came up with this idea old theory which are still being researched on </a:t>
            </a:r>
            <a:r>
              <a:rPr lang="en-US" sz="2400" dirty="0" err="1"/>
              <a:t>untill</a:t>
            </a:r>
            <a:r>
              <a:rPr lang="en-US" sz="2400" dirty="0"/>
              <a:t> this day. Looking at the whole life spam from young to death as he splits up the stages of growing up and </a:t>
            </a:r>
            <a:r>
              <a:rPr lang="en-US" sz="2400" dirty="0" err="1"/>
              <a:t>analayusinh</a:t>
            </a:r>
            <a:r>
              <a:rPr lang="en-US" sz="2400" dirty="0"/>
              <a:t> them with his own theory. </a:t>
            </a:r>
          </a:p>
          <a:p>
            <a:r>
              <a:rPr lang="en-US" sz="2400" dirty="0"/>
              <a:t>Trust vs </a:t>
            </a:r>
            <a:r>
              <a:rPr lang="en-US" sz="2400" dirty="0" err="1"/>
              <a:t>mistrsuts</a:t>
            </a:r>
            <a:r>
              <a:rPr lang="en-US" sz="2400" dirty="0"/>
              <a:t> (birth to 1 year) this is the most </a:t>
            </a:r>
            <a:r>
              <a:rPr lang="en-US" sz="2400" dirty="0" err="1"/>
              <a:t>fundmanetal</a:t>
            </a:r>
            <a:r>
              <a:rPr lang="en-US" sz="2400" dirty="0"/>
              <a:t> stage. Infants learn to trust their caregivers within their needs such as feeding, comfort and warmth are consistently met. A sense of </a:t>
            </a:r>
            <a:r>
              <a:rPr lang="en-US" sz="2400" dirty="0" err="1"/>
              <a:t>secruity</a:t>
            </a:r>
            <a:r>
              <a:rPr lang="en-US" sz="2400" dirty="0"/>
              <a:t> and trust in the world develop. If needs are </a:t>
            </a:r>
            <a:r>
              <a:rPr lang="en-US" sz="2400" dirty="0" err="1"/>
              <a:t>negelected</a:t>
            </a:r>
            <a:r>
              <a:rPr lang="en-US" sz="2400" dirty="0"/>
              <a:t>, mistrust can develop, leading to anxiety and </a:t>
            </a:r>
            <a:r>
              <a:rPr lang="en-US" sz="2400" dirty="0" err="1"/>
              <a:t>insecruity</a:t>
            </a:r>
            <a:r>
              <a:rPr lang="en-US" sz="2400" dirty="0"/>
              <a:t>. </a:t>
            </a:r>
          </a:p>
          <a:p>
            <a:r>
              <a:rPr lang="en-US" sz="2400" dirty="0"/>
              <a:t> lifespan development – </a:t>
            </a:r>
            <a:r>
              <a:rPr lang="en-US" sz="2400" dirty="0" err="1"/>
              <a:t>eriksons</a:t>
            </a:r>
            <a:r>
              <a:rPr lang="en-US" sz="2400" dirty="0"/>
              <a:t> predecessor </a:t>
            </a:r>
            <a:r>
              <a:rPr lang="en-US" sz="2400" dirty="0" err="1"/>
              <a:t>sigmund</a:t>
            </a:r>
            <a:r>
              <a:rPr lang="en-US" sz="2400" dirty="0"/>
              <a:t> </a:t>
            </a:r>
            <a:r>
              <a:rPr lang="en-US" sz="2400" dirty="0" err="1"/>
              <a:t>freud</a:t>
            </a:r>
            <a:r>
              <a:rPr lang="en-US" sz="2400" dirty="0"/>
              <a:t> he only focused his theory on early childhood whereas, </a:t>
            </a:r>
            <a:r>
              <a:rPr lang="en-US" sz="2400" dirty="0" err="1"/>
              <a:t>eriskons</a:t>
            </a:r>
            <a:r>
              <a:rPr lang="en-US" sz="2400" dirty="0"/>
              <a:t> states all his theory from </a:t>
            </a:r>
            <a:r>
              <a:rPr lang="en-US" sz="2400" dirty="0" err="1"/>
              <a:t>earlychildhood</a:t>
            </a:r>
            <a:r>
              <a:rPr lang="en-US" sz="2400" dirty="0"/>
              <a:t> to death. </a:t>
            </a:r>
            <a:r>
              <a:rPr lang="en-US" sz="2400" dirty="0" err="1"/>
              <a:t>Eriskon</a:t>
            </a:r>
            <a:r>
              <a:rPr lang="en-US" sz="2400" dirty="0"/>
              <a:t> also argued on the </a:t>
            </a:r>
            <a:r>
              <a:rPr lang="en-US" sz="2400" dirty="0" err="1"/>
              <a:t>perseonal</a:t>
            </a:r>
            <a:r>
              <a:rPr lang="en-US" sz="2400" dirty="0"/>
              <a:t> growth is lifelong.</a:t>
            </a:r>
          </a:p>
        </p:txBody>
      </p:sp>
    </p:spTree>
    <p:extLst>
      <p:ext uri="{BB962C8B-B14F-4D97-AF65-F5344CB8AC3E}">
        <p14:creationId xmlns:p14="http://schemas.microsoft.com/office/powerpoint/2010/main" val="573323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4839D8-2A33-4079-3197-B8EFCC4CE44C}"/>
              </a:ext>
            </a:extLst>
          </p:cNvPr>
          <p:cNvSpPr txBox="1"/>
          <p:nvPr/>
        </p:nvSpPr>
        <p:spPr>
          <a:xfrm>
            <a:off x="798285" y="556380"/>
            <a:ext cx="1045028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is </a:t>
            </a:r>
            <a:r>
              <a:rPr lang="en-US" sz="2400" dirty="0" err="1"/>
              <a:t>apporiater</a:t>
            </a:r>
            <a:r>
              <a:rPr lang="en-US" sz="2400" dirty="0"/>
              <a:t> for </a:t>
            </a:r>
            <a:r>
              <a:rPr lang="en-US" sz="2400" dirty="0" err="1"/>
              <a:t>understadninf</a:t>
            </a:r>
            <a:r>
              <a:rPr lang="en-US" sz="2400" dirty="0"/>
              <a:t> </a:t>
            </a:r>
            <a:r>
              <a:rPr lang="en-US" sz="2400" dirty="0" err="1"/>
              <a:t>issac</a:t>
            </a:r>
            <a:r>
              <a:rPr lang="en-US" sz="2400" dirty="0"/>
              <a:t> situation because </a:t>
            </a:r>
            <a:r>
              <a:rPr lang="en-US" sz="2400" dirty="0" err="1"/>
              <a:t>ekriskons</a:t>
            </a:r>
            <a:r>
              <a:rPr lang="en-US" sz="2400" dirty="0"/>
              <a:t> </a:t>
            </a:r>
            <a:r>
              <a:rPr lang="en-US" sz="2400" dirty="0" err="1"/>
              <a:t>thoery</a:t>
            </a:r>
            <a:r>
              <a:rPr lang="en-US" sz="2400" dirty="0"/>
              <a:t> states 1-3 years age shame and doubt such as when a </a:t>
            </a:r>
            <a:r>
              <a:rPr lang="en-US" sz="2400" dirty="0" err="1"/>
              <a:t>carergiver</a:t>
            </a:r>
            <a:r>
              <a:rPr lang="en-US" sz="2400" dirty="0"/>
              <a:t> is over / </a:t>
            </a:r>
            <a:r>
              <a:rPr lang="en-US" sz="2400" dirty="0" err="1"/>
              <a:t>umnder</a:t>
            </a:r>
            <a:r>
              <a:rPr lang="en-US" sz="2400" dirty="0"/>
              <a:t> controlling a </a:t>
            </a:r>
            <a:r>
              <a:rPr lang="en-US" sz="2400" dirty="0" err="1"/>
              <a:t>chilld</a:t>
            </a:r>
            <a:r>
              <a:rPr lang="en-US" sz="2400" dirty="0"/>
              <a:t> may feel forced and shamed this can lead to doubt in their </a:t>
            </a:r>
            <a:r>
              <a:rPr lang="en-US" sz="2400" dirty="0" err="1"/>
              <a:t>abillity</a:t>
            </a:r>
            <a:r>
              <a:rPr lang="en-US" sz="2400" dirty="0"/>
              <a:t> to control impulses and act </a:t>
            </a:r>
            <a:r>
              <a:rPr lang="en-US" sz="2400" dirty="0" err="1"/>
              <a:t>competently.this</a:t>
            </a:r>
            <a:r>
              <a:rPr lang="en-US" sz="2400" dirty="0"/>
              <a:t> would be useful for </a:t>
            </a:r>
            <a:r>
              <a:rPr lang="en-US" sz="2400" dirty="0" err="1"/>
              <a:t>issac</a:t>
            </a:r>
            <a:r>
              <a:rPr lang="en-US" sz="2400" dirty="0"/>
              <a:t> as he struggles to join group </a:t>
            </a:r>
            <a:r>
              <a:rPr lang="en-US" sz="2400" dirty="0" err="1"/>
              <a:t>acticties</a:t>
            </a:r>
            <a:r>
              <a:rPr lang="en-US" sz="2400" dirty="0"/>
              <a:t> this can suggest his antisocial </a:t>
            </a:r>
            <a:r>
              <a:rPr lang="en-US" sz="2400" dirty="0" err="1"/>
              <a:t>issac</a:t>
            </a:r>
            <a:r>
              <a:rPr lang="en-US" sz="2400" dirty="0"/>
              <a:t> </a:t>
            </a:r>
            <a:r>
              <a:rPr lang="en-US" sz="2400" dirty="0" err="1"/>
              <a:t>mothere</a:t>
            </a:r>
            <a:r>
              <a:rPr lang="en-US" sz="2400" dirty="0"/>
              <a:t> was </a:t>
            </a:r>
            <a:r>
              <a:rPr lang="en-US" sz="2400" dirty="0" err="1"/>
              <a:t>pobably</a:t>
            </a:r>
            <a:r>
              <a:rPr lang="en-US" sz="2400" dirty="0"/>
              <a:t> </a:t>
            </a:r>
            <a:r>
              <a:rPr lang="en-US" sz="2400" dirty="0" err="1"/>
              <a:t>clingly</a:t>
            </a:r>
            <a:r>
              <a:rPr lang="en-US" sz="2400" dirty="0"/>
              <a:t> towards </a:t>
            </a:r>
            <a:r>
              <a:rPr lang="en-US" sz="2400" dirty="0" err="1"/>
              <a:t>issac</a:t>
            </a:r>
            <a:r>
              <a:rPr lang="en-US" sz="2400" dirty="0"/>
              <a:t> therefore he is </a:t>
            </a:r>
            <a:r>
              <a:rPr lang="en-US" sz="2400" dirty="0" err="1"/>
              <a:t>nto</a:t>
            </a:r>
            <a:r>
              <a:rPr lang="en-US" sz="2400" dirty="0"/>
              <a:t> able to communicate with outside life as he  becomes distressed.</a:t>
            </a:r>
          </a:p>
          <a:p>
            <a:r>
              <a:rPr lang="en-US" sz="2400" dirty="0"/>
              <a:t>Isac mother is struggling with the mistrust he </a:t>
            </a:r>
            <a:r>
              <a:rPr lang="en-US" sz="2400" dirty="0" err="1"/>
              <a:t>wssnt</a:t>
            </a:r>
            <a:r>
              <a:rPr lang="en-US" sz="2400" dirty="0"/>
              <a:t> able to build the relationships with friends because he was only with his mom we can encourage him to be more comfortable in the social factor by using </a:t>
            </a:r>
            <a:r>
              <a:rPr lang="en-US" sz="2400" dirty="0" err="1"/>
              <a:t>erikosn</a:t>
            </a:r>
            <a:r>
              <a:rPr lang="en-US" sz="2400" dirty="0"/>
              <a:t> stage 1 theory. Also there is </a:t>
            </a:r>
            <a:r>
              <a:rPr lang="en-US" sz="2400" dirty="0" err="1"/>
              <a:t>distrupts</a:t>
            </a:r>
            <a:r>
              <a:rPr lang="en-US" sz="2400" dirty="0"/>
              <a:t> in </a:t>
            </a:r>
            <a:r>
              <a:rPr lang="en-US" sz="2400" dirty="0" err="1"/>
              <a:t>issac</a:t>
            </a:r>
            <a:r>
              <a:rPr lang="en-US" sz="2400" dirty="0"/>
              <a:t> childcare because of moving cities moving  </a:t>
            </a:r>
            <a:r>
              <a:rPr lang="en-US" sz="2400" dirty="0" err="1"/>
              <a:t>issac</a:t>
            </a:r>
            <a:r>
              <a:rPr lang="en-US" sz="2400" dirty="0"/>
              <a:t> from one school to another can be very hard for him as he suffers from </a:t>
            </a:r>
            <a:r>
              <a:rPr lang="en-US" sz="2400" dirty="0" err="1"/>
              <a:t>delayts</a:t>
            </a:r>
            <a:r>
              <a:rPr lang="en-US" sz="2400" dirty="0"/>
              <a:t> in his language barrier and finds it hard to </a:t>
            </a:r>
            <a:r>
              <a:rPr lang="en-US" sz="2400" dirty="0" err="1"/>
              <a:t>commuincate</a:t>
            </a:r>
            <a:r>
              <a:rPr lang="en-US" sz="2400" dirty="0"/>
              <a:t> </a:t>
            </a:r>
            <a:r>
              <a:rPr lang="en-US" sz="2400" dirty="0" err="1"/>
              <a:t>wth</a:t>
            </a:r>
            <a:r>
              <a:rPr lang="en-US" sz="2400" dirty="0"/>
              <a:t> un familiar faces.</a:t>
            </a:r>
          </a:p>
        </p:txBody>
      </p:sp>
    </p:spTree>
    <p:extLst>
      <p:ext uri="{BB962C8B-B14F-4D97-AF65-F5344CB8AC3E}">
        <p14:creationId xmlns:p14="http://schemas.microsoft.com/office/powerpoint/2010/main" val="262350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F219D5-EFD0-1D4A-D5C4-998DF203B88F}"/>
              </a:ext>
            </a:extLst>
          </p:cNvPr>
          <p:cNvSpPr txBox="1"/>
          <p:nvPr/>
        </p:nvSpPr>
        <p:spPr>
          <a:xfrm>
            <a:off x="-12289" y="-1"/>
            <a:ext cx="12204288"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Some </a:t>
            </a:r>
            <a:r>
              <a:rPr lang="en-US" sz="2400" dirty="0" err="1"/>
              <a:t>pratical</a:t>
            </a:r>
            <a:r>
              <a:rPr lang="en-US" sz="2400" dirty="0"/>
              <a:t> </a:t>
            </a:r>
            <a:r>
              <a:rPr lang="en-US" sz="2400" dirty="0" err="1"/>
              <a:t>strartergies</a:t>
            </a:r>
            <a:r>
              <a:rPr lang="en-US" sz="2400" dirty="0"/>
              <a:t> that we can </a:t>
            </a:r>
            <a:r>
              <a:rPr lang="en-US" sz="2400" dirty="0" err="1"/>
              <a:t>helpo</a:t>
            </a:r>
            <a:r>
              <a:rPr lang="en-US" sz="2400" dirty="0"/>
              <a:t> </a:t>
            </a:r>
            <a:r>
              <a:rPr lang="en-US" sz="2400" dirty="0" err="1"/>
              <a:t>issac</a:t>
            </a:r>
            <a:r>
              <a:rPr lang="en-US" sz="2400" dirty="0"/>
              <a:t> with introduci8ng to a key worker that someone is there with him  always and reassuring him giving him </a:t>
            </a:r>
            <a:r>
              <a:rPr lang="en-US" sz="2400" dirty="0" err="1"/>
              <a:t>famillar</a:t>
            </a:r>
            <a:r>
              <a:rPr lang="en-US" sz="2400" dirty="0"/>
              <a:t> routine that he is comfortable doing that helps with </a:t>
            </a:r>
            <a:r>
              <a:rPr lang="en-US" sz="2400" dirty="0" err="1"/>
              <a:t>socialising</a:t>
            </a:r>
            <a:r>
              <a:rPr lang="en-US" sz="2400" dirty="0"/>
              <a:t> with other people for example introducing </a:t>
            </a:r>
            <a:r>
              <a:rPr lang="en-US" sz="2400" dirty="0" err="1"/>
              <a:t>issac</a:t>
            </a:r>
            <a:r>
              <a:rPr lang="en-US" sz="2400" dirty="0"/>
              <a:t> to new faces taking him out shopping maybe </a:t>
            </a:r>
            <a:r>
              <a:rPr lang="en-US" sz="2400" dirty="0" err="1"/>
              <a:t>likesaying</a:t>
            </a:r>
            <a:r>
              <a:rPr lang="en-US" sz="2400" dirty="0"/>
              <a:t> and goodbye to the workers that could open his confidence.  that his mother will be coming back to him so that he </a:t>
            </a:r>
            <a:r>
              <a:rPr lang="en-US" sz="2400" dirty="0" err="1"/>
              <a:t>dosent</a:t>
            </a:r>
            <a:r>
              <a:rPr lang="en-US" sz="2400" dirty="0"/>
              <a:t> feel upset .</a:t>
            </a:r>
          </a:p>
          <a:p>
            <a:r>
              <a:rPr lang="en-US" sz="2400" dirty="0"/>
              <a:t>Another </a:t>
            </a:r>
            <a:r>
              <a:rPr lang="en-US" sz="2400" dirty="0" err="1"/>
              <a:t>startergies</a:t>
            </a:r>
            <a:r>
              <a:rPr lang="en-US" sz="2400" dirty="0"/>
              <a:t> could be playing games such as </a:t>
            </a:r>
            <a:r>
              <a:rPr lang="en-US" sz="2400" dirty="0" err="1"/>
              <a:t>bulding</a:t>
            </a:r>
            <a:r>
              <a:rPr lang="en-US" sz="2400" dirty="0"/>
              <a:t> tracks. So if he likes tracks reassure him that he is able to know how to mend the tracks not making him feel down like make him feel good in himself saying great work amazing work </a:t>
            </a:r>
            <a:r>
              <a:rPr lang="en-US" sz="2400" dirty="0" err="1"/>
              <a:t>issac</a:t>
            </a:r>
            <a:r>
              <a:rPr lang="en-US" sz="2400" dirty="0"/>
              <a:t> so that he feels like he has accomplished  some great work so that he </a:t>
            </a:r>
            <a:r>
              <a:rPr lang="en-US" sz="2400" dirty="0" err="1"/>
              <a:t>dosents</a:t>
            </a:r>
            <a:r>
              <a:rPr lang="en-US" sz="2400" dirty="0"/>
              <a:t> feel neglected. Aswell as telling </a:t>
            </a:r>
            <a:r>
              <a:rPr lang="en-US" sz="2400" dirty="0" err="1"/>
              <a:t>mo</a:t>
            </a:r>
            <a:r>
              <a:rPr lang="en-US" sz="2400" dirty="0"/>
              <a:t> how her son is doing in </a:t>
            </a:r>
            <a:r>
              <a:rPr lang="en-US" sz="2400" dirty="0" err="1"/>
              <a:t>nusery</a:t>
            </a:r>
            <a:r>
              <a:rPr lang="en-US" sz="2400" dirty="0"/>
              <a:t> both negative n positive so that the mom can be aware with the improvement of </a:t>
            </a:r>
            <a:r>
              <a:rPr lang="en-US" sz="2400" dirty="0" err="1"/>
              <a:t>issac</a:t>
            </a:r>
            <a:r>
              <a:rPr lang="en-US" sz="2400" dirty="0"/>
              <a:t> </a:t>
            </a:r>
            <a:r>
              <a:rPr lang="en-US" sz="2400" dirty="0" err="1"/>
              <a:t>behaviour</a:t>
            </a:r>
            <a:r>
              <a:rPr lang="en-US" sz="2400" dirty="0"/>
              <a:t> so that she can maybe reward him as well as </a:t>
            </a:r>
            <a:r>
              <a:rPr lang="en-US" sz="2400" dirty="0" err="1"/>
              <a:t>prasing</a:t>
            </a:r>
            <a:r>
              <a:rPr lang="en-US" sz="2400" dirty="0"/>
              <a:t> </a:t>
            </a:r>
            <a:r>
              <a:rPr lang="en-US" sz="2400" dirty="0" err="1"/>
              <a:t>isssac</a:t>
            </a:r>
            <a:r>
              <a:rPr lang="en-US" sz="2400" dirty="0"/>
              <a:t>. So that it can build up his self – esteem and his </a:t>
            </a:r>
            <a:r>
              <a:rPr lang="en-US" sz="2400" dirty="0" err="1"/>
              <a:t>confidrnce</a:t>
            </a:r>
            <a:r>
              <a:rPr lang="en-US" sz="2400" dirty="0"/>
              <a:t>.</a:t>
            </a:r>
          </a:p>
          <a:p>
            <a:r>
              <a:rPr lang="en-US" sz="2400" dirty="0"/>
              <a:t>Fostering autonomy and initiative- to support </a:t>
            </a:r>
            <a:r>
              <a:rPr lang="en-US" sz="2400" dirty="0" err="1"/>
              <a:t>issac</a:t>
            </a:r>
            <a:r>
              <a:rPr lang="en-US" sz="2400" dirty="0"/>
              <a:t> with his </a:t>
            </a:r>
            <a:r>
              <a:rPr lang="en-US" sz="2400" dirty="0" err="1"/>
              <a:t>languag</a:t>
            </a:r>
            <a:r>
              <a:rPr lang="en-US" sz="2400" dirty="0"/>
              <a:t>e and social </a:t>
            </a:r>
            <a:r>
              <a:rPr lang="en-US" sz="2400" dirty="0" err="1"/>
              <a:t>intercatiions</a:t>
            </a:r>
            <a:r>
              <a:rPr lang="en-US" sz="2400" dirty="0"/>
              <a:t>, provide </a:t>
            </a:r>
            <a:r>
              <a:rPr lang="en-US" sz="2400" dirty="0" err="1"/>
              <a:t>oppurtunties</a:t>
            </a:r>
            <a:r>
              <a:rPr lang="en-US" sz="2400" dirty="0"/>
              <a:t> for </a:t>
            </a:r>
            <a:r>
              <a:rPr lang="en-US" sz="2400" dirty="0" err="1"/>
              <a:t>issac</a:t>
            </a:r>
            <a:r>
              <a:rPr lang="en-US" sz="2400" dirty="0"/>
              <a:t> to make choices and lead play. Offer open ended activities where he can direct the play, like building blocks or </a:t>
            </a:r>
            <a:r>
              <a:rPr lang="en-US" sz="2400" dirty="0" err="1"/>
              <a:t>imagintive</a:t>
            </a:r>
            <a:r>
              <a:rPr lang="en-US" sz="2400" dirty="0"/>
              <a:t> scenarios. So that he can try to communicate, even non verbally, acknowledge and </a:t>
            </a:r>
            <a:r>
              <a:rPr lang="en-US" sz="2400" dirty="0" err="1"/>
              <a:t>respoind</a:t>
            </a:r>
            <a:r>
              <a:rPr lang="en-US" sz="2400" dirty="0"/>
              <a:t> positively to his effort. </a:t>
            </a:r>
            <a:r>
              <a:rPr lang="en-US" sz="2400" dirty="0" err="1"/>
              <a:t>Fopr</a:t>
            </a:r>
            <a:r>
              <a:rPr lang="en-US" sz="2400" dirty="0"/>
              <a:t> </a:t>
            </a:r>
            <a:r>
              <a:rPr lang="en-US" sz="2400" dirty="0" err="1"/>
              <a:t>ecxample</a:t>
            </a:r>
            <a:r>
              <a:rPr lang="en-US" sz="2400" dirty="0"/>
              <a:t> if he </a:t>
            </a:r>
            <a:r>
              <a:rPr lang="en-US" sz="2400" dirty="0" err="1"/>
              <a:t>poiunts</a:t>
            </a:r>
            <a:r>
              <a:rPr lang="en-US" sz="2400" dirty="0"/>
              <a:t> to a toy  say oh you want the car and then give it to him this validates his attempts at </a:t>
            </a:r>
            <a:r>
              <a:rPr lang="en-US" sz="2400" dirty="0" err="1"/>
              <a:t>communiaction</a:t>
            </a:r>
            <a:r>
              <a:rPr lang="en-US" sz="2400" dirty="0"/>
              <a:t> and encourages further initiative.</a:t>
            </a:r>
          </a:p>
        </p:txBody>
      </p:sp>
    </p:spTree>
    <p:extLst>
      <p:ext uri="{BB962C8B-B14F-4D97-AF65-F5344CB8AC3E}">
        <p14:creationId xmlns:p14="http://schemas.microsoft.com/office/powerpoint/2010/main" val="662001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732B68-2740-B739-500C-3774CD2F3BAC}"/>
              </a:ext>
            </a:extLst>
          </p:cNvPr>
          <p:cNvSpPr txBox="1"/>
          <p:nvPr/>
        </p:nvSpPr>
        <p:spPr>
          <a:xfrm>
            <a:off x="442451" y="344129"/>
            <a:ext cx="1147916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Overall, </a:t>
            </a:r>
            <a:r>
              <a:rPr lang="en-US" sz="2400" dirty="0" err="1"/>
              <a:t>eriksons</a:t>
            </a:r>
            <a:r>
              <a:rPr lang="en-US" sz="2400" dirty="0"/>
              <a:t> psychosocial </a:t>
            </a:r>
            <a:r>
              <a:rPr lang="en-US" sz="2400" dirty="0" err="1"/>
              <a:t>thoery</a:t>
            </a:r>
            <a:r>
              <a:rPr lang="en-US" sz="2400" dirty="0"/>
              <a:t> is useful for understanding some of </a:t>
            </a:r>
            <a:r>
              <a:rPr lang="en-US" sz="2400" dirty="0" err="1"/>
              <a:t>issac</a:t>
            </a:r>
            <a:r>
              <a:rPr lang="en-US" sz="2400" dirty="0"/>
              <a:t> development because it </a:t>
            </a:r>
            <a:r>
              <a:rPr lang="en-US" sz="2400" dirty="0" err="1"/>
              <a:t>emphasises</a:t>
            </a:r>
            <a:r>
              <a:rPr lang="en-US" sz="2400" dirty="0"/>
              <a:t> the importance of social </a:t>
            </a:r>
            <a:r>
              <a:rPr lang="en-US" sz="2400" dirty="0" err="1"/>
              <a:t>relationshiops</a:t>
            </a:r>
            <a:r>
              <a:rPr lang="en-US" sz="2400" dirty="0"/>
              <a:t>, </a:t>
            </a:r>
            <a:r>
              <a:rPr lang="en-US" sz="2400" dirty="0" err="1"/>
              <a:t>emotuional</a:t>
            </a:r>
            <a:r>
              <a:rPr lang="en-US" sz="2400" dirty="0"/>
              <a:t> </a:t>
            </a:r>
            <a:r>
              <a:rPr lang="en-US" sz="2400" dirty="0" err="1"/>
              <a:t>secruity</a:t>
            </a:r>
            <a:r>
              <a:rPr lang="en-US" sz="2400" dirty="0"/>
              <a:t>, and </a:t>
            </a:r>
            <a:r>
              <a:rPr lang="en-US" sz="2400" dirty="0" err="1"/>
              <a:t>experinces</a:t>
            </a:r>
            <a:r>
              <a:rPr lang="en-US" sz="2400" dirty="0"/>
              <a:t> during early childhood. At 4 yrs old, </a:t>
            </a:r>
            <a:r>
              <a:rPr lang="en-US" sz="2400" dirty="0" err="1"/>
              <a:t>issac</a:t>
            </a:r>
            <a:r>
              <a:rPr lang="en-US" sz="2400" dirty="0"/>
              <a:t> is in </a:t>
            </a:r>
            <a:r>
              <a:rPr lang="en-US" sz="2400" dirty="0" err="1"/>
              <a:t>erksions</a:t>
            </a:r>
            <a:r>
              <a:rPr lang="en-US" sz="2400" dirty="0"/>
              <a:t> stage of initiative vs guilt, where </a:t>
            </a:r>
            <a:r>
              <a:rPr lang="en-US" sz="2400" dirty="0" err="1"/>
              <a:t>issac</a:t>
            </a:r>
            <a:r>
              <a:rPr lang="en-US" sz="2400" dirty="0"/>
              <a:t> can develop confidence by exploring their </a:t>
            </a:r>
            <a:r>
              <a:rPr lang="en-US" sz="2400" dirty="0" err="1"/>
              <a:t>enviorment</a:t>
            </a:r>
            <a:r>
              <a:rPr lang="en-US" sz="2400" dirty="0"/>
              <a:t>, interacting with others, and taking parts in group activities. Issac </a:t>
            </a:r>
            <a:r>
              <a:rPr lang="en-US" sz="2400"/>
              <a:t>diffiliculties joining </a:t>
            </a:r>
            <a:r>
              <a:rPr lang="en-US" sz="2400">
                <a:ea typeface="+mn-lt"/>
                <a:cs typeface="+mn-lt"/>
              </a:rPr>
              <a:t>group activities and his language delay may reduce his confidence and make it harder for him to take initiative, potentially leading to feelings of insecurity or self-doubt.</a:t>
            </a:r>
            <a:endParaRPr lang="en-US" sz="2400" dirty="0"/>
          </a:p>
          <a:p>
            <a:r>
              <a:rPr lang="en-US" sz="2400">
                <a:ea typeface="+mn-lt"/>
                <a:cs typeface="+mn-lt"/>
              </a:rPr>
              <a:t>This theory is also helpful in explaining the impact of Isaac’s lifestyle. Frequently </a:t>
            </a:r>
            <a:r>
              <a:rPr lang="en-US" sz="2400" dirty="0">
                <a:ea typeface="+mn-lt"/>
                <a:cs typeface="+mn-lt"/>
              </a:rPr>
              <a:t>moving to different places may have disrupted his ability to form stable friendships and develop a sense of belonging. In addition, his distress when separated from his mother suggests that he relies heavily on her for emotional security. </a:t>
            </a:r>
            <a:endParaRPr lang="en-US" dirty="0"/>
          </a:p>
          <a:p>
            <a:endParaRPr lang="en-US" sz="2400" dirty="0"/>
          </a:p>
        </p:txBody>
      </p:sp>
    </p:spTree>
    <p:extLst>
      <p:ext uri="{BB962C8B-B14F-4D97-AF65-F5344CB8AC3E}">
        <p14:creationId xmlns:p14="http://schemas.microsoft.com/office/powerpoint/2010/main" val="4208534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435124-C582-C6E8-0631-D77AFFE3FCEB}"/>
              </a:ext>
            </a:extLst>
          </p:cNvPr>
          <p:cNvSpPr txBox="1"/>
          <p:nvPr/>
        </p:nvSpPr>
        <p:spPr>
          <a:xfrm>
            <a:off x="1056967" y="614516"/>
            <a:ext cx="1044677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222222"/>
                </a:solidFill>
                <a:highlight>
                  <a:srgbClr val="FFFFFF"/>
                </a:highlight>
                <a:ea typeface="+mn-lt"/>
                <a:cs typeface="+mn-lt"/>
              </a:rPr>
              <a:t>Orenstein GA, Kaur J. Erikson's Stages of Psychosocial Development. [Updated 2026 Feb 26]. In: </a:t>
            </a:r>
            <a:r>
              <a:rPr lang="en-US" sz="1000" dirty="0" err="1">
                <a:solidFill>
                  <a:srgbClr val="222222"/>
                </a:solidFill>
                <a:highlight>
                  <a:srgbClr val="FFFFFF"/>
                </a:highlight>
                <a:ea typeface="+mn-lt"/>
                <a:cs typeface="+mn-lt"/>
              </a:rPr>
              <a:t>StatPearls</a:t>
            </a:r>
            <a:r>
              <a:rPr lang="en-US" sz="1000" dirty="0">
                <a:solidFill>
                  <a:srgbClr val="222222"/>
                </a:solidFill>
                <a:highlight>
                  <a:srgbClr val="FFFFFF"/>
                </a:highlight>
                <a:ea typeface="+mn-lt"/>
                <a:cs typeface="+mn-lt"/>
              </a:rPr>
              <a:t> [Internet]. Treasure Island (FL): </a:t>
            </a:r>
            <a:r>
              <a:rPr lang="en-US" sz="1000" dirty="0" err="1">
                <a:solidFill>
                  <a:srgbClr val="222222"/>
                </a:solidFill>
                <a:highlight>
                  <a:srgbClr val="FFFFFF"/>
                </a:highlight>
                <a:ea typeface="+mn-lt"/>
                <a:cs typeface="+mn-lt"/>
              </a:rPr>
              <a:t>StatPearls</a:t>
            </a:r>
            <a:r>
              <a:rPr lang="en-US" sz="1000" dirty="0">
                <a:solidFill>
                  <a:srgbClr val="222222"/>
                </a:solidFill>
                <a:highlight>
                  <a:srgbClr val="FFFFFF"/>
                </a:highlight>
                <a:ea typeface="+mn-lt"/>
                <a:cs typeface="+mn-lt"/>
              </a:rPr>
              <a:t> Publishing; 2026 Jan-. </a:t>
            </a:r>
            <a:r>
              <a:rPr lang="en-US" sz="1000" dirty="0">
                <a:solidFill>
                  <a:srgbClr val="222222"/>
                </a:solidFill>
                <a:ea typeface="+mn-lt"/>
                <a:cs typeface="+mn-lt"/>
              </a:rPr>
              <a:t>Available from: </a:t>
            </a:r>
            <a:r>
              <a:rPr lang="en-US" sz="1000" dirty="0">
                <a:solidFill>
                  <a:srgbClr val="222222"/>
                </a:solidFill>
                <a:ea typeface="+mn-lt"/>
                <a:cs typeface="+mn-lt"/>
                <a:hlinkClick r:id="rId2"/>
              </a:rPr>
              <a:t>https://www.ncbi.nlm.nih.gov/books/NBK556096/</a:t>
            </a:r>
            <a:endParaRPr lang="en-US" dirty="0">
              <a:solidFill>
                <a:srgbClr val="000000"/>
              </a:solidFill>
              <a:ea typeface="+mn-lt"/>
              <a:cs typeface="+mn-lt"/>
            </a:endParaRPr>
          </a:p>
          <a:p>
            <a:endParaRPr lang="en-US" sz="1000" dirty="0">
              <a:solidFill>
                <a:srgbClr val="222222"/>
              </a:solidFill>
            </a:endParaRPr>
          </a:p>
          <a:p>
            <a:r>
              <a:rPr lang="en-US" sz="1000" dirty="0">
                <a:solidFill>
                  <a:srgbClr val="222222"/>
                </a:solidFill>
                <a:highlight>
                  <a:srgbClr val="FFFFFF"/>
                </a:highlight>
                <a:latin typeface="Arial"/>
                <a:cs typeface="Arial"/>
              </a:rPr>
              <a:t>Garcia-Nevarez, A. and Biddle, K.A.G., 2021. Developmentally Appropriate Curriculum and Instruction. </a:t>
            </a:r>
            <a:r>
              <a:rPr lang="en-US" sz="1000" i="1" dirty="0">
                <a:solidFill>
                  <a:srgbClr val="222222"/>
                </a:solidFill>
                <a:latin typeface="Arial"/>
                <a:cs typeface="Arial"/>
              </a:rPr>
              <a:t>Abingdon: Taylor &amp; Francis. </a:t>
            </a:r>
            <a:r>
              <a:rPr lang="en-US" sz="1000" i="1" dirty="0" err="1">
                <a:solidFill>
                  <a:srgbClr val="222222"/>
                </a:solidFill>
                <a:latin typeface="Arial"/>
                <a:cs typeface="Arial"/>
              </a:rPr>
              <a:t>doi</a:t>
            </a:r>
            <a:r>
              <a:rPr lang="en-US" sz="1000" dirty="0">
                <a:solidFill>
                  <a:srgbClr val="222222"/>
                </a:solidFill>
                <a:highlight>
                  <a:srgbClr val="FFFFFF"/>
                </a:highlight>
                <a:latin typeface="Arial"/>
                <a:cs typeface="Arial"/>
              </a:rPr>
              <a:t>, </a:t>
            </a:r>
            <a:r>
              <a:rPr lang="en-US" sz="1000" i="1" dirty="0">
                <a:solidFill>
                  <a:srgbClr val="222222"/>
                </a:solidFill>
                <a:latin typeface="Arial"/>
                <a:cs typeface="Arial"/>
              </a:rPr>
              <a:t>10</a:t>
            </a:r>
            <a:r>
              <a:rPr lang="en-US" sz="1000" dirty="0">
                <a:solidFill>
                  <a:srgbClr val="222222"/>
                </a:solidFill>
                <a:highlight>
                  <a:srgbClr val="FFFFFF"/>
                </a:highlight>
                <a:latin typeface="Arial"/>
                <a:cs typeface="Arial"/>
              </a:rPr>
              <a:t>, p.9780429353147</a:t>
            </a:r>
          </a:p>
          <a:p>
            <a:endParaRPr lang="en-US" sz="1000" dirty="0">
              <a:solidFill>
                <a:srgbClr val="222222"/>
              </a:solidFill>
              <a:highlight>
                <a:srgbClr val="FFFFFF"/>
              </a:highlight>
              <a:latin typeface="Arial"/>
              <a:cs typeface="Arial"/>
            </a:endParaRPr>
          </a:p>
          <a:p>
            <a:r>
              <a:rPr lang="en-US" sz="1000">
                <a:solidFill>
                  <a:srgbClr val="222222"/>
                </a:solidFill>
                <a:highlight>
                  <a:srgbClr val="FFFFFF"/>
                </a:highlight>
                <a:latin typeface="Arial"/>
                <a:cs typeface="Arial"/>
              </a:rPr>
              <a:t>Syed, M. and McLean, K., 2017. Erikson’s theory of psychosocial development</a:t>
            </a:r>
          </a:p>
          <a:p>
            <a:endParaRPr lang="en-US" sz="1000" dirty="0">
              <a:solidFill>
                <a:srgbClr val="222222"/>
              </a:solidFill>
              <a:highlight>
                <a:srgbClr val="FFFFFF"/>
              </a:highlight>
              <a:latin typeface="Arial"/>
              <a:cs typeface="Arial"/>
            </a:endParaRPr>
          </a:p>
          <a:p>
            <a:r>
              <a:rPr lang="en-US" sz="1000">
                <a:solidFill>
                  <a:srgbClr val="222222"/>
                </a:solidFill>
                <a:highlight>
                  <a:srgbClr val="FFFFFF"/>
                </a:highlight>
                <a:latin typeface="Arial"/>
                <a:cs typeface="Arial"/>
              </a:rPr>
              <a:t>Maree, J.G., 2022. The psychosocial development theory of Erik Erikson: critical overview. </a:t>
            </a:r>
            <a:r>
              <a:rPr lang="en-US" sz="1000" i="1">
                <a:solidFill>
                  <a:srgbClr val="222222"/>
                </a:solidFill>
                <a:highlight>
                  <a:srgbClr val="FFFFFF"/>
                </a:highlight>
                <a:latin typeface="Arial"/>
                <a:cs typeface="Arial"/>
              </a:rPr>
              <a:t>The influence of theorists and pioneers on early childhood education</a:t>
            </a:r>
            <a:r>
              <a:rPr lang="en-US" sz="1000">
                <a:solidFill>
                  <a:srgbClr val="222222"/>
                </a:solidFill>
                <a:highlight>
                  <a:srgbClr val="FFFFFF"/>
                </a:highlight>
                <a:latin typeface="Arial"/>
                <a:cs typeface="Arial"/>
              </a:rPr>
              <a:t>, pp.119-133</a:t>
            </a:r>
            <a:endParaRPr lang="en-US"/>
          </a:p>
        </p:txBody>
      </p:sp>
    </p:spTree>
    <p:extLst>
      <p:ext uri="{BB962C8B-B14F-4D97-AF65-F5344CB8AC3E}">
        <p14:creationId xmlns:p14="http://schemas.microsoft.com/office/powerpoint/2010/main" val="1500226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583</cp:revision>
  <dcterms:created xsi:type="dcterms:W3CDTF">2026-06-09T22:45:13Z</dcterms:created>
  <dcterms:modified xsi:type="dcterms:W3CDTF">2026-06-21T23:25:42Z</dcterms:modified>
</cp:coreProperties>
</file>