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85" r:id="rId5"/>
  </p:sldMasterIdLst>
  <p:notesMasterIdLst>
    <p:notesMasterId r:id="rId35"/>
  </p:notesMasterIdLst>
  <p:sldIdLst>
    <p:sldId id="300" r:id="rId6"/>
    <p:sldId id="278" r:id="rId7"/>
    <p:sldId id="305" r:id="rId8"/>
    <p:sldId id="266" r:id="rId9"/>
    <p:sldId id="267" r:id="rId10"/>
    <p:sldId id="303" r:id="rId11"/>
    <p:sldId id="269" r:id="rId12"/>
    <p:sldId id="282" r:id="rId13"/>
    <p:sldId id="304" r:id="rId14"/>
    <p:sldId id="272" r:id="rId15"/>
    <p:sldId id="371" r:id="rId16"/>
    <p:sldId id="372" r:id="rId17"/>
    <p:sldId id="306" r:id="rId18"/>
    <p:sldId id="279" r:id="rId19"/>
    <p:sldId id="537" r:id="rId20"/>
    <p:sldId id="312" r:id="rId21"/>
    <p:sldId id="314" r:id="rId22"/>
    <p:sldId id="307" r:id="rId23"/>
    <p:sldId id="273" r:id="rId24"/>
    <p:sldId id="274" r:id="rId25"/>
    <p:sldId id="275" r:id="rId26"/>
    <p:sldId id="538" r:id="rId27"/>
    <p:sldId id="556" r:id="rId28"/>
    <p:sldId id="557" r:id="rId29"/>
    <p:sldId id="310" r:id="rId30"/>
    <p:sldId id="281" r:id="rId31"/>
    <p:sldId id="308" r:id="rId32"/>
    <p:sldId id="301" r:id="rId33"/>
    <p:sldId id="302" r:id="rId34"/>
  </p:sldIdLst>
  <p:sldSz cx="9144000" cy="6858000" type="screen4x3"/>
  <p:notesSz cx="6858000" cy="1543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99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11A94DF4-FF51-4712-8D90-1DE9B2ED366E}"/>
    <pc:docChg chg="delSld modSld sldOrd delMainMaster">
      <pc:chgData name="Jessica Roberts" userId="831782ca-6a3f-4cbd-8621-3600d0a72af9" providerId="ADAL" clId="{11A94DF4-FF51-4712-8D90-1DE9B2ED366E}" dt="2023-04-25T17:10:50.274" v="6"/>
      <pc:docMkLst>
        <pc:docMk/>
      </pc:docMkLst>
      <pc:sldChg chg="del">
        <pc:chgData name="Jessica Roberts" userId="831782ca-6a3f-4cbd-8621-3600d0a72af9" providerId="ADAL" clId="{11A94DF4-FF51-4712-8D90-1DE9B2ED366E}" dt="2023-04-25T17:08:10.691" v="0" actId="47"/>
        <pc:sldMkLst>
          <pc:docMk/>
          <pc:sldMk cId="2861721990" sldId="258"/>
        </pc:sldMkLst>
      </pc:sldChg>
      <pc:sldChg chg="modSp mod">
        <pc:chgData name="Jessica Roberts" userId="831782ca-6a3f-4cbd-8621-3600d0a72af9" providerId="ADAL" clId="{11A94DF4-FF51-4712-8D90-1DE9B2ED366E}" dt="2023-04-25T17:09:42.740" v="4" actId="207"/>
        <pc:sldMkLst>
          <pc:docMk/>
          <pc:sldMk cId="3471754236" sldId="272"/>
        </pc:sldMkLst>
        <pc:spChg chg="mod">
          <ac:chgData name="Jessica Roberts" userId="831782ca-6a3f-4cbd-8621-3600d0a72af9" providerId="ADAL" clId="{11A94DF4-FF51-4712-8D90-1DE9B2ED366E}" dt="2023-04-25T17:09:42.740" v="4" actId="207"/>
          <ac:spMkLst>
            <pc:docMk/>
            <pc:sldMk cId="3471754236" sldId="272"/>
            <ac:spMk id="4" creationId="{00000000-0000-0000-0000-000000000000}"/>
          </ac:spMkLst>
        </pc:spChg>
      </pc:sldChg>
      <pc:sldChg chg="del">
        <pc:chgData name="Jessica Roberts" userId="831782ca-6a3f-4cbd-8621-3600d0a72af9" providerId="ADAL" clId="{11A94DF4-FF51-4712-8D90-1DE9B2ED366E}" dt="2023-04-25T17:08:12.529" v="1" actId="47"/>
        <pc:sldMkLst>
          <pc:docMk/>
          <pc:sldMk cId="4040702030" sldId="287"/>
        </pc:sldMkLst>
      </pc:sldChg>
      <pc:sldChg chg="ord">
        <pc:chgData name="Jessica Roberts" userId="831782ca-6a3f-4cbd-8621-3600d0a72af9" providerId="ADAL" clId="{11A94DF4-FF51-4712-8D90-1DE9B2ED366E}" dt="2023-04-25T17:10:50.274" v="6"/>
        <pc:sldMkLst>
          <pc:docMk/>
          <pc:sldMk cId="999464887" sldId="301"/>
        </pc:sldMkLst>
      </pc:sldChg>
      <pc:sldChg chg="ord">
        <pc:chgData name="Jessica Roberts" userId="831782ca-6a3f-4cbd-8621-3600d0a72af9" providerId="ADAL" clId="{11A94DF4-FF51-4712-8D90-1DE9B2ED366E}" dt="2023-04-25T17:10:50.274" v="6"/>
        <pc:sldMkLst>
          <pc:docMk/>
          <pc:sldMk cId="4121020508" sldId="302"/>
        </pc:sldMkLst>
      </pc:sldChg>
      <pc:sldChg chg="ord">
        <pc:chgData name="Jessica Roberts" userId="831782ca-6a3f-4cbd-8621-3600d0a72af9" providerId="ADAL" clId="{11A94DF4-FF51-4712-8D90-1DE9B2ED366E}" dt="2023-04-25T17:10:50.274" v="6"/>
        <pc:sldMkLst>
          <pc:docMk/>
          <pc:sldMk cId="3763146221" sldId="308"/>
        </pc:sldMkLst>
      </pc:sldChg>
      <pc:sldChg chg="del">
        <pc:chgData name="Jessica Roberts" userId="831782ca-6a3f-4cbd-8621-3600d0a72af9" providerId="ADAL" clId="{11A94DF4-FF51-4712-8D90-1DE9B2ED366E}" dt="2023-04-25T17:08:47.717" v="2" actId="47"/>
        <pc:sldMkLst>
          <pc:docMk/>
          <pc:sldMk cId="223998094" sldId="558"/>
        </pc:sldMkLst>
      </pc:sldChg>
      <pc:sldMasterChg chg="del delSldLayout">
        <pc:chgData name="Jessica Roberts" userId="831782ca-6a3f-4cbd-8621-3600d0a72af9" providerId="ADAL" clId="{11A94DF4-FF51-4712-8D90-1DE9B2ED366E}" dt="2023-04-25T17:08:12.529" v="1" actId="47"/>
        <pc:sldMasterMkLst>
          <pc:docMk/>
          <pc:sldMasterMk cId="2658815915" sldId="2147483672"/>
        </pc:sldMasterMkLst>
        <pc:sldLayoutChg chg="del">
          <pc:chgData name="Jessica Roberts" userId="831782ca-6a3f-4cbd-8621-3600d0a72af9" providerId="ADAL" clId="{11A94DF4-FF51-4712-8D90-1DE9B2ED366E}" dt="2023-04-25T17:08:12.529" v="1" actId="47"/>
          <pc:sldLayoutMkLst>
            <pc:docMk/>
            <pc:sldMasterMk cId="2658815915" sldId="2147483672"/>
            <pc:sldLayoutMk cId="951373096" sldId="2147483673"/>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3541809203" sldId="2147483674"/>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1461888362" sldId="2147483675"/>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841647380" sldId="2147483676"/>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2221566373" sldId="2147483677"/>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2728139023" sldId="2147483678"/>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3626620353" sldId="2147483679"/>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1392231077" sldId="2147483680"/>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2409561150" sldId="2147483681"/>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2376093719" sldId="2147483682"/>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1445225411" sldId="2147483683"/>
          </pc:sldLayoutMkLst>
        </pc:sldLayoutChg>
        <pc:sldLayoutChg chg="del">
          <pc:chgData name="Jessica Roberts" userId="831782ca-6a3f-4cbd-8621-3600d0a72af9" providerId="ADAL" clId="{11A94DF4-FF51-4712-8D90-1DE9B2ED366E}" dt="2023-04-25T17:08:12.529" v="1" actId="47"/>
          <pc:sldLayoutMkLst>
            <pc:docMk/>
            <pc:sldMasterMk cId="2658815915" sldId="2147483672"/>
            <pc:sldLayoutMk cId="3788686769" sldId="214748368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4/16/2024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youtu.be/KRjh_4SqIK8"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youtu.be/KRjh_4SqIK8"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youtu.be/7xCe2m0kiS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_aB9Tg6SRA0"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bbc.co.uk/news/uk-wales-50629432"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blogs.lse.ac.uk/politicsandpolicy/better-but-less-equal/"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oecd.org/pisa/PISA%202018%20Insights%20and%20Interpretations%20FINAL%20PDF.pdf"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oecd.org/pisa/PISA%202018%20Insights%20and%20Interpretations%20FINAL%20PDF.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oecd.org/pisa/PISA%202018%20Insights%20and%20Interpretations%20FINAL%20PDF.pdf"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www.oecd.org/education/The-Welsh-Education-Reform-Journey.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www.oecd.org/education/The-Welsh-Education-Reform-Journey.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This session will consider these four aspects. </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942080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Students should watch the clip that follows, and note their answers to the two questions. They will be asked to share after the video. </a:t>
            </a:r>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057345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Vid</a:t>
            </a:r>
            <a:r>
              <a:rPr lang="en-GB" baseline="0"/>
              <a:t> from YouTube. </a:t>
            </a:r>
            <a:r>
              <a:rPr lang="en-GB"/>
              <a:t>- </a:t>
            </a:r>
            <a:r>
              <a:rPr lang="en-GB">
                <a:hlinkClick r:id="rId3"/>
              </a:rPr>
              <a:t>https://youtu.be/KRjh_4SqIK8</a:t>
            </a:r>
            <a:r>
              <a:rPr lang="en-GB"/>
              <a:t> </a:t>
            </a:r>
            <a:endParaRPr lang="en-GB" baseline="0"/>
          </a:p>
          <a:p>
            <a:endParaRPr lang="en-GB" baseline="0"/>
          </a:p>
          <a:p>
            <a:r>
              <a:rPr lang="en-GB" baseline="0"/>
              <a:t>Start time: 7:00</a:t>
            </a:r>
            <a:endParaRPr lang="en-GB" baseline="0">
              <a:cs typeface="Calibri"/>
            </a:endParaRPr>
          </a:p>
          <a:p>
            <a:r>
              <a:rPr lang="en-GB" baseline="0"/>
              <a:t>End time: 9:01</a:t>
            </a:r>
            <a:endParaRPr lang="en-GB" baseline="0">
              <a:cs typeface="Calibri"/>
            </a:endParaRPr>
          </a:p>
          <a:p>
            <a:endParaRPr lang="en-GB" baseline="0"/>
          </a:p>
          <a:p>
            <a:r>
              <a:rPr lang="en-GB" baseline="0"/>
              <a:t>Remember if you’re using Sony Vision (please do where you can) that you’ll need to show videos from the main desktop computer</a:t>
            </a:r>
            <a:endParaRPr lang="en-GB">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37556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Get feedback on the two questions. </a:t>
            </a:r>
          </a:p>
          <a:p>
            <a:endParaRPr lang="en-GB">
              <a:cs typeface="Calibri"/>
            </a:endParaRPr>
          </a:p>
          <a:p>
            <a:r>
              <a:rPr lang="en-GB"/>
              <a:t>Two challenges – The curriculum challenge (What should they learn) and the Realisation challenge (actually making it happen in schools)</a:t>
            </a:r>
            <a:endParaRPr lang="en-US"/>
          </a:p>
          <a:p>
            <a:endParaRPr lang="en-GB"/>
          </a:p>
          <a:p>
            <a:r>
              <a:rPr lang="en-GB"/>
              <a:t>Driving factors – ‘Certainty is breaking down’- pace of change, technology</a:t>
            </a:r>
            <a:endParaRPr lang="en-GB">
              <a:cs typeface="Calibri" panose="020F050202020403020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286772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4086137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Same video - </a:t>
            </a:r>
            <a:r>
              <a:rPr lang="en-GB">
                <a:hlinkClick r:id="rId3"/>
              </a:rPr>
              <a:t>https://youtu.be/KRjh_4SqIK8</a:t>
            </a:r>
            <a:r>
              <a:rPr lang="en-GB"/>
              <a:t> </a:t>
            </a:r>
          </a:p>
          <a:p>
            <a:endParaRPr lang="en-GB"/>
          </a:p>
          <a:p>
            <a:r>
              <a:rPr lang="en-GB" baseline="0"/>
              <a:t>Start time: 9:00</a:t>
            </a:r>
            <a:endParaRPr lang="en-GB">
              <a:cs typeface="Calibri"/>
            </a:endParaRPr>
          </a:p>
          <a:p>
            <a:r>
              <a:rPr lang="en-GB" baseline="0"/>
              <a:t>End time: 11:00</a:t>
            </a:r>
            <a:endParaRPr lang="en-GB" baseline="0">
              <a:cs typeface="Calibri"/>
            </a:endParaRP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68073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Need to improve standards – necessary but not sufficient – Can be (wrongly) seen as an alternative to a broad and balanced curriculum</a:t>
            </a:r>
          </a:p>
          <a:p>
            <a:r>
              <a:rPr lang="en-GB">
                <a:cs typeface="Calibri"/>
              </a:rPr>
              <a:t>When children arrive there are already stark differences in outcome</a:t>
            </a:r>
          </a:p>
          <a:p>
            <a:r>
              <a:rPr lang="en-GB">
                <a:cs typeface="Calibri"/>
              </a:rPr>
              <a:t>Qualifications are important – but they are not the only important aspect – well qualified is not the same as being well educated. </a:t>
            </a:r>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3187463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19486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for response in the chat on any of the numbered statements, reinforce these are observed international trends – are we doing the same in Wales or something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Encourage students to maybe reflect on policies they have read so far in this module. Also to think about national initiatives discussed in S1. Do they think they are seeing these ideas come to fruition/being implemented in their schools?</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3842333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for response in the chat on any of the numbered statements, reinforce these are observed international trends – are we doing the same in Wales or something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Encourage students to maybe reflect on policies they have read so far in this module. Also to think about national initiatives discussed in S1. Do they think they are seeing these ideas come to fruition/being implemented in their schools?</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1710234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this task you should divide your group into six sub-groups. You could insert a slide here to show who is in each group. </a:t>
            </a:r>
          </a:p>
          <a:p>
            <a:endParaRPr lang="en-GB">
              <a:cs typeface="Calibri"/>
            </a:endParaRPr>
          </a:p>
          <a:p>
            <a:r>
              <a:rPr lang="en-GB">
                <a:cs typeface="Calibri"/>
              </a:rPr>
              <a:t>Students should access the 'international comparison' slides in the files area of their channel ( you will need to upload a copy ahead of the session)</a:t>
            </a:r>
          </a:p>
          <a:p>
            <a:endParaRPr lang="en-GB">
              <a:cs typeface="Calibri"/>
            </a:endParaRPr>
          </a:p>
          <a:p>
            <a:r>
              <a:rPr lang="en-GB">
                <a:cs typeface="Calibri"/>
              </a:rPr>
              <a:t>Each group should look at one country or region and have 20 minutes to take a brief look at some of the key curriculum documents. They are looking for similarities and differences between these countries and the current / new curriculum.</a:t>
            </a:r>
            <a:br>
              <a:rPr lang="en-GB">
                <a:cs typeface="+mn-lt"/>
              </a:rPr>
            </a:br>
            <a:r>
              <a:rPr lang="en-GB">
                <a:cs typeface="Calibri"/>
              </a:rPr>
              <a:t>Note that in Canada, individual provinces provide the curriculum. In the International Curriculum is run by many international schools around the world. </a:t>
            </a:r>
          </a:p>
          <a:p>
            <a:endParaRPr lang="en-GB">
              <a:cs typeface="Calibri"/>
            </a:endParaRPr>
          </a:p>
          <a:p>
            <a:r>
              <a:rPr lang="en-GB">
                <a:cs typeface="Calibri"/>
              </a:rPr>
              <a:t>Note that these countries were chosen as they were all considered as examples by the teachers from the pioneer schools who drafted the new curriculum. </a:t>
            </a:r>
          </a:p>
          <a:p>
            <a:endParaRPr lang="en-GB">
              <a:cs typeface="Calibri"/>
            </a:endParaRPr>
          </a:p>
          <a:p>
            <a:r>
              <a:rPr lang="en-GB">
                <a:cs typeface="Calibri"/>
              </a:rPr>
              <a:t>After 20 minutes, call the group together and review the main points from each group. (you may need to impose a time limit of 2 mins for each group). </a:t>
            </a:r>
          </a:p>
          <a:p>
            <a:r>
              <a:rPr lang="en-GB">
                <a:cs typeface="Calibri"/>
              </a:rPr>
              <a:t>As a group, consider what stands out across all the different models. How does that link to the principles that we considered from Successful Futures?</a:t>
            </a:r>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119077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Ask students to watch the clip </a:t>
            </a:r>
            <a:r>
              <a:rPr lang="en-GB" sz="1800" u="sng">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https://youtu.be/7xCe2m0kiSg</a:t>
            </a:r>
            <a:r>
              <a:rPr lang="en-GB" sz="1800" u="sng">
                <a:solidFill>
                  <a:srgbClr val="0000FF"/>
                </a:solidFill>
                <a:effectLst/>
                <a:latin typeface="Calibri" panose="020F0502020204030204" pitchFamily="34" charset="0"/>
                <a:ea typeface="DengXian" panose="02010600030101010101" pitchFamily="2" charset="-122"/>
                <a:cs typeface="Times New Roman" panose="02020603050405020304" pitchFamily="18" charset="0"/>
              </a:rPr>
              <a:t> </a:t>
            </a:r>
            <a:r>
              <a:rPr lang="en-GB" sz="1800" u="none">
                <a:solidFill>
                  <a:srgbClr val="0000FF"/>
                </a:solidFill>
                <a:effectLst/>
                <a:latin typeface="Calibri" panose="020F0502020204030204" pitchFamily="34" charset="0"/>
                <a:ea typeface="DengXian" panose="02010600030101010101" pitchFamily="2" charset="-122"/>
                <a:cs typeface="Times New Roman" panose="02020603050405020304" pitchFamily="18" charset="0"/>
              </a:rPr>
              <a:t>and make their own notes (10 mins for watching if stop/start + 5 mins note taking)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a:effectLst/>
              <a:latin typeface="Calibri" panose="020F0502020204030204" pitchFamily="34" charset="0"/>
              <a:ea typeface="DengXian" panose="02010600030101010101" pitchFamily="2" charset="-122"/>
              <a:cs typeface="Times New Roman" panose="02020603050405020304" pitchFamily="18" charset="0"/>
            </a:endParaRPr>
          </a:p>
          <a:p>
            <a:r>
              <a:rPr lang="en-GB"/>
              <a:t>The author is Australian and makes some comparisons with Australia – can ignore this and just take on board the points that are being made. </a:t>
            </a:r>
          </a:p>
          <a:p>
            <a:endParaRPr lang="en-GB" b="1" i="0">
              <a:solidFill>
                <a:srgbClr val="111111"/>
              </a:solidFill>
              <a:effectLst/>
              <a:latin typeface="Roboto" panose="02000000000000000000" pitchFamily="2" charset="0"/>
            </a:endParaRPr>
          </a:p>
          <a:p>
            <a:r>
              <a:rPr lang="en-GB" b="1" i="0">
                <a:solidFill>
                  <a:srgbClr val="111111"/>
                </a:solidFill>
                <a:effectLst/>
                <a:latin typeface="Roboto" panose="02000000000000000000" pitchFamily="2" charset="0"/>
              </a:rPr>
              <a:t>Notes:</a:t>
            </a:r>
          </a:p>
          <a:p>
            <a:r>
              <a:rPr lang="en-GB" b="0" i="0">
                <a:solidFill>
                  <a:srgbClr val="111111"/>
                </a:solidFill>
                <a:effectLst/>
                <a:latin typeface="Roboto" panose="02000000000000000000" pitchFamily="2" charset="0"/>
              </a:rPr>
              <a:t>Finnish children do not begin first grade until they turn 7.</a:t>
            </a:r>
            <a:endParaRPr lang="en-GB" b="0"/>
          </a:p>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6431720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Video is hyperlinked/embedded but alternative links to this video https://youtu.be/_aB9Tg6SRA0   or </a:t>
            </a:r>
            <a:r>
              <a:rPr lang="en-GB">
                <a:hlinkClick r:id="rId3"/>
              </a:rPr>
              <a:t>Inside Singapore’s world-class education system – YouTube</a:t>
            </a:r>
            <a:endParaRPr lang="en-GB"/>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Ask students to watch first 10  minutes only of the video clip </a:t>
            </a:r>
            <a:r>
              <a:rPr lang="en-GB" sz="1800" u="none">
                <a:solidFill>
                  <a:srgbClr val="0000FF"/>
                </a:solidFill>
                <a:effectLst/>
                <a:latin typeface="Calibri" panose="020F0502020204030204" pitchFamily="34" charset="0"/>
                <a:ea typeface="DengXian" panose="02010600030101010101" pitchFamily="2" charset="-122"/>
                <a:cs typeface="Times New Roman" panose="02020603050405020304" pitchFamily="18" charset="0"/>
              </a:rPr>
              <a:t>and make their own notes (10 mins for watching if stop/start + 5 mins note taking)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a:effectLst/>
              <a:latin typeface="Calibri" panose="020F0502020204030204" pitchFamily="34" charset="0"/>
              <a:ea typeface="DengXian" panose="02010600030101010101" pitchFamily="2" charset="-122"/>
              <a:cs typeface="Times New Roman" panose="02020603050405020304" pitchFamily="18" charset="0"/>
            </a:endParaRPr>
          </a:p>
          <a:p>
            <a:r>
              <a:rPr lang="en-GB"/>
              <a:t>The author is Australian and makes some comparisons with Australia – can ignore this and just take on board the points that are being made. </a:t>
            </a:r>
          </a:p>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2208794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2006 was the first time Wales was entered</a:t>
            </a:r>
            <a:r>
              <a:rPr lang="en-GB" baseline="0"/>
              <a:t> into PISA as a separate country and came bottom of the 4 UK nations. Performance fell even further in 2009. The low results sent shock waves around the Welsh education system and led to the Education Minister Leighton Andrews embarking on a series of reforms which have led us to the new curriculum. </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0044096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6961081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https://www.bbc.co.uk/news/uk-wales-50629432</a:t>
            </a:r>
            <a:endParaRPr lang="en-GB" dirty="0"/>
          </a:p>
          <a:p>
            <a:endParaRPr lang="en-GB" dirty="0"/>
          </a:p>
          <a:p>
            <a:r>
              <a:rPr lang="en-GB" dirty="0">
                <a:hlinkClick r:id="rId4"/>
              </a:rPr>
              <a:t>https://blogs.lse.ac.uk/politicsandpolicy/better-but-less-equal/</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4101460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PISA 2018 Insights and Interpretations FINAL PDF.pdf (oecd.org)</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cs typeface="Calibri"/>
            </a:endParaRPr>
          </a:p>
          <a:p>
            <a:r>
              <a:rPr lang="en-GB">
                <a:cs typeface="Calibri"/>
              </a:rPr>
              <a:t>The document shows the performance of all the other countries who took part in 2018 PISA tests. These is a table extracted from page 6 of the document and shows the Mean score for the 2018 PISA test performance in </a:t>
            </a:r>
            <a:r>
              <a:rPr lang="en-GB" b="1">
                <a:cs typeface="Calibri"/>
              </a:rPr>
              <a:t>Reading, </a:t>
            </a:r>
            <a:r>
              <a:rPr lang="en-GB" b="0" err="1">
                <a:cs typeface="Calibri"/>
              </a:rPr>
              <a:t>pg</a:t>
            </a:r>
            <a:r>
              <a:rPr lang="en-GB" b="0">
                <a:cs typeface="Calibri"/>
              </a:rPr>
              <a:t> 7 shows Maths and page 8 shows Science. In these tables Wales does not sit on its own but as part of the UK results, however, the table on slide 24 shows students how Wales performed in 2018 and can be used to get a sense of where Wales would be if it was placed in this table.</a:t>
            </a:r>
          </a:p>
          <a:p>
            <a:endParaRPr lang="en-GB" b="0">
              <a:cs typeface="Calibri"/>
            </a:endParaRPr>
          </a:p>
          <a:p>
            <a:r>
              <a:rPr lang="en-GB" b="0">
                <a:cs typeface="Calibri"/>
              </a:rPr>
              <a:t>Ask the students to notice where Singapore and Finland are and to reflect on their earlier observations as to the reason why the think these countries perform so well?</a:t>
            </a: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119077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PISA 2018 Insights and Interpretations FINAL PDF.pdf (oecd.org)</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cs typeface="Calibri"/>
            </a:endParaRPr>
          </a:p>
          <a:p>
            <a:r>
              <a:rPr lang="en-GB">
                <a:cs typeface="Calibri"/>
              </a:rPr>
              <a:t>The document shows the performance of all the other countries who took part in 2018 PISA tests, and if you like graphs this one from page 24 is very interesting</a:t>
            </a:r>
            <a:r>
              <a:rPr lang="en-GB" b="0">
                <a:cs typeface="Calibri"/>
              </a:rPr>
              <a:t>.</a:t>
            </a:r>
          </a:p>
          <a:p>
            <a:r>
              <a:rPr lang="en-GB" b="0">
                <a:cs typeface="Calibri"/>
              </a:rPr>
              <a:t>Average performance is on the vertical axis – so the higher up you are as a country the better you performed.</a:t>
            </a:r>
          </a:p>
          <a:p>
            <a:r>
              <a:rPr lang="en-GB" b="0">
                <a:cs typeface="Calibri"/>
              </a:rPr>
              <a:t>Learning hours is on the horizontal axis – so the further along this axis the more hours you spend learning per week.</a:t>
            </a:r>
          </a:p>
          <a:p>
            <a:endParaRPr lang="en-GB" b="0">
              <a:cs typeface="Calibri"/>
            </a:endParaRPr>
          </a:p>
          <a:p>
            <a:r>
              <a:rPr lang="en-GB" b="0">
                <a:cs typeface="Calibri"/>
              </a:rPr>
              <a:t>Ask the students to notice where Singapore and Finland are on this graph.</a:t>
            </a:r>
          </a:p>
          <a:p>
            <a:r>
              <a:rPr lang="en-GB" b="0">
                <a:cs typeface="Calibri"/>
              </a:rPr>
              <a:t>Finland is a country that spent the least amount of learning time in hours per week – yet are the 7</a:t>
            </a:r>
            <a:r>
              <a:rPr lang="en-GB" b="0" baseline="30000">
                <a:cs typeface="Calibri"/>
              </a:rPr>
              <a:t>th</a:t>
            </a:r>
            <a:r>
              <a:rPr lang="en-GB" b="0">
                <a:cs typeface="Calibri"/>
              </a:rPr>
              <a:t> highest performing country. Allow students to make other judgments on this graph if they wish to.</a:t>
            </a:r>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153297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a:solidFill>
                  <a:srgbClr val="0000FF"/>
                </a:solidFill>
                <a:effectLst/>
                <a:latin typeface="Calibri" panose="020F0502020204030204" pitchFamily="34" charset="0"/>
                <a:ea typeface="DengXian" panose="02010600030101010101" pitchFamily="2" charset="-122"/>
                <a:cs typeface="Times New Roman" panose="02020603050405020304" pitchFamily="18" charset="0"/>
                <a:hlinkClick r:id="rId3"/>
              </a:rPr>
              <a:t>PISA 2018 Insights and Interpretations FINAL PDF.pdf (oecd.org)</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cs typeface="Calibri"/>
            </a:endParaRPr>
          </a:p>
          <a:p>
            <a:r>
              <a:rPr lang="en-GB">
                <a:cs typeface="Calibri"/>
              </a:rPr>
              <a:t>The document also shows insights and interpretations of other aspects of international education system - not just Reading, Maths and Science. These areas are listed on the ppt – encourage the students to engage with this document, especially if some of the areas identified may relate to an action point they are considering discussing.</a:t>
            </a:r>
            <a:endParaRPr lang="en-GB" b="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1702639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only available in English. Please inform students that this reading takes both an international and national look at community schools and therefore ties this session with sessions 5+6. Inform them that this maybe a worthy read for any who is exploring this topic area (schools offering the use of their facilities) as a community based project</a:t>
            </a:r>
            <a:r>
              <a:rPr lang="en-GB" baseline="0"/>
              <a:t>. </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22799037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33847221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There is more to international comparison that just curriculum and assessment. Governments are interested in learning about the most effective international systems, and how they can implement their ideas. </a:t>
            </a:r>
            <a:endParaRPr lang="en-GB"/>
          </a:p>
          <a:p>
            <a:endParaRPr lang="en-GB">
              <a:cs typeface="Calibri" panose="020F0502020204030204"/>
            </a:endParaRPr>
          </a:p>
          <a:p>
            <a:r>
              <a:rPr lang="en-GB"/>
              <a:t>The report is a really good source of contextual</a:t>
            </a:r>
            <a:r>
              <a:rPr lang="en-GB" baseline="0"/>
              <a:t> information about the Welsh education system.</a:t>
            </a:r>
            <a:r>
              <a:rPr lang="en-GB"/>
              <a:t> This may be helpful in future work, and the document is worth bookmarking as a good reference. </a:t>
            </a:r>
            <a:endParaRPr lang="en-US">
              <a:cs typeface="Calibri"/>
            </a:endParaRPr>
          </a:p>
          <a:p>
            <a:endParaRPr lang="en-GB">
              <a:cs typeface="Calibri"/>
            </a:endParaRPr>
          </a:p>
          <a:p>
            <a:r>
              <a:rPr lang="en-GB">
                <a:hlinkClick r:id="rId3"/>
              </a:rPr>
              <a:t>http://www.oecd.org/education/The-Welsh-Education-Reform-Journey.pdf</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67474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report is a really good source of contextual</a:t>
            </a:r>
            <a:r>
              <a:rPr lang="en-GB" baseline="0"/>
              <a:t> information about the Welsh education system.</a:t>
            </a:r>
            <a:r>
              <a:rPr lang="en-GB"/>
              <a:t> </a:t>
            </a:r>
            <a:endParaRPr lang="en-US"/>
          </a:p>
          <a:p>
            <a:endParaRPr lang="en-GB">
              <a:cs typeface="Calibri"/>
            </a:endParaRPr>
          </a:p>
          <a:p>
            <a:r>
              <a:rPr lang="en-GB">
                <a:hlinkClick r:id="rId3"/>
              </a:rPr>
              <a:t>http://www.oecd.org/education/The-Welsh-Education-Reform-Journey.pdf</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5898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4/16/2024</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4/16/2024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4/16/2024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326357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286605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1"/>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6"/>
            <a:ext cx="7886700" cy="150018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59178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117393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8"/>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1"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1"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16/04/2024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133558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16/04/2024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803130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16/04/2024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7347618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8"/>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772008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8"/>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16/04/2024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77029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9682553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16/04/2024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315137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589822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9078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4/16/2024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82BE39C-262D-40F2-90E2-40ED796CD594}" type="datetimeFigureOut">
              <a:rPr lang="en-GB" smtClean="0"/>
              <a:t>16/04/2024</a:t>
            </a:fld>
            <a:endParaRPr lang="en-GB"/>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413934149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KRjh_4SqIK8?start=420" TargetMode="Externa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KRjh_4SqIK8?start=540" TargetMode="Externa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fieldworkeducation.com/curriculums" TargetMode="External"/><Relationship Id="rId3" Type="http://schemas.openxmlformats.org/officeDocument/2006/relationships/hyperlink" Target="https://nzcurriculum.tki.org.nz/The-New-Zealand-Curriculum" TargetMode="External"/><Relationship Id="rId7" Type="http://schemas.openxmlformats.org/officeDocument/2006/relationships/hyperlink" Target="https://www.edb.gov.hk/en/curriculum-development/index.html" TargetMode="External"/><Relationship Id="rId2" Type="http://schemas.openxmlformats.org/officeDocument/2006/relationships/image" Target="../media/image9.jpeg"/><Relationship Id="rId1" Type="http://schemas.openxmlformats.org/officeDocument/2006/relationships/slideLayout" Target="../slideLayouts/slideLayout18.xml"/><Relationship Id="rId6" Type="http://schemas.openxmlformats.org/officeDocument/2006/relationships/hyperlink" Target="https://www.curriculumonline.ie/Home/" TargetMode="External"/><Relationship Id="rId5" Type="http://schemas.openxmlformats.org/officeDocument/2006/relationships/hyperlink" Target="https://education.gov.scot/education-scotland/scottish-education-system/policy-for-scottish-education/policy-drivers/cfe-building-from-the-statement-appendix-incl-btc1-5/what-is-curriculum-for-excellence" TargetMode="External"/><Relationship Id="rId4" Type="http://schemas.openxmlformats.org/officeDocument/2006/relationships/hyperlink" Target="https://curriculum.gov.bc.ca/" TargetMode="External"/><Relationship Id="rId9" Type="http://schemas.openxmlformats.org/officeDocument/2006/relationships/hyperlink" Target="https://www.ibo.org/"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7xCe2m0kiSg"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8.xml"/><Relationship Id="rId1" Type="http://schemas.openxmlformats.org/officeDocument/2006/relationships/video" Target="https://www.youtube.com/embed/_aB9Tg6SRA0?feature=oembed" TargetMode="External"/><Relationship Id="rId4" Type="http://schemas.openxmlformats.org/officeDocument/2006/relationships/image" Target="../media/image1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hyperlink" Target="PISA%202018%20Insights%20and%20Interpretations%20FINAL%20PDF.pdf%20(oecd.org)"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PISA%202018%20Insights%20and%20Interpretations%20FINAL%20PDF.pdf%20(oecd.org)"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hyperlink" Target="PISA%202018%20Insights%20and%20Interpretations%20FINAL%20PDF.pdf%20(oecd.org)" TargetMode="External"/><Relationship Id="rId2" Type="http://schemas.openxmlformats.org/officeDocument/2006/relationships/notesSlide" Target="../notesSlides/notesSlide19.xml"/><Relationship Id="rId1" Type="http://schemas.openxmlformats.org/officeDocument/2006/relationships/slideLayout" Target="../slideLayouts/slideLayout9.xml"/><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hyperlink" Target="https://www.wcpp.org.uk/wp-content/uploads/2019/06/Increasing-the-Use-of-School-Facilities-Report.pdf"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1" y="857250"/>
            <a:ext cx="2477086" cy="51435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defTabSz="342900">
              <a:defRPr/>
            </a:pPr>
            <a:endParaRPr lang="en-US" sz="1350">
              <a:solidFill>
                <a:prstClr val="black"/>
              </a:solidFill>
              <a:latin typeface="Calibri" panose="020F0502020204030204"/>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07853" y="857251"/>
            <a:ext cx="1370707" cy="51435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3" name="TextBox 2">
            <a:extLst>
              <a:ext uri="{FF2B5EF4-FFF2-40B4-BE49-F238E27FC236}">
                <a16:creationId xmlns:a16="http://schemas.microsoft.com/office/drawing/2014/main" id="{B9E735E4-A267-45D9-B89F-EA30D7B43536}"/>
              </a:ext>
            </a:extLst>
          </p:cNvPr>
          <p:cNvSpPr txBox="1"/>
          <p:nvPr/>
        </p:nvSpPr>
        <p:spPr>
          <a:xfrm>
            <a:off x="3952875" y="2804897"/>
            <a:ext cx="4974994" cy="1905000"/>
          </a:xfrm>
          <a:prstGeom prst="rect">
            <a:avLst/>
          </a:prstGeom>
          <a:noFill/>
        </p:spPr>
        <p:txBody>
          <a:bodyPr wrap="square" rtlCol="0" anchor="t">
            <a:normAutofit/>
          </a:bodyPr>
          <a:lstStyle/>
          <a:p>
            <a:pPr defTabSz="685800">
              <a:spcAft>
                <a:spcPts val="450"/>
              </a:spcAft>
            </a:pPr>
            <a:r>
              <a:rPr lang="en-GB" sz="2400" b="1" err="1">
                <a:solidFill>
                  <a:prstClr val="black"/>
                </a:solidFill>
                <a:latin typeface="Calibri" panose="020F0502020204030204"/>
              </a:rPr>
              <a:t>Perspectif</a:t>
            </a:r>
            <a:r>
              <a:rPr lang="en-GB" sz="2400" b="1">
                <a:solidFill>
                  <a:prstClr val="black"/>
                </a:solidFill>
                <a:latin typeface="Calibri" panose="020F0502020204030204"/>
              </a:rPr>
              <a:t> </a:t>
            </a:r>
            <a:r>
              <a:rPr lang="en-GB" sz="2400" b="1" err="1">
                <a:solidFill>
                  <a:prstClr val="black"/>
                </a:solidFill>
                <a:latin typeface="Calibri" panose="020F0502020204030204"/>
              </a:rPr>
              <a:t>rhyngwladol</a:t>
            </a:r>
            <a:endParaRPr lang="en-GB" sz="2400" b="1">
              <a:solidFill>
                <a:prstClr val="black"/>
              </a:solidFill>
              <a:latin typeface="Calibri" panose="020F0502020204030204"/>
            </a:endParaRPr>
          </a:p>
          <a:p>
            <a:pPr defTabSz="685800">
              <a:spcAft>
                <a:spcPts val="450"/>
              </a:spcAft>
            </a:pPr>
            <a:endParaRPr lang="en-GB" sz="2400" b="1">
              <a:solidFill>
                <a:prstClr val="black"/>
              </a:solidFill>
              <a:latin typeface="Calibri" panose="020F0502020204030204"/>
            </a:endParaRPr>
          </a:p>
          <a:p>
            <a:pPr defTabSz="685800">
              <a:spcAft>
                <a:spcPts val="450"/>
              </a:spcAft>
            </a:pPr>
            <a:r>
              <a:rPr lang="en-GB" sz="2400" b="1">
                <a:solidFill>
                  <a:prstClr val="black"/>
                </a:solidFill>
                <a:latin typeface="Calibri" panose="020F0502020204030204"/>
              </a:rPr>
              <a:t>International perspectives</a:t>
            </a:r>
            <a:endParaRPr lang="en-GB" sz="2400">
              <a:solidFill>
                <a:prstClr val="black"/>
              </a:solidFill>
              <a:latin typeface="Calibri" panose="020F0502020204030204"/>
            </a:endParaRPr>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443950" y="1371600"/>
            <a:ext cx="1563902" cy="3829050"/>
          </a:xfrm>
        </p:spPr>
        <p:txBody>
          <a:bodyPr vert="horz" lIns="68580" tIns="34290" rIns="68580" bIns="34290" rtlCol="0" anchor="ctr">
            <a:normAutofit/>
          </a:bodyPr>
          <a:lstStyle/>
          <a:p>
            <a:r>
              <a:rPr lang="en-US" sz="2625" dirty="0" err="1">
                <a:solidFill>
                  <a:srgbClr val="FFFFFF"/>
                </a:solidFill>
              </a:rPr>
              <a:t>Sesiwn</a:t>
            </a:r>
            <a:r>
              <a:rPr lang="en-US" sz="2625" dirty="0">
                <a:solidFill>
                  <a:srgbClr val="FFFFFF"/>
                </a:solidFill>
              </a:rPr>
              <a:t> 9</a:t>
            </a:r>
            <a:br>
              <a:rPr lang="en-US" sz="2625" dirty="0">
                <a:solidFill>
                  <a:srgbClr val="FFFFFF"/>
                </a:solidFill>
              </a:rPr>
            </a:br>
            <a:br>
              <a:rPr lang="en-US" sz="2625" dirty="0">
                <a:solidFill>
                  <a:srgbClr val="FFFFFF"/>
                </a:solidFill>
              </a:rPr>
            </a:br>
            <a:r>
              <a:rPr lang="en-US" sz="2625" dirty="0">
                <a:solidFill>
                  <a:srgbClr val="FFFFFF"/>
                </a:solidFill>
              </a:rPr>
              <a:t>Session 9</a:t>
            </a:r>
          </a:p>
        </p:txBody>
      </p:sp>
      <p:sp>
        <p:nvSpPr>
          <p:cNvPr id="4" name="Text Placeholder 3">
            <a:extLst>
              <a:ext uri="{FF2B5EF4-FFF2-40B4-BE49-F238E27FC236}">
                <a16:creationId xmlns:a16="http://schemas.microsoft.com/office/drawing/2014/main" id="{FF086E3F-8098-4790-A349-A4A5DB97779C}"/>
              </a:ext>
            </a:extLst>
          </p:cNvPr>
          <p:cNvSpPr>
            <a:spLocks noGrp="1"/>
          </p:cNvSpPr>
          <p:nvPr>
            <p:ph type="body" idx="1"/>
          </p:nvPr>
        </p:nvSpPr>
        <p:spPr>
          <a:xfrm>
            <a:off x="3952875" y="1371600"/>
            <a:ext cx="3648075" cy="1866900"/>
          </a:xfrm>
        </p:spPr>
        <p:txBody>
          <a:bodyPr vert="horz" wrap="square" lIns="68580" tIns="34290" rIns="68580" bIns="34290" rtlCol="0" anchor="t">
            <a:normAutofit/>
          </a:bodyPr>
          <a:lstStyle/>
          <a:p>
            <a:r>
              <a:rPr lang="en-GB" sz="2100" b="1" dirty="0">
                <a:solidFill>
                  <a:schemeClr val="bg1"/>
                </a:solidFill>
              </a:rPr>
              <a:t>Introduction to the module and overview</a:t>
            </a:r>
            <a:endParaRPr lang="en-US" sz="2100" dirty="0">
              <a:solidFill>
                <a:schemeClr val="bg1"/>
              </a:solidFill>
            </a:endParaRPr>
          </a:p>
        </p:txBody>
      </p:sp>
    </p:spTree>
    <p:extLst>
      <p:ext uri="{BB962C8B-B14F-4D97-AF65-F5344CB8AC3E}">
        <p14:creationId xmlns:p14="http://schemas.microsoft.com/office/powerpoint/2010/main" val="1479205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69949" y="995318"/>
            <a:ext cx="7404101" cy="1193968"/>
          </a:xfrm>
          <a:solidFill>
            <a:srgbClr val="FFFFFF"/>
          </a:solidFill>
          <a:ln w="38100">
            <a:solidFill>
              <a:srgbClr val="7F7F7F"/>
            </a:solidFill>
            <a:miter lim="800000"/>
          </a:ln>
        </p:spPr>
        <p:txBody>
          <a:bodyPr>
            <a:normAutofit/>
          </a:bodyPr>
          <a:lstStyle/>
          <a:p>
            <a:pPr algn="ctr"/>
            <a:r>
              <a:rPr lang="en-GB" sz="3100" b="1" err="1">
                <a:solidFill>
                  <a:srgbClr val="3F3F3F"/>
                </a:solidFill>
              </a:rPr>
              <a:t>Trosolwg</a:t>
            </a:r>
            <a:br>
              <a:rPr lang="en-GB" sz="3100" b="1">
                <a:cs typeface="Calibri Light"/>
              </a:rPr>
            </a:br>
            <a:r>
              <a:rPr lang="en-GB" sz="3100" b="1">
                <a:solidFill>
                  <a:srgbClr val="3F3F3F"/>
                </a:solidFill>
              </a:rPr>
              <a:t>Overview</a:t>
            </a:r>
          </a:p>
        </p:txBody>
      </p:sp>
      <p:sp>
        <p:nvSpPr>
          <p:cNvPr id="3" name="Content Placeholder 2"/>
          <p:cNvSpPr>
            <a:spLocks noGrp="1"/>
          </p:cNvSpPr>
          <p:nvPr>
            <p:ph sz="half" idx="1"/>
          </p:nvPr>
        </p:nvSpPr>
        <p:spPr>
          <a:xfrm>
            <a:off x="520572" y="2888250"/>
            <a:ext cx="3810127" cy="2959777"/>
          </a:xfrm>
        </p:spPr>
        <p:txBody>
          <a:bodyPr vert="horz" lIns="91440" tIns="45720" rIns="91440" bIns="45720" rtlCol="0" anchor="t">
            <a:noAutofit/>
          </a:bodyPr>
          <a:lstStyle/>
          <a:p>
            <a:r>
              <a:rPr lang="en-GB" err="1">
                <a:cs typeface="Calibri"/>
              </a:rPr>
              <a:t>Sialens</a:t>
            </a:r>
            <a:r>
              <a:rPr lang="en-GB">
                <a:cs typeface="Calibri"/>
              </a:rPr>
              <a:t> </a:t>
            </a:r>
            <a:r>
              <a:rPr lang="en-GB" err="1">
                <a:cs typeface="Calibri"/>
              </a:rPr>
              <a:t>byd-eang</a:t>
            </a:r>
            <a:r>
              <a:rPr lang="en-GB">
                <a:cs typeface="Calibri"/>
              </a:rPr>
              <a:t> o </a:t>
            </a:r>
            <a:r>
              <a:rPr lang="en-GB" err="1">
                <a:cs typeface="Calibri"/>
              </a:rPr>
              <a:t>ddiwygio</a:t>
            </a:r>
            <a:r>
              <a:rPr lang="en-GB">
                <a:cs typeface="Calibri"/>
              </a:rPr>
              <a:t> </a:t>
            </a:r>
            <a:r>
              <a:rPr lang="en-GB" err="1">
                <a:cs typeface="Calibri"/>
              </a:rPr>
              <a:t>addysg</a:t>
            </a:r>
            <a:endParaRPr lang="en-GB">
              <a:cs typeface="Calibri"/>
            </a:endParaRPr>
          </a:p>
          <a:p>
            <a:r>
              <a:rPr lang="en-GB">
                <a:cs typeface="Calibri"/>
              </a:rPr>
              <a:t>Systemau </a:t>
            </a:r>
            <a:r>
              <a:rPr lang="en-GB" err="1">
                <a:cs typeface="Calibri"/>
              </a:rPr>
              <a:t>addysg</a:t>
            </a:r>
            <a:r>
              <a:rPr lang="en-GB">
                <a:cs typeface="Calibri"/>
              </a:rPr>
              <a:t> </a:t>
            </a:r>
            <a:r>
              <a:rPr lang="en-GB" err="1">
                <a:cs typeface="Calibri"/>
              </a:rPr>
              <a:t>eraill</a:t>
            </a:r>
            <a:endParaRPr lang="en-GB">
              <a:cs typeface="Calibri"/>
            </a:endParaRPr>
          </a:p>
          <a:p>
            <a:r>
              <a:rPr lang="en-GB">
                <a:cs typeface="Calibri"/>
              </a:rPr>
              <a:t>PISA ac </a:t>
            </a:r>
            <a:r>
              <a:rPr lang="en-GB" err="1">
                <a:cs typeface="Calibri"/>
              </a:rPr>
              <a:t>effaith</a:t>
            </a:r>
            <a:r>
              <a:rPr lang="en-GB">
                <a:cs typeface="Calibri"/>
              </a:rPr>
              <a:t> y </a:t>
            </a:r>
            <a:r>
              <a:rPr lang="en-GB" err="1">
                <a:cs typeface="Calibri"/>
              </a:rPr>
              <a:t>profion</a:t>
            </a:r>
            <a:endParaRPr lang="en-GB">
              <a:cs typeface="Calibri"/>
            </a:endParaRPr>
          </a:p>
          <a:p>
            <a:r>
              <a:rPr lang="en-GB" err="1">
                <a:cs typeface="Calibri"/>
              </a:rPr>
              <a:t>Yr</a:t>
            </a:r>
            <a:r>
              <a:rPr lang="en-GB">
                <a:cs typeface="Calibri"/>
              </a:rPr>
              <a:t> OECD</a:t>
            </a:r>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4813298" y="2888250"/>
            <a:ext cx="3694133" cy="2959778"/>
          </a:xfrm>
        </p:spPr>
        <p:txBody>
          <a:bodyPr vert="horz" lIns="91440" tIns="45720" rIns="91440" bIns="45720" rtlCol="0" anchor="t">
            <a:noAutofit/>
          </a:bodyPr>
          <a:lstStyle/>
          <a:p>
            <a:r>
              <a:rPr lang="en-GB"/>
              <a:t>The global challenge of education reform</a:t>
            </a:r>
            <a:endParaRPr lang="en-GB">
              <a:cs typeface="Calibri"/>
            </a:endParaRPr>
          </a:p>
          <a:p>
            <a:r>
              <a:rPr lang="en-GB"/>
              <a:t>Other education systems</a:t>
            </a:r>
            <a:endParaRPr lang="en-GB">
              <a:cs typeface="Calibri"/>
            </a:endParaRPr>
          </a:p>
          <a:p>
            <a:r>
              <a:rPr lang="en-GB"/>
              <a:t>PISA and its impact</a:t>
            </a:r>
            <a:endParaRPr lang="en-GB">
              <a:cs typeface="Calibri"/>
            </a:endParaRPr>
          </a:p>
          <a:p>
            <a:r>
              <a:rPr lang="en-GB"/>
              <a:t>The OECD</a:t>
            </a:r>
            <a:endParaRPr lang="en-GB">
              <a:cs typeface="Calibri"/>
            </a:endParaRPr>
          </a:p>
        </p:txBody>
      </p:sp>
    </p:spTree>
    <p:extLst>
      <p:ext uri="{BB962C8B-B14F-4D97-AF65-F5344CB8AC3E}">
        <p14:creationId xmlns:p14="http://schemas.microsoft.com/office/powerpoint/2010/main" val="404277670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26BDCA6B-3C9C-4213-A0D9-30BD5F0B0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319726" cy="6858000"/>
          </a:xfrm>
          <a:custGeom>
            <a:avLst/>
            <a:gdLst>
              <a:gd name="connsiteX0" fmla="*/ 184095 w 8426302"/>
              <a:gd name="connsiteY0" fmla="*/ 6858000 h 6858000"/>
              <a:gd name="connsiteX1" fmla="*/ 8426302 w 8426302"/>
              <a:gd name="connsiteY1" fmla="*/ 6858000 h 6858000"/>
              <a:gd name="connsiteX2" fmla="*/ 8426302 w 8426302"/>
              <a:gd name="connsiteY2" fmla="*/ 0 h 6858000"/>
              <a:gd name="connsiteX3" fmla="*/ 2743435 w 8426302"/>
              <a:gd name="connsiteY3" fmla="*/ 0 h 6858000"/>
              <a:gd name="connsiteX4" fmla="*/ 2688451 w 8426302"/>
              <a:gd name="connsiteY4" fmla="*/ 37385 h 6858000"/>
              <a:gd name="connsiteX5" fmla="*/ 0 w 8426302"/>
              <a:gd name="connsiteY5" fmla="*/ 5321277 h 6858000"/>
              <a:gd name="connsiteX6" fmla="*/ 116943 w 8426302"/>
              <a:gd name="connsiteY6" fmla="*/ 65584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26302" h="6858000">
                <a:moveTo>
                  <a:pt x="184095" y="6858000"/>
                </a:moveTo>
                <a:lnTo>
                  <a:pt x="8426302" y="6858000"/>
                </a:lnTo>
                <a:lnTo>
                  <a:pt x="8426302" y="0"/>
                </a:lnTo>
                <a:lnTo>
                  <a:pt x="2743435" y="0"/>
                </a:lnTo>
                <a:lnTo>
                  <a:pt x="2688451" y="37385"/>
                </a:lnTo>
                <a:cubicBezTo>
                  <a:pt x="1058888" y="1225893"/>
                  <a:pt x="0" y="3149927"/>
                  <a:pt x="0" y="5321277"/>
                </a:cubicBezTo>
                <a:cubicBezTo>
                  <a:pt x="0" y="5744268"/>
                  <a:pt x="40184" y="6157873"/>
                  <a:pt x="116943" y="6558484"/>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DA12F62-867F-4684-B28B-E085D09DC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131199" cy="6858000"/>
          </a:xfrm>
          <a:custGeom>
            <a:avLst/>
            <a:gdLst>
              <a:gd name="connsiteX0" fmla="*/ 190266 w 8174932"/>
              <a:gd name="connsiteY0" fmla="*/ 6858000 h 6858000"/>
              <a:gd name="connsiteX1" fmla="*/ 8174932 w 8174932"/>
              <a:gd name="connsiteY1" fmla="*/ 6858000 h 6858000"/>
              <a:gd name="connsiteX2" fmla="*/ 8174932 w 8174932"/>
              <a:gd name="connsiteY2" fmla="*/ 0 h 6858000"/>
              <a:gd name="connsiteX3" fmla="*/ 2944847 w 8174932"/>
              <a:gd name="connsiteY3" fmla="*/ 0 h 6858000"/>
              <a:gd name="connsiteX4" fmla="*/ 2646373 w 8174932"/>
              <a:gd name="connsiteY4" fmla="*/ 196447 h 6858000"/>
              <a:gd name="connsiteX5" fmla="*/ 0 w 8174932"/>
              <a:gd name="connsiteY5" fmla="*/ 5321277 h 6858000"/>
              <a:gd name="connsiteX6" fmla="*/ 112445 w 8174932"/>
              <a:gd name="connsiteY6" fmla="*/ 6510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4932" h="6858000">
                <a:moveTo>
                  <a:pt x="190266" y="6858000"/>
                </a:moveTo>
                <a:lnTo>
                  <a:pt x="8174932" y="6858000"/>
                </a:lnTo>
                <a:lnTo>
                  <a:pt x="8174932" y="0"/>
                </a:lnTo>
                <a:lnTo>
                  <a:pt x="2944847" y="0"/>
                </a:lnTo>
                <a:lnTo>
                  <a:pt x="2646373" y="196447"/>
                </a:lnTo>
                <a:cubicBezTo>
                  <a:pt x="1044779" y="1335395"/>
                  <a:pt x="0" y="3206327"/>
                  <a:pt x="0" y="5321277"/>
                </a:cubicBezTo>
                <a:cubicBezTo>
                  <a:pt x="0" y="5727999"/>
                  <a:pt x="38639" y="6125696"/>
                  <a:pt x="112445" y="6510898"/>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599CB261-4637-487D-9B27-7FD232892DB2}"/>
              </a:ext>
            </a:extLst>
          </p:cNvPr>
          <p:cNvSpPr>
            <a:spLocks noGrp="1"/>
          </p:cNvSpPr>
          <p:nvPr>
            <p:ph type="title"/>
          </p:nvPr>
        </p:nvSpPr>
        <p:spPr>
          <a:xfrm>
            <a:off x="628488" y="1783094"/>
            <a:ext cx="4065032" cy="3466213"/>
          </a:xfrm>
        </p:spPr>
        <p:txBody>
          <a:bodyPr vert="horz" lIns="91440" tIns="45720" rIns="91440" bIns="45720" rtlCol="0" anchor="b">
            <a:noAutofit/>
          </a:bodyPr>
          <a:lstStyle/>
          <a:p>
            <a:r>
              <a:rPr lang="en-US" sz="4000" b="1" kern="1200" err="1">
                <a:solidFill>
                  <a:srgbClr val="FFFFFF"/>
                </a:solidFill>
                <a:latin typeface="+mj-lt"/>
                <a:ea typeface="+mj-ea"/>
                <a:cs typeface="+mj-cs"/>
              </a:rPr>
              <a:t>Sialens</a:t>
            </a:r>
            <a:r>
              <a:rPr lang="en-US" sz="4000" b="1" kern="1200">
                <a:solidFill>
                  <a:srgbClr val="FFFFFF"/>
                </a:solidFill>
                <a:latin typeface="+mj-lt"/>
                <a:ea typeface="+mj-ea"/>
                <a:cs typeface="+mj-cs"/>
              </a:rPr>
              <a:t> </a:t>
            </a:r>
            <a:r>
              <a:rPr lang="en-US" sz="4000" b="1" err="1">
                <a:solidFill>
                  <a:srgbClr val="FFFFFF"/>
                </a:solidFill>
              </a:rPr>
              <a:t>byd-eang</a:t>
            </a:r>
            <a:r>
              <a:rPr lang="en-US" sz="4000" b="1">
                <a:solidFill>
                  <a:srgbClr val="FFFFFF"/>
                </a:solidFill>
              </a:rPr>
              <a:t> o</a:t>
            </a:r>
            <a:r>
              <a:rPr lang="en-US" sz="4000" b="1" kern="1200">
                <a:solidFill>
                  <a:srgbClr val="FFFFFF"/>
                </a:solidFill>
                <a:latin typeface="+mj-lt"/>
                <a:ea typeface="+mj-ea"/>
                <a:cs typeface="+mj-cs"/>
              </a:rPr>
              <a:t> </a:t>
            </a:r>
            <a:r>
              <a:rPr lang="en-US" sz="4000" b="1" kern="1200" err="1">
                <a:solidFill>
                  <a:srgbClr val="FFFFFF"/>
                </a:solidFill>
                <a:latin typeface="+mj-lt"/>
                <a:ea typeface="+mj-ea"/>
                <a:cs typeface="+mj-cs"/>
              </a:rPr>
              <a:t>ddiwygio</a:t>
            </a:r>
            <a:r>
              <a:rPr lang="en-US" sz="4000" b="1" kern="1200">
                <a:solidFill>
                  <a:srgbClr val="FFFFFF"/>
                </a:solidFill>
                <a:latin typeface="+mj-lt"/>
                <a:ea typeface="+mj-ea"/>
                <a:cs typeface="+mj-cs"/>
              </a:rPr>
              <a:t> </a:t>
            </a:r>
            <a:r>
              <a:rPr lang="en-US" sz="4000" b="1" kern="1200" err="1">
                <a:solidFill>
                  <a:srgbClr val="FFFFFF"/>
                </a:solidFill>
                <a:latin typeface="+mj-lt"/>
                <a:ea typeface="+mj-ea"/>
                <a:cs typeface="+mj-cs"/>
              </a:rPr>
              <a:t>addysg</a:t>
            </a:r>
            <a:br>
              <a:rPr lang="en-US" sz="4000" b="1" kern="1200"/>
            </a:br>
            <a:br>
              <a:rPr lang="en-US" sz="4000" b="1" kern="1200"/>
            </a:br>
            <a:r>
              <a:rPr lang="en-US" sz="4000" b="1" kern="1200">
                <a:solidFill>
                  <a:srgbClr val="FFFFFF"/>
                </a:solidFill>
                <a:latin typeface="+mj-lt"/>
                <a:ea typeface="+mj-ea"/>
                <a:cs typeface="+mj-cs"/>
              </a:rPr>
              <a:t>The global challenge of education reform</a:t>
            </a:r>
            <a:br>
              <a:rPr lang="en-US" sz="4000" b="1" kern="1200"/>
            </a:br>
            <a:endParaRPr lang="en-US" sz="3500" kern="1200">
              <a:solidFill>
                <a:srgbClr val="FFFFFF"/>
              </a:solidFill>
              <a:latin typeface="+mj-lt"/>
              <a:ea typeface="+mj-ea"/>
              <a:cs typeface="+mj-cs"/>
            </a:endParaRPr>
          </a:p>
        </p:txBody>
      </p:sp>
    </p:spTree>
    <p:extLst>
      <p:ext uri="{BB962C8B-B14F-4D97-AF65-F5344CB8AC3E}">
        <p14:creationId xmlns:p14="http://schemas.microsoft.com/office/powerpoint/2010/main" val="197969554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err="1">
                <a:solidFill>
                  <a:srgbClr val="FFFFFF"/>
                </a:solidFill>
                <a:ea typeface="+mj-lt"/>
                <a:cs typeface="+mj-lt"/>
              </a:rPr>
              <a:t>Newid</a:t>
            </a:r>
            <a:r>
              <a:rPr lang="en-GB" sz="3500">
                <a:solidFill>
                  <a:srgbClr val="FFFFFF"/>
                </a:solidFill>
                <a:ea typeface="+mj-lt"/>
                <a:cs typeface="+mj-lt"/>
              </a:rPr>
              <a:t> </a:t>
            </a:r>
            <a:br>
              <a:rPr lang="en-GB" sz="3500">
                <a:solidFill>
                  <a:srgbClr val="FFFFFF"/>
                </a:solidFill>
                <a:ea typeface="+mj-lt"/>
                <a:cs typeface="+mj-lt"/>
              </a:rPr>
            </a:br>
            <a:r>
              <a:rPr lang="en-GB" sz="3500" err="1">
                <a:solidFill>
                  <a:srgbClr val="FFFFFF"/>
                </a:solidFill>
                <a:ea typeface="+mj-lt"/>
                <a:cs typeface="+mj-lt"/>
              </a:rPr>
              <a:t>byd-eang</a:t>
            </a:r>
            <a:br>
              <a:rPr lang="en-GB" sz="3500">
                <a:solidFill>
                  <a:srgbClr val="FFFFFF"/>
                </a:solidFill>
                <a:ea typeface="+mj-lt"/>
                <a:cs typeface="+mj-lt"/>
              </a:rPr>
            </a:br>
            <a:br>
              <a:rPr lang="en-GB" sz="3500">
                <a:solidFill>
                  <a:srgbClr val="FFFFFF"/>
                </a:solidFill>
              </a:rPr>
            </a:br>
            <a:r>
              <a:rPr lang="en-GB" sz="3500">
                <a:solidFill>
                  <a:srgbClr val="FFFFFF"/>
                </a:solidFill>
              </a:rPr>
              <a:t>Global change</a:t>
            </a:r>
            <a:endParaRPr lang="en-US"/>
          </a:p>
        </p:txBody>
      </p:sp>
      <p:sp>
        <p:nvSpPr>
          <p:cNvPr id="3" name="Content Placeholder 2"/>
          <p:cNvSpPr>
            <a:spLocks noGrp="1"/>
          </p:cNvSpPr>
          <p:nvPr>
            <p:ph sz="half" idx="1"/>
          </p:nvPr>
        </p:nvSpPr>
        <p:spPr>
          <a:xfrm>
            <a:off x="3285641" y="687965"/>
            <a:ext cx="2570462" cy="5088368"/>
          </a:xfrm>
        </p:spPr>
        <p:txBody>
          <a:bodyPr vert="horz" lIns="91440" tIns="45720" rIns="91440" bIns="45720" rtlCol="0" anchor="t">
            <a:noAutofit/>
          </a:bodyPr>
          <a:lstStyle/>
          <a:p>
            <a:pPr marL="0" indent="0">
              <a:buNone/>
            </a:pPr>
            <a:r>
              <a:rPr lang="en-GB" sz="2400">
                <a:ea typeface="+mn-lt"/>
                <a:cs typeface="+mn-lt"/>
              </a:rPr>
              <a:t>Mae </a:t>
            </a:r>
            <a:r>
              <a:rPr lang="en-GB" sz="2400" err="1">
                <a:ea typeface="+mn-lt"/>
                <a:cs typeface="+mn-lt"/>
              </a:rPr>
              <a:t>diwygio</a:t>
            </a:r>
            <a:r>
              <a:rPr lang="en-GB" sz="2400">
                <a:ea typeface="+mn-lt"/>
                <a:cs typeface="+mn-lt"/>
              </a:rPr>
              <a:t> </a:t>
            </a:r>
            <a:r>
              <a:rPr lang="en-GB" sz="2400" err="1">
                <a:ea typeface="+mn-lt"/>
                <a:cs typeface="+mn-lt"/>
              </a:rPr>
              <a:t>addysg</a:t>
            </a:r>
            <a:r>
              <a:rPr lang="en-GB" sz="2400">
                <a:ea typeface="+mn-lt"/>
                <a:cs typeface="+mn-lt"/>
              </a:rPr>
              <a:t> </a:t>
            </a:r>
            <a:r>
              <a:rPr lang="en-GB" sz="2400" err="1">
                <a:ea typeface="+mn-lt"/>
                <a:cs typeface="+mn-lt"/>
              </a:rPr>
              <a:t>yn</a:t>
            </a:r>
            <a:r>
              <a:rPr lang="en-GB" sz="2400">
                <a:ea typeface="+mn-lt"/>
                <a:cs typeface="+mn-lt"/>
              </a:rPr>
              <a:t> </a:t>
            </a:r>
            <a:r>
              <a:rPr lang="en-GB" sz="2400" err="1">
                <a:ea typeface="+mn-lt"/>
                <a:cs typeface="+mn-lt"/>
              </a:rPr>
              <a:t>fater</a:t>
            </a:r>
            <a:r>
              <a:rPr lang="en-GB" sz="2400">
                <a:ea typeface="+mn-lt"/>
                <a:cs typeface="+mn-lt"/>
              </a:rPr>
              <a:t> </a:t>
            </a:r>
            <a:r>
              <a:rPr lang="en-GB" sz="2400" err="1">
                <a:ea typeface="+mn-lt"/>
                <a:cs typeface="+mn-lt"/>
              </a:rPr>
              <a:t>byd-eang</a:t>
            </a:r>
            <a:endParaRPr lang="en-US" sz="2400">
              <a:ea typeface="+mn-lt"/>
              <a:cs typeface="+mn-lt"/>
            </a:endParaRPr>
          </a:p>
          <a:p>
            <a:pPr marL="0" indent="0">
              <a:buNone/>
            </a:pPr>
            <a:r>
              <a:rPr lang="en-GB" sz="2400" err="1">
                <a:ea typeface="+mn-lt"/>
                <a:cs typeface="+mn-lt"/>
              </a:rPr>
              <a:t>Gwyliwch</a:t>
            </a:r>
            <a:r>
              <a:rPr lang="en-GB" sz="2400">
                <a:ea typeface="+mn-lt"/>
                <a:cs typeface="+mn-lt"/>
              </a:rPr>
              <a:t> y darn </a:t>
            </a:r>
            <a:r>
              <a:rPr lang="en-GB" sz="2400" err="1">
                <a:ea typeface="+mn-lt"/>
                <a:cs typeface="+mn-lt"/>
              </a:rPr>
              <a:t>yma</a:t>
            </a:r>
            <a:r>
              <a:rPr lang="en-GB" sz="2400">
                <a:ea typeface="+mn-lt"/>
                <a:cs typeface="+mn-lt"/>
              </a:rPr>
              <a:t> </a:t>
            </a:r>
            <a:r>
              <a:rPr lang="en-GB" sz="2400" err="1">
                <a:ea typeface="+mn-lt"/>
                <a:cs typeface="+mn-lt"/>
              </a:rPr>
              <a:t>o'r</a:t>
            </a:r>
            <a:r>
              <a:rPr lang="en-GB" sz="2400">
                <a:ea typeface="+mn-lt"/>
                <a:cs typeface="+mn-lt"/>
              </a:rPr>
              <a:t> </a:t>
            </a:r>
            <a:r>
              <a:rPr lang="en-GB" sz="2400" err="1">
                <a:ea typeface="+mn-lt"/>
                <a:cs typeface="+mn-lt"/>
              </a:rPr>
              <a:t>Athro</a:t>
            </a:r>
            <a:r>
              <a:rPr lang="en-GB" sz="2400">
                <a:ea typeface="+mn-lt"/>
                <a:cs typeface="+mn-lt"/>
              </a:rPr>
              <a:t> Graham Donaldson </a:t>
            </a:r>
            <a:r>
              <a:rPr lang="en-GB" sz="2400" err="1">
                <a:ea typeface="+mn-lt"/>
                <a:cs typeface="+mn-lt"/>
              </a:rPr>
              <a:t>yn</a:t>
            </a:r>
            <a:r>
              <a:rPr lang="en-GB" sz="2400">
                <a:ea typeface="+mn-lt"/>
                <a:cs typeface="+mn-lt"/>
              </a:rPr>
              <a:t> </a:t>
            </a:r>
            <a:r>
              <a:rPr lang="en-GB" sz="2400" err="1">
                <a:ea typeface="+mn-lt"/>
                <a:cs typeface="+mn-lt"/>
              </a:rPr>
              <a:t>siarad</a:t>
            </a:r>
            <a:r>
              <a:rPr lang="en-GB" sz="2400">
                <a:ea typeface="+mn-lt"/>
                <a:cs typeface="+mn-lt"/>
              </a:rPr>
              <a:t> </a:t>
            </a:r>
            <a:r>
              <a:rPr lang="en-GB" sz="2400" err="1">
                <a:ea typeface="+mn-lt"/>
                <a:cs typeface="+mn-lt"/>
              </a:rPr>
              <a:t>gyda'r</a:t>
            </a:r>
            <a:r>
              <a:rPr lang="en-GB" sz="2400">
                <a:ea typeface="+mn-lt"/>
                <a:cs typeface="+mn-lt"/>
              </a:rPr>
              <a:t> CGA </a:t>
            </a:r>
            <a:r>
              <a:rPr lang="en-GB" sz="2400" err="1">
                <a:ea typeface="+mn-lt"/>
                <a:cs typeface="+mn-lt"/>
              </a:rPr>
              <a:t>yn</a:t>
            </a:r>
            <a:r>
              <a:rPr lang="en-GB" sz="2400">
                <a:ea typeface="+mn-lt"/>
                <a:cs typeface="+mn-lt"/>
              </a:rPr>
              <a:t> 2016.</a:t>
            </a:r>
            <a:endParaRPr lang="en-US" sz="2400">
              <a:ea typeface="+mn-lt"/>
              <a:cs typeface="+mn-lt"/>
            </a:endParaRPr>
          </a:p>
          <a:p>
            <a:pPr>
              <a:buFont typeface="Arial" panose="05000000000000000000" pitchFamily="2" charset="2"/>
              <a:buChar char="•"/>
            </a:pPr>
            <a:r>
              <a:rPr lang="en-GB" sz="2000">
                <a:ea typeface="+mn-lt"/>
                <a:cs typeface="+mn-lt"/>
              </a:rPr>
              <a:t>Mae </a:t>
            </a:r>
            <a:r>
              <a:rPr lang="en-GB" sz="2000" err="1">
                <a:ea typeface="+mn-lt"/>
                <a:cs typeface="+mn-lt"/>
              </a:rPr>
              <a:t>e'n</a:t>
            </a:r>
            <a:r>
              <a:rPr lang="en-GB" sz="2000">
                <a:ea typeface="+mn-lt"/>
                <a:cs typeface="+mn-lt"/>
              </a:rPr>
              <a:t> nodi </a:t>
            </a:r>
            <a:r>
              <a:rPr lang="en-GB" sz="2000" err="1">
                <a:ea typeface="+mn-lt"/>
                <a:cs typeface="+mn-lt"/>
              </a:rPr>
              <a:t>dwy</a:t>
            </a:r>
            <a:r>
              <a:rPr lang="en-GB" sz="2000">
                <a:ea typeface="+mn-lt"/>
                <a:cs typeface="+mn-lt"/>
              </a:rPr>
              <a:t> </a:t>
            </a:r>
            <a:r>
              <a:rPr lang="en-GB" sz="2000" err="1">
                <a:ea typeface="+mn-lt"/>
                <a:cs typeface="+mn-lt"/>
              </a:rPr>
              <a:t>sialens</a:t>
            </a:r>
            <a:r>
              <a:rPr lang="en-GB" sz="2000">
                <a:ea typeface="+mn-lt"/>
                <a:cs typeface="+mn-lt"/>
              </a:rPr>
              <a:t> </a:t>
            </a:r>
            <a:r>
              <a:rPr lang="en-GB" sz="2000" err="1">
                <a:ea typeface="+mn-lt"/>
                <a:cs typeface="+mn-lt"/>
              </a:rPr>
              <a:t>mewn</a:t>
            </a:r>
            <a:r>
              <a:rPr lang="en-GB" sz="2000">
                <a:ea typeface="+mn-lt"/>
                <a:cs typeface="+mn-lt"/>
              </a:rPr>
              <a:t> </a:t>
            </a:r>
            <a:r>
              <a:rPr lang="en-GB" sz="2000" err="1">
                <a:ea typeface="+mn-lt"/>
                <a:cs typeface="+mn-lt"/>
              </a:rPr>
              <a:t>perthynas</a:t>
            </a:r>
            <a:r>
              <a:rPr lang="en-GB" sz="2000">
                <a:ea typeface="+mn-lt"/>
                <a:cs typeface="+mn-lt"/>
              </a:rPr>
              <a:t> ag </a:t>
            </a:r>
            <a:r>
              <a:rPr lang="en-GB" sz="2000" err="1">
                <a:ea typeface="+mn-lt"/>
                <a:cs typeface="+mn-lt"/>
              </a:rPr>
              <a:t>addysg</a:t>
            </a:r>
            <a:r>
              <a:rPr lang="en-GB" sz="2000">
                <a:ea typeface="+mn-lt"/>
                <a:cs typeface="+mn-lt"/>
              </a:rPr>
              <a:t>. Beth </a:t>
            </a:r>
            <a:r>
              <a:rPr lang="en-GB" sz="2000" err="1">
                <a:ea typeface="+mn-lt"/>
                <a:cs typeface="+mn-lt"/>
              </a:rPr>
              <a:t>ydyn</a:t>
            </a:r>
            <a:r>
              <a:rPr lang="en-GB" sz="2000">
                <a:ea typeface="+mn-lt"/>
                <a:cs typeface="+mn-lt"/>
              </a:rPr>
              <a:t> </a:t>
            </a:r>
            <a:r>
              <a:rPr lang="en-GB" sz="2000" err="1">
                <a:ea typeface="+mn-lt"/>
                <a:cs typeface="+mn-lt"/>
              </a:rPr>
              <a:t>nhw</a:t>
            </a:r>
            <a:r>
              <a:rPr lang="en-GB" sz="2000">
                <a:ea typeface="+mn-lt"/>
                <a:cs typeface="+mn-lt"/>
              </a:rPr>
              <a:t>?</a:t>
            </a:r>
            <a:endParaRPr lang="en-US" sz="2000">
              <a:ea typeface="+mn-lt"/>
              <a:cs typeface="+mn-lt"/>
            </a:endParaRPr>
          </a:p>
          <a:p>
            <a:pPr>
              <a:buFont typeface="Arial" panose="05000000000000000000" pitchFamily="2" charset="2"/>
              <a:buChar char="•"/>
            </a:pPr>
            <a:r>
              <a:rPr lang="en-GB" sz="2000">
                <a:ea typeface="+mn-lt"/>
                <a:cs typeface="+mn-lt"/>
              </a:rPr>
              <a:t>Pa </a:t>
            </a:r>
            <a:r>
              <a:rPr lang="en-GB" sz="2000" err="1">
                <a:ea typeface="+mn-lt"/>
                <a:cs typeface="+mn-lt"/>
              </a:rPr>
              <a:t>ffactorau</a:t>
            </a:r>
            <a:r>
              <a:rPr lang="en-GB" sz="2000">
                <a:ea typeface="+mn-lt"/>
                <a:cs typeface="+mn-lt"/>
              </a:rPr>
              <a:t> </a:t>
            </a:r>
            <a:r>
              <a:rPr lang="en-GB" sz="2000" err="1">
                <a:ea typeface="+mn-lt"/>
                <a:cs typeface="+mn-lt"/>
              </a:rPr>
              <a:t>mae</a:t>
            </a:r>
            <a:r>
              <a:rPr lang="en-GB" sz="2000">
                <a:ea typeface="+mn-lt"/>
                <a:cs typeface="+mn-lt"/>
              </a:rPr>
              <a:t> 'n nodi </a:t>
            </a:r>
            <a:r>
              <a:rPr lang="en-GB" sz="2000" err="1">
                <a:ea typeface="+mn-lt"/>
                <a:cs typeface="+mn-lt"/>
              </a:rPr>
              <a:t>sy'n</a:t>
            </a:r>
            <a:r>
              <a:rPr lang="en-GB" sz="2000">
                <a:ea typeface="+mn-lt"/>
                <a:cs typeface="+mn-lt"/>
              </a:rPr>
              <a:t> </a:t>
            </a:r>
            <a:r>
              <a:rPr lang="en-GB" sz="2000" err="1">
                <a:ea typeface="+mn-lt"/>
                <a:cs typeface="+mn-lt"/>
              </a:rPr>
              <a:t>gyrru</a:t>
            </a:r>
            <a:r>
              <a:rPr lang="en-GB" sz="2000">
                <a:ea typeface="+mn-lt"/>
                <a:cs typeface="+mn-lt"/>
              </a:rPr>
              <a:t> </a:t>
            </a:r>
            <a:r>
              <a:rPr lang="en-GB" sz="2000" err="1">
                <a:ea typeface="+mn-lt"/>
                <a:cs typeface="+mn-lt"/>
              </a:rPr>
              <a:t>hyn</a:t>
            </a:r>
            <a:r>
              <a:rPr lang="en-GB" sz="2000">
                <a:ea typeface="+mn-lt"/>
                <a:cs typeface="+mn-lt"/>
              </a:rPr>
              <a:t>?</a:t>
            </a:r>
          </a:p>
        </p:txBody>
      </p:sp>
      <p:cxnSp>
        <p:nvCxnSpPr>
          <p:cNvPr id="27" name="Straight Connector 2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687965"/>
            <a:ext cx="2398275" cy="5825384"/>
          </a:xfrm>
        </p:spPr>
        <p:txBody>
          <a:bodyPr vert="horz" lIns="91440" tIns="45720" rIns="91440" bIns="45720" rtlCol="0" anchor="t">
            <a:noAutofit/>
          </a:bodyPr>
          <a:lstStyle/>
          <a:p>
            <a:pPr marL="0" indent="0">
              <a:buNone/>
            </a:pPr>
            <a:r>
              <a:rPr lang="en-GB" sz="2400"/>
              <a:t>Education reform is a global issue</a:t>
            </a:r>
            <a:endParaRPr lang="en-US" sz="2400">
              <a:cs typeface="Calibri"/>
            </a:endParaRPr>
          </a:p>
          <a:p>
            <a:pPr marL="0" indent="0">
              <a:buNone/>
            </a:pPr>
            <a:r>
              <a:rPr lang="en-GB" sz="2400"/>
              <a:t>Watch this extract of Prof, Graham Donaldson talking at the EWC in 2016</a:t>
            </a:r>
            <a:endParaRPr lang="en-GB" sz="2400">
              <a:cs typeface="Calibri" panose="020F0502020204030204"/>
            </a:endParaRPr>
          </a:p>
          <a:p>
            <a:pPr>
              <a:buFont typeface="Arial" panose="05000000000000000000" pitchFamily="2" charset="2"/>
              <a:buChar char="•"/>
            </a:pPr>
            <a:r>
              <a:rPr lang="en-GB" sz="2000"/>
              <a:t>He identifies two challenges in relation to education. What are they?</a:t>
            </a:r>
            <a:endParaRPr lang="en-GB" sz="2000">
              <a:cs typeface="Calibri"/>
            </a:endParaRPr>
          </a:p>
          <a:p>
            <a:pPr>
              <a:buFont typeface="Arial" panose="05000000000000000000" pitchFamily="2" charset="2"/>
              <a:buChar char="•"/>
            </a:pPr>
            <a:r>
              <a:rPr lang="en-GB" sz="2000"/>
              <a:t>What factors does he identify as driving this?</a:t>
            </a:r>
            <a:endParaRPr lang="en-GB" sz="2000">
              <a:cs typeface="Calibri"/>
            </a:endParaRPr>
          </a:p>
          <a:p>
            <a:pPr lvl="1"/>
            <a:endParaRPr lang="en-GB" sz="1700"/>
          </a:p>
        </p:txBody>
      </p:sp>
    </p:spTree>
    <p:extLst>
      <p:ext uri="{BB962C8B-B14F-4D97-AF65-F5344CB8AC3E}">
        <p14:creationId xmlns:p14="http://schemas.microsoft.com/office/powerpoint/2010/main" val="3575327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Rjh_4SqIK8"/>
          <p:cNvPicPr>
            <a:picLocks noRot="1" noChangeAspect="1"/>
          </p:cNvPicPr>
          <p:nvPr>
            <a:videoFile r:link="rId1"/>
          </p:nvPr>
        </p:nvPicPr>
        <p:blipFill>
          <a:blip r:embed="rId4"/>
          <a:stretch>
            <a:fillRect/>
          </a:stretch>
        </p:blipFill>
        <p:spPr>
          <a:xfrm>
            <a:off x="508819" y="357495"/>
            <a:ext cx="8182897" cy="4602880"/>
          </a:xfrm>
          <a:prstGeom prst="rect">
            <a:avLst/>
          </a:prstGeom>
        </p:spPr>
      </p:pic>
      <p:sp>
        <p:nvSpPr>
          <p:cNvPr id="4" name="TextBox 3"/>
          <p:cNvSpPr txBox="1"/>
          <p:nvPr/>
        </p:nvSpPr>
        <p:spPr>
          <a:xfrm>
            <a:off x="6752640" y="5270090"/>
            <a:ext cx="2391360" cy="369332"/>
          </a:xfrm>
          <a:prstGeom prst="rect">
            <a:avLst/>
          </a:prstGeom>
          <a:noFill/>
        </p:spPr>
        <p:txBody>
          <a:bodyPr wrap="none" rtlCol="0">
            <a:spAutoFit/>
          </a:bodyPr>
          <a:lstStyle/>
          <a:p>
            <a:r>
              <a:rPr lang="en-GB"/>
              <a:t>Watch from 7:00 – 9:00</a:t>
            </a:r>
          </a:p>
        </p:txBody>
      </p:sp>
    </p:spTree>
    <p:extLst>
      <p:ext uri="{BB962C8B-B14F-4D97-AF65-F5344CB8AC3E}">
        <p14:creationId xmlns:p14="http://schemas.microsoft.com/office/powerpoint/2010/main" val="2243411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err="1">
                <a:solidFill>
                  <a:srgbClr val="FFFFFF"/>
                </a:solidFill>
                <a:ea typeface="+mj-lt"/>
                <a:cs typeface="+mj-lt"/>
              </a:rPr>
              <a:t>Newid</a:t>
            </a:r>
            <a:r>
              <a:rPr lang="en-GB" sz="3500">
                <a:solidFill>
                  <a:srgbClr val="FFFFFF"/>
                </a:solidFill>
                <a:ea typeface="+mj-lt"/>
                <a:cs typeface="+mj-lt"/>
              </a:rPr>
              <a:t> </a:t>
            </a:r>
            <a:br>
              <a:rPr lang="en-GB" sz="3500">
                <a:solidFill>
                  <a:srgbClr val="FFFFFF"/>
                </a:solidFill>
                <a:ea typeface="+mj-lt"/>
                <a:cs typeface="+mj-lt"/>
              </a:rPr>
            </a:br>
            <a:r>
              <a:rPr lang="en-GB" sz="3500" err="1">
                <a:solidFill>
                  <a:srgbClr val="FFFFFF"/>
                </a:solidFill>
                <a:ea typeface="+mj-lt"/>
                <a:cs typeface="+mj-lt"/>
              </a:rPr>
              <a:t>byd-eang</a:t>
            </a:r>
            <a:br>
              <a:rPr lang="en-GB" sz="3500">
                <a:solidFill>
                  <a:srgbClr val="FFFFFF"/>
                </a:solidFill>
                <a:ea typeface="+mj-lt"/>
                <a:cs typeface="+mj-lt"/>
              </a:rPr>
            </a:br>
            <a:br>
              <a:rPr lang="en-GB" sz="3500">
                <a:solidFill>
                  <a:srgbClr val="FFFFFF"/>
                </a:solidFill>
              </a:rPr>
            </a:br>
            <a:r>
              <a:rPr lang="en-GB" sz="3500">
                <a:solidFill>
                  <a:srgbClr val="FFFFFF"/>
                </a:solidFill>
              </a:rPr>
              <a:t>Global change</a:t>
            </a:r>
            <a:endParaRPr lang="en-US"/>
          </a:p>
        </p:txBody>
      </p:sp>
      <p:sp>
        <p:nvSpPr>
          <p:cNvPr id="3" name="Content Placeholder 2"/>
          <p:cNvSpPr>
            <a:spLocks noGrp="1"/>
          </p:cNvSpPr>
          <p:nvPr>
            <p:ph sz="half" idx="1"/>
          </p:nvPr>
        </p:nvSpPr>
        <p:spPr>
          <a:xfrm>
            <a:off x="3285641" y="687965"/>
            <a:ext cx="2570462" cy="5088368"/>
          </a:xfrm>
        </p:spPr>
        <p:txBody>
          <a:bodyPr vert="horz" lIns="91440" tIns="45720" rIns="91440" bIns="45720" rtlCol="0" anchor="t">
            <a:noAutofit/>
          </a:bodyPr>
          <a:lstStyle/>
          <a:p>
            <a:pPr marL="0" indent="0">
              <a:buNone/>
            </a:pPr>
            <a:r>
              <a:rPr lang="en-GB" sz="2400">
                <a:ea typeface="+mn-lt"/>
                <a:cs typeface="+mn-lt"/>
              </a:rPr>
              <a:t>Mae </a:t>
            </a:r>
            <a:r>
              <a:rPr lang="en-GB" sz="2400" err="1">
                <a:ea typeface="+mn-lt"/>
                <a:cs typeface="+mn-lt"/>
              </a:rPr>
              <a:t>diwygio</a:t>
            </a:r>
            <a:r>
              <a:rPr lang="en-GB" sz="2400">
                <a:ea typeface="+mn-lt"/>
                <a:cs typeface="+mn-lt"/>
              </a:rPr>
              <a:t> </a:t>
            </a:r>
            <a:r>
              <a:rPr lang="en-GB" sz="2400" err="1">
                <a:ea typeface="+mn-lt"/>
                <a:cs typeface="+mn-lt"/>
              </a:rPr>
              <a:t>addysg</a:t>
            </a:r>
            <a:r>
              <a:rPr lang="en-GB" sz="2400">
                <a:ea typeface="+mn-lt"/>
                <a:cs typeface="+mn-lt"/>
              </a:rPr>
              <a:t> </a:t>
            </a:r>
            <a:r>
              <a:rPr lang="en-GB" sz="2400" err="1">
                <a:ea typeface="+mn-lt"/>
                <a:cs typeface="+mn-lt"/>
              </a:rPr>
              <a:t>yn</a:t>
            </a:r>
            <a:r>
              <a:rPr lang="en-GB" sz="2400">
                <a:ea typeface="+mn-lt"/>
                <a:cs typeface="+mn-lt"/>
              </a:rPr>
              <a:t> </a:t>
            </a:r>
            <a:r>
              <a:rPr lang="en-GB" sz="2400" err="1">
                <a:ea typeface="+mn-lt"/>
                <a:cs typeface="+mn-lt"/>
              </a:rPr>
              <a:t>fater</a:t>
            </a:r>
            <a:r>
              <a:rPr lang="en-GB" sz="2400">
                <a:ea typeface="+mn-lt"/>
                <a:cs typeface="+mn-lt"/>
              </a:rPr>
              <a:t> </a:t>
            </a:r>
            <a:r>
              <a:rPr lang="en-GB" sz="2400" err="1">
                <a:ea typeface="+mn-lt"/>
                <a:cs typeface="+mn-lt"/>
              </a:rPr>
              <a:t>byd-eang</a:t>
            </a:r>
            <a:endParaRPr lang="en-US" sz="2400">
              <a:ea typeface="+mn-lt"/>
              <a:cs typeface="+mn-lt"/>
            </a:endParaRPr>
          </a:p>
          <a:p>
            <a:pPr marL="0" indent="0">
              <a:buNone/>
            </a:pPr>
            <a:r>
              <a:rPr lang="en-GB" sz="2400" err="1">
                <a:ea typeface="+mn-lt"/>
                <a:cs typeface="+mn-lt"/>
              </a:rPr>
              <a:t>Gwyliwch</a:t>
            </a:r>
            <a:r>
              <a:rPr lang="en-GB" sz="2400">
                <a:ea typeface="+mn-lt"/>
                <a:cs typeface="+mn-lt"/>
              </a:rPr>
              <a:t> y darn </a:t>
            </a:r>
            <a:r>
              <a:rPr lang="en-GB" sz="2400" err="1">
                <a:ea typeface="+mn-lt"/>
                <a:cs typeface="+mn-lt"/>
              </a:rPr>
              <a:t>yma</a:t>
            </a:r>
            <a:r>
              <a:rPr lang="en-GB" sz="2400">
                <a:ea typeface="+mn-lt"/>
                <a:cs typeface="+mn-lt"/>
              </a:rPr>
              <a:t> </a:t>
            </a:r>
            <a:r>
              <a:rPr lang="en-GB" sz="2400" err="1">
                <a:ea typeface="+mn-lt"/>
                <a:cs typeface="+mn-lt"/>
              </a:rPr>
              <a:t>o'r</a:t>
            </a:r>
            <a:r>
              <a:rPr lang="en-GB" sz="2400">
                <a:ea typeface="+mn-lt"/>
                <a:cs typeface="+mn-lt"/>
              </a:rPr>
              <a:t> </a:t>
            </a:r>
            <a:r>
              <a:rPr lang="en-GB" sz="2400" err="1">
                <a:ea typeface="+mn-lt"/>
                <a:cs typeface="+mn-lt"/>
              </a:rPr>
              <a:t>Athro</a:t>
            </a:r>
            <a:r>
              <a:rPr lang="en-GB" sz="2400">
                <a:ea typeface="+mn-lt"/>
                <a:cs typeface="+mn-lt"/>
              </a:rPr>
              <a:t> Graham Donaldson </a:t>
            </a:r>
            <a:r>
              <a:rPr lang="en-GB" sz="2400" err="1">
                <a:ea typeface="+mn-lt"/>
                <a:cs typeface="+mn-lt"/>
              </a:rPr>
              <a:t>yn</a:t>
            </a:r>
            <a:r>
              <a:rPr lang="en-GB" sz="2400">
                <a:ea typeface="+mn-lt"/>
                <a:cs typeface="+mn-lt"/>
              </a:rPr>
              <a:t> </a:t>
            </a:r>
            <a:r>
              <a:rPr lang="en-GB" sz="2400" err="1">
                <a:ea typeface="+mn-lt"/>
                <a:cs typeface="+mn-lt"/>
              </a:rPr>
              <a:t>siarad</a:t>
            </a:r>
            <a:r>
              <a:rPr lang="en-GB" sz="2400">
                <a:ea typeface="+mn-lt"/>
                <a:cs typeface="+mn-lt"/>
              </a:rPr>
              <a:t> </a:t>
            </a:r>
            <a:r>
              <a:rPr lang="en-GB" sz="2400" err="1">
                <a:ea typeface="+mn-lt"/>
                <a:cs typeface="+mn-lt"/>
              </a:rPr>
              <a:t>gyda'r</a:t>
            </a:r>
            <a:r>
              <a:rPr lang="en-GB" sz="2400">
                <a:ea typeface="+mn-lt"/>
                <a:cs typeface="+mn-lt"/>
              </a:rPr>
              <a:t> CGA </a:t>
            </a:r>
            <a:r>
              <a:rPr lang="en-GB" sz="2400" err="1">
                <a:ea typeface="+mn-lt"/>
                <a:cs typeface="+mn-lt"/>
              </a:rPr>
              <a:t>yn</a:t>
            </a:r>
            <a:r>
              <a:rPr lang="en-GB" sz="2400">
                <a:ea typeface="+mn-lt"/>
                <a:cs typeface="+mn-lt"/>
              </a:rPr>
              <a:t> 2016.</a:t>
            </a:r>
            <a:endParaRPr lang="en-US" sz="2400">
              <a:ea typeface="+mn-lt"/>
              <a:cs typeface="+mn-lt"/>
            </a:endParaRPr>
          </a:p>
          <a:p>
            <a:pPr>
              <a:buFont typeface="Arial" panose="05000000000000000000" pitchFamily="2" charset="2"/>
              <a:buChar char="•"/>
            </a:pPr>
            <a:r>
              <a:rPr lang="en-GB" sz="2000">
                <a:ea typeface="+mn-lt"/>
                <a:cs typeface="+mn-lt"/>
              </a:rPr>
              <a:t>Mae </a:t>
            </a:r>
            <a:r>
              <a:rPr lang="en-GB" sz="2000" err="1">
                <a:ea typeface="+mn-lt"/>
                <a:cs typeface="+mn-lt"/>
              </a:rPr>
              <a:t>e'n</a:t>
            </a:r>
            <a:r>
              <a:rPr lang="en-GB" sz="2000">
                <a:ea typeface="+mn-lt"/>
                <a:cs typeface="+mn-lt"/>
              </a:rPr>
              <a:t> nodi </a:t>
            </a:r>
            <a:r>
              <a:rPr lang="en-GB" sz="2000" err="1">
                <a:ea typeface="+mn-lt"/>
                <a:cs typeface="+mn-lt"/>
              </a:rPr>
              <a:t>dwy</a:t>
            </a:r>
            <a:r>
              <a:rPr lang="en-GB" sz="2000">
                <a:ea typeface="+mn-lt"/>
                <a:cs typeface="+mn-lt"/>
              </a:rPr>
              <a:t> </a:t>
            </a:r>
            <a:r>
              <a:rPr lang="en-GB" sz="2000" err="1">
                <a:ea typeface="+mn-lt"/>
                <a:cs typeface="+mn-lt"/>
              </a:rPr>
              <a:t>sialens</a:t>
            </a:r>
            <a:r>
              <a:rPr lang="en-GB" sz="2000">
                <a:ea typeface="+mn-lt"/>
                <a:cs typeface="+mn-lt"/>
              </a:rPr>
              <a:t> </a:t>
            </a:r>
            <a:r>
              <a:rPr lang="en-GB" sz="2000" err="1">
                <a:ea typeface="+mn-lt"/>
                <a:cs typeface="+mn-lt"/>
              </a:rPr>
              <a:t>mewn</a:t>
            </a:r>
            <a:r>
              <a:rPr lang="en-GB" sz="2000">
                <a:ea typeface="+mn-lt"/>
                <a:cs typeface="+mn-lt"/>
              </a:rPr>
              <a:t> </a:t>
            </a:r>
            <a:r>
              <a:rPr lang="en-GB" sz="2000" err="1">
                <a:ea typeface="+mn-lt"/>
                <a:cs typeface="+mn-lt"/>
              </a:rPr>
              <a:t>perthynas</a:t>
            </a:r>
            <a:r>
              <a:rPr lang="en-GB" sz="2000">
                <a:ea typeface="+mn-lt"/>
                <a:cs typeface="+mn-lt"/>
              </a:rPr>
              <a:t> ag </a:t>
            </a:r>
            <a:r>
              <a:rPr lang="en-GB" sz="2000" err="1">
                <a:ea typeface="+mn-lt"/>
                <a:cs typeface="+mn-lt"/>
              </a:rPr>
              <a:t>addysg</a:t>
            </a:r>
            <a:r>
              <a:rPr lang="en-GB" sz="2000">
                <a:ea typeface="+mn-lt"/>
                <a:cs typeface="+mn-lt"/>
              </a:rPr>
              <a:t>. Beth </a:t>
            </a:r>
            <a:r>
              <a:rPr lang="en-GB" sz="2000" err="1">
                <a:ea typeface="+mn-lt"/>
                <a:cs typeface="+mn-lt"/>
              </a:rPr>
              <a:t>ydyn</a:t>
            </a:r>
            <a:r>
              <a:rPr lang="en-GB" sz="2000">
                <a:ea typeface="+mn-lt"/>
                <a:cs typeface="+mn-lt"/>
              </a:rPr>
              <a:t> </a:t>
            </a:r>
            <a:r>
              <a:rPr lang="en-GB" sz="2000" err="1">
                <a:ea typeface="+mn-lt"/>
                <a:cs typeface="+mn-lt"/>
              </a:rPr>
              <a:t>nhw</a:t>
            </a:r>
            <a:r>
              <a:rPr lang="en-GB" sz="2000">
                <a:ea typeface="+mn-lt"/>
                <a:cs typeface="+mn-lt"/>
              </a:rPr>
              <a:t>?</a:t>
            </a:r>
            <a:endParaRPr lang="en-US" sz="2000">
              <a:ea typeface="+mn-lt"/>
              <a:cs typeface="+mn-lt"/>
            </a:endParaRPr>
          </a:p>
          <a:p>
            <a:pPr>
              <a:buFont typeface="Arial" panose="05000000000000000000" pitchFamily="2" charset="2"/>
              <a:buChar char="•"/>
            </a:pPr>
            <a:r>
              <a:rPr lang="en-GB" sz="2000">
                <a:ea typeface="+mn-lt"/>
                <a:cs typeface="+mn-lt"/>
              </a:rPr>
              <a:t>Pa </a:t>
            </a:r>
            <a:r>
              <a:rPr lang="en-GB" sz="2000" err="1">
                <a:ea typeface="+mn-lt"/>
                <a:cs typeface="+mn-lt"/>
              </a:rPr>
              <a:t>ffactorau</a:t>
            </a:r>
            <a:r>
              <a:rPr lang="en-GB" sz="2000">
                <a:ea typeface="+mn-lt"/>
                <a:cs typeface="+mn-lt"/>
              </a:rPr>
              <a:t> </a:t>
            </a:r>
            <a:r>
              <a:rPr lang="en-GB" sz="2000" err="1">
                <a:ea typeface="+mn-lt"/>
                <a:cs typeface="+mn-lt"/>
              </a:rPr>
              <a:t>mae</a:t>
            </a:r>
            <a:r>
              <a:rPr lang="en-GB" sz="2000">
                <a:ea typeface="+mn-lt"/>
                <a:cs typeface="+mn-lt"/>
              </a:rPr>
              <a:t> 'n nodi </a:t>
            </a:r>
            <a:r>
              <a:rPr lang="en-GB" sz="2000" err="1">
                <a:ea typeface="+mn-lt"/>
                <a:cs typeface="+mn-lt"/>
              </a:rPr>
              <a:t>sy'n</a:t>
            </a:r>
            <a:r>
              <a:rPr lang="en-GB" sz="2000">
                <a:ea typeface="+mn-lt"/>
                <a:cs typeface="+mn-lt"/>
              </a:rPr>
              <a:t> </a:t>
            </a:r>
            <a:r>
              <a:rPr lang="en-GB" sz="2000" err="1">
                <a:ea typeface="+mn-lt"/>
                <a:cs typeface="+mn-lt"/>
              </a:rPr>
              <a:t>gyrru</a:t>
            </a:r>
            <a:r>
              <a:rPr lang="en-GB" sz="2000">
                <a:ea typeface="+mn-lt"/>
                <a:cs typeface="+mn-lt"/>
              </a:rPr>
              <a:t> </a:t>
            </a:r>
            <a:r>
              <a:rPr lang="en-GB" sz="2000" err="1">
                <a:ea typeface="+mn-lt"/>
                <a:cs typeface="+mn-lt"/>
              </a:rPr>
              <a:t>hyn</a:t>
            </a:r>
            <a:r>
              <a:rPr lang="en-GB" sz="2000">
                <a:ea typeface="+mn-lt"/>
                <a:cs typeface="+mn-lt"/>
              </a:rPr>
              <a:t>?</a:t>
            </a:r>
          </a:p>
        </p:txBody>
      </p:sp>
      <p:cxnSp>
        <p:nvCxnSpPr>
          <p:cNvPr id="27" name="Straight Connector 2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687965"/>
            <a:ext cx="2398275" cy="5825384"/>
          </a:xfrm>
        </p:spPr>
        <p:txBody>
          <a:bodyPr vert="horz" lIns="91440" tIns="45720" rIns="91440" bIns="45720" rtlCol="0" anchor="t">
            <a:noAutofit/>
          </a:bodyPr>
          <a:lstStyle/>
          <a:p>
            <a:pPr marL="0" indent="0">
              <a:buNone/>
            </a:pPr>
            <a:r>
              <a:rPr lang="en-GB" sz="2400"/>
              <a:t>Education reform is a global issue</a:t>
            </a:r>
            <a:endParaRPr lang="en-US" sz="2400">
              <a:cs typeface="Calibri"/>
            </a:endParaRPr>
          </a:p>
          <a:p>
            <a:pPr marL="0" indent="0">
              <a:buNone/>
            </a:pPr>
            <a:r>
              <a:rPr lang="en-GB" sz="2400"/>
              <a:t>Watch this extract of Prof, Graham Donaldson talking at the EWC in 2016</a:t>
            </a:r>
            <a:endParaRPr lang="en-GB" sz="2400">
              <a:cs typeface="Calibri" panose="020F0502020204030204"/>
            </a:endParaRPr>
          </a:p>
          <a:p>
            <a:pPr>
              <a:buFont typeface="Arial" panose="05000000000000000000" pitchFamily="2" charset="2"/>
              <a:buChar char="•"/>
            </a:pPr>
            <a:r>
              <a:rPr lang="en-GB" sz="2000"/>
              <a:t>He identifies two challenges in relation to education. What are they?</a:t>
            </a:r>
            <a:endParaRPr lang="en-GB" sz="2000">
              <a:cs typeface="Calibri"/>
            </a:endParaRPr>
          </a:p>
          <a:p>
            <a:pPr>
              <a:buFont typeface="Arial" panose="05000000000000000000" pitchFamily="2" charset="2"/>
              <a:buChar char="•"/>
            </a:pPr>
            <a:r>
              <a:rPr lang="en-GB" sz="2000"/>
              <a:t>What factors does he identify as driving this?</a:t>
            </a:r>
            <a:endParaRPr lang="en-GB" sz="2000">
              <a:cs typeface="Calibri"/>
            </a:endParaRPr>
          </a:p>
          <a:p>
            <a:pPr lvl="1"/>
            <a:endParaRPr lang="en-GB" sz="1700"/>
          </a:p>
        </p:txBody>
      </p:sp>
    </p:spTree>
    <p:extLst>
      <p:ext uri="{BB962C8B-B14F-4D97-AF65-F5344CB8AC3E}">
        <p14:creationId xmlns:p14="http://schemas.microsoft.com/office/powerpoint/2010/main" val="2149255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err="1">
                <a:solidFill>
                  <a:srgbClr val="FFFFFF"/>
                </a:solidFill>
              </a:rPr>
              <a:t>Newid</a:t>
            </a:r>
            <a:r>
              <a:rPr lang="en-GB" sz="3500">
                <a:solidFill>
                  <a:srgbClr val="FFFFFF"/>
                </a:solidFill>
              </a:rPr>
              <a:t> </a:t>
            </a:r>
            <a:br>
              <a:rPr lang="en-GB" sz="3500">
                <a:solidFill>
                  <a:srgbClr val="FFFFFF"/>
                </a:solidFill>
              </a:rPr>
            </a:br>
            <a:r>
              <a:rPr lang="en-GB" sz="3500" err="1">
                <a:solidFill>
                  <a:srgbClr val="FFFFFF"/>
                </a:solidFill>
              </a:rPr>
              <a:t>byd-eang</a:t>
            </a:r>
            <a:br>
              <a:rPr lang="en-GB" sz="3500">
                <a:solidFill>
                  <a:srgbClr val="FFFFFF"/>
                </a:solidFill>
              </a:rPr>
            </a:br>
            <a:br>
              <a:rPr lang="en-GB" sz="3500">
                <a:solidFill>
                  <a:srgbClr val="FFFFFF"/>
                </a:solidFill>
              </a:rPr>
            </a:br>
            <a:r>
              <a:rPr lang="en-GB" sz="3500">
                <a:solidFill>
                  <a:srgbClr val="FFFFFF"/>
                </a:solidFill>
              </a:rPr>
              <a:t>Global change</a:t>
            </a:r>
            <a:endParaRPr lang="en-US"/>
          </a:p>
        </p:txBody>
      </p:sp>
      <p:sp>
        <p:nvSpPr>
          <p:cNvPr id="3" name="Content Placeholder 2"/>
          <p:cNvSpPr>
            <a:spLocks noGrp="1"/>
          </p:cNvSpPr>
          <p:nvPr>
            <p:ph sz="half" idx="1"/>
          </p:nvPr>
        </p:nvSpPr>
        <p:spPr>
          <a:xfrm>
            <a:off x="3285641" y="488096"/>
            <a:ext cx="2570462" cy="5288237"/>
          </a:xfrm>
        </p:spPr>
        <p:txBody>
          <a:bodyPr vert="horz" lIns="91440" tIns="45720" rIns="91440" bIns="45720" rtlCol="0" anchor="t">
            <a:noAutofit/>
          </a:bodyPr>
          <a:lstStyle/>
          <a:p>
            <a:pPr marL="0" indent="0">
              <a:buNone/>
            </a:pPr>
            <a:r>
              <a:rPr lang="en-GB" sz="2200" err="1">
                <a:cs typeface="Calibri"/>
              </a:rPr>
              <a:t>Yn</a:t>
            </a:r>
            <a:r>
              <a:rPr lang="en-GB" sz="2200">
                <a:cs typeface="Calibri"/>
              </a:rPr>
              <a:t> </a:t>
            </a:r>
            <a:r>
              <a:rPr lang="en-GB" sz="2200" err="1">
                <a:cs typeface="Calibri"/>
              </a:rPr>
              <a:t>yr</a:t>
            </a:r>
            <a:r>
              <a:rPr lang="en-GB" sz="2200">
                <a:cs typeface="Calibri"/>
              </a:rPr>
              <a:t> ail </a:t>
            </a:r>
            <a:r>
              <a:rPr lang="en-GB" sz="2200" err="1">
                <a:cs typeface="Calibri"/>
              </a:rPr>
              <a:t>glip</a:t>
            </a:r>
            <a:r>
              <a:rPr lang="en-GB" sz="2200">
                <a:cs typeface="Calibri"/>
              </a:rPr>
              <a:t> </a:t>
            </a:r>
            <a:r>
              <a:rPr lang="en-GB" sz="2200" err="1">
                <a:cs typeface="Calibri"/>
              </a:rPr>
              <a:t>yma</a:t>
            </a:r>
            <a:r>
              <a:rPr lang="en-GB" sz="2200">
                <a:cs typeface="Calibri"/>
              </a:rPr>
              <a:t> </a:t>
            </a:r>
            <a:r>
              <a:rPr lang="en-GB" sz="2200" err="1">
                <a:cs typeface="Calibri"/>
              </a:rPr>
              <a:t>mae</a:t>
            </a:r>
            <a:r>
              <a:rPr lang="en-GB" sz="2200">
                <a:cs typeface="Calibri"/>
              </a:rPr>
              <a:t> </a:t>
            </a:r>
            <a:r>
              <a:rPr lang="en-GB" sz="2200" err="1">
                <a:cs typeface="Calibri"/>
              </a:rPr>
              <a:t>e'n</a:t>
            </a:r>
            <a:r>
              <a:rPr lang="en-GB" sz="2200">
                <a:cs typeface="Calibri"/>
              </a:rPr>
              <a:t> </a:t>
            </a:r>
            <a:r>
              <a:rPr lang="en-GB" sz="2200" err="1">
                <a:cs typeface="Calibri"/>
              </a:rPr>
              <a:t>cyfeirio</a:t>
            </a:r>
            <a:r>
              <a:rPr lang="en-GB" sz="2200">
                <a:cs typeface="Calibri"/>
              </a:rPr>
              <a:t> at rai </a:t>
            </a:r>
            <a:r>
              <a:rPr lang="en-GB" sz="2200" err="1">
                <a:cs typeface="Calibri"/>
              </a:rPr>
              <a:t>o'r</a:t>
            </a:r>
            <a:r>
              <a:rPr lang="en-GB" sz="2200">
                <a:cs typeface="Calibri"/>
              </a:rPr>
              <a:t> </a:t>
            </a:r>
            <a:r>
              <a:rPr lang="en-GB" sz="2200" err="1">
                <a:cs typeface="Calibri"/>
              </a:rPr>
              <a:t>tueddiadau</a:t>
            </a:r>
            <a:r>
              <a:rPr lang="en-GB" sz="2200">
                <a:cs typeface="Calibri"/>
              </a:rPr>
              <a:t> </a:t>
            </a:r>
            <a:r>
              <a:rPr lang="en-GB" sz="2200" err="1">
                <a:cs typeface="Calibri"/>
              </a:rPr>
              <a:t>mewn</a:t>
            </a:r>
            <a:r>
              <a:rPr lang="en-GB" sz="2200">
                <a:cs typeface="Calibri"/>
              </a:rPr>
              <a:t> </a:t>
            </a:r>
            <a:r>
              <a:rPr lang="en-GB" sz="2200" err="1">
                <a:cs typeface="Calibri"/>
              </a:rPr>
              <a:t>diwygio</a:t>
            </a:r>
            <a:r>
              <a:rPr lang="en-GB" sz="2200">
                <a:cs typeface="Calibri"/>
              </a:rPr>
              <a:t> </a:t>
            </a:r>
            <a:r>
              <a:rPr lang="en-GB" sz="2200" err="1">
                <a:cs typeface="Calibri"/>
              </a:rPr>
              <a:t>addysg</a:t>
            </a:r>
            <a:r>
              <a:rPr lang="en-GB" sz="2200">
                <a:cs typeface="Calibri"/>
              </a:rPr>
              <a:t>.</a:t>
            </a:r>
            <a:endParaRPr lang="en-US" sz="2200">
              <a:cs typeface="Calibri"/>
            </a:endParaRPr>
          </a:p>
          <a:p>
            <a:r>
              <a:rPr lang="en-GB" sz="2200">
                <a:cs typeface="Calibri"/>
              </a:rPr>
              <a:t>Beth </a:t>
            </a:r>
            <a:r>
              <a:rPr lang="en-GB" sz="2200" err="1">
                <a:cs typeface="Calibri"/>
              </a:rPr>
              <a:t>mae</a:t>
            </a:r>
            <a:r>
              <a:rPr lang="en-GB" sz="2200">
                <a:cs typeface="Calibri"/>
              </a:rPr>
              <a:t> </a:t>
            </a:r>
            <a:r>
              <a:rPr lang="en-GB" sz="2200" err="1">
                <a:cs typeface="Calibri"/>
              </a:rPr>
              <a:t>e'n</a:t>
            </a:r>
            <a:r>
              <a:rPr lang="en-GB" sz="2200">
                <a:cs typeface="Calibri"/>
              </a:rPr>
              <a:t> </a:t>
            </a:r>
            <a:r>
              <a:rPr lang="en-GB" sz="2200" err="1">
                <a:cs typeface="Calibri"/>
              </a:rPr>
              <a:t>dweud</a:t>
            </a:r>
            <a:r>
              <a:rPr lang="en-GB" sz="2200">
                <a:cs typeface="Calibri"/>
              </a:rPr>
              <a:t> am </a:t>
            </a:r>
            <a:r>
              <a:rPr lang="en-GB" sz="2200" err="1">
                <a:cs typeface="Calibri"/>
              </a:rPr>
              <a:t>bwysigrwydd</a:t>
            </a:r>
            <a:r>
              <a:rPr lang="en-GB" sz="2200">
                <a:cs typeface="Calibri"/>
              </a:rPr>
              <a:t> </a:t>
            </a:r>
            <a:r>
              <a:rPr lang="en-GB" sz="2200" err="1">
                <a:cs typeface="Calibri"/>
              </a:rPr>
              <a:t>llythrennedd</a:t>
            </a:r>
            <a:r>
              <a:rPr lang="en-GB" sz="2200">
                <a:cs typeface="Calibri"/>
              </a:rPr>
              <a:t> a </a:t>
            </a:r>
            <a:r>
              <a:rPr lang="en-GB" sz="2200" err="1">
                <a:cs typeface="Calibri"/>
              </a:rPr>
              <a:t>rhifedd</a:t>
            </a:r>
            <a:r>
              <a:rPr lang="en-GB" sz="2200">
                <a:cs typeface="Calibri"/>
              </a:rPr>
              <a:t>?</a:t>
            </a:r>
          </a:p>
          <a:p>
            <a:r>
              <a:rPr lang="en-GB" sz="2200">
                <a:cs typeface="Calibri"/>
              </a:rPr>
              <a:t>Beth </a:t>
            </a:r>
            <a:r>
              <a:rPr lang="en-GB" sz="2200" err="1">
                <a:cs typeface="Calibri"/>
              </a:rPr>
              <a:t>mae</a:t>
            </a:r>
            <a:r>
              <a:rPr lang="en-GB" sz="2200">
                <a:cs typeface="Calibri"/>
              </a:rPr>
              <a:t> </a:t>
            </a:r>
            <a:r>
              <a:rPr lang="en-GB" sz="2200" err="1">
                <a:cs typeface="Calibri"/>
              </a:rPr>
              <a:t>e'n</a:t>
            </a:r>
            <a:r>
              <a:rPr lang="en-GB" sz="2200">
                <a:cs typeface="Calibri"/>
              </a:rPr>
              <a:t> </a:t>
            </a:r>
            <a:r>
              <a:rPr lang="en-GB" sz="2200" err="1">
                <a:cs typeface="Calibri"/>
              </a:rPr>
              <a:t>golygu</a:t>
            </a:r>
            <a:r>
              <a:rPr lang="en-GB" sz="2200">
                <a:cs typeface="Calibri"/>
              </a:rPr>
              <a:t> </a:t>
            </a:r>
            <a:r>
              <a:rPr lang="en-GB" sz="2200" err="1">
                <a:cs typeface="Calibri"/>
              </a:rPr>
              <a:t>gyda</a:t>
            </a:r>
            <a:r>
              <a:rPr lang="en-GB" sz="2200">
                <a:cs typeface="Calibri"/>
              </a:rPr>
              <a:t> 'defeating destiny'?</a:t>
            </a:r>
          </a:p>
          <a:p>
            <a:r>
              <a:rPr lang="en-GB" sz="2200">
                <a:cs typeface="Calibri"/>
              </a:rPr>
              <a:t>Beth </a:t>
            </a:r>
            <a:r>
              <a:rPr lang="en-GB" sz="2200" err="1">
                <a:cs typeface="Calibri"/>
              </a:rPr>
              <a:t>yw</a:t>
            </a:r>
            <a:r>
              <a:rPr lang="en-GB" sz="2200">
                <a:cs typeface="Calibri"/>
              </a:rPr>
              <a:t> </a:t>
            </a:r>
            <a:r>
              <a:rPr lang="en-GB" sz="2200" err="1">
                <a:cs typeface="Calibri"/>
              </a:rPr>
              <a:t>ei</a:t>
            </a:r>
            <a:r>
              <a:rPr lang="en-GB" sz="2200">
                <a:cs typeface="Calibri"/>
              </a:rPr>
              <a:t> </a:t>
            </a:r>
            <a:r>
              <a:rPr lang="en-GB" sz="2200" err="1">
                <a:cs typeface="Calibri"/>
              </a:rPr>
              <a:t>farn</a:t>
            </a:r>
            <a:r>
              <a:rPr lang="en-GB" sz="2200">
                <a:cs typeface="Calibri"/>
              </a:rPr>
              <a:t> </a:t>
            </a:r>
            <a:r>
              <a:rPr lang="en-GB" sz="2200" err="1">
                <a:cs typeface="Calibri"/>
              </a:rPr>
              <a:t>ar</a:t>
            </a:r>
            <a:r>
              <a:rPr lang="en-GB" sz="2200">
                <a:cs typeface="Calibri"/>
              </a:rPr>
              <a:t> </a:t>
            </a:r>
            <a:r>
              <a:rPr lang="en-GB" sz="2200" err="1">
                <a:cs typeface="Calibri"/>
              </a:rPr>
              <a:t>gymwysterau</a:t>
            </a:r>
            <a:r>
              <a:rPr lang="en-GB" sz="2200">
                <a:cs typeface="Calibri"/>
              </a:rPr>
              <a:t>?</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488096"/>
            <a:ext cx="2398275" cy="5288237"/>
          </a:xfrm>
        </p:spPr>
        <p:txBody>
          <a:bodyPr vert="horz" lIns="91440" tIns="45720" rIns="91440" bIns="45720" rtlCol="0" anchor="t">
            <a:noAutofit/>
          </a:bodyPr>
          <a:lstStyle/>
          <a:p>
            <a:pPr marL="0" indent="0">
              <a:buNone/>
            </a:pPr>
            <a:r>
              <a:rPr lang="en-GB" sz="2200"/>
              <a:t>In this second clip he addresses some of the trends in education reform.</a:t>
            </a:r>
            <a:endParaRPr lang="en-GB" sz="2200">
              <a:cs typeface="Calibri"/>
            </a:endParaRPr>
          </a:p>
          <a:p>
            <a:r>
              <a:rPr lang="en-GB" sz="2200"/>
              <a:t>What does he say about the importance of literacy and numeracy?</a:t>
            </a:r>
            <a:endParaRPr lang="en-GB" sz="2200">
              <a:cs typeface="Calibri"/>
            </a:endParaRPr>
          </a:p>
          <a:p>
            <a:r>
              <a:rPr lang="en-GB" sz="2200"/>
              <a:t>What does he mean by ‘defeating destiny’?</a:t>
            </a:r>
            <a:endParaRPr lang="en-GB" sz="2200">
              <a:cs typeface="Calibri"/>
            </a:endParaRPr>
          </a:p>
          <a:p>
            <a:r>
              <a:rPr lang="en-GB" sz="2200"/>
              <a:t>What are his views on qualifications?</a:t>
            </a:r>
            <a:endParaRPr lang="en-GB" sz="2200">
              <a:cs typeface="Calibri"/>
            </a:endParaRPr>
          </a:p>
          <a:p>
            <a:pPr lvl="1"/>
            <a:endParaRPr lang="en-GB" sz="2200">
              <a:cs typeface="Calibri"/>
            </a:endParaRPr>
          </a:p>
        </p:txBody>
      </p:sp>
    </p:spTree>
    <p:extLst>
      <p:ext uri="{BB962C8B-B14F-4D97-AF65-F5344CB8AC3E}">
        <p14:creationId xmlns:p14="http://schemas.microsoft.com/office/powerpoint/2010/main" val="2193451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KRjh_4SqIK8"/>
          <p:cNvPicPr>
            <a:picLocks noRot="1" noChangeAspect="1"/>
          </p:cNvPicPr>
          <p:nvPr>
            <a:videoFile r:link="rId1"/>
          </p:nvPr>
        </p:nvPicPr>
        <p:blipFill>
          <a:blip r:embed="rId4"/>
          <a:stretch>
            <a:fillRect/>
          </a:stretch>
        </p:blipFill>
        <p:spPr>
          <a:xfrm>
            <a:off x="356418" y="239508"/>
            <a:ext cx="8322732" cy="4681537"/>
          </a:xfrm>
          <a:prstGeom prst="rect">
            <a:avLst/>
          </a:prstGeom>
        </p:spPr>
      </p:pic>
      <p:sp>
        <p:nvSpPr>
          <p:cNvPr id="4" name="TextBox 3"/>
          <p:cNvSpPr txBox="1"/>
          <p:nvPr/>
        </p:nvSpPr>
        <p:spPr>
          <a:xfrm>
            <a:off x="6585493" y="5220928"/>
            <a:ext cx="2508379" cy="369332"/>
          </a:xfrm>
          <a:prstGeom prst="rect">
            <a:avLst/>
          </a:prstGeom>
          <a:noFill/>
        </p:spPr>
        <p:txBody>
          <a:bodyPr wrap="none" rtlCol="0">
            <a:spAutoFit/>
          </a:bodyPr>
          <a:lstStyle/>
          <a:p>
            <a:r>
              <a:rPr lang="en-GB"/>
              <a:t>Watch from 9:00 – 11:00</a:t>
            </a:r>
          </a:p>
        </p:txBody>
      </p:sp>
    </p:spTree>
    <p:extLst>
      <p:ext uri="{BB962C8B-B14F-4D97-AF65-F5344CB8AC3E}">
        <p14:creationId xmlns:p14="http://schemas.microsoft.com/office/powerpoint/2010/main" val="2806644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8650" y="1412488"/>
            <a:ext cx="2174391" cy="4363844"/>
          </a:xfrm>
        </p:spPr>
        <p:txBody>
          <a:bodyPr anchor="t">
            <a:normAutofit/>
          </a:bodyPr>
          <a:lstStyle/>
          <a:p>
            <a:r>
              <a:rPr lang="en-GB" sz="3500" err="1">
                <a:solidFill>
                  <a:srgbClr val="FFFFFF"/>
                </a:solidFill>
              </a:rPr>
              <a:t>Newid</a:t>
            </a:r>
            <a:r>
              <a:rPr lang="en-GB" sz="3500">
                <a:solidFill>
                  <a:srgbClr val="FFFFFF"/>
                </a:solidFill>
              </a:rPr>
              <a:t> </a:t>
            </a:r>
            <a:br>
              <a:rPr lang="en-GB" sz="3500">
                <a:solidFill>
                  <a:srgbClr val="FFFFFF"/>
                </a:solidFill>
              </a:rPr>
            </a:br>
            <a:r>
              <a:rPr lang="en-GB" sz="3500" err="1">
                <a:solidFill>
                  <a:srgbClr val="FFFFFF"/>
                </a:solidFill>
              </a:rPr>
              <a:t>byd-eang</a:t>
            </a:r>
            <a:br>
              <a:rPr lang="en-GB" sz="3500">
                <a:solidFill>
                  <a:srgbClr val="FFFFFF"/>
                </a:solidFill>
              </a:rPr>
            </a:br>
            <a:br>
              <a:rPr lang="en-GB" sz="3500">
                <a:solidFill>
                  <a:srgbClr val="FFFFFF"/>
                </a:solidFill>
              </a:rPr>
            </a:br>
            <a:r>
              <a:rPr lang="en-GB" sz="3500">
                <a:solidFill>
                  <a:srgbClr val="FFFFFF"/>
                </a:solidFill>
              </a:rPr>
              <a:t>Global change</a:t>
            </a:r>
            <a:endParaRPr lang="en-US"/>
          </a:p>
        </p:txBody>
      </p:sp>
      <p:sp>
        <p:nvSpPr>
          <p:cNvPr id="3" name="Content Placeholder 2"/>
          <p:cNvSpPr>
            <a:spLocks noGrp="1"/>
          </p:cNvSpPr>
          <p:nvPr>
            <p:ph sz="half" idx="1"/>
          </p:nvPr>
        </p:nvSpPr>
        <p:spPr>
          <a:xfrm>
            <a:off x="3285641" y="488096"/>
            <a:ext cx="2570462" cy="5288237"/>
          </a:xfrm>
        </p:spPr>
        <p:txBody>
          <a:bodyPr vert="horz" lIns="91440" tIns="45720" rIns="91440" bIns="45720" rtlCol="0" anchor="t">
            <a:noAutofit/>
          </a:bodyPr>
          <a:lstStyle/>
          <a:p>
            <a:pPr marL="0" indent="0">
              <a:buNone/>
            </a:pPr>
            <a:r>
              <a:rPr lang="en-GB" sz="2200" err="1">
                <a:cs typeface="Calibri"/>
              </a:rPr>
              <a:t>Yn</a:t>
            </a:r>
            <a:r>
              <a:rPr lang="en-GB" sz="2200">
                <a:cs typeface="Calibri"/>
              </a:rPr>
              <a:t> </a:t>
            </a:r>
            <a:r>
              <a:rPr lang="en-GB" sz="2200" err="1">
                <a:cs typeface="Calibri"/>
              </a:rPr>
              <a:t>yr</a:t>
            </a:r>
            <a:r>
              <a:rPr lang="en-GB" sz="2200">
                <a:cs typeface="Calibri"/>
              </a:rPr>
              <a:t> ail </a:t>
            </a:r>
            <a:r>
              <a:rPr lang="en-GB" sz="2200" err="1">
                <a:cs typeface="Calibri"/>
              </a:rPr>
              <a:t>glip</a:t>
            </a:r>
            <a:r>
              <a:rPr lang="en-GB" sz="2200">
                <a:cs typeface="Calibri"/>
              </a:rPr>
              <a:t> </a:t>
            </a:r>
            <a:r>
              <a:rPr lang="en-GB" sz="2200" err="1">
                <a:cs typeface="Calibri"/>
              </a:rPr>
              <a:t>yma</a:t>
            </a:r>
            <a:r>
              <a:rPr lang="en-GB" sz="2200">
                <a:cs typeface="Calibri"/>
              </a:rPr>
              <a:t> </a:t>
            </a:r>
            <a:r>
              <a:rPr lang="en-GB" sz="2200" err="1">
                <a:cs typeface="Calibri"/>
              </a:rPr>
              <a:t>mae</a:t>
            </a:r>
            <a:r>
              <a:rPr lang="en-GB" sz="2200">
                <a:cs typeface="Calibri"/>
              </a:rPr>
              <a:t> </a:t>
            </a:r>
            <a:r>
              <a:rPr lang="en-GB" sz="2200" err="1">
                <a:cs typeface="Calibri"/>
              </a:rPr>
              <a:t>e'n</a:t>
            </a:r>
            <a:r>
              <a:rPr lang="en-GB" sz="2200">
                <a:cs typeface="Calibri"/>
              </a:rPr>
              <a:t> </a:t>
            </a:r>
            <a:r>
              <a:rPr lang="en-GB" sz="2200" err="1">
                <a:cs typeface="Calibri"/>
              </a:rPr>
              <a:t>cyfeirio</a:t>
            </a:r>
            <a:r>
              <a:rPr lang="en-GB" sz="2200">
                <a:cs typeface="Calibri"/>
              </a:rPr>
              <a:t> at rai </a:t>
            </a:r>
            <a:r>
              <a:rPr lang="en-GB" sz="2200" err="1">
                <a:cs typeface="Calibri"/>
              </a:rPr>
              <a:t>o'r</a:t>
            </a:r>
            <a:r>
              <a:rPr lang="en-GB" sz="2200">
                <a:cs typeface="Calibri"/>
              </a:rPr>
              <a:t> </a:t>
            </a:r>
            <a:r>
              <a:rPr lang="en-GB" sz="2200" err="1">
                <a:cs typeface="Calibri"/>
              </a:rPr>
              <a:t>tueddiadau</a:t>
            </a:r>
            <a:r>
              <a:rPr lang="en-GB" sz="2200">
                <a:cs typeface="Calibri"/>
              </a:rPr>
              <a:t> </a:t>
            </a:r>
            <a:r>
              <a:rPr lang="en-GB" sz="2200" err="1">
                <a:cs typeface="Calibri"/>
              </a:rPr>
              <a:t>mewn</a:t>
            </a:r>
            <a:r>
              <a:rPr lang="en-GB" sz="2200">
                <a:cs typeface="Calibri"/>
              </a:rPr>
              <a:t> </a:t>
            </a:r>
            <a:r>
              <a:rPr lang="en-GB" sz="2200" err="1">
                <a:cs typeface="Calibri"/>
              </a:rPr>
              <a:t>diwygio</a:t>
            </a:r>
            <a:r>
              <a:rPr lang="en-GB" sz="2200">
                <a:cs typeface="Calibri"/>
              </a:rPr>
              <a:t> </a:t>
            </a:r>
            <a:r>
              <a:rPr lang="en-GB" sz="2200" err="1">
                <a:cs typeface="Calibri"/>
              </a:rPr>
              <a:t>addysg</a:t>
            </a:r>
            <a:r>
              <a:rPr lang="en-GB" sz="2200">
                <a:cs typeface="Calibri"/>
              </a:rPr>
              <a:t>.</a:t>
            </a:r>
            <a:endParaRPr lang="en-US" sz="2200">
              <a:cs typeface="Calibri"/>
            </a:endParaRPr>
          </a:p>
          <a:p>
            <a:r>
              <a:rPr lang="en-GB" sz="2200">
                <a:cs typeface="Calibri"/>
              </a:rPr>
              <a:t>Beth </a:t>
            </a:r>
            <a:r>
              <a:rPr lang="en-GB" sz="2200" err="1">
                <a:cs typeface="Calibri"/>
              </a:rPr>
              <a:t>mae</a:t>
            </a:r>
            <a:r>
              <a:rPr lang="en-GB" sz="2200">
                <a:cs typeface="Calibri"/>
              </a:rPr>
              <a:t> </a:t>
            </a:r>
            <a:r>
              <a:rPr lang="en-GB" sz="2200" err="1">
                <a:cs typeface="Calibri"/>
              </a:rPr>
              <a:t>e'n</a:t>
            </a:r>
            <a:r>
              <a:rPr lang="en-GB" sz="2200">
                <a:cs typeface="Calibri"/>
              </a:rPr>
              <a:t> </a:t>
            </a:r>
            <a:r>
              <a:rPr lang="en-GB" sz="2200" err="1">
                <a:cs typeface="Calibri"/>
              </a:rPr>
              <a:t>dweud</a:t>
            </a:r>
            <a:r>
              <a:rPr lang="en-GB" sz="2200">
                <a:cs typeface="Calibri"/>
              </a:rPr>
              <a:t> am </a:t>
            </a:r>
            <a:r>
              <a:rPr lang="en-GB" sz="2200" err="1">
                <a:cs typeface="Calibri"/>
              </a:rPr>
              <a:t>bwysigrwydd</a:t>
            </a:r>
            <a:r>
              <a:rPr lang="en-GB" sz="2200">
                <a:cs typeface="Calibri"/>
              </a:rPr>
              <a:t> </a:t>
            </a:r>
            <a:r>
              <a:rPr lang="en-GB" sz="2200" err="1">
                <a:cs typeface="Calibri"/>
              </a:rPr>
              <a:t>llythrennedd</a:t>
            </a:r>
            <a:r>
              <a:rPr lang="en-GB" sz="2200">
                <a:cs typeface="Calibri"/>
              </a:rPr>
              <a:t> a </a:t>
            </a:r>
            <a:r>
              <a:rPr lang="en-GB" sz="2200" err="1">
                <a:cs typeface="Calibri"/>
              </a:rPr>
              <a:t>rhifedd</a:t>
            </a:r>
            <a:r>
              <a:rPr lang="en-GB" sz="2200">
                <a:cs typeface="Calibri"/>
              </a:rPr>
              <a:t>?</a:t>
            </a:r>
          </a:p>
          <a:p>
            <a:r>
              <a:rPr lang="en-GB" sz="2200">
                <a:cs typeface="Calibri"/>
              </a:rPr>
              <a:t>Beth </a:t>
            </a:r>
            <a:r>
              <a:rPr lang="en-GB" sz="2200" err="1">
                <a:cs typeface="Calibri"/>
              </a:rPr>
              <a:t>mae</a:t>
            </a:r>
            <a:r>
              <a:rPr lang="en-GB" sz="2200">
                <a:cs typeface="Calibri"/>
              </a:rPr>
              <a:t> </a:t>
            </a:r>
            <a:r>
              <a:rPr lang="en-GB" sz="2200" err="1">
                <a:cs typeface="Calibri"/>
              </a:rPr>
              <a:t>e'n</a:t>
            </a:r>
            <a:r>
              <a:rPr lang="en-GB" sz="2200">
                <a:cs typeface="Calibri"/>
              </a:rPr>
              <a:t> </a:t>
            </a:r>
            <a:r>
              <a:rPr lang="en-GB" sz="2200" err="1">
                <a:cs typeface="Calibri"/>
              </a:rPr>
              <a:t>golygu</a:t>
            </a:r>
            <a:r>
              <a:rPr lang="en-GB" sz="2200">
                <a:cs typeface="Calibri"/>
              </a:rPr>
              <a:t> </a:t>
            </a:r>
            <a:r>
              <a:rPr lang="en-GB" sz="2200" err="1">
                <a:cs typeface="Calibri"/>
              </a:rPr>
              <a:t>gyda</a:t>
            </a:r>
            <a:r>
              <a:rPr lang="en-GB" sz="2200">
                <a:cs typeface="Calibri"/>
              </a:rPr>
              <a:t> 'defeating destiny'?</a:t>
            </a:r>
          </a:p>
          <a:p>
            <a:r>
              <a:rPr lang="en-GB" sz="2200">
                <a:cs typeface="Calibri"/>
              </a:rPr>
              <a:t>Beth </a:t>
            </a:r>
            <a:r>
              <a:rPr lang="en-GB" sz="2200" err="1">
                <a:cs typeface="Calibri"/>
              </a:rPr>
              <a:t>yw</a:t>
            </a:r>
            <a:r>
              <a:rPr lang="en-GB" sz="2200">
                <a:cs typeface="Calibri"/>
              </a:rPr>
              <a:t> </a:t>
            </a:r>
            <a:r>
              <a:rPr lang="en-GB" sz="2200" err="1">
                <a:cs typeface="Calibri"/>
              </a:rPr>
              <a:t>ei</a:t>
            </a:r>
            <a:r>
              <a:rPr lang="en-GB" sz="2200">
                <a:cs typeface="Calibri"/>
              </a:rPr>
              <a:t> </a:t>
            </a:r>
            <a:r>
              <a:rPr lang="en-GB" sz="2200" err="1">
                <a:cs typeface="Calibri"/>
              </a:rPr>
              <a:t>farn</a:t>
            </a:r>
            <a:r>
              <a:rPr lang="en-GB" sz="2200">
                <a:cs typeface="Calibri"/>
              </a:rPr>
              <a:t> </a:t>
            </a:r>
            <a:r>
              <a:rPr lang="en-GB" sz="2200" err="1">
                <a:cs typeface="Calibri"/>
              </a:rPr>
              <a:t>ar</a:t>
            </a:r>
            <a:r>
              <a:rPr lang="en-GB" sz="2200">
                <a:cs typeface="Calibri"/>
              </a:rPr>
              <a:t> </a:t>
            </a:r>
            <a:r>
              <a:rPr lang="en-GB" sz="2200" err="1">
                <a:cs typeface="Calibri"/>
              </a:rPr>
              <a:t>gymwysterau</a:t>
            </a:r>
            <a:r>
              <a:rPr lang="en-GB" sz="2200">
                <a:cs typeface="Calibri"/>
              </a:rPr>
              <a:t>?</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6338703" y="488096"/>
            <a:ext cx="2398275" cy="5288237"/>
          </a:xfrm>
        </p:spPr>
        <p:txBody>
          <a:bodyPr vert="horz" lIns="91440" tIns="45720" rIns="91440" bIns="45720" rtlCol="0" anchor="t">
            <a:noAutofit/>
          </a:bodyPr>
          <a:lstStyle/>
          <a:p>
            <a:pPr marL="0" indent="0">
              <a:buNone/>
            </a:pPr>
            <a:r>
              <a:rPr lang="en-GB" sz="2200"/>
              <a:t>In this second clip he addresses some of the trends in education reform.</a:t>
            </a:r>
            <a:endParaRPr lang="en-GB" sz="2200">
              <a:cs typeface="Calibri"/>
            </a:endParaRPr>
          </a:p>
          <a:p>
            <a:r>
              <a:rPr lang="en-GB" sz="2200"/>
              <a:t>What does he say about the importance of literacy and numeracy?</a:t>
            </a:r>
            <a:endParaRPr lang="en-GB" sz="2200">
              <a:cs typeface="Calibri"/>
            </a:endParaRPr>
          </a:p>
          <a:p>
            <a:r>
              <a:rPr lang="en-GB" sz="2200"/>
              <a:t>What does he mean by ‘defeating destiny’?</a:t>
            </a:r>
            <a:endParaRPr lang="en-GB" sz="2200">
              <a:cs typeface="Calibri"/>
            </a:endParaRPr>
          </a:p>
          <a:p>
            <a:r>
              <a:rPr lang="en-GB" sz="2200"/>
              <a:t>What are his views on qualifications?</a:t>
            </a:r>
            <a:endParaRPr lang="en-GB" sz="2200">
              <a:cs typeface="Calibri"/>
            </a:endParaRPr>
          </a:p>
          <a:p>
            <a:pPr lvl="1"/>
            <a:endParaRPr lang="en-GB" sz="2200">
              <a:cs typeface="Calibri"/>
            </a:endParaRPr>
          </a:p>
        </p:txBody>
      </p:sp>
    </p:spTree>
    <p:extLst>
      <p:ext uri="{BB962C8B-B14F-4D97-AF65-F5344CB8AC3E}">
        <p14:creationId xmlns:p14="http://schemas.microsoft.com/office/powerpoint/2010/main" val="2780544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297" y="502020"/>
            <a:ext cx="3992787" cy="1642970"/>
          </a:xfrm>
        </p:spPr>
        <p:txBody>
          <a:bodyPr vert="horz" lIns="91440" tIns="45720" rIns="91440" bIns="45720" rtlCol="0" anchor="b">
            <a:normAutofit/>
          </a:bodyPr>
          <a:lstStyle/>
          <a:p>
            <a:br>
              <a:rPr lang="en-US" sz="3500" kern="1200">
                <a:solidFill>
                  <a:schemeClr val="tx1"/>
                </a:solidFill>
                <a:latin typeface="+mj-lt"/>
                <a:ea typeface="+mj-ea"/>
                <a:cs typeface="+mj-cs"/>
              </a:rPr>
            </a:br>
            <a:br>
              <a:rPr lang="en-US" sz="3500" kern="1200">
                <a:solidFill>
                  <a:schemeClr val="tx1"/>
                </a:solidFill>
                <a:latin typeface="+mj-lt"/>
                <a:ea typeface="+mj-ea"/>
                <a:cs typeface="+mj-cs"/>
              </a:rPr>
            </a:br>
            <a:r>
              <a:rPr lang="en-US" sz="3500" kern="1200">
                <a:solidFill>
                  <a:schemeClr val="tx1"/>
                </a:solidFill>
                <a:latin typeface="+mj-lt"/>
                <a:ea typeface="+mj-ea"/>
                <a:cs typeface="+mj-cs"/>
              </a:rPr>
              <a:t>Wider evidence</a:t>
            </a:r>
          </a:p>
        </p:txBody>
      </p:sp>
      <p:sp>
        <p:nvSpPr>
          <p:cNvPr id="4" name="Content Placeholder 3"/>
          <p:cNvSpPr>
            <a:spLocks noGrp="1"/>
          </p:cNvSpPr>
          <p:nvPr>
            <p:ph sz="half" idx="2"/>
          </p:nvPr>
        </p:nvSpPr>
        <p:spPr>
          <a:xfrm>
            <a:off x="858692" y="2405894"/>
            <a:ext cx="3986392" cy="3535083"/>
          </a:xfrm>
        </p:spPr>
        <p:txBody>
          <a:bodyPr vert="horz" lIns="91440" tIns="45720" rIns="91440" bIns="45720" rtlCol="0" anchor="t">
            <a:normAutofit/>
          </a:bodyPr>
          <a:lstStyle/>
          <a:p>
            <a:pPr marL="0"/>
            <a:r>
              <a:rPr lang="en-US" sz="1700" dirty="0"/>
              <a:t>Successful Futures provides a summary of </a:t>
            </a:r>
            <a:r>
              <a:rPr lang="en-US" sz="1700" dirty="0">
                <a:solidFill>
                  <a:srgbClr val="FF0000"/>
                </a:solidFill>
              </a:rPr>
              <a:t>11 international trends in curriculum development. </a:t>
            </a:r>
          </a:p>
          <a:p>
            <a:pPr marL="0"/>
            <a:r>
              <a:rPr lang="en-US" sz="1700" dirty="0"/>
              <a:t>You can find the relevant extract on Moodle.</a:t>
            </a:r>
          </a:p>
          <a:p>
            <a:pPr marL="0" indent="0">
              <a:buNone/>
            </a:pPr>
            <a:r>
              <a:rPr lang="en-US" sz="1700" b="1" dirty="0"/>
              <a:t>TASK</a:t>
            </a:r>
          </a:p>
          <a:p>
            <a:pPr marL="0"/>
            <a:r>
              <a:rPr lang="en-US" sz="1700" dirty="0"/>
              <a:t>Read it, and consider which ideas you </a:t>
            </a:r>
            <a:r>
              <a:rPr lang="en-US" sz="1700" dirty="0" err="1"/>
              <a:t>recognise</a:t>
            </a:r>
            <a:r>
              <a:rPr lang="en-US" sz="1700" dirty="0"/>
              <a:t> within Welsh schools – from evidence-based research and your own practice in PTE</a:t>
            </a:r>
          </a:p>
          <a:p>
            <a:pPr marL="0"/>
            <a:r>
              <a:rPr lang="en-US" sz="1700" dirty="0"/>
              <a:t>Be prepared to share your thoughts</a:t>
            </a:r>
          </a:p>
          <a:p>
            <a:pPr marL="0"/>
            <a:endParaRPr lang="en-US" sz="1700" dirty="0"/>
          </a:p>
        </p:txBody>
      </p:sp>
      <p:sp>
        <p:nvSpPr>
          <p:cNvPr id="25" name="Rectangle 1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0A999F26-E758-3153-DEE5-F3DE9480EE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04" t="6604" r="13758" b="19105"/>
          <a:stretch/>
        </p:blipFill>
        <p:spPr bwMode="auto">
          <a:xfrm>
            <a:off x="5306975" y="1732221"/>
            <a:ext cx="3127897" cy="34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1754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Feedback</a:t>
            </a:r>
          </a:p>
        </p:txBody>
      </p:sp>
      <p:pic>
        <p:nvPicPr>
          <p:cNvPr id="8" name="Picture 7">
            <a:extLst>
              <a:ext uri="{FF2B5EF4-FFF2-40B4-BE49-F238E27FC236}">
                <a16:creationId xmlns:a16="http://schemas.microsoft.com/office/drawing/2014/main" id="{B8498A9F-0DCD-48A4-B2EA-487AC08B6E2E}"/>
              </a:ext>
            </a:extLst>
          </p:cNvPr>
          <p:cNvPicPr>
            <a:picLocks noChangeAspect="1"/>
          </p:cNvPicPr>
          <p:nvPr/>
        </p:nvPicPr>
        <p:blipFill rotWithShape="1">
          <a:blip r:embed="rId3"/>
          <a:srcRect l="31112" t="27234" r="31567" b="10105"/>
          <a:stretch/>
        </p:blipFill>
        <p:spPr>
          <a:xfrm>
            <a:off x="3111172" y="120112"/>
            <a:ext cx="5945741" cy="6663593"/>
          </a:xfrm>
          <a:prstGeom prst="rect">
            <a:avLst/>
          </a:prstGeom>
        </p:spPr>
      </p:pic>
    </p:spTree>
    <p:extLst>
      <p:ext uri="{BB962C8B-B14F-4D97-AF65-F5344CB8AC3E}">
        <p14:creationId xmlns:p14="http://schemas.microsoft.com/office/powerpoint/2010/main" val="2665518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err="1">
                <a:solidFill>
                  <a:srgbClr val="FFFFFF"/>
                </a:solidFill>
                <a:latin typeface="+mj-lt"/>
                <a:ea typeface="+mj-ea"/>
                <a:cs typeface="+mj-cs"/>
              </a:rPr>
              <a:t>Adborth</a:t>
            </a:r>
            <a:endParaRPr lang="en-US" sz="3100" kern="1200">
              <a:solidFill>
                <a:srgbClr val="FFFFFF"/>
              </a:solidFill>
              <a:latin typeface="+mj-lt"/>
              <a:ea typeface="+mj-ea"/>
              <a:cs typeface="+mj-cs"/>
            </a:endParaRPr>
          </a:p>
        </p:txBody>
      </p:sp>
      <p:pic>
        <p:nvPicPr>
          <p:cNvPr id="3" name="Content Placeholder 5">
            <a:extLst>
              <a:ext uri="{FF2B5EF4-FFF2-40B4-BE49-F238E27FC236}">
                <a16:creationId xmlns:a16="http://schemas.microsoft.com/office/drawing/2014/main" id="{F285B376-036F-229A-038A-4007BE05CB32}"/>
              </a:ext>
            </a:extLst>
          </p:cNvPr>
          <p:cNvPicPr>
            <a:picLocks noChangeAspect="1"/>
          </p:cNvPicPr>
          <p:nvPr/>
        </p:nvPicPr>
        <p:blipFill rotWithShape="1">
          <a:blip r:embed="rId3"/>
          <a:srcRect l="29596" t="25544" r="31250" b="4810"/>
          <a:stretch/>
        </p:blipFill>
        <p:spPr>
          <a:xfrm>
            <a:off x="3440409" y="155668"/>
            <a:ext cx="5703591" cy="6761123"/>
          </a:xfrm>
          <a:prstGeom prst="rect">
            <a:avLst/>
          </a:prstGeom>
        </p:spPr>
      </p:pic>
    </p:spTree>
    <p:extLst>
      <p:ext uri="{BB962C8B-B14F-4D97-AF65-F5344CB8AC3E}">
        <p14:creationId xmlns:p14="http://schemas.microsoft.com/office/powerpoint/2010/main" val="3327292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9CB261-4637-487D-9B27-7FD232892DB2}"/>
              </a:ext>
            </a:extLst>
          </p:cNvPr>
          <p:cNvSpPr>
            <a:spLocks noGrp="1"/>
          </p:cNvSpPr>
          <p:nvPr>
            <p:ph type="title"/>
          </p:nvPr>
        </p:nvSpPr>
        <p:spPr>
          <a:xfrm>
            <a:off x="5598460" y="1783959"/>
            <a:ext cx="3065480" cy="2889114"/>
          </a:xfrm>
        </p:spPr>
        <p:txBody>
          <a:bodyPr vert="horz" lIns="91440" tIns="45720" rIns="91440" bIns="45720" rtlCol="0" anchor="b">
            <a:normAutofit/>
          </a:bodyPr>
          <a:lstStyle/>
          <a:p>
            <a:br>
              <a:rPr lang="en-US" sz="2200" b="1"/>
            </a:br>
            <a:r>
              <a:rPr lang="en-US" sz="2200" b="1"/>
              <a:t>Systemau addysg  eraill</a:t>
            </a:r>
            <a:br>
              <a:rPr lang="en-US" sz="2200" b="1"/>
            </a:br>
            <a:br>
              <a:rPr lang="en-US" sz="2200" b="1"/>
            </a:br>
            <a:r>
              <a:rPr lang="en-US" sz="2200" b="1"/>
              <a:t>Other education systems</a:t>
            </a:r>
            <a:br>
              <a:rPr lang="en-US" sz="2200" b="1"/>
            </a:br>
            <a:br>
              <a:rPr lang="en-US" sz="2200" b="1"/>
            </a:br>
            <a:endParaRPr lang="en-US" sz="2200" b="1"/>
          </a:p>
        </p:txBody>
      </p:sp>
      <p:sp>
        <p:nvSpPr>
          <p:cNvPr id="46" name="Freeform: Shape 45">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descr="3D abstract of the earth with dots">
            <a:extLst>
              <a:ext uri="{FF2B5EF4-FFF2-40B4-BE49-F238E27FC236}">
                <a16:creationId xmlns:a16="http://schemas.microsoft.com/office/drawing/2014/main" id="{E98862AF-F975-E404-669C-5661ACA29728}"/>
              </a:ext>
            </a:extLst>
          </p:cNvPr>
          <p:cNvPicPr>
            <a:picLocks noChangeAspect="1"/>
          </p:cNvPicPr>
          <p:nvPr/>
        </p:nvPicPr>
        <p:blipFill rotWithShape="1">
          <a:blip r:embed="rId2"/>
          <a:srcRect l="23136"/>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26513865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3315999"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74171"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03504" y="1412489"/>
            <a:ext cx="2153321" cy="2156621"/>
          </a:xfrm>
        </p:spPr>
        <p:txBody>
          <a:bodyPr anchor="t">
            <a:normAutofit/>
          </a:bodyPr>
          <a:lstStyle/>
          <a:p>
            <a:r>
              <a:rPr lang="en-GB" sz="1900" err="1">
                <a:solidFill>
                  <a:srgbClr val="FFFFFF"/>
                </a:solidFill>
              </a:rPr>
              <a:t>Sut</a:t>
            </a:r>
            <a:r>
              <a:rPr lang="en-GB" sz="1900">
                <a:solidFill>
                  <a:srgbClr val="FFFFFF"/>
                </a:solidFill>
              </a:rPr>
              <a:t> </a:t>
            </a:r>
            <a:r>
              <a:rPr lang="en-GB" sz="1900" err="1">
                <a:solidFill>
                  <a:srgbClr val="FFFFFF"/>
                </a:solidFill>
              </a:rPr>
              <a:t>mae</a:t>
            </a:r>
            <a:r>
              <a:rPr lang="en-GB" sz="1900">
                <a:solidFill>
                  <a:srgbClr val="FFFFFF"/>
                </a:solidFill>
              </a:rPr>
              <a:t> </a:t>
            </a:r>
            <a:r>
              <a:rPr lang="en-GB" sz="1900" err="1">
                <a:solidFill>
                  <a:srgbClr val="FFFFFF"/>
                </a:solidFill>
              </a:rPr>
              <a:t>e'n</a:t>
            </a:r>
            <a:r>
              <a:rPr lang="en-GB" sz="1900">
                <a:solidFill>
                  <a:srgbClr val="FFFFFF"/>
                </a:solidFill>
              </a:rPr>
              <a:t> </a:t>
            </a:r>
            <a:r>
              <a:rPr lang="en-GB" sz="1900" err="1">
                <a:solidFill>
                  <a:srgbClr val="FFFFFF"/>
                </a:solidFill>
              </a:rPr>
              <a:t>gweithio</a:t>
            </a:r>
            <a:r>
              <a:rPr lang="en-GB" sz="1900">
                <a:solidFill>
                  <a:srgbClr val="FFFFFF"/>
                </a:solidFill>
              </a:rPr>
              <a:t> </a:t>
            </a:r>
            <a:r>
              <a:rPr lang="en-GB" sz="1900" err="1">
                <a:solidFill>
                  <a:srgbClr val="FFFFFF"/>
                </a:solidFill>
              </a:rPr>
              <a:t>mewn</a:t>
            </a:r>
            <a:r>
              <a:rPr lang="en-GB" sz="1900">
                <a:solidFill>
                  <a:srgbClr val="FFFFFF"/>
                </a:solidFill>
              </a:rPr>
              <a:t> </a:t>
            </a:r>
            <a:r>
              <a:rPr lang="en-GB" sz="1900" err="1">
                <a:solidFill>
                  <a:srgbClr val="FFFFFF"/>
                </a:solidFill>
              </a:rPr>
              <a:t>gwledydd</a:t>
            </a:r>
            <a:r>
              <a:rPr lang="en-GB" sz="1900">
                <a:solidFill>
                  <a:srgbClr val="FFFFFF"/>
                </a:solidFill>
              </a:rPr>
              <a:t> </a:t>
            </a:r>
            <a:r>
              <a:rPr lang="en-GB" sz="1900" err="1">
                <a:solidFill>
                  <a:srgbClr val="FFFFFF"/>
                </a:solidFill>
              </a:rPr>
              <a:t>eraill</a:t>
            </a:r>
            <a:r>
              <a:rPr lang="en-GB" sz="1900">
                <a:solidFill>
                  <a:srgbClr val="FFFFFF"/>
                </a:solidFill>
              </a:rPr>
              <a:t>?</a:t>
            </a:r>
            <a:br>
              <a:rPr lang="en-GB" sz="1900">
                <a:solidFill>
                  <a:srgbClr val="FFFFFF"/>
                </a:solidFill>
              </a:rPr>
            </a:br>
            <a:br>
              <a:rPr lang="en-GB" sz="1900">
                <a:solidFill>
                  <a:srgbClr val="FFFFFF"/>
                </a:solidFill>
              </a:rPr>
            </a:br>
            <a:br>
              <a:rPr lang="en-GB" sz="1900">
                <a:solidFill>
                  <a:srgbClr val="FFFFFF"/>
                </a:solidFill>
              </a:rPr>
            </a:br>
            <a:r>
              <a:rPr lang="en-GB" sz="1900">
                <a:solidFill>
                  <a:srgbClr val="FFFFFF"/>
                </a:solidFill>
              </a:rPr>
              <a:t>How does it work elsewhere?</a:t>
            </a:r>
          </a:p>
        </p:txBody>
      </p:sp>
      <p:sp>
        <p:nvSpPr>
          <p:cNvPr id="3" name="Content Placeholder 2"/>
          <p:cNvSpPr>
            <a:spLocks noGrp="1"/>
          </p:cNvSpPr>
          <p:nvPr>
            <p:ph sz="half" idx="1"/>
          </p:nvPr>
        </p:nvSpPr>
        <p:spPr>
          <a:xfrm>
            <a:off x="3899244" y="1412489"/>
            <a:ext cx="2194560" cy="4363844"/>
          </a:xfrm>
        </p:spPr>
        <p:txBody>
          <a:bodyPr vert="horz" lIns="91440" tIns="45720" rIns="91440" bIns="45720" rtlCol="0">
            <a:normAutofit/>
          </a:bodyPr>
          <a:lstStyle/>
          <a:p>
            <a:r>
              <a:rPr lang="en-GB" sz="1400">
                <a:cs typeface="Calibri"/>
              </a:rPr>
              <a:t>Mewn grwpiau, edrychwch ar y cwricwla rhyngwladol yma. Ffocyswch ar grwp oedran sydd yn gyfarwydd I chi.</a:t>
            </a:r>
          </a:p>
          <a:p>
            <a:r>
              <a:rPr lang="en-GB" sz="1400">
                <a:cs typeface="Calibri"/>
              </a:rPr>
              <a:t>Beth sy'n debyg a gwahanol rhwng Cwricwlwm i Gymru a</a:t>
            </a:r>
          </a:p>
          <a:p>
            <a:pPr lvl="1"/>
            <a:r>
              <a:rPr lang="en-GB" sz="1400">
                <a:cs typeface="Calibri"/>
              </a:rPr>
              <a:t>Seland Newydd</a:t>
            </a:r>
          </a:p>
          <a:p>
            <a:pPr lvl="1"/>
            <a:r>
              <a:rPr lang="en-GB" sz="1400">
                <a:cs typeface="Calibri"/>
              </a:rPr>
              <a:t>British Columbia</a:t>
            </a:r>
          </a:p>
          <a:p>
            <a:pPr lvl="1"/>
            <a:r>
              <a:rPr lang="en-GB" sz="1400">
                <a:cs typeface="Calibri"/>
              </a:rPr>
              <a:t>Yr Alban</a:t>
            </a:r>
          </a:p>
          <a:p>
            <a:pPr lvl="1"/>
            <a:r>
              <a:rPr lang="en-GB" sz="1400">
                <a:cs typeface="Calibri"/>
              </a:rPr>
              <a:t>Iwerddon</a:t>
            </a:r>
          </a:p>
          <a:p>
            <a:pPr lvl="1"/>
            <a:r>
              <a:rPr lang="en-GB" sz="1400">
                <a:cs typeface="Calibri"/>
              </a:rPr>
              <a:t>Hong Kong</a:t>
            </a:r>
          </a:p>
          <a:p>
            <a:pPr lvl="1"/>
            <a:r>
              <a:rPr lang="en-GB" sz="1400">
                <a:cs typeface="Calibri"/>
              </a:rPr>
              <a:t>Baccalaureate Rhyngwladol neu Blynyddoedd Canol Rhyngwladol</a:t>
            </a:r>
          </a:p>
        </p:txBody>
      </p:sp>
      <p:sp>
        <p:nvSpPr>
          <p:cNvPr id="4" name="Content Placeholder 3"/>
          <p:cNvSpPr>
            <a:spLocks noGrp="1"/>
          </p:cNvSpPr>
          <p:nvPr>
            <p:ph sz="half" idx="2"/>
          </p:nvPr>
        </p:nvSpPr>
        <p:spPr>
          <a:xfrm>
            <a:off x="6338703" y="1412489"/>
            <a:ext cx="2194560" cy="4363844"/>
          </a:xfrm>
        </p:spPr>
        <p:txBody>
          <a:bodyPr vert="horz" lIns="91440" tIns="45720" rIns="91440" bIns="45720" rtlCol="0">
            <a:normAutofit/>
          </a:bodyPr>
          <a:lstStyle/>
          <a:p>
            <a:pPr marL="0" indent="0">
              <a:buNone/>
            </a:pPr>
            <a:r>
              <a:rPr lang="en-GB" sz="1400"/>
              <a:t>In groups, look at the following international curricula. Focus on an age group you are familiar with. </a:t>
            </a:r>
          </a:p>
          <a:p>
            <a:pPr marL="0" indent="0">
              <a:buNone/>
            </a:pPr>
            <a:r>
              <a:rPr lang="en-GB" sz="1400"/>
              <a:t>What similarities and differences can you spot with the Welsh Curriculum</a:t>
            </a:r>
            <a:endParaRPr lang="en-GB" sz="1400">
              <a:cs typeface="Calibri"/>
            </a:endParaRPr>
          </a:p>
          <a:p>
            <a:pPr lvl="1"/>
            <a:r>
              <a:rPr lang="en-GB" sz="1400"/>
              <a:t>New Zealand</a:t>
            </a:r>
            <a:endParaRPr lang="en-GB" sz="1400">
              <a:cs typeface="Calibri"/>
            </a:endParaRPr>
          </a:p>
          <a:p>
            <a:pPr lvl="1"/>
            <a:r>
              <a:rPr lang="en-GB" sz="1400"/>
              <a:t>British Columbia</a:t>
            </a:r>
            <a:endParaRPr lang="en-GB" sz="1400">
              <a:cs typeface="Calibri"/>
            </a:endParaRPr>
          </a:p>
          <a:p>
            <a:pPr lvl="1"/>
            <a:r>
              <a:rPr lang="en-GB" sz="1400"/>
              <a:t>Scotland</a:t>
            </a:r>
            <a:endParaRPr lang="en-GB" sz="1400">
              <a:cs typeface="Calibri"/>
            </a:endParaRPr>
          </a:p>
          <a:p>
            <a:pPr lvl="1"/>
            <a:r>
              <a:rPr lang="en-GB" sz="1400"/>
              <a:t>Ireland</a:t>
            </a:r>
            <a:endParaRPr lang="en-GB" sz="1400">
              <a:cs typeface="Calibri"/>
            </a:endParaRPr>
          </a:p>
          <a:p>
            <a:pPr lvl="1"/>
            <a:r>
              <a:rPr lang="en-GB" sz="1400"/>
              <a:t>Hong Kong</a:t>
            </a:r>
            <a:endParaRPr lang="en-GB" sz="1400">
              <a:cs typeface="Calibri"/>
            </a:endParaRPr>
          </a:p>
          <a:p>
            <a:pPr lvl="1"/>
            <a:r>
              <a:rPr lang="en-GB" sz="1400"/>
              <a:t>International Curriculum or International Baccalaureate </a:t>
            </a:r>
            <a:endParaRPr lang="en-GB" sz="1400">
              <a:cs typeface="Calibri"/>
            </a:endParaRPr>
          </a:p>
        </p:txBody>
      </p:sp>
    </p:spTree>
    <p:extLst>
      <p:ext uri="{BB962C8B-B14F-4D97-AF65-F5344CB8AC3E}">
        <p14:creationId xmlns:p14="http://schemas.microsoft.com/office/powerpoint/2010/main" val="732214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nference room table">
            <a:extLst>
              <a:ext uri="{FF2B5EF4-FFF2-40B4-BE49-F238E27FC236}">
                <a16:creationId xmlns:a16="http://schemas.microsoft.com/office/drawing/2014/main" id="{C8B7DA17-CB3C-49FE-9E8E-362406E53C58}"/>
              </a:ext>
            </a:extLst>
          </p:cNvPr>
          <p:cNvPicPr>
            <a:picLocks noChangeAspect="1"/>
          </p:cNvPicPr>
          <p:nvPr/>
        </p:nvPicPr>
        <p:blipFill rotWithShape="1">
          <a:blip r:embed="rId2"/>
          <a:srcRect l="8572" r="8" b="8"/>
          <a:stretch/>
        </p:blipFill>
        <p:spPr>
          <a:xfrm>
            <a:off x="0" y="0"/>
            <a:ext cx="7028504" cy="685800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2" name="Title 1">
            <a:extLst>
              <a:ext uri="{FF2B5EF4-FFF2-40B4-BE49-F238E27FC236}">
                <a16:creationId xmlns:a16="http://schemas.microsoft.com/office/drawing/2014/main" id="{FA4B6557-B787-4326-8050-F4EDFE9F13EA}"/>
              </a:ext>
            </a:extLst>
          </p:cNvPr>
          <p:cNvSpPr>
            <a:spLocks noGrp="1"/>
          </p:cNvSpPr>
          <p:nvPr>
            <p:ph type="title" idx="4294967295"/>
          </p:nvPr>
        </p:nvSpPr>
        <p:spPr>
          <a:xfrm>
            <a:off x="58738" y="0"/>
            <a:ext cx="3065462" cy="1252537"/>
          </a:xfrm>
        </p:spPr>
        <p:txBody>
          <a:bodyPr vert="horz" lIns="68580" tIns="34290" rIns="68580" bIns="34290" rtlCol="0" anchor="b">
            <a:normAutofit/>
          </a:bodyPr>
          <a:lstStyle/>
          <a:p>
            <a:r>
              <a:rPr lang="en-US" sz="4050"/>
              <a:t>Table discussions</a:t>
            </a:r>
          </a:p>
        </p:txBody>
      </p:sp>
      <p:graphicFrame>
        <p:nvGraphicFramePr>
          <p:cNvPr id="6" name="Table 5">
            <a:extLst>
              <a:ext uri="{FF2B5EF4-FFF2-40B4-BE49-F238E27FC236}">
                <a16:creationId xmlns:a16="http://schemas.microsoft.com/office/drawing/2014/main" id="{01B4BA0B-AB40-A795-8430-A0C205F91991}"/>
              </a:ext>
            </a:extLst>
          </p:cNvPr>
          <p:cNvGraphicFramePr>
            <a:graphicFrameLocks noGrp="1"/>
          </p:cNvGraphicFramePr>
          <p:nvPr>
            <p:extLst>
              <p:ext uri="{D42A27DB-BD31-4B8C-83A1-F6EECF244321}">
                <p14:modId xmlns:p14="http://schemas.microsoft.com/office/powerpoint/2010/main" val="3046705140"/>
              </p:ext>
            </p:extLst>
          </p:nvPr>
        </p:nvGraphicFramePr>
        <p:xfrm>
          <a:off x="353786" y="1825625"/>
          <a:ext cx="8403771" cy="4351337"/>
        </p:xfrm>
        <a:graphic>
          <a:graphicData uri="http://schemas.openxmlformats.org/drawingml/2006/table">
            <a:tbl>
              <a:tblPr/>
              <a:tblGrid>
                <a:gridCol w="2811362">
                  <a:extLst>
                    <a:ext uri="{9D8B030D-6E8A-4147-A177-3AD203B41FA5}">
                      <a16:colId xmlns:a16="http://schemas.microsoft.com/office/drawing/2014/main" val="211084827"/>
                    </a:ext>
                  </a:extLst>
                </a:gridCol>
                <a:gridCol w="5592409">
                  <a:extLst>
                    <a:ext uri="{9D8B030D-6E8A-4147-A177-3AD203B41FA5}">
                      <a16:colId xmlns:a16="http://schemas.microsoft.com/office/drawing/2014/main" val="1543271494"/>
                    </a:ext>
                  </a:extLst>
                </a:gridCol>
              </a:tblGrid>
              <a:tr h="507656">
                <a:tc>
                  <a:txBody>
                    <a:bodyPr/>
                    <a:lstStyle/>
                    <a:p>
                      <a:pPr algn="l" fontAlgn="base"/>
                      <a:r>
                        <a:rPr lang="en-GB" sz="1400" b="0" i="0" u="none" strike="noStrike">
                          <a:solidFill>
                            <a:srgbClr val="000000"/>
                          </a:solidFill>
                          <a:effectLst/>
                          <a:latin typeface="Calibri Light" panose="020F0302020204030204" pitchFamily="34" charset="0"/>
                        </a:rPr>
                        <a:t>Seland Newydd / </a:t>
                      </a:r>
                      <a:r>
                        <a:rPr lang="en-GB" sz="1400" b="0" i="0" u="none" strike="noStrike">
                          <a:solidFill>
                            <a:srgbClr val="000000"/>
                          </a:solidFill>
                          <a:effectLst/>
                          <a:latin typeface="Calibri" panose="020F0502020204030204" pitchFamily="34" charset="0"/>
                        </a:rPr>
                        <a:t>New Zealand</a:t>
                      </a:r>
                      <a:r>
                        <a:rPr lang="en-GB" sz="1400" b="0" i="0">
                          <a:solidFill>
                            <a:srgbClr val="000000"/>
                          </a:solidFill>
                          <a:effectLst/>
                          <a:latin typeface="Calibri" panose="020F0502020204030204" pitchFamily="34" charset="0"/>
                        </a:rPr>
                        <a:t>​</a:t>
                      </a:r>
                      <a:endParaRPr lang="en-GB" sz="1100" b="0" i="0">
                        <a:solidFill>
                          <a:srgbClr val="000000"/>
                        </a:solidFill>
                        <a:effectLst/>
                      </a:endParaRP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tc>
                  <a:txBody>
                    <a:bodyPr/>
                    <a:lstStyle/>
                    <a:p>
                      <a:pPr algn="l" fontAlgn="auto"/>
                      <a:r>
                        <a:rPr lang="en-GB" sz="1400" b="0" i="0" u="sng" strike="noStrike">
                          <a:solidFill>
                            <a:srgbClr val="0563C1"/>
                          </a:solidFill>
                          <a:effectLst/>
                          <a:latin typeface="Calibri" panose="020F0502020204030204" pitchFamily="34" charset="0"/>
                          <a:hlinkClick r:id="rId3"/>
                        </a:rPr>
                        <a:t>https://nzcurriculum.tki.org.nz/The-New-Zealand-Curriculum</a:t>
                      </a:r>
                      <a:r>
                        <a:rPr lang="en-GB" sz="1400" b="0" i="0" u="none" strike="noStrike">
                          <a:solidFill>
                            <a:srgbClr val="000000"/>
                          </a:solidFill>
                          <a:effectLst/>
                          <a:latin typeface="Calibri" panose="020F0502020204030204" pitchFamily="34" charset="0"/>
                        </a:rPr>
                        <a:t> </a:t>
                      </a:r>
                      <a:r>
                        <a:rPr lang="en-GB" sz="1400" b="0" i="0">
                          <a:solidFill>
                            <a:srgbClr val="000000"/>
                          </a:solidFill>
                          <a:effectLst/>
                          <a:latin typeface="Calibri" panose="020F0502020204030204" pitchFamily="34" charset="0"/>
                        </a:rPr>
                        <a:t>​</a:t>
                      </a: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93396041"/>
                  </a:ext>
                </a:extLst>
              </a:tr>
              <a:tr h="290089">
                <a:tc>
                  <a:txBody>
                    <a:bodyPr/>
                    <a:lstStyle/>
                    <a:p>
                      <a:pPr algn="l" fontAlgn="base"/>
                      <a:r>
                        <a:rPr lang="en-GB" sz="1400" b="0" i="0" u="none" strike="noStrike">
                          <a:solidFill>
                            <a:srgbClr val="000000"/>
                          </a:solidFill>
                          <a:effectLst/>
                          <a:latin typeface="Calibri" panose="020F0502020204030204" pitchFamily="34" charset="0"/>
                        </a:rPr>
                        <a:t>British Columbia</a:t>
                      </a:r>
                      <a:r>
                        <a:rPr lang="en-GB" sz="1400" b="0" i="0">
                          <a:solidFill>
                            <a:srgbClr val="000000"/>
                          </a:solidFill>
                          <a:effectLst/>
                          <a:latin typeface="Calibri" panose="020F0502020204030204" pitchFamily="34" charset="0"/>
                        </a:rPr>
                        <a:t>​</a:t>
                      </a:r>
                      <a:endParaRPr lang="en-GB" sz="1100" b="0" i="0">
                        <a:solidFill>
                          <a:srgbClr val="000000"/>
                        </a:solidFill>
                        <a:effectLst/>
                      </a:endParaRP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tc>
                  <a:txBody>
                    <a:bodyPr/>
                    <a:lstStyle/>
                    <a:p>
                      <a:pPr algn="l" fontAlgn="auto"/>
                      <a:r>
                        <a:rPr lang="en-GB" sz="1400" b="0" i="0" u="sng" strike="noStrike">
                          <a:solidFill>
                            <a:srgbClr val="0563C1"/>
                          </a:solidFill>
                          <a:effectLst/>
                          <a:latin typeface="Calibri" panose="020F0502020204030204" pitchFamily="34" charset="0"/>
                          <a:hlinkClick r:id="rId4"/>
                        </a:rPr>
                        <a:t>https://curriculum.gov.bc.ca/</a:t>
                      </a:r>
                      <a:r>
                        <a:rPr lang="en-GB" sz="1400" b="0" i="0" u="none" strike="noStrike">
                          <a:solidFill>
                            <a:srgbClr val="000000"/>
                          </a:solidFill>
                          <a:effectLst/>
                          <a:latin typeface="Calibri" panose="020F0502020204030204" pitchFamily="34" charset="0"/>
                        </a:rPr>
                        <a:t> </a:t>
                      </a:r>
                      <a:r>
                        <a:rPr lang="en-GB" sz="1400" b="0" i="0">
                          <a:solidFill>
                            <a:srgbClr val="000000"/>
                          </a:solidFill>
                          <a:effectLst/>
                          <a:latin typeface="Calibri" panose="020F0502020204030204" pitchFamily="34" charset="0"/>
                        </a:rPr>
                        <a:t>​</a:t>
                      </a: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51836284"/>
                  </a:ext>
                </a:extLst>
              </a:tr>
              <a:tr h="1595490">
                <a:tc>
                  <a:txBody>
                    <a:bodyPr/>
                    <a:lstStyle/>
                    <a:p>
                      <a:pPr algn="l" fontAlgn="base"/>
                      <a:r>
                        <a:rPr lang="en-GB" sz="1400" b="0" i="0" u="none" strike="noStrike" err="1">
                          <a:solidFill>
                            <a:srgbClr val="000000"/>
                          </a:solidFill>
                          <a:effectLst/>
                          <a:latin typeface="Calibri" panose="020F0502020204030204" pitchFamily="34" charset="0"/>
                        </a:rPr>
                        <a:t>Yr</a:t>
                      </a:r>
                      <a:r>
                        <a:rPr lang="en-GB" sz="1400" b="0" i="0" u="none" strike="noStrike">
                          <a:solidFill>
                            <a:srgbClr val="000000"/>
                          </a:solidFill>
                          <a:effectLst/>
                          <a:latin typeface="Calibri" panose="020F0502020204030204" pitchFamily="34" charset="0"/>
                        </a:rPr>
                        <a:t> Alban / Scotland</a:t>
                      </a:r>
                      <a:r>
                        <a:rPr lang="en-GB" sz="1400" b="0" i="0">
                          <a:solidFill>
                            <a:srgbClr val="000000"/>
                          </a:solidFill>
                          <a:effectLst/>
                          <a:latin typeface="Calibri" panose="020F0502020204030204" pitchFamily="34" charset="0"/>
                        </a:rPr>
                        <a:t>​</a:t>
                      </a:r>
                      <a:endParaRPr lang="en-GB" sz="1100" b="0" i="0">
                        <a:solidFill>
                          <a:srgbClr val="000000"/>
                        </a:solidFill>
                        <a:effectLst/>
                      </a:endParaRP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tc>
                  <a:txBody>
                    <a:bodyPr/>
                    <a:lstStyle/>
                    <a:p>
                      <a:pPr algn="l" fontAlgn="auto"/>
                      <a:r>
                        <a:rPr lang="en-GB" sz="1400" b="0" i="0" u="sng" strike="noStrike">
                          <a:solidFill>
                            <a:srgbClr val="0563C1"/>
                          </a:solidFill>
                          <a:effectLst/>
                          <a:latin typeface="Calibri" panose="020F0502020204030204" pitchFamily="34" charset="0"/>
                          <a:hlinkClick r:id="rId5"/>
                        </a:rPr>
                        <a:t>https://education.gov.scot/education-scotland/scottish-education-system/policy-for-scottish-education/policy-drivers/cfe-building-from-the-statement-appendix-incl-btc1-5/what-is-curriculum-for-excellence</a:t>
                      </a:r>
                      <a:r>
                        <a:rPr lang="en-GB" sz="1400" b="0" i="0" u="none" strike="noStrike">
                          <a:solidFill>
                            <a:srgbClr val="000000"/>
                          </a:solidFill>
                          <a:effectLst/>
                          <a:latin typeface="Calibri" panose="020F0502020204030204" pitchFamily="34" charset="0"/>
                        </a:rPr>
                        <a:t> </a:t>
                      </a:r>
                      <a:r>
                        <a:rPr lang="en-GB" sz="1400" b="0" i="0">
                          <a:solidFill>
                            <a:srgbClr val="000000"/>
                          </a:solidFill>
                          <a:effectLst/>
                          <a:latin typeface="Calibri" panose="020F0502020204030204" pitchFamily="34" charset="0"/>
                        </a:rPr>
                        <a:t>​</a:t>
                      </a: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19552186"/>
                  </a:ext>
                </a:extLst>
              </a:tr>
              <a:tr h="507656">
                <a:tc>
                  <a:txBody>
                    <a:bodyPr/>
                    <a:lstStyle/>
                    <a:p>
                      <a:pPr algn="l" fontAlgn="base"/>
                      <a:r>
                        <a:rPr lang="en-GB" sz="1400" b="0" i="0" u="none" strike="noStrike">
                          <a:solidFill>
                            <a:srgbClr val="000000"/>
                          </a:solidFill>
                          <a:effectLst/>
                          <a:latin typeface="Calibri" panose="020F0502020204030204" pitchFamily="34" charset="0"/>
                        </a:rPr>
                        <a:t>Iwerddon / Ireland</a:t>
                      </a:r>
                      <a:r>
                        <a:rPr lang="en-GB" sz="1400" b="0" i="0">
                          <a:solidFill>
                            <a:srgbClr val="000000"/>
                          </a:solidFill>
                          <a:effectLst/>
                          <a:latin typeface="Calibri" panose="020F0502020204030204" pitchFamily="34" charset="0"/>
                        </a:rPr>
                        <a:t>​</a:t>
                      </a:r>
                      <a:endParaRPr lang="en-GB" sz="1100" b="0" i="0">
                        <a:solidFill>
                          <a:srgbClr val="000000"/>
                        </a:solidFill>
                        <a:effectLst/>
                      </a:endParaRP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tc>
                  <a:txBody>
                    <a:bodyPr/>
                    <a:lstStyle/>
                    <a:p>
                      <a:pPr algn="l" fontAlgn="auto"/>
                      <a:r>
                        <a:rPr lang="en-GB" sz="1400" b="0" i="0" u="sng" strike="noStrike">
                          <a:solidFill>
                            <a:srgbClr val="0563C1"/>
                          </a:solidFill>
                          <a:effectLst/>
                          <a:latin typeface="Calibri" panose="020F0502020204030204" pitchFamily="34" charset="0"/>
                          <a:hlinkClick r:id="rId6"/>
                        </a:rPr>
                        <a:t>https://www.curriculumonline.ie/Home/</a:t>
                      </a:r>
                      <a:r>
                        <a:rPr lang="en-GB" sz="1400" b="0" i="0" u="none" strike="noStrike">
                          <a:solidFill>
                            <a:srgbClr val="000000"/>
                          </a:solidFill>
                          <a:effectLst/>
                          <a:latin typeface="Calibri" panose="020F0502020204030204" pitchFamily="34" charset="0"/>
                        </a:rPr>
                        <a:t> </a:t>
                      </a:r>
                      <a:r>
                        <a:rPr lang="en-GB" sz="1400" b="0" i="0">
                          <a:solidFill>
                            <a:srgbClr val="000000"/>
                          </a:solidFill>
                          <a:effectLst/>
                          <a:latin typeface="Calibri" panose="020F0502020204030204" pitchFamily="34" charset="0"/>
                        </a:rPr>
                        <a:t>​</a:t>
                      </a: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63305806"/>
                  </a:ext>
                </a:extLst>
              </a:tr>
              <a:tr h="507656">
                <a:tc>
                  <a:txBody>
                    <a:bodyPr/>
                    <a:lstStyle/>
                    <a:p>
                      <a:pPr algn="l" fontAlgn="base"/>
                      <a:r>
                        <a:rPr lang="en-GB" sz="1400" b="0" i="0" u="none" strike="noStrike">
                          <a:solidFill>
                            <a:srgbClr val="000000"/>
                          </a:solidFill>
                          <a:effectLst/>
                          <a:latin typeface="Calibri" panose="020F0502020204030204" pitchFamily="34" charset="0"/>
                        </a:rPr>
                        <a:t>Hong Kong</a:t>
                      </a:r>
                      <a:r>
                        <a:rPr lang="en-GB" sz="1400" b="0" i="0">
                          <a:solidFill>
                            <a:srgbClr val="000000"/>
                          </a:solidFill>
                          <a:effectLst/>
                          <a:latin typeface="Calibri" panose="020F0502020204030204" pitchFamily="34" charset="0"/>
                        </a:rPr>
                        <a:t>​</a:t>
                      </a:r>
                      <a:endParaRPr lang="en-GB" sz="1100" b="0" i="0">
                        <a:solidFill>
                          <a:srgbClr val="000000"/>
                        </a:solidFill>
                        <a:effectLst/>
                      </a:endParaRP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tc>
                  <a:txBody>
                    <a:bodyPr/>
                    <a:lstStyle/>
                    <a:p>
                      <a:pPr algn="l" fontAlgn="auto"/>
                      <a:r>
                        <a:rPr lang="en-GB" sz="1400" b="0" i="0" u="sng" strike="noStrike">
                          <a:solidFill>
                            <a:srgbClr val="0563C1"/>
                          </a:solidFill>
                          <a:effectLst/>
                          <a:latin typeface="Calibri" panose="020F0502020204030204" pitchFamily="34" charset="0"/>
                          <a:hlinkClick r:id="rId7"/>
                        </a:rPr>
                        <a:t>https://www.edb.gov.hk/en/curriculum-development/index.html</a:t>
                      </a:r>
                      <a:r>
                        <a:rPr lang="en-GB" sz="1400" b="0" i="0" u="none" strike="noStrike">
                          <a:solidFill>
                            <a:srgbClr val="000000"/>
                          </a:solidFill>
                          <a:effectLst/>
                          <a:latin typeface="Calibri" panose="020F0502020204030204" pitchFamily="34" charset="0"/>
                        </a:rPr>
                        <a:t> </a:t>
                      </a:r>
                      <a:r>
                        <a:rPr lang="en-GB" sz="1400" b="0" i="0">
                          <a:solidFill>
                            <a:srgbClr val="000000"/>
                          </a:solidFill>
                          <a:effectLst/>
                          <a:latin typeface="Calibri" panose="020F0502020204030204" pitchFamily="34" charset="0"/>
                        </a:rPr>
                        <a:t>​</a:t>
                      </a: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8145306"/>
                  </a:ext>
                </a:extLst>
              </a:tr>
              <a:tr h="942790">
                <a:tc>
                  <a:txBody>
                    <a:bodyPr/>
                    <a:lstStyle/>
                    <a:p>
                      <a:pPr algn="l" fontAlgn="base"/>
                      <a:r>
                        <a:rPr lang="en-GB" sz="1400" b="0" i="0" u="none" strike="noStrike">
                          <a:solidFill>
                            <a:srgbClr val="000000"/>
                          </a:solidFill>
                          <a:effectLst/>
                          <a:latin typeface="Calibri" panose="020F0502020204030204" pitchFamily="34" charset="0"/>
                        </a:rPr>
                        <a:t>International Curriculum and International Baccalaureate</a:t>
                      </a:r>
                      <a:r>
                        <a:rPr lang="en-GB" sz="1400" b="0" i="0">
                          <a:solidFill>
                            <a:srgbClr val="000000"/>
                          </a:solidFill>
                          <a:effectLst/>
                          <a:latin typeface="Calibri" panose="020F0502020204030204" pitchFamily="34" charset="0"/>
                        </a:rPr>
                        <a:t>​</a:t>
                      </a:r>
                      <a:endParaRPr lang="en-GB" sz="1100" b="0" i="0">
                        <a:solidFill>
                          <a:srgbClr val="000000"/>
                        </a:solidFill>
                        <a:effectLst/>
                      </a:endParaRP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tc>
                  <a:txBody>
                    <a:bodyPr/>
                    <a:lstStyle/>
                    <a:p>
                      <a:pPr algn="l" fontAlgn="auto"/>
                      <a:r>
                        <a:rPr lang="en-GB" sz="1400" b="0" i="0" u="sng" strike="noStrike">
                          <a:solidFill>
                            <a:srgbClr val="0563C1"/>
                          </a:solidFill>
                          <a:effectLst/>
                          <a:latin typeface="Calibri" panose="020F0502020204030204" pitchFamily="34" charset="0"/>
                          <a:hlinkClick r:id="rId8"/>
                        </a:rPr>
                        <a:t>https://fieldworkeducation.com/curriculums</a:t>
                      </a:r>
                      <a:r>
                        <a:rPr lang="en-GB" sz="1400" b="0" i="0" u="none" strike="noStrike">
                          <a:solidFill>
                            <a:srgbClr val="000000"/>
                          </a:solidFill>
                          <a:effectLst/>
                          <a:latin typeface="Calibri" panose="020F0502020204030204" pitchFamily="34" charset="0"/>
                        </a:rPr>
                        <a:t> </a:t>
                      </a:r>
                      <a:r>
                        <a:rPr lang="en-GB" sz="1400" b="0" i="0">
                          <a:solidFill>
                            <a:srgbClr val="000000"/>
                          </a:solidFill>
                          <a:effectLst/>
                          <a:latin typeface="Calibri" panose="020F0502020204030204" pitchFamily="34" charset="0"/>
                        </a:rPr>
                        <a:t>​</a:t>
                      </a:r>
                      <a:br>
                        <a:rPr lang="en-GB" sz="1400" b="0" i="0">
                          <a:solidFill>
                            <a:srgbClr val="000000"/>
                          </a:solidFill>
                          <a:effectLst/>
                          <a:latin typeface="Calibri" panose="020F0502020204030204" pitchFamily="34" charset="0"/>
                        </a:rPr>
                      </a:br>
                      <a:r>
                        <a:rPr lang="en-GB" sz="1400" b="0" i="0" u="sng" strike="noStrike">
                          <a:solidFill>
                            <a:srgbClr val="0563C1"/>
                          </a:solidFill>
                          <a:effectLst/>
                          <a:latin typeface="Calibri" panose="020F0502020204030204" pitchFamily="34" charset="0"/>
                          <a:hlinkClick r:id="rId9"/>
                        </a:rPr>
                        <a:t>https://www.ibo.org/</a:t>
                      </a:r>
                      <a:r>
                        <a:rPr lang="en-GB" sz="1400" b="0" i="0">
                          <a:solidFill>
                            <a:srgbClr val="000000"/>
                          </a:solidFill>
                          <a:effectLst/>
                          <a:latin typeface="Calibri" panose="020F0502020204030204" pitchFamily="34" charset="0"/>
                        </a:rPr>
                        <a:t>​</a:t>
                      </a:r>
                    </a:p>
                    <a:p>
                      <a:pPr algn="l" fontAlgn="base"/>
                      <a:r>
                        <a:rPr lang="en-GB" sz="1400" b="0" i="0" u="none" strike="noStrike">
                          <a:solidFill>
                            <a:srgbClr val="000000"/>
                          </a:solidFill>
                          <a:effectLst/>
                          <a:latin typeface="Calibri" panose="020F0502020204030204" pitchFamily="34" charset="0"/>
                        </a:rPr>
                        <a:t>   </a:t>
                      </a:r>
                      <a:r>
                        <a:rPr lang="en-GB" sz="1400" b="0" i="0">
                          <a:solidFill>
                            <a:srgbClr val="000000"/>
                          </a:solidFill>
                          <a:effectLst/>
                          <a:latin typeface="Calibri" panose="020F0502020204030204" pitchFamily="34" charset="0"/>
                        </a:rPr>
                        <a:t>​</a:t>
                      </a:r>
                      <a:endParaRPr lang="en-GB" sz="1100" b="0" i="0">
                        <a:solidFill>
                          <a:srgbClr val="000000"/>
                        </a:solidFill>
                        <a:effectLst/>
                      </a:endParaRPr>
                    </a:p>
                  </a:txBody>
                  <a:tcPr marL="72522" marR="72522" marT="36261" marB="36261">
                    <a:lnL w="5077" cap="flat" cmpd="sng" algn="ctr">
                      <a:solidFill>
                        <a:srgbClr val="000000"/>
                      </a:solidFill>
                      <a:prstDash val="solid"/>
                      <a:round/>
                      <a:headEnd type="none" w="med" len="med"/>
                      <a:tailEnd type="none" w="med" len="med"/>
                    </a:lnL>
                    <a:lnR w="5077" cap="flat" cmpd="sng" algn="ctr">
                      <a:solidFill>
                        <a:srgbClr val="000000"/>
                      </a:solidFill>
                      <a:prstDash val="solid"/>
                      <a:round/>
                      <a:headEnd type="none" w="med" len="med"/>
                      <a:tailEnd type="none" w="med" len="med"/>
                    </a:lnR>
                    <a:lnT w="5077" cap="flat" cmpd="sng" algn="ctr">
                      <a:solidFill>
                        <a:srgbClr val="000000"/>
                      </a:solidFill>
                      <a:prstDash val="solid"/>
                      <a:round/>
                      <a:headEnd type="none" w="med" len="med"/>
                      <a:tailEnd type="none" w="med" len="med"/>
                    </a:lnT>
                    <a:lnB w="5077"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18760"/>
                  </a:ext>
                </a:extLst>
              </a:tr>
            </a:tbl>
          </a:graphicData>
        </a:graphic>
      </p:graphicFrame>
      <p:sp>
        <p:nvSpPr>
          <p:cNvPr id="7" name="Rectangle 1">
            <a:extLst>
              <a:ext uri="{FF2B5EF4-FFF2-40B4-BE49-F238E27FC236}">
                <a16:creationId xmlns:a16="http://schemas.microsoft.com/office/drawing/2014/main" id="{96D9097C-00F5-8750-E98D-544DF8740E23}"/>
              </a:ext>
            </a:extLst>
          </p:cNvPr>
          <p:cNvSpPr>
            <a:spLocks noChangeArrowheads="1"/>
          </p:cNvSpPr>
          <p:nvPr/>
        </p:nvSpPr>
        <p:spPr bwMode="auto">
          <a:xfrm>
            <a:off x="2478088" y="18256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7746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3CE7187D-AAAA-4767-AF54-1CB09D4F987E}"/>
              </a:ext>
            </a:extLst>
          </p:cNvPr>
          <p:cNvPicPr>
            <a:picLocks noChangeAspect="1"/>
          </p:cNvPicPr>
          <p:nvPr/>
        </p:nvPicPr>
        <p:blipFill rotWithShape="1">
          <a:blip r:embed="rId4"/>
          <a:srcRect r="6967" b="-2"/>
          <a:stretch/>
        </p:blipFill>
        <p:spPr>
          <a:xfrm>
            <a:off x="241299" y="321733"/>
            <a:ext cx="8661401" cy="6214534"/>
          </a:xfrm>
          <a:prstGeom prst="rect">
            <a:avLst/>
          </a:prstGeom>
        </p:spPr>
      </p:pic>
    </p:spTree>
    <p:extLst>
      <p:ext uri="{BB962C8B-B14F-4D97-AF65-F5344CB8AC3E}">
        <p14:creationId xmlns:p14="http://schemas.microsoft.com/office/powerpoint/2010/main" val="1432482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Inside Singapore’s world-class education system">
            <a:hlinkClick r:id="" action="ppaction://media"/>
            <a:extLst>
              <a:ext uri="{FF2B5EF4-FFF2-40B4-BE49-F238E27FC236}">
                <a16:creationId xmlns:a16="http://schemas.microsoft.com/office/drawing/2014/main" id="{CB3540E7-0110-47A4-8BCC-BF60DDB6EED8}"/>
              </a:ext>
            </a:extLst>
          </p:cNvPr>
          <p:cNvPicPr>
            <a:picLocks noRot="1" noChangeAspect="1"/>
          </p:cNvPicPr>
          <p:nvPr>
            <a:videoFile r:link="rId1"/>
          </p:nvPr>
        </p:nvPicPr>
        <p:blipFill>
          <a:blip r:embed="rId4"/>
          <a:stretch>
            <a:fillRect/>
          </a:stretch>
        </p:blipFill>
        <p:spPr>
          <a:xfrm>
            <a:off x="646098" y="1121568"/>
            <a:ext cx="7851803" cy="4436269"/>
          </a:xfrm>
          <a:prstGeom prst="rect">
            <a:avLst/>
          </a:prstGeom>
        </p:spPr>
      </p:pic>
    </p:spTree>
    <p:extLst>
      <p:ext uri="{BB962C8B-B14F-4D97-AF65-F5344CB8AC3E}">
        <p14:creationId xmlns:p14="http://schemas.microsoft.com/office/powerpoint/2010/main" val="1376791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26BDCA6B-3C9C-4213-A0D9-30BD5F0B0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319726" cy="6858000"/>
          </a:xfrm>
          <a:custGeom>
            <a:avLst/>
            <a:gdLst>
              <a:gd name="connsiteX0" fmla="*/ 184095 w 8426302"/>
              <a:gd name="connsiteY0" fmla="*/ 6858000 h 6858000"/>
              <a:gd name="connsiteX1" fmla="*/ 8426302 w 8426302"/>
              <a:gd name="connsiteY1" fmla="*/ 6858000 h 6858000"/>
              <a:gd name="connsiteX2" fmla="*/ 8426302 w 8426302"/>
              <a:gd name="connsiteY2" fmla="*/ 0 h 6858000"/>
              <a:gd name="connsiteX3" fmla="*/ 2743435 w 8426302"/>
              <a:gd name="connsiteY3" fmla="*/ 0 h 6858000"/>
              <a:gd name="connsiteX4" fmla="*/ 2688451 w 8426302"/>
              <a:gd name="connsiteY4" fmla="*/ 37385 h 6858000"/>
              <a:gd name="connsiteX5" fmla="*/ 0 w 8426302"/>
              <a:gd name="connsiteY5" fmla="*/ 5321277 h 6858000"/>
              <a:gd name="connsiteX6" fmla="*/ 116943 w 8426302"/>
              <a:gd name="connsiteY6" fmla="*/ 65584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26302" h="6858000">
                <a:moveTo>
                  <a:pt x="184095" y="6858000"/>
                </a:moveTo>
                <a:lnTo>
                  <a:pt x="8426302" y="6858000"/>
                </a:lnTo>
                <a:lnTo>
                  <a:pt x="8426302" y="0"/>
                </a:lnTo>
                <a:lnTo>
                  <a:pt x="2743435" y="0"/>
                </a:lnTo>
                <a:lnTo>
                  <a:pt x="2688451" y="37385"/>
                </a:lnTo>
                <a:cubicBezTo>
                  <a:pt x="1058888" y="1225893"/>
                  <a:pt x="0" y="3149927"/>
                  <a:pt x="0" y="5321277"/>
                </a:cubicBezTo>
                <a:cubicBezTo>
                  <a:pt x="0" y="5744268"/>
                  <a:pt x="40184" y="6157873"/>
                  <a:pt x="116943" y="6558484"/>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DA12F62-867F-4684-B28B-E085D09DC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131199" cy="6858000"/>
          </a:xfrm>
          <a:custGeom>
            <a:avLst/>
            <a:gdLst>
              <a:gd name="connsiteX0" fmla="*/ 190266 w 8174932"/>
              <a:gd name="connsiteY0" fmla="*/ 6858000 h 6858000"/>
              <a:gd name="connsiteX1" fmla="*/ 8174932 w 8174932"/>
              <a:gd name="connsiteY1" fmla="*/ 6858000 h 6858000"/>
              <a:gd name="connsiteX2" fmla="*/ 8174932 w 8174932"/>
              <a:gd name="connsiteY2" fmla="*/ 0 h 6858000"/>
              <a:gd name="connsiteX3" fmla="*/ 2944847 w 8174932"/>
              <a:gd name="connsiteY3" fmla="*/ 0 h 6858000"/>
              <a:gd name="connsiteX4" fmla="*/ 2646373 w 8174932"/>
              <a:gd name="connsiteY4" fmla="*/ 196447 h 6858000"/>
              <a:gd name="connsiteX5" fmla="*/ 0 w 8174932"/>
              <a:gd name="connsiteY5" fmla="*/ 5321277 h 6858000"/>
              <a:gd name="connsiteX6" fmla="*/ 112445 w 8174932"/>
              <a:gd name="connsiteY6" fmla="*/ 6510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4932" h="6858000">
                <a:moveTo>
                  <a:pt x="190266" y="6858000"/>
                </a:moveTo>
                <a:lnTo>
                  <a:pt x="8174932" y="6858000"/>
                </a:lnTo>
                <a:lnTo>
                  <a:pt x="8174932" y="0"/>
                </a:lnTo>
                <a:lnTo>
                  <a:pt x="2944847" y="0"/>
                </a:lnTo>
                <a:lnTo>
                  <a:pt x="2646373" y="196447"/>
                </a:lnTo>
                <a:cubicBezTo>
                  <a:pt x="1044779" y="1335395"/>
                  <a:pt x="0" y="3206327"/>
                  <a:pt x="0" y="5321277"/>
                </a:cubicBezTo>
                <a:cubicBezTo>
                  <a:pt x="0" y="5727999"/>
                  <a:pt x="38639" y="6125696"/>
                  <a:pt x="112445" y="6510898"/>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599CB261-4637-487D-9B27-7FD232892DB2}"/>
              </a:ext>
            </a:extLst>
          </p:cNvPr>
          <p:cNvSpPr>
            <a:spLocks noGrp="1"/>
          </p:cNvSpPr>
          <p:nvPr>
            <p:ph type="title"/>
          </p:nvPr>
        </p:nvSpPr>
        <p:spPr>
          <a:xfrm>
            <a:off x="628488" y="1783094"/>
            <a:ext cx="3652803" cy="3466213"/>
          </a:xfrm>
        </p:spPr>
        <p:txBody>
          <a:bodyPr vert="horz" lIns="91440" tIns="45720" rIns="91440" bIns="45720" rtlCol="0" anchor="b">
            <a:noAutofit/>
          </a:bodyPr>
          <a:lstStyle/>
          <a:p>
            <a:r>
              <a:rPr lang="en-GB" sz="4000" b="1">
                <a:ea typeface="+mj-lt"/>
                <a:cs typeface="+mj-lt"/>
              </a:rPr>
              <a:t>PISA ac </a:t>
            </a:r>
            <a:r>
              <a:rPr lang="en-GB" sz="4000" b="1" err="1">
                <a:ea typeface="+mj-lt"/>
                <a:cs typeface="+mj-lt"/>
              </a:rPr>
              <a:t>effaith</a:t>
            </a:r>
            <a:r>
              <a:rPr lang="en-GB" sz="4000" b="1">
                <a:ea typeface="+mj-lt"/>
                <a:cs typeface="+mj-lt"/>
              </a:rPr>
              <a:t> y </a:t>
            </a:r>
            <a:r>
              <a:rPr lang="en-GB" sz="4000" b="1" err="1">
                <a:ea typeface="+mj-lt"/>
                <a:cs typeface="+mj-lt"/>
              </a:rPr>
              <a:t>profion</a:t>
            </a:r>
            <a:br>
              <a:rPr lang="en-GB" sz="4000" b="1" kern="1200">
                <a:cs typeface="Calibri Light"/>
              </a:rPr>
            </a:br>
            <a:br>
              <a:rPr lang="en-GB" sz="4000" b="1" kern="1200">
                <a:cs typeface="Calibri Light"/>
              </a:rPr>
            </a:br>
            <a:r>
              <a:rPr lang="en-GB" sz="4000" b="1">
                <a:ea typeface="+mj-lt"/>
                <a:cs typeface="+mj-lt"/>
              </a:rPr>
              <a:t>PISA and its impact</a:t>
            </a:r>
            <a:br>
              <a:rPr lang="en-US" sz="4000" b="1" kern="1200"/>
            </a:br>
            <a:endParaRPr lang="en-US" sz="3500" b="1" kern="1200">
              <a:solidFill>
                <a:srgbClr val="FFFFFF"/>
              </a:solidFill>
              <a:latin typeface="+mj-lt"/>
              <a:cs typeface="Calibri Light"/>
            </a:endParaRPr>
          </a:p>
        </p:txBody>
      </p:sp>
    </p:spTree>
    <p:extLst>
      <p:ext uri="{BB962C8B-B14F-4D97-AF65-F5344CB8AC3E}">
        <p14:creationId xmlns:p14="http://schemas.microsoft.com/office/powerpoint/2010/main" val="95297872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p:cNvSpPr>
            <a:spLocks noGrp="1"/>
          </p:cNvSpPr>
          <p:nvPr>
            <p:ph type="title"/>
          </p:nvPr>
        </p:nvSpPr>
        <p:spPr>
          <a:xfrm>
            <a:off x="401265" y="685800"/>
            <a:ext cx="2085203" cy="5105400"/>
          </a:xfrm>
        </p:spPr>
        <p:txBody>
          <a:bodyPr vert="horz" lIns="91440" tIns="45720" rIns="91440" bIns="45720" rtlCol="0" anchor="ctr">
            <a:normAutofit/>
          </a:bodyPr>
          <a:lstStyle/>
          <a:p>
            <a:r>
              <a:rPr lang="en-US" sz="3500" kern="1200">
                <a:solidFill>
                  <a:srgbClr val="FFFFFF"/>
                </a:solidFill>
                <a:latin typeface="+mj-lt"/>
                <a:ea typeface="+mj-ea"/>
                <a:cs typeface="+mj-cs"/>
              </a:rPr>
              <a:t>PISA</a:t>
            </a:r>
          </a:p>
        </p:txBody>
      </p:sp>
      <p:sp>
        <p:nvSpPr>
          <p:cNvPr id="3" name="Content Placeholder 2"/>
          <p:cNvSpPr>
            <a:spLocks noGrp="1"/>
          </p:cNvSpPr>
          <p:nvPr>
            <p:ph sz="half" idx="1"/>
          </p:nvPr>
        </p:nvSpPr>
        <p:spPr>
          <a:xfrm>
            <a:off x="3746500" y="685800"/>
            <a:ext cx="4864100" cy="2552700"/>
          </a:xfrm>
        </p:spPr>
        <p:txBody>
          <a:bodyPr vert="horz" wrap="square" lIns="91440" tIns="45720" rIns="91440" bIns="45720" rtlCol="0" anchor="t">
            <a:normAutofit/>
          </a:bodyPr>
          <a:lstStyle/>
          <a:p>
            <a:pPr marL="0" indent="0">
              <a:buNone/>
            </a:pPr>
            <a:r>
              <a:rPr lang="en-GB" sz="2000">
                <a:solidFill>
                  <a:srgbClr val="0070C0"/>
                </a:solidFill>
                <a:cs typeface="Calibri"/>
              </a:rPr>
              <a:t>Mae PISA </a:t>
            </a:r>
            <a:r>
              <a:rPr lang="en-GB" sz="2000" err="1">
                <a:solidFill>
                  <a:srgbClr val="0070C0"/>
                </a:solidFill>
                <a:cs typeface="Calibri"/>
              </a:rPr>
              <a:t>yn</a:t>
            </a:r>
            <a:r>
              <a:rPr lang="en-GB" sz="2000">
                <a:solidFill>
                  <a:srgbClr val="0070C0"/>
                </a:solidFill>
                <a:cs typeface="Calibri"/>
              </a:rPr>
              <a:t> un o </a:t>
            </a:r>
            <a:r>
              <a:rPr lang="en-GB" sz="2000" err="1">
                <a:solidFill>
                  <a:srgbClr val="0070C0"/>
                </a:solidFill>
                <a:cs typeface="Calibri"/>
              </a:rPr>
              <a:t>nifer</a:t>
            </a:r>
            <a:r>
              <a:rPr lang="en-GB" sz="2000">
                <a:solidFill>
                  <a:srgbClr val="0070C0"/>
                </a:solidFill>
                <a:cs typeface="Calibri"/>
              </a:rPr>
              <a:t> o </a:t>
            </a:r>
            <a:r>
              <a:rPr lang="en-GB" sz="2000" err="1">
                <a:solidFill>
                  <a:srgbClr val="0070C0"/>
                </a:solidFill>
                <a:cs typeface="Calibri"/>
              </a:rPr>
              <a:t>brofion</a:t>
            </a:r>
            <a:r>
              <a:rPr lang="en-GB" sz="2000">
                <a:solidFill>
                  <a:srgbClr val="0070C0"/>
                </a:solidFill>
                <a:cs typeface="Calibri"/>
              </a:rPr>
              <a:t> </a:t>
            </a:r>
            <a:r>
              <a:rPr lang="en-GB" sz="2000" err="1">
                <a:solidFill>
                  <a:srgbClr val="0070C0"/>
                </a:solidFill>
                <a:cs typeface="Calibri"/>
              </a:rPr>
              <a:t>cymharu</a:t>
            </a:r>
            <a:r>
              <a:rPr lang="en-GB" sz="2000">
                <a:solidFill>
                  <a:srgbClr val="0070C0"/>
                </a:solidFill>
                <a:cs typeface="Calibri"/>
              </a:rPr>
              <a:t> </a:t>
            </a:r>
            <a:r>
              <a:rPr lang="en-GB" sz="2000" err="1">
                <a:solidFill>
                  <a:srgbClr val="0070C0"/>
                </a:solidFill>
                <a:cs typeface="Calibri"/>
              </a:rPr>
              <a:t>rhyngwladol</a:t>
            </a:r>
            <a:r>
              <a:rPr lang="en-GB" sz="2000">
                <a:solidFill>
                  <a:srgbClr val="0070C0"/>
                </a:solidFill>
                <a:cs typeface="Calibri"/>
              </a:rPr>
              <a:t>. </a:t>
            </a:r>
            <a:r>
              <a:rPr lang="en-GB" sz="2000" err="1">
                <a:solidFill>
                  <a:srgbClr val="0070C0"/>
                </a:solidFill>
                <a:cs typeface="Calibri"/>
              </a:rPr>
              <a:t>Mae'n</a:t>
            </a:r>
            <a:r>
              <a:rPr lang="en-GB" sz="2000">
                <a:solidFill>
                  <a:srgbClr val="0070C0"/>
                </a:solidFill>
                <a:cs typeface="Calibri"/>
              </a:rPr>
              <a:t> </a:t>
            </a:r>
            <a:r>
              <a:rPr lang="en-GB" sz="2000" err="1">
                <a:solidFill>
                  <a:srgbClr val="0070C0"/>
                </a:solidFill>
                <a:cs typeface="Calibri"/>
              </a:rPr>
              <a:t>cael</a:t>
            </a:r>
            <a:r>
              <a:rPr lang="en-GB" sz="2000">
                <a:solidFill>
                  <a:srgbClr val="0070C0"/>
                </a:solidFill>
                <a:cs typeface="Calibri"/>
              </a:rPr>
              <a:t> </a:t>
            </a:r>
            <a:r>
              <a:rPr lang="en-GB" sz="2000" err="1">
                <a:solidFill>
                  <a:srgbClr val="0070C0"/>
                </a:solidFill>
                <a:cs typeface="Calibri"/>
              </a:rPr>
              <a:t>ei</a:t>
            </a:r>
            <a:r>
              <a:rPr lang="en-GB" sz="2000">
                <a:solidFill>
                  <a:srgbClr val="0070C0"/>
                </a:solidFill>
                <a:cs typeface="Calibri"/>
              </a:rPr>
              <a:t> </a:t>
            </a:r>
            <a:r>
              <a:rPr lang="en-GB" sz="2000" err="1">
                <a:solidFill>
                  <a:srgbClr val="0070C0"/>
                </a:solidFill>
                <a:cs typeface="Calibri"/>
              </a:rPr>
              <a:t>weithredu</a:t>
            </a:r>
            <a:r>
              <a:rPr lang="en-GB" sz="2000">
                <a:solidFill>
                  <a:srgbClr val="0070C0"/>
                </a:solidFill>
                <a:cs typeface="Calibri"/>
              </a:rPr>
              <a:t> </a:t>
            </a:r>
            <a:r>
              <a:rPr lang="en-GB" sz="2000" err="1">
                <a:solidFill>
                  <a:srgbClr val="0070C0"/>
                </a:solidFill>
                <a:cs typeface="Calibri"/>
              </a:rPr>
              <a:t>gan</a:t>
            </a:r>
            <a:r>
              <a:rPr lang="en-GB" sz="2000">
                <a:solidFill>
                  <a:srgbClr val="0070C0"/>
                </a:solidFill>
                <a:cs typeface="Calibri"/>
              </a:rPr>
              <a:t> </a:t>
            </a:r>
            <a:r>
              <a:rPr lang="en-GB" sz="2000" err="1">
                <a:solidFill>
                  <a:srgbClr val="0070C0"/>
                </a:solidFill>
                <a:cs typeface="Calibri"/>
              </a:rPr>
              <a:t>yr</a:t>
            </a:r>
            <a:r>
              <a:rPr lang="en-GB" sz="2000">
                <a:solidFill>
                  <a:srgbClr val="0070C0"/>
                </a:solidFill>
                <a:cs typeface="Calibri"/>
              </a:rPr>
              <a:t> OECD (</a:t>
            </a:r>
            <a:r>
              <a:rPr lang="en-GB" sz="2000">
                <a:solidFill>
                  <a:srgbClr val="0070C0"/>
                </a:solidFill>
                <a:ea typeface="+mn-lt"/>
                <a:cs typeface="+mn-lt"/>
              </a:rPr>
              <a:t>Organisation for Economic Co-operation and Development)</a:t>
            </a:r>
            <a:endParaRPr lang="en-US" sz="2000">
              <a:solidFill>
                <a:srgbClr val="0070C0"/>
              </a:solidFill>
              <a:cs typeface="Calibri"/>
            </a:endParaRPr>
          </a:p>
          <a:p>
            <a:pPr marL="0" indent="0">
              <a:buNone/>
            </a:pPr>
            <a:r>
              <a:rPr lang="en-GB" sz="2000">
                <a:solidFill>
                  <a:srgbClr val="0070C0"/>
                </a:solidFill>
                <a:cs typeface="Calibri" panose="020F0502020204030204"/>
              </a:rPr>
              <a:t>Mae </a:t>
            </a:r>
            <a:r>
              <a:rPr lang="en-GB" sz="2000" err="1">
                <a:solidFill>
                  <a:srgbClr val="0070C0"/>
                </a:solidFill>
                <a:cs typeface="Calibri" panose="020F0502020204030204"/>
              </a:rPr>
              <a:t>llawer</a:t>
            </a:r>
            <a:r>
              <a:rPr lang="en-GB" sz="2000">
                <a:solidFill>
                  <a:srgbClr val="0070C0"/>
                </a:solidFill>
                <a:cs typeface="Calibri" panose="020F0502020204030204"/>
              </a:rPr>
              <a:t> </a:t>
            </a:r>
            <a:r>
              <a:rPr lang="en-GB" sz="2000" err="1">
                <a:solidFill>
                  <a:srgbClr val="0070C0"/>
                </a:solidFill>
                <a:cs typeface="Calibri" panose="020F0502020204030204"/>
              </a:rPr>
              <a:t>o'r</a:t>
            </a:r>
            <a:r>
              <a:rPr lang="en-GB" sz="2000">
                <a:solidFill>
                  <a:srgbClr val="0070C0"/>
                </a:solidFill>
                <a:cs typeface="Calibri" panose="020F0502020204030204"/>
              </a:rPr>
              <a:t> agenda </a:t>
            </a:r>
            <a:r>
              <a:rPr lang="en-GB" sz="2000" err="1">
                <a:solidFill>
                  <a:srgbClr val="0070C0"/>
                </a:solidFill>
                <a:cs typeface="Calibri" panose="020F0502020204030204"/>
              </a:rPr>
              <a:t>newid</a:t>
            </a:r>
            <a:r>
              <a:rPr lang="en-GB" sz="2000">
                <a:solidFill>
                  <a:srgbClr val="0070C0"/>
                </a:solidFill>
                <a:cs typeface="Calibri" panose="020F0502020204030204"/>
              </a:rPr>
              <a:t> </a:t>
            </a:r>
            <a:r>
              <a:rPr lang="en-GB" sz="2000" err="1">
                <a:solidFill>
                  <a:srgbClr val="0070C0"/>
                </a:solidFill>
                <a:cs typeface="Calibri" panose="020F0502020204030204"/>
              </a:rPr>
              <a:t>presennol</a:t>
            </a:r>
            <a:r>
              <a:rPr lang="en-GB" sz="2000">
                <a:solidFill>
                  <a:srgbClr val="0070C0"/>
                </a:solidFill>
                <a:cs typeface="Calibri" panose="020F0502020204030204"/>
              </a:rPr>
              <a:t> </a:t>
            </a:r>
            <a:r>
              <a:rPr lang="en-GB" sz="2000" err="1">
                <a:solidFill>
                  <a:srgbClr val="0070C0"/>
                </a:solidFill>
                <a:cs typeface="Calibri" panose="020F0502020204030204"/>
              </a:rPr>
              <a:t>yn</a:t>
            </a:r>
            <a:r>
              <a:rPr lang="en-GB" sz="2000">
                <a:solidFill>
                  <a:srgbClr val="0070C0"/>
                </a:solidFill>
                <a:cs typeface="Calibri" panose="020F0502020204030204"/>
              </a:rPr>
              <a:t> </a:t>
            </a:r>
            <a:r>
              <a:rPr lang="en-GB" sz="2000" err="1">
                <a:solidFill>
                  <a:srgbClr val="0070C0"/>
                </a:solidFill>
                <a:cs typeface="Calibri" panose="020F0502020204030204"/>
              </a:rPr>
              <a:t>deillio</a:t>
            </a:r>
            <a:r>
              <a:rPr lang="en-GB" sz="2000">
                <a:solidFill>
                  <a:srgbClr val="0070C0"/>
                </a:solidFill>
                <a:cs typeface="Calibri" panose="020F0502020204030204"/>
              </a:rPr>
              <a:t> o </a:t>
            </a:r>
            <a:r>
              <a:rPr lang="en-GB" sz="2000" err="1">
                <a:solidFill>
                  <a:srgbClr val="0070C0"/>
                </a:solidFill>
                <a:cs typeface="Calibri" panose="020F0502020204030204"/>
              </a:rPr>
              <a:t>berfformiad</a:t>
            </a:r>
            <a:r>
              <a:rPr lang="en-GB" sz="2000">
                <a:solidFill>
                  <a:srgbClr val="0070C0"/>
                </a:solidFill>
                <a:cs typeface="Calibri" panose="020F0502020204030204"/>
              </a:rPr>
              <a:t> </a:t>
            </a:r>
            <a:r>
              <a:rPr lang="en-GB" sz="2000" err="1">
                <a:solidFill>
                  <a:srgbClr val="0070C0"/>
                </a:solidFill>
                <a:cs typeface="Calibri" panose="020F0502020204030204"/>
              </a:rPr>
              <a:t>gwan</a:t>
            </a:r>
            <a:r>
              <a:rPr lang="en-GB" sz="2000">
                <a:solidFill>
                  <a:srgbClr val="0070C0"/>
                </a:solidFill>
                <a:cs typeface="Calibri" panose="020F0502020204030204"/>
              </a:rPr>
              <a:t> Cymru </a:t>
            </a:r>
            <a:r>
              <a:rPr lang="en-GB" sz="2000" err="1">
                <a:solidFill>
                  <a:srgbClr val="0070C0"/>
                </a:solidFill>
                <a:cs typeface="Calibri" panose="020F0502020204030204"/>
              </a:rPr>
              <a:t>yn</a:t>
            </a:r>
            <a:r>
              <a:rPr lang="en-GB" sz="2000">
                <a:solidFill>
                  <a:srgbClr val="0070C0"/>
                </a:solidFill>
                <a:cs typeface="Calibri" panose="020F0502020204030204"/>
              </a:rPr>
              <a:t> 2006 a 2009</a:t>
            </a:r>
          </a:p>
        </p:txBody>
      </p:sp>
      <p:sp>
        <p:nvSpPr>
          <p:cNvPr id="4" name="Content Placeholder 3"/>
          <p:cNvSpPr>
            <a:spLocks noGrp="1"/>
          </p:cNvSpPr>
          <p:nvPr>
            <p:ph sz="half" idx="2"/>
          </p:nvPr>
        </p:nvSpPr>
        <p:spPr>
          <a:xfrm>
            <a:off x="3746500" y="3302000"/>
            <a:ext cx="4864100" cy="2476500"/>
          </a:xfrm>
        </p:spPr>
        <p:txBody>
          <a:bodyPr wrap="square" anchor="t">
            <a:normAutofit/>
          </a:bodyPr>
          <a:lstStyle/>
          <a:p>
            <a:pPr marL="0" indent="0">
              <a:buNone/>
            </a:pPr>
            <a:r>
              <a:rPr lang="en-GB" sz="2200"/>
              <a:t>PISA is one of a number of international comparison tests and is operated by the Organisation for Economic Co-operation and Development (OECD)</a:t>
            </a:r>
          </a:p>
          <a:p>
            <a:pPr marL="0" indent="0">
              <a:buNone/>
            </a:pPr>
            <a:r>
              <a:rPr lang="en-GB" sz="2200"/>
              <a:t>Much of the current reform agenda stems from Wales’ poor performance in 2006 and 2009. </a:t>
            </a:r>
          </a:p>
        </p:txBody>
      </p:sp>
    </p:spTree>
    <p:extLst>
      <p:ext uri="{BB962C8B-B14F-4D97-AF65-F5344CB8AC3E}">
        <p14:creationId xmlns:p14="http://schemas.microsoft.com/office/powerpoint/2010/main" val="14277912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p:cNvSpPr>
            <a:spLocks noGrp="1"/>
          </p:cNvSpPr>
          <p:nvPr>
            <p:ph type="title"/>
          </p:nvPr>
        </p:nvSpPr>
        <p:spPr>
          <a:xfrm>
            <a:off x="401265" y="685800"/>
            <a:ext cx="2085203" cy="5105400"/>
          </a:xfrm>
        </p:spPr>
        <p:txBody>
          <a:bodyPr vert="horz" lIns="91440" tIns="45720" rIns="91440" bIns="45720" rtlCol="0" anchor="ctr">
            <a:normAutofit/>
          </a:bodyPr>
          <a:lstStyle/>
          <a:p>
            <a:r>
              <a:rPr lang="en-US" sz="3500" kern="1200">
                <a:solidFill>
                  <a:srgbClr val="FFFFFF"/>
                </a:solidFill>
                <a:latin typeface="+mj-lt"/>
                <a:ea typeface="+mj-ea"/>
                <a:cs typeface="+mj-cs"/>
              </a:rPr>
              <a:t>PISA</a:t>
            </a:r>
          </a:p>
        </p:txBody>
      </p:sp>
      <p:sp>
        <p:nvSpPr>
          <p:cNvPr id="3" name="Content Placeholder 2"/>
          <p:cNvSpPr>
            <a:spLocks noGrp="1"/>
          </p:cNvSpPr>
          <p:nvPr>
            <p:ph sz="half" idx="1"/>
          </p:nvPr>
        </p:nvSpPr>
        <p:spPr>
          <a:xfrm>
            <a:off x="3746500" y="685800"/>
            <a:ext cx="4864100" cy="2679700"/>
          </a:xfrm>
        </p:spPr>
        <p:txBody>
          <a:bodyPr vert="horz" wrap="square" lIns="91440" tIns="45720" rIns="91440" bIns="45720" rtlCol="0" anchor="t">
            <a:normAutofit/>
          </a:bodyPr>
          <a:lstStyle/>
          <a:p>
            <a:pPr marL="0" indent="0">
              <a:buNone/>
            </a:pPr>
            <a:r>
              <a:rPr lang="en-GB" sz="2400">
                <a:solidFill>
                  <a:srgbClr val="0070C0"/>
                </a:solidFill>
                <a:cs typeface="Calibri"/>
              </a:rPr>
              <a:t>Mae </a:t>
            </a:r>
            <a:r>
              <a:rPr lang="en-GB" sz="2400" err="1">
                <a:solidFill>
                  <a:srgbClr val="0070C0"/>
                </a:solidFill>
                <a:cs typeface="Calibri"/>
              </a:rPr>
              <a:t>profion</a:t>
            </a:r>
            <a:r>
              <a:rPr lang="en-GB" sz="2400">
                <a:solidFill>
                  <a:srgbClr val="0070C0"/>
                </a:solidFill>
                <a:cs typeface="Calibri"/>
              </a:rPr>
              <a:t> PISA </a:t>
            </a:r>
            <a:r>
              <a:rPr lang="en-GB" sz="2400" err="1">
                <a:solidFill>
                  <a:srgbClr val="0070C0"/>
                </a:solidFill>
                <a:cs typeface="Calibri"/>
              </a:rPr>
              <a:t>yn</a:t>
            </a:r>
            <a:r>
              <a:rPr lang="en-GB" sz="2400">
                <a:solidFill>
                  <a:srgbClr val="0070C0"/>
                </a:solidFill>
                <a:cs typeface="Calibri"/>
              </a:rPr>
              <a:t> </a:t>
            </a:r>
            <a:r>
              <a:rPr lang="en-GB" sz="2400" err="1">
                <a:solidFill>
                  <a:srgbClr val="0070C0"/>
                </a:solidFill>
                <a:cs typeface="Calibri"/>
              </a:rPr>
              <a:t>cael</a:t>
            </a:r>
            <a:r>
              <a:rPr lang="en-GB" sz="2400">
                <a:solidFill>
                  <a:srgbClr val="0070C0"/>
                </a:solidFill>
                <a:cs typeface="Calibri"/>
              </a:rPr>
              <a:t> </a:t>
            </a:r>
            <a:r>
              <a:rPr lang="en-GB" sz="2400" err="1">
                <a:solidFill>
                  <a:srgbClr val="0070C0"/>
                </a:solidFill>
                <a:cs typeface="Calibri"/>
              </a:rPr>
              <a:t>eu</a:t>
            </a:r>
            <a:r>
              <a:rPr lang="en-GB" sz="2400">
                <a:solidFill>
                  <a:srgbClr val="0070C0"/>
                </a:solidFill>
                <a:cs typeface="Calibri"/>
              </a:rPr>
              <a:t> </a:t>
            </a:r>
            <a:r>
              <a:rPr lang="en-GB" sz="2400" err="1">
                <a:solidFill>
                  <a:srgbClr val="0070C0"/>
                </a:solidFill>
                <a:cs typeface="Calibri"/>
              </a:rPr>
              <a:t>cynnal</a:t>
            </a:r>
            <a:r>
              <a:rPr lang="en-GB" sz="2400">
                <a:solidFill>
                  <a:srgbClr val="0070C0"/>
                </a:solidFill>
                <a:cs typeface="Calibri"/>
              </a:rPr>
              <a:t> bob </a:t>
            </a:r>
            <a:r>
              <a:rPr lang="en-GB" sz="2400" err="1">
                <a:solidFill>
                  <a:srgbClr val="0070C0"/>
                </a:solidFill>
                <a:cs typeface="Calibri"/>
              </a:rPr>
              <a:t>tair</a:t>
            </a:r>
            <a:r>
              <a:rPr lang="en-GB" sz="2400">
                <a:solidFill>
                  <a:srgbClr val="0070C0"/>
                </a:solidFill>
                <a:cs typeface="Calibri"/>
              </a:rPr>
              <a:t> </a:t>
            </a:r>
            <a:r>
              <a:rPr lang="en-GB" sz="2400" err="1">
                <a:solidFill>
                  <a:srgbClr val="0070C0"/>
                </a:solidFill>
                <a:cs typeface="Calibri"/>
              </a:rPr>
              <a:t>mlynedd</a:t>
            </a:r>
            <a:r>
              <a:rPr lang="en-GB" sz="2400">
                <a:solidFill>
                  <a:srgbClr val="0070C0"/>
                </a:solidFill>
                <a:cs typeface="Calibri"/>
              </a:rPr>
              <a:t> </a:t>
            </a:r>
            <a:r>
              <a:rPr lang="en-GB" sz="2400" err="1">
                <a:solidFill>
                  <a:srgbClr val="0070C0"/>
                </a:solidFill>
                <a:cs typeface="Calibri"/>
              </a:rPr>
              <a:t>gyda</a:t>
            </a:r>
            <a:r>
              <a:rPr lang="en-GB" sz="2400">
                <a:solidFill>
                  <a:srgbClr val="0070C0"/>
                </a:solidFill>
                <a:cs typeface="Calibri"/>
              </a:rPr>
              <a:t> </a:t>
            </a:r>
            <a:r>
              <a:rPr lang="en-GB" sz="2400" err="1">
                <a:solidFill>
                  <a:srgbClr val="0070C0"/>
                </a:solidFill>
                <a:cs typeface="Calibri"/>
              </a:rPr>
              <a:t>sampl</a:t>
            </a:r>
            <a:r>
              <a:rPr lang="en-GB" sz="2400">
                <a:solidFill>
                  <a:srgbClr val="0070C0"/>
                </a:solidFill>
                <a:cs typeface="Calibri"/>
              </a:rPr>
              <a:t> o </a:t>
            </a:r>
            <a:r>
              <a:rPr lang="en-GB" sz="2400" err="1">
                <a:solidFill>
                  <a:srgbClr val="0070C0"/>
                </a:solidFill>
                <a:cs typeface="Calibri"/>
              </a:rPr>
              <a:t>ddisgyblion</a:t>
            </a:r>
            <a:r>
              <a:rPr lang="en-GB" sz="2400">
                <a:solidFill>
                  <a:srgbClr val="0070C0"/>
                </a:solidFill>
                <a:cs typeface="Calibri"/>
              </a:rPr>
              <a:t> 15 </a:t>
            </a:r>
            <a:r>
              <a:rPr lang="en-GB" sz="2400" err="1">
                <a:solidFill>
                  <a:srgbClr val="0070C0"/>
                </a:solidFill>
                <a:cs typeface="Calibri"/>
              </a:rPr>
              <a:t>oed</a:t>
            </a:r>
            <a:r>
              <a:rPr lang="en-GB" sz="2400">
                <a:solidFill>
                  <a:srgbClr val="0070C0"/>
                </a:solidFill>
                <a:cs typeface="Calibri"/>
              </a:rPr>
              <a:t> </a:t>
            </a:r>
            <a:r>
              <a:rPr lang="en-GB" sz="2400" err="1">
                <a:solidFill>
                  <a:srgbClr val="0070C0"/>
                </a:solidFill>
                <a:cs typeface="Calibri"/>
              </a:rPr>
              <a:t>o'r</a:t>
            </a:r>
            <a:r>
              <a:rPr lang="en-GB" sz="2400">
                <a:solidFill>
                  <a:srgbClr val="0070C0"/>
                </a:solidFill>
                <a:cs typeface="Calibri"/>
              </a:rPr>
              <a:t> </a:t>
            </a:r>
            <a:r>
              <a:rPr lang="en-GB" sz="2400" err="1">
                <a:solidFill>
                  <a:srgbClr val="0070C0"/>
                </a:solidFill>
                <a:cs typeface="Calibri"/>
              </a:rPr>
              <a:t>gwledydd</a:t>
            </a:r>
            <a:r>
              <a:rPr lang="en-GB" sz="2400">
                <a:solidFill>
                  <a:srgbClr val="0070C0"/>
                </a:solidFill>
                <a:cs typeface="Calibri"/>
              </a:rPr>
              <a:t> neu </a:t>
            </a:r>
            <a:r>
              <a:rPr lang="en-GB" sz="2400" err="1">
                <a:solidFill>
                  <a:srgbClr val="0070C0"/>
                </a:solidFill>
                <a:cs typeface="Calibri"/>
              </a:rPr>
              <a:t>daleithiau</a:t>
            </a:r>
            <a:r>
              <a:rPr lang="en-GB" sz="2400">
                <a:solidFill>
                  <a:srgbClr val="0070C0"/>
                </a:solidFill>
                <a:cs typeface="Calibri"/>
              </a:rPr>
              <a:t> </a:t>
            </a:r>
            <a:r>
              <a:rPr lang="en-GB" sz="2400" err="1">
                <a:solidFill>
                  <a:srgbClr val="0070C0"/>
                </a:solidFill>
                <a:cs typeface="Calibri"/>
              </a:rPr>
              <a:t>sy'n</a:t>
            </a:r>
            <a:r>
              <a:rPr lang="en-GB" sz="2400">
                <a:solidFill>
                  <a:srgbClr val="0070C0"/>
                </a:solidFill>
                <a:cs typeface="Calibri"/>
              </a:rPr>
              <a:t> </a:t>
            </a:r>
            <a:r>
              <a:rPr lang="en-GB" sz="2400" err="1">
                <a:solidFill>
                  <a:srgbClr val="0070C0"/>
                </a:solidFill>
                <a:cs typeface="Calibri"/>
              </a:rPr>
              <a:t>cymryd</a:t>
            </a:r>
            <a:r>
              <a:rPr lang="en-GB" sz="2400">
                <a:solidFill>
                  <a:srgbClr val="0070C0"/>
                </a:solidFill>
                <a:cs typeface="Calibri"/>
              </a:rPr>
              <a:t> </a:t>
            </a:r>
            <a:r>
              <a:rPr lang="en-GB" sz="2400" err="1">
                <a:solidFill>
                  <a:srgbClr val="0070C0"/>
                </a:solidFill>
                <a:cs typeface="Calibri"/>
              </a:rPr>
              <a:t>rhan</a:t>
            </a:r>
            <a:endParaRPr lang="en-US" sz="2400">
              <a:solidFill>
                <a:srgbClr val="0070C0"/>
              </a:solidFill>
            </a:endParaRPr>
          </a:p>
          <a:p>
            <a:pPr marL="0" indent="0">
              <a:buNone/>
            </a:pPr>
            <a:r>
              <a:rPr lang="en-GB" sz="2400">
                <a:solidFill>
                  <a:srgbClr val="0070C0"/>
                </a:solidFill>
                <a:cs typeface="Calibri"/>
              </a:rPr>
              <a:t>Mae </a:t>
            </a:r>
            <a:r>
              <a:rPr lang="en-GB" sz="2400" err="1">
                <a:solidFill>
                  <a:srgbClr val="0070C0"/>
                </a:solidFill>
                <a:cs typeface="Calibri"/>
              </a:rPr>
              <a:t>ffocws</a:t>
            </a:r>
            <a:r>
              <a:rPr lang="en-GB" sz="2400">
                <a:solidFill>
                  <a:srgbClr val="0070C0"/>
                </a:solidFill>
                <a:cs typeface="Calibri"/>
              </a:rPr>
              <a:t> </a:t>
            </a:r>
            <a:r>
              <a:rPr lang="en-GB" sz="2400" err="1">
                <a:solidFill>
                  <a:srgbClr val="0070C0"/>
                </a:solidFill>
                <a:cs typeface="Calibri"/>
              </a:rPr>
              <a:t>penodol</a:t>
            </a:r>
            <a:r>
              <a:rPr lang="en-GB" sz="2400">
                <a:solidFill>
                  <a:srgbClr val="0070C0"/>
                </a:solidFill>
                <a:cs typeface="Calibri"/>
              </a:rPr>
              <a:t> </a:t>
            </a:r>
            <a:r>
              <a:rPr lang="en-GB" sz="2400" err="1">
                <a:solidFill>
                  <a:srgbClr val="0070C0"/>
                </a:solidFill>
                <a:cs typeface="Calibri"/>
              </a:rPr>
              <a:t>i</a:t>
            </a:r>
            <a:r>
              <a:rPr lang="en-GB" sz="2400">
                <a:solidFill>
                  <a:srgbClr val="0070C0"/>
                </a:solidFill>
                <a:cs typeface="Calibri"/>
              </a:rPr>
              <a:t> bob </a:t>
            </a:r>
            <a:r>
              <a:rPr lang="en-GB" sz="2400" err="1">
                <a:solidFill>
                  <a:srgbClr val="0070C0"/>
                </a:solidFill>
                <a:cs typeface="Calibri"/>
              </a:rPr>
              <a:t>cylch</a:t>
            </a:r>
            <a:r>
              <a:rPr lang="en-GB" sz="2400">
                <a:solidFill>
                  <a:srgbClr val="0070C0"/>
                </a:solidFill>
                <a:cs typeface="Calibri"/>
              </a:rPr>
              <a:t> </a:t>
            </a:r>
            <a:r>
              <a:rPr lang="en-GB" sz="2400" err="1">
                <a:solidFill>
                  <a:srgbClr val="0070C0"/>
                </a:solidFill>
                <a:cs typeface="Calibri"/>
              </a:rPr>
              <a:t>ar</a:t>
            </a:r>
            <a:r>
              <a:rPr lang="en-GB" sz="2400">
                <a:solidFill>
                  <a:srgbClr val="0070C0"/>
                </a:solidFill>
                <a:cs typeface="Calibri"/>
              </a:rPr>
              <a:t> </a:t>
            </a:r>
            <a:r>
              <a:rPr lang="en-GB" sz="2400" err="1">
                <a:solidFill>
                  <a:srgbClr val="0070C0"/>
                </a:solidFill>
                <a:cs typeface="Calibri"/>
              </a:rPr>
              <a:t>naill</a:t>
            </a:r>
            <a:r>
              <a:rPr lang="en-GB" sz="2400">
                <a:solidFill>
                  <a:srgbClr val="0070C0"/>
                </a:solidFill>
                <a:cs typeface="Calibri"/>
              </a:rPr>
              <a:t> ai </a:t>
            </a:r>
            <a:r>
              <a:rPr lang="en-GB" sz="2400" err="1">
                <a:solidFill>
                  <a:srgbClr val="0070C0"/>
                </a:solidFill>
                <a:cs typeface="Calibri"/>
              </a:rPr>
              <a:t>Iaith</a:t>
            </a:r>
            <a:r>
              <a:rPr lang="en-GB" sz="2400">
                <a:solidFill>
                  <a:srgbClr val="0070C0"/>
                </a:solidFill>
                <a:cs typeface="Calibri"/>
              </a:rPr>
              <a:t>, </a:t>
            </a:r>
            <a:r>
              <a:rPr lang="en-GB" sz="2400" err="1">
                <a:solidFill>
                  <a:srgbClr val="0070C0"/>
                </a:solidFill>
                <a:cs typeface="Calibri"/>
              </a:rPr>
              <a:t>Mathemateg</a:t>
            </a:r>
            <a:r>
              <a:rPr lang="en-GB" sz="2400">
                <a:solidFill>
                  <a:srgbClr val="0070C0"/>
                </a:solidFill>
                <a:cs typeface="Calibri"/>
              </a:rPr>
              <a:t> neu </a:t>
            </a:r>
            <a:r>
              <a:rPr lang="en-GB" sz="2400" err="1">
                <a:solidFill>
                  <a:srgbClr val="0070C0"/>
                </a:solidFill>
                <a:cs typeface="Calibri"/>
              </a:rPr>
              <a:t>Wyddoniaeth</a:t>
            </a:r>
            <a:endParaRPr lang="en-GB" sz="2400">
              <a:solidFill>
                <a:srgbClr val="0070C0"/>
              </a:solidFill>
              <a:cs typeface="Calibri"/>
            </a:endParaRPr>
          </a:p>
        </p:txBody>
      </p:sp>
      <p:sp>
        <p:nvSpPr>
          <p:cNvPr id="4" name="Content Placeholder 3"/>
          <p:cNvSpPr>
            <a:spLocks noGrp="1"/>
          </p:cNvSpPr>
          <p:nvPr>
            <p:ph sz="half" idx="2"/>
          </p:nvPr>
        </p:nvSpPr>
        <p:spPr>
          <a:xfrm>
            <a:off x="3746500" y="3429000"/>
            <a:ext cx="4864100" cy="2349500"/>
          </a:xfrm>
        </p:spPr>
        <p:txBody>
          <a:bodyPr wrap="square" anchor="t">
            <a:normAutofit/>
          </a:bodyPr>
          <a:lstStyle/>
          <a:p>
            <a:pPr marL="0" indent="0">
              <a:buNone/>
            </a:pPr>
            <a:r>
              <a:rPr lang="en-GB" sz="2400"/>
              <a:t>PISA is conducted every three years with  sample of 15 years old from participating countries or states.</a:t>
            </a:r>
          </a:p>
          <a:p>
            <a:pPr marL="0" indent="0">
              <a:buNone/>
            </a:pPr>
            <a:r>
              <a:rPr lang="en-GB" sz="2400"/>
              <a:t>Each round has a specific focus on either Language, Mathematics or Science.</a:t>
            </a:r>
          </a:p>
        </p:txBody>
      </p:sp>
    </p:spTree>
    <p:extLst>
      <p:ext uri="{BB962C8B-B14F-4D97-AF65-F5344CB8AC3E}">
        <p14:creationId xmlns:p14="http://schemas.microsoft.com/office/powerpoint/2010/main" val="11240926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PISA</a:t>
            </a:r>
          </a:p>
        </p:txBody>
      </p:sp>
      <p:sp>
        <p:nvSpPr>
          <p:cNvPr id="3" name="Content Placeholder 2"/>
          <p:cNvSpPr>
            <a:spLocks noGrp="1"/>
          </p:cNvSpPr>
          <p:nvPr>
            <p:ph sz="half" idx="1"/>
          </p:nvPr>
        </p:nvSpPr>
        <p:spPr>
          <a:xfrm>
            <a:off x="628650" y="1825625"/>
            <a:ext cx="3736864" cy="3719529"/>
          </a:xfrm>
        </p:spPr>
        <p:txBody>
          <a:bodyPr vert="horz" lIns="91440" tIns="45720" rIns="91440" bIns="45720" rtlCol="0" anchor="t">
            <a:normAutofit fontScale="92500"/>
          </a:bodyPr>
          <a:lstStyle/>
          <a:p>
            <a:pPr marL="0" indent="0">
              <a:buNone/>
            </a:pPr>
            <a:r>
              <a:rPr lang="en-GB">
                <a:cs typeface="Calibri"/>
              </a:rPr>
              <a:t>Mae PISA </a:t>
            </a:r>
            <a:r>
              <a:rPr lang="en-GB" err="1">
                <a:cs typeface="Calibri"/>
              </a:rPr>
              <a:t>wedi</a:t>
            </a:r>
            <a:r>
              <a:rPr lang="en-GB">
                <a:cs typeface="Calibri"/>
              </a:rPr>
              <a:t> </a:t>
            </a:r>
            <a:r>
              <a:rPr lang="en-GB" err="1">
                <a:cs typeface="Calibri"/>
              </a:rPr>
              <a:t>cael</a:t>
            </a:r>
            <a:r>
              <a:rPr lang="en-GB">
                <a:cs typeface="Calibri"/>
              </a:rPr>
              <a:t> </a:t>
            </a:r>
            <a:r>
              <a:rPr lang="en-GB" err="1">
                <a:cs typeface="Calibri"/>
              </a:rPr>
              <a:t>dylanwad</a:t>
            </a:r>
            <a:r>
              <a:rPr lang="en-GB">
                <a:cs typeface="Calibri"/>
              </a:rPr>
              <a:t> </a:t>
            </a:r>
            <a:r>
              <a:rPr lang="en-GB" err="1">
                <a:cs typeface="Calibri"/>
              </a:rPr>
              <a:t>sylweddol</a:t>
            </a:r>
            <a:r>
              <a:rPr lang="en-GB">
                <a:cs typeface="Calibri"/>
              </a:rPr>
              <a:t> </a:t>
            </a:r>
            <a:r>
              <a:rPr lang="en-GB" err="1">
                <a:cs typeface="Calibri"/>
              </a:rPr>
              <a:t>ar</a:t>
            </a:r>
            <a:r>
              <a:rPr lang="en-GB">
                <a:cs typeface="Calibri"/>
              </a:rPr>
              <a:t> </a:t>
            </a:r>
            <a:r>
              <a:rPr lang="en-GB" err="1">
                <a:cs typeface="Calibri"/>
              </a:rPr>
              <a:t>bolisi</a:t>
            </a:r>
            <a:r>
              <a:rPr lang="en-GB">
                <a:cs typeface="Calibri"/>
              </a:rPr>
              <a:t> </a:t>
            </a:r>
            <a:r>
              <a:rPr lang="en-GB" err="1">
                <a:cs typeface="Calibri"/>
              </a:rPr>
              <a:t>addysg</a:t>
            </a:r>
            <a:r>
              <a:rPr lang="en-GB">
                <a:cs typeface="Calibri"/>
              </a:rPr>
              <a:t>, </a:t>
            </a:r>
            <a:r>
              <a:rPr lang="en-GB" err="1">
                <a:cs typeface="Calibri"/>
              </a:rPr>
              <a:t>ond</a:t>
            </a:r>
            <a:r>
              <a:rPr lang="en-GB">
                <a:cs typeface="Calibri"/>
              </a:rPr>
              <a:t> </a:t>
            </a:r>
            <a:r>
              <a:rPr lang="en-GB" err="1">
                <a:cs typeface="Calibri"/>
              </a:rPr>
              <a:t>mae</a:t>
            </a:r>
            <a:r>
              <a:rPr lang="en-GB">
                <a:cs typeface="Calibri"/>
              </a:rPr>
              <a:t> </a:t>
            </a:r>
            <a:r>
              <a:rPr lang="en-GB" err="1">
                <a:cs typeface="Calibri"/>
              </a:rPr>
              <a:t>ganddo</a:t>
            </a:r>
            <a:r>
              <a:rPr lang="en-GB">
                <a:cs typeface="Calibri"/>
              </a:rPr>
              <a:t> </a:t>
            </a:r>
            <a:r>
              <a:rPr lang="en-GB" err="1">
                <a:cs typeface="Calibri"/>
              </a:rPr>
              <a:t>leisiau</a:t>
            </a:r>
            <a:r>
              <a:rPr lang="en-GB">
                <a:cs typeface="Calibri"/>
              </a:rPr>
              <a:t> </a:t>
            </a:r>
            <a:r>
              <a:rPr lang="en-GB" err="1">
                <a:cs typeface="Calibri"/>
              </a:rPr>
              <a:t>beirniadol</a:t>
            </a:r>
            <a:endParaRPr lang="en-US"/>
          </a:p>
          <a:p>
            <a:pPr marL="0" indent="0">
              <a:buNone/>
            </a:pPr>
            <a:endParaRPr lang="en-GB">
              <a:cs typeface="Calibri"/>
            </a:endParaRPr>
          </a:p>
          <a:p>
            <a:pPr marL="0" indent="0">
              <a:buNone/>
            </a:pPr>
            <a:r>
              <a:rPr lang="en-GB" err="1">
                <a:cs typeface="Calibri"/>
              </a:rPr>
              <a:t>Darllenwch</a:t>
            </a:r>
            <a:r>
              <a:rPr lang="en-GB">
                <a:cs typeface="Calibri"/>
              </a:rPr>
              <a:t> y </a:t>
            </a:r>
            <a:r>
              <a:rPr lang="en-GB" err="1">
                <a:cs typeface="Calibri"/>
              </a:rPr>
              <a:t>ddwy</a:t>
            </a:r>
            <a:r>
              <a:rPr lang="en-GB">
                <a:cs typeface="Calibri"/>
              </a:rPr>
              <a:t> </a:t>
            </a:r>
            <a:r>
              <a:rPr lang="en-GB" err="1">
                <a:cs typeface="Calibri"/>
              </a:rPr>
              <a:t>erthygl</a:t>
            </a:r>
            <a:r>
              <a:rPr lang="en-GB">
                <a:cs typeface="Calibri"/>
              </a:rPr>
              <a:t> </a:t>
            </a:r>
            <a:r>
              <a:rPr lang="en-GB" err="1">
                <a:cs typeface="Calibri"/>
              </a:rPr>
              <a:t>ar</a:t>
            </a:r>
            <a:r>
              <a:rPr lang="en-GB">
                <a:cs typeface="Calibri"/>
              </a:rPr>
              <a:t> y </a:t>
            </a:r>
            <a:r>
              <a:rPr lang="en-GB" err="1">
                <a:cs typeface="Calibri"/>
              </a:rPr>
              <a:t>daflen</a:t>
            </a:r>
            <a:r>
              <a:rPr lang="en-GB">
                <a:cs typeface="Calibri"/>
              </a:rPr>
              <a:t>. </a:t>
            </a:r>
            <a:r>
              <a:rPr lang="en-GB" err="1">
                <a:cs typeface="Calibri"/>
              </a:rPr>
              <a:t>Crewch</a:t>
            </a:r>
            <a:r>
              <a:rPr lang="en-GB">
                <a:cs typeface="Calibri"/>
              </a:rPr>
              <a:t> </a:t>
            </a:r>
            <a:r>
              <a:rPr lang="en-GB" err="1">
                <a:cs typeface="Calibri"/>
              </a:rPr>
              <a:t>dabl</a:t>
            </a:r>
            <a:r>
              <a:rPr lang="en-GB">
                <a:cs typeface="Calibri"/>
              </a:rPr>
              <a:t> o </a:t>
            </a:r>
            <a:r>
              <a:rPr lang="en-GB" err="1">
                <a:cs typeface="Calibri"/>
              </a:rPr>
              <a:t>fanteision</a:t>
            </a:r>
            <a:r>
              <a:rPr lang="en-GB">
                <a:cs typeface="Calibri"/>
              </a:rPr>
              <a:t> a </a:t>
            </a:r>
            <a:r>
              <a:rPr lang="en-GB" err="1">
                <a:cs typeface="Calibri"/>
              </a:rPr>
              <a:t>risgiau</a:t>
            </a:r>
            <a:r>
              <a:rPr lang="en-GB">
                <a:cs typeface="Calibri"/>
              </a:rPr>
              <a:t> PISA </a:t>
            </a:r>
            <a:r>
              <a:rPr lang="en-GB" err="1">
                <a:cs typeface="Calibri"/>
              </a:rPr>
              <a:t>wrth</a:t>
            </a:r>
            <a:r>
              <a:rPr lang="en-GB">
                <a:cs typeface="Calibri"/>
              </a:rPr>
              <a:t> </a:t>
            </a:r>
            <a:r>
              <a:rPr lang="en-GB" err="1">
                <a:cs typeface="Calibri"/>
              </a:rPr>
              <a:t>yrru</a:t>
            </a:r>
            <a:r>
              <a:rPr lang="en-GB">
                <a:cs typeface="Calibri"/>
              </a:rPr>
              <a:t> </a:t>
            </a:r>
            <a:r>
              <a:rPr lang="en-GB" err="1">
                <a:cs typeface="Calibri"/>
              </a:rPr>
              <a:t>polisi</a:t>
            </a:r>
            <a:r>
              <a:rPr lang="en-GB">
                <a:cs typeface="Calibri"/>
              </a:rPr>
              <a:t> </a:t>
            </a:r>
            <a:r>
              <a:rPr lang="en-GB" err="1">
                <a:cs typeface="Calibri"/>
              </a:rPr>
              <a:t>addysg</a:t>
            </a:r>
          </a:p>
        </p:txBody>
      </p:sp>
      <p:sp>
        <p:nvSpPr>
          <p:cNvPr id="4" name="Content Placeholder 3"/>
          <p:cNvSpPr>
            <a:spLocks noGrp="1"/>
          </p:cNvSpPr>
          <p:nvPr>
            <p:ph sz="half" idx="2"/>
          </p:nvPr>
        </p:nvSpPr>
        <p:spPr>
          <a:xfrm>
            <a:off x="4629150" y="1825625"/>
            <a:ext cx="3886200" cy="3765103"/>
          </a:xfrm>
        </p:spPr>
        <p:txBody>
          <a:bodyPr>
            <a:normAutofit fontScale="92500"/>
          </a:bodyPr>
          <a:lstStyle/>
          <a:p>
            <a:pPr marL="0" indent="0">
              <a:buNone/>
            </a:pPr>
            <a:r>
              <a:rPr lang="en-GB"/>
              <a:t>PISA has had a significant influence on education policy, but it has its critics.</a:t>
            </a:r>
          </a:p>
          <a:p>
            <a:pPr marL="0" indent="0">
              <a:buNone/>
            </a:pPr>
            <a:endParaRPr lang="en-GB"/>
          </a:p>
          <a:p>
            <a:pPr marL="0" indent="0">
              <a:buNone/>
            </a:pPr>
            <a:r>
              <a:rPr lang="en-GB"/>
              <a:t>Read the two articles in the handout. Create a table of benefits and risks of using PISA to drive education policy. </a:t>
            </a:r>
          </a:p>
          <a:p>
            <a:pPr lvl="1"/>
            <a:endParaRPr lang="en-GB"/>
          </a:p>
        </p:txBody>
      </p:sp>
      <p:pic>
        <p:nvPicPr>
          <p:cNvPr id="5" name="Picture 5" descr="A picture containing black, drawing&#10;&#10;Description generated with very high confidence">
            <a:extLst>
              <a:ext uri="{FF2B5EF4-FFF2-40B4-BE49-F238E27FC236}">
                <a16:creationId xmlns:a16="http://schemas.microsoft.com/office/drawing/2014/main" id="{387D1504-5426-4FDB-8D37-EC788E44540F}"/>
              </a:ext>
            </a:extLst>
          </p:cNvPr>
          <p:cNvPicPr>
            <a:picLocks noChangeAspect="1"/>
          </p:cNvPicPr>
          <p:nvPr/>
        </p:nvPicPr>
        <p:blipFill>
          <a:blip r:embed="rId3"/>
          <a:stretch>
            <a:fillRect/>
          </a:stretch>
        </p:blipFill>
        <p:spPr>
          <a:xfrm>
            <a:off x="4633085" y="2353"/>
            <a:ext cx="1666875" cy="1666875"/>
          </a:xfrm>
          <a:prstGeom prst="rect">
            <a:avLst/>
          </a:prstGeom>
        </p:spPr>
      </p:pic>
      <p:pic>
        <p:nvPicPr>
          <p:cNvPr id="7" name="Picture 7" descr="A picture containing indoor, clock&#10;&#10;Description generated with very high confidence">
            <a:extLst>
              <a:ext uri="{FF2B5EF4-FFF2-40B4-BE49-F238E27FC236}">
                <a16:creationId xmlns:a16="http://schemas.microsoft.com/office/drawing/2014/main" id="{649D491A-DE66-4D3F-8685-04D83B8372DE}"/>
              </a:ext>
            </a:extLst>
          </p:cNvPr>
          <p:cNvPicPr>
            <a:picLocks noChangeAspect="1"/>
          </p:cNvPicPr>
          <p:nvPr/>
        </p:nvPicPr>
        <p:blipFill>
          <a:blip r:embed="rId4"/>
          <a:stretch>
            <a:fillRect/>
          </a:stretch>
        </p:blipFill>
        <p:spPr>
          <a:xfrm>
            <a:off x="6846800" y="2353"/>
            <a:ext cx="1666875" cy="1666875"/>
          </a:xfrm>
          <a:prstGeom prst="rect">
            <a:avLst/>
          </a:prstGeom>
        </p:spPr>
      </p:pic>
    </p:spTree>
    <p:extLst>
      <p:ext uri="{BB962C8B-B14F-4D97-AF65-F5344CB8AC3E}">
        <p14:creationId xmlns:p14="http://schemas.microsoft.com/office/powerpoint/2010/main" val="2992856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2AEDD58-6B4F-4C44-A52E-422F62CE8EE9}"/>
              </a:ext>
            </a:extLst>
          </p:cNvPr>
          <p:cNvPicPr>
            <a:picLocks noChangeAspect="1"/>
          </p:cNvPicPr>
          <p:nvPr/>
        </p:nvPicPr>
        <p:blipFill rotWithShape="1">
          <a:blip r:embed="rId3"/>
          <a:srcRect l="22950" t="15250" r="30952" b="4605"/>
          <a:stretch/>
        </p:blipFill>
        <p:spPr>
          <a:xfrm>
            <a:off x="-77800" y="163408"/>
            <a:ext cx="5479608" cy="6515998"/>
          </a:xfrm>
          <a:prstGeom prst="rect">
            <a:avLst/>
          </a:prstGeom>
        </p:spPr>
      </p:pic>
      <p:pic>
        <p:nvPicPr>
          <p:cNvPr id="6" name="Picture 5">
            <a:hlinkClick r:id="rId4"/>
            <a:extLst>
              <a:ext uri="{FF2B5EF4-FFF2-40B4-BE49-F238E27FC236}">
                <a16:creationId xmlns:a16="http://schemas.microsoft.com/office/drawing/2014/main" id="{4379AA6F-C7D4-4CA1-8B48-78C68685BE28}"/>
              </a:ext>
            </a:extLst>
          </p:cNvPr>
          <p:cNvPicPr>
            <a:picLocks noChangeAspect="1"/>
          </p:cNvPicPr>
          <p:nvPr/>
        </p:nvPicPr>
        <p:blipFill rotWithShape="1">
          <a:blip r:embed="rId5"/>
          <a:srcRect l="29187" t="16661" r="30583" b="4605"/>
          <a:stretch/>
        </p:blipFill>
        <p:spPr>
          <a:xfrm>
            <a:off x="5898864" y="1571624"/>
            <a:ext cx="2382181" cy="3449471"/>
          </a:xfrm>
          <a:prstGeom prst="rect">
            <a:avLst/>
          </a:prstGeom>
        </p:spPr>
      </p:pic>
    </p:spTree>
    <p:extLst>
      <p:ext uri="{BB962C8B-B14F-4D97-AF65-F5344CB8AC3E}">
        <p14:creationId xmlns:p14="http://schemas.microsoft.com/office/powerpoint/2010/main" val="2050345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3"/>
            <a:extLst>
              <a:ext uri="{FF2B5EF4-FFF2-40B4-BE49-F238E27FC236}">
                <a16:creationId xmlns:a16="http://schemas.microsoft.com/office/drawing/2014/main" id="{4379AA6F-C7D4-4CA1-8B48-78C68685BE28}"/>
              </a:ext>
            </a:extLst>
          </p:cNvPr>
          <p:cNvPicPr>
            <a:picLocks noChangeAspect="1"/>
          </p:cNvPicPr>
          <p:nvPr/>
        </p:nvPicPr>
        <p:blipFill rotWithShape="1">
          <a:blip r:embed="rId4"/>
          <a:srcRect l="29187" t="16661" r="30583" b="4605"/>
          <a:stretch/>
        </p:blipFill>
        <p:spPr>
          <a:xfrm>
            <a:off x="7265193" y="2412791"/>
            <a:ext cx="1323032" cy="1915791"/>
          </a:xfrm>
          <a:prstGeom prst="rect">
            <a:avLst/>
          </a:prstGeom>
        </p:spPr>
      </p:pic>
      <p:pic>
        <p:nvPicPr>
          <p:cNvPr id="3" name="Picture 2">
            <a:extLst>
              <a:ext uri="{FF2B5EF4-FFF2-40B4-BE49-F238E27FC236}">
                <a16:creationId xmlns:a16="http://schemas.microsoft.com/office/drawing/2014/main" id="{593F886B-9408-4D85-ACB4-7E3259C746CA}"/>
              </a:ext>
            </a:extLst>
          </p:cNvPr>
          <p:cNvPicPr>
            <a:picLocks noChangeAspect="1"/>
          </p:cNvPicPr>
          <p:nvPr/>
        </p:nvPicPr>
        <p:blipFill rotWithShape="1">
          <a:blip r:embed="rId5"/>
          <a:srcRect l="26250" t="24921" r="25781" b="8868"/>
          <a:stretch/>
        </p:blipFill>
        <p:spPr>
          <a:xfrm>
            <a:off x="306087" y="307416"/>
            <a:ext cx="6834266" cy="6288859"/>
          </a:xfrm>
          <a:prstGeom prst="rect">
            <a:avLst/>
          </a:prstGeom>
        </p:spPr>
      </p:pic>
      <p:sp>
        <p:nvSpPr>
          <p:cNvPr id="4" name="TextBox 3">
            <a:extLst>
              <a:ext uri="{FF2B5EF4-FFF2-40B4-BE49-F238E27FC236}">
                <a16:creationId xmlns:a16="http://schemas.microsoft.com/office/drawing/2014/main" id="{43F72460-B5A5-4ACD-A135-FB5F06914244}"/>
              </a:ext>
            </a:extLst>
          </p:cNvPr>
          <p:cNvSpPr txBox="1"/>
          <p:nvPr/>
        </p:nvSpPr>
        <p:spPr>
          <a:xfrm>
            <a:off x="7515225" y="4593431"/>
            <a:ext cx="714375" cy="369332"/>
          </a:xfrm>
          <a:prstGeom prst="rect">
            <a:avLst/>
          </a:prstGeom>
          <a:noFill/>
        </p:spPr>
        <p:txBody>
          <a:bodyPr wrap="square" rtlCol="0">
            <a:spAutoFit/>
          </a:bodyPr>
          <a:lstStyle/>
          <a:p>
            <a:r>
              <a:rPr lang="en-GB"/>
              <a:t>Pg 24</a:t>
            </a:r>
          </a:p>
        </p:txBody>
      </p:sp>
    </p:spTree>
    <p:extLst>
      <p:ext uri="{BB962C8B-B14F-4D97-AF65-F5344CB8AC3E}">
        <p14:creationId xmlns:p14="http://schemas.microsoft.com/office/powerpoint/2010/main" val="377760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1480F0E-3F56-42A6-ABA1-B62E61A8B943}"/>
              </a:ext>
            </a:extLst>
          </p:cNvPr>
          <p:cNvSpPr>
            <a:spLocks noGrp="1"/>
          </p:cNvSpPr>
          <p:nvPr>
            <p:ph type="title"/>
          </p:nvPr>
        </p:nvSpPr>
        <p:spPr>
          <a:xfrm>
            <a:off x="5054346" y="638089"/>
            <a:ext cx="3614166" cy="1476801"/>
          </a:xfrm>
        </p:spPr>
        <p:txBody>
          <a:bodyPr vert="horz" lIns="91440" tIns="45720" rIns="91440" bIns="45720" rtlCol="0" anchor="b">
            <a:normAutofit/>
          </a:bodyPr>
          <a:lstStyle/>
          <a:p>
            <a:pPr defTabSz="914400"/>
            <a:r>
              <a:rPr lang="en-US" sz="1900" kern="1200">
                <a:solidFill>
                  <a:schemeClr val="tx1"/>
                </a:solidFill>
                <a:latin typeface="+mj-lt"/>
                <a:ea typeface="+mj-ea"/>
                <a:cs typeface="+mj-cs"/>
              </a:rPr>
              <a:t>The document also offers insights and interpretations of other aspects of international education systems not just Reading, </a:t>
            </a:r>
            <a:r>
              <a:rPr lang="en-US" sz="1900" kern="1200" err="1">
                <a:solidFill>
                  <a:schemeClr val="tx1"/>
                </a:solidFill>
                <a:latin typeface="+mj-lt"/>
                <a:ea typeface="+mj-ea"/>
                <a:cs typeface="+mj-cs"/>
              </a:rPr>
              <a:t>Maths</a:t>
            </a:r>
            <a:r>
              <a:rPr lang="en-US" sz="1900" kern="1200">
                <a:solidFill>
                  <a:schemeClr val="tx1"/>
                </a:solidFill>
                <a:latin typeface="+mj-lt"/>
                <a:ea typeface="+mj-ea"/>
                <a:cs typeface="+mj-cs"/>
              </a:rPr>
              <a:t> and Science scores.</a:t>
            </a:r>
            <a:endParaRPr lang="en-US" sz="1900" b="0" kern="1200">
              <a:solidFill>
                <a:schemeClr val="tx1"/>
              </a:solidFill>
              <a:latin typeface="+mj-lt"/>
              <a:ea typeface="+mj-ea"/>
              <a:cs typeface="+mj-cs"/>
            </a:endParaRPr>
          </a:p>
        </p:txBody>
      </p:sp>
      <p:pic>
        <p:nvPicPr>
          <p:cNvPr id="6" name="Picture 5" descr="Graphical user interface, application&#10;&#10;Description automatically generated">
            <a:hlinkClick r:id="rId3"/>
            <a:extLst>
              <a:ext uri="{FF2B5EF4-FFF2-40B4-BE49-F238E27FC236}">
                <a16:creationId xmlns:a16="http://schemas.microsoft.com/office/drawing/2014/main" id="{4379AA6F-C7D4-4CA1-8B48-78C68685BE28}"/>
              </a:ext>
            </a:extLst>
          </p:cNvPr>
          <p:cNvPicPr>
            <a:picLocks noChangeAspect="1"/>
          </p:cNvPicPr>
          <p:nvPr/>
        </p:nvPicPr>
        <p:blipFill rotWithShape="1">
          <a:blip r:embed="rId4"/>
          <a:srcRect l="29187" t="16661" r="30583" b="4605"/>
          <a:stretch/>
        </p:blipFill>
        <p:spPr>
          <a:xfrm>
            <a:off x="473202" y="754729"/>
            <a:ext cx="4094226" cy="5348541"/>
          </a:xfrm>
          <a:prstGeom prst="rect">
            <a:avLst/>
          </a:prstGeom>
        </p:spPr>
      </p:pic>
      <p:sp>
        <p:nvSpPr>
          <p:cNvPr id="8" name="Text Placeholder 7">
            <a:extLst>
              <a:ext uri="{FF2B5EF4-FFF2-40B4-BE49-F238E27FC236}">
                <a16:creationId xmlns:a16="http://schemas.microsoft.com/office/drawing/2014/main" id="{CD2C201B-01D1-4763-AEA1-5C575CEA00DD}"/>
              </a:ext>
            </a:extLst>
          </p:cNvPr>
          <p:cNvSpPr>
            <a:spLocks noGrp="1"/>
          </p:cNvSpPr>
          <p:nvPr>
            <p:ph type="body" sz="half" idx="2"/>
          </p:nvPr>
        </p:nvSpPr>
        <p:spPr>
          <a:xfrm>
            <a:off x="5054346" y="2664886"/>
            <a:ext cx="3614166" cy="3550789"/>
          </a:xfrm>
        </p:spPr>
        <p:txBody>
          <a:bodyPr vert="horz" lIns="91440" tIns="45720" rIns="91440" bIns="45720" rtlCol="0" anchor="t">
            <a:normAutofit/>
          </a:bodyPr>
          <a:lstStyle/>
          <a:p>
            <a:pPr indent="-228600" defTabSz="914400">
              <a:buFont typeface="Arial" panose="020B0604020202020204" pitchFamily="34" charset="0"/>
              <a:buChar char="•"/>
            </a:pPr>
            <a:r>
              <a:rPr lang="en-GB" sz="1800"/>
              <a:t>Getting ready for the digital world</a:t>
            </a:r>
          </a:p>
          <a:p>
            <a:pPr indent="-228600" defTabSz="914400">
              <a:buFont typeface="Arial" panose="020B0604020202020204" pitchFamily="34" charset="0"/>
              <a:buChar char="•"/>
            </a:pPr>
            <a:r>
              <a:rPr lang="en-GB" sz="1800"/>
              <a:t>Building strong foundations</a:t>
            </a:r>
          </a:p>
          <a:p>
            <a:pPr indent="-228600" defTabSz="914400">
              <a:buFont typeface="Arial" panose="020B0604020202020204" pitchFamily="34" charset="0"/>
              <a:buChar char="•"/>
            </a:pPr>
            <a:r>
              <a:rPr lang="en-GB" sz="1800"/>
              <a:t>Reconciling equity and excellence</a:t>
            </a:r>
          </a:p>
          <a:p>
            <a:pPr indent="-228600" defTabSz="914400">
              <a:buFont typeface="Arial" panose="020B0604020202020204" pitchFamily="34" charset="0"/>
              <a:buChar char="•"/>
            </a:pPr>
            <a:r>
              <a:rPr lang="en-GB" sz="1800"/>
              <a:t>Fostering a growth mindset</a:t>
            </a:r>
          </a:p>
          <a:p>
            <a:pPr indent="-228600" defTabSz="914400">
              <a:buFont typeface="Arial" panose="020B0604020202020204" pitchFamily="34" charset="0"/>
              <a:buChar char="•"/>
            </a:pPr>
            <a:r>
              <a:rPr lang="en-GB" sz="1800"/>
              <a:t>Aligning education and career aspiration</a:t>
            </a:r>
          </a:p>
          <a:p>
            <a:pPr indent="-228600" defTabSz="914400">
              <a:buFont typeface="Arial" panose="020B0604020202020204" pitchFamily="34" charset="0"/>
              <a:buChar char="•"/>
            </a:pPr>
            <a:r>
              <a:rPr lang="en-GB" sz="1800"/>
              <a:t>School life, student life and student well-being</a:t>
            </a:r>
          </a:p>
          <a:p>
            <a:pPr defTabSz="914400"/>
            <a:endParaRPr lang="en-US" sz="1400"/>
          </a:p>
        </p:txBody>
      </p:sp>
    </p:spTree>
    <p:extLst>
      <p:ext uri="{BB962C8B-B14F-4D97-AF65-F5344CB8AC3E}">
        <p14:creationId xmlns:p14="http://schemas.microsoft.com/office/powerpoint/2010/main" val="237675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87453"/>
            <a:ext cx="2562119" cy="4795408"/>
          </a:xfrm>
        </p:spPr>
        <p:txBody>
          <a:bodyPr vert="horz" lIns="91440" tIns="45720" rIns="91440" bIns="45720" rtlCol="0" anchor="ctr">
            <a:normAutofit/>
          </a:bodyPr>
          <a:lstStyle/>
          <a:p>
            <a:r>
              <a:rPr lang="en-US" kern="1200" err="1"/>
              <a:t>Darllen</a:t>
            </a:r>
            <a:r>
              <a:rPr lang="en-US" kern="1200"/>
              <a:t> </a:t>
            </a:r>
            <a:r>
              <a:rPr lang="en-US" kern="1200" err="1"/>
              <a:t>Ehangach</a:t>
            </a:r>
            <a:br>
              <a:rPr lang="en-US" kern="1200"/>
            </a:br>
            <a:br>
              <a:rPr lang="en-US" kern="1200"/>
            </a:br>
            <a:r>
              <a:rPr lang="en-US" kern="1200"/>
              <a:t>Wider Reading</a:t>
            </a:r>
          </a:p>
        </p:txBody>
      </p:sp>
      <p:sp>
        <p:nvSpPr>
          <p:cNvPr id="3" name="Content Placeholder 2"/>
          <p:cNvSpPr>
            <a:spLocks noGrp="1"/>
          </p:cNvSpPr>
          <p:nvPr>
            <p:ph sz="half" idx="1"/>
          </p:nvPr>
        </p:nvSpPr>
        <p:spPr>
          <a:xfrm>
            <a:off x="3886200" y="559825"/>
            <a:ext cx="4876800" cy="2870200"/>
          </a:xfrm>
        </p:spPr>
        <p:txBody>
          <a:bodyPr vert="horz" wrap="square" lIns="91440" tIns="45720" rIns="91440" bIns="45720" rtlCol="0" anchor="t">
            <a:normAutofit/>
          </a:bodyPr>
          <a:lstStyle/>
          <a:p>
            <a:pPr marL="0" indent="0">
              <a:buNone/>
            </a:pPr>
            <a:r>
              <a:rPr lang="en-GB"/>
              <a:t>Public Policy Institute for Wales (2016) </a:t>
            </a:r>
            <a:r>
              <a:rPr lang="en-GB" i="1"/>
              <a:t>Increasing the Use of School Facilities</a:t>
            </a:r>
            <a:endParaRPr lang="en-GB">
              <a:cs typeface="Calibri"/>
            </a:endParaRPr>
          </a:p>
        </p:txBody>
      </p:sp>
      <p:sp>
        <p:nvSpPr>
          <p:cNvPr id="4" name="Content Placeholder 3"/>
          <p:cNvSpPr>
            <a:spLocks noGrp="1"/>
          </p:cNvSpPr>
          <p:nvPr>
            <p:ph sz="half" idx="2"/>
          </p:nvPr>
        </p:nvSpPr>
        <p:spPr>
          <a:xfrm>
            <a:off x="3933027" y="1949208"/>
            <a:ext cx="4876800" cy="2921000"/>
          </a:xfrm>
        </p:spPr>
        <p:txBody>
          <a:bodyPr wrap="square" anchor="t">
            <a:normAutofit/>
          </a:bodyPr>
          <a:lstStyle/>
          <a:p>
            <a:pPr marL="0" indent="0">
              <a:buNone/>
            </a:pPr>
            <a:r>
              <a:rPr lang="en-GB">
                <a:hlinkClick r:id="rId3"/>
              </a:rPr>
              <a:t>https://www.wcpp.org.uk/wp-content/uploads/2019/06/Increasing-the-Use-of-School-Facilities-Report.pdf</a:t>
            </a:r>
            <a:endParaRPr lang="en-GB"/>
          </a:p>
        </p:txBody>
      </p:sp>
    </p:spTree>
    <p:extLst>
      <p:ext uri="{BB962C8B-B14F-4D97-AF65-F5344CB8AC3E}">
        <p14:creationId xmlns:p14="http://schemas.microsoft.com/office/powerpoint/2010/main" val="2636211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vert="horz" lIns="91440" tIns="45720" rIns="91440" bIns="45720" rtlCol="0" anchor="ctr">
            <a:normAutofit/>
          </a:bodyPr>
          <a:lstStyle/>
          <a:p>
            <a:r>
              <a:rPr lang="en-US" kern="1200">
                <a:solidFill>
                  <a:srgbClr val="FFFFFF"/>
                </a:solidFill>
                <a:latin typeface="+mj-lt"/>
                <a:ea typeface="+mj-ea"/>
                <a:cs typeface="+mj-cs"/>
              </a:rPr>
              <a:t>Edrych nol</a:t>
            </a:r>
            <a:br>
              <a:rPr lang="en-US" kern="1200">
                <a:solidFill>
                  <a:srgbClr val="FFFFFF"/>
                </a:solidFill>
                <a:latin typeface="+mj-lt"/>
                <a:ea typeface="+mj-ea"/>
                <a:cs typeface="+mj-cs"/>
              </a:rPr>
            </a:br>
            <a:r>
              <a:rPr lang="en-US" kern="1200">
                <a:solidFill>
                  <a:srgbClr val="FFFFFF"/>
                </a:solidFill>
                <a:latin typeface="+mj-lt"/>
                <a:ea typeface="+mj-ea"/>
                <a:cs typeface="+mj-cs"/>
              </a:rPr>
              <a:t>Recap</a:t>
            </a:r>
          </a:p>
        </p:txBody>
      </p:sp>
      <p:sp>
        <p:nvSpPr>
          <p:cNvPr id="3" name="Content Placeholder 2"/>
          <p:cNvSpPr>
            <a:spLocks noGrp="1"/>
          </p:cNvSpPr>
          <p:nvPr>
            <p:ph sz="half" idx="1"/>
          </p:nvPr>
        </p:nvSpPr>
        <p:spPr>
          <a:xfrm>
            <a:off x="3886200" y="469900"/>
            <a:ext cx="4876800" cy="2870200"/>
          </a:xfrm>
        </p:spPr>
        <p:txBody>
          <a:bodyPr vert="horz" wrap="square" lIns="91440" tIns="45720" rIns="91440" bIns="45720" rtlCol="0" anchor="t">
            <a:normAutofit/>
          </a:bodyPr>
          <a:lstStyle/>
          <a:p>
            <a:r>
              <a:rPr lang="en-GB">
                <a:cs typeface="Calibri"/>
              </a:rPr>
              <a:t>Beth </a:t>
            </a:r>
            <a:r>
              <a:rPr lang="en-GB" err="1">
                <a:cs typeface="Calibri"/>
              </a:rPr>
              <a:t>yw</a:t>
            </a:r>
            <a:r>
              <a:rPr lang="en-GB">
                <a:cs typeface="Calibri"/>
              </a:rPr>
              <a:t> </a:t>
            </a:r>
            <a:r>
              <a:rPr lang="en-GB" err="1">
                <a:cs typeface="Calibri"/>
              </a:rPr>
              <a:t>rhai</a:t>
            </a:r>
            <a:r>
              <a:rPr lang="en-GB">
                <a:cs typeface="Calibri"/>
              </a:rPr>
              <a:t> </a:t>
            </a:r>
            <a:r>
              <a:rPr lang="en-GB" err="1">
                <a:cs typeface="Calibri"/>
              </a:rPr>
              <a:t>o'r</a:t>
            </a:r>
            <a:r>
              <a:rPr lang="en-GB">
                <a:cs typeface="Calibri"/>
              </a:rPr>
              <a:t> </a:t>
            </a:r>
            <a:r>
              <a:rPr lang="en-GB" err="1">
                <a:cs typeface="Calibri"/>
              </a:rPr>
              <a:t>ffactorau</a:t>
            </a:r>
            <a:r>
              <a:rPr lang="en-GB">
                <a:cs typeface="Calibri"/>
              </a:rPr>
              <a:t> </a:t>
            </a:r>
            <a:r>
              <a:rPr lang="en-GB" err="1">
                <a:cs typeface="Calibri"/>
              </a:rPr>
              <a:t>sy'n</a:t>
            </a:r>
            <a:r>
              <a:rPr lang="en-GB">
                <a:cs typeface="Calibri"/>
              </a:rPr>
              <a:t> </a:t>
            </a:r>
            <a:r>
              <a:rPr lang="en-GB" err="1">
                <a:cs typeface="Calibri"/>
              </a:rPr>
              <a:t>gyrru</a:t>
            </a:r>
            <a:r>
              <a:rPr lang="en-GB">
                <a:cs typeface="Calibri"/>
              </a:rPr>
              <a:t> </a:t>
            </a:r>
            <a:r>
              <a:rPr lang="en-GB" err="1">
                <a:cs typeface="Calibri"/>
              </a:rPr>
              <a:t>newid</a:t>
            </a:r>
            <a:r>
              <a:rPr lang="en-GB">
                <a:cs typeface="Calibri"/>
              </a:rPr>
              <a:t> </a:t>
            </a:r>
            <a:r>
              <a:rPr lang="en-GB" err="1">
                <a:cs typeface="Calibri"/>
              </a:rPr>
              <a:t>yn</a:t>
            </a:r>
            <a:r>
              <a:rPr lang="en-GB">
                <a:cs typeface="Calibri"/>
              </a:rPr>
              <a:t> </a:t>
            </a:r>
            <a:r>
              <a:rPr lang="en-GB" err="1">
                <a:cs typeface="Calibri"/>
              </a:rPr>
              <a:t>fyd-eang</a:t>
            </a:r>
            <a:r>
              <a:rPr lang="en-GB">
                <a:cs typeface="Calibri"/>
              </a:rPr>
              <a:t>?</a:t>
            </a:r>
          </a:p>
          <a:p>
            <a:r>
              <a:rPr lang="en-GB" err="1">
                <a:cs typeface="Calibri"/>
              </a:rPr>
              <a:t>Sut</a:t>
            </a:r>
            <a:r>
              <a:rPr lang="en-GB">
                <a:cs typeface="Calibri"/>
              </a:rPr>
              <a:t> </a:t>
            </a:r>
            <a:r>
              <a:rPr lang="en-GB" err="1">
                <a:cs typeface="Calibri"/>
              </a:rPr>
              <a:t>mae</a:t>
            </a:r>
            <a:r>
              <a:rPr lang="en-GB">
                <a:cs typeface="Calibri"/>
              </a:rPr>
              <a:t> system </a:t>
            </a:r>
            <a:r>
              <a:rPr lang="en-GB" err="1">
                <a:cs typeface="Calibri"/>
              </a:rPr>
              <a:t>addysg</a:t>
            </a:r>
            <a:r>
              <a:rPr lang="en-GB">
                <a:cs typeface="Calibri"/>
              </a:rPr>
              <a:t> Cymru </a:t>
            </a:r>
            <a:r>
              <a:rPr lang="en-GB" err="1">
                <a:cs typeface="Calibri"/>
              </a:rPr>
              <a:t>wedi</a:t>
            </a:r>
            <a:r>
              <a:rPr lang="en-GB">
                <a:cs typeface="Calibri"/>
              </a:rPr>
              <a:t> </a:t>
            </a:r>
            <a:r>
              <a:rPr lang="en-GB" err="1">
                <a:cs typeface="Calibri"/>
              </a:rPr>
              <a:t>cael</a:t>
            </a:r>
            <a:r>
              <a:rPr lang="en-GB">
                <a:cs typeface="Calibri"/>
              </a:rPr>
              <a:t> </a:t>
            </a:r>
            <a:r>
              <a:rPr lang="en-GB" err="1">
                <a:cs typeface="Calibri"/>
              </a:rPr>
              <a:t>ei</a:t>
            </a:r>
            <a:r>
              <a:rPr lang="en-GB">
                <a:cs typeface="Calibri"/>
              </a:rPr>
              <a:t> </a:t>
            </a:r>
            <a:r>
              <a:rPr lang="en-GB" err="1">
                <a:cs typeface="Calibri"/>
              </a:rPr>
              <a:t>effeithio</a:t>
            </a:r>
            <a:r>
              <a:rPr lang="en-GB">
                <a:cs typeface="Calibri"/>
              </a:rPr>
              <a:t> </a:t>
            </a:r>
            <a:r>
              <a:rPr lang="en-GB" err="1">
                <a:cs typeface="Calibri"/>
              </a:rPr>
              <a:t>gan</a:t>
            </a:r>
            <a:r>
              <a:rPr lang="en-GB">
                <a:cs typeface="Calibri"/>
              </a:rPr>
              <a:t> y </a:t>
            </a:r>
            <a:r>
              <a:rPr lang="en-GB" err="1">
                <a:cs typeface="Calibri"/>
              </a:rPr>
              <a:t>rhain</a:t>
            </a:r>
            <a:r>
              <a:rPr lang="en-GB">
                <a:cs typeface="Calibri"/>
              </a:rPr>
              <a:t>?</a:t>
            </a:r>
          </a:p>
        </p:txBody>
      </p:sp>
      <p:sp>
        <p:nvSpPr>
          <p:cNvPr id="4" name="Content Placeholder 3"/>
          <p:cNvSpPr>
            <a:spLocks noGrp="1"/>
          </p:cNvSpPr>
          <p:nvPr>
            <p:ph sz="half" idx="2"/>
          </p:nvPr>
        </p:nvSpPr>
        <p:spPr>
          <a:xfrm>
            <a:off x="3886200" y="3416300"/>
            <a:ext cx="4876800" cy="2921000"/>
          </a:xfrm>
        </p:spPr>
        <p:txBody>
          <a:bodyPr wrap="square" anchor="t">
            <a:normAutofit/>
          </a:bodyPr>
          <a:lstStyle/>
          <a:p>
            <a:r>
              <a:rPr lang="en-GB"/>
              <a:t>What are some of the key drivers for change across the globe?</a:t>
            </a:r>
          </a:p>
          <a:p>
            <a:r>
              <a:rPr lang="en-GB"/>
              <a:t>How has the Welsh education system been influenced by these?</a:t>
            </a:r>
          </a:p>
        </p:txBody>
      </p:sp>
    </p:spTree>
    <p:extLst>
      <p:ext uri="{BB962C8B-B14F-4D97-AF65-F5344CB8AC3E}">
        <p14:creationId xmlns:p14="http://schemas.microsoft.com/office/powerpoint/2010/main" val="34750062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26BDCA6B-3C9C-4213-A0D9-30BD5F0B0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319726" cy="6858000"/>
          </a:xfrm>
          <a:custGeom>
            <a:avLst/>
            <a:gdLst>
              <a:gd name="connsiteX0" fmla="*/ 184095 w 8426302"/>
              <a:gd name="connsiteY0" fmla="*/ 6858000 h 6858000"/>
              <a:gd name="connsiteX1" fmla="*/ 8426302 w 8426302"/>
              <a:gd name="connsiteY1" fmla="*/ 6858000 h 6858000"/>
              <a:gd name="connsiteX2" fmla="*/ 8426302 w 8426302"/>
              <a:gd name="connsiteY2" fmla="*/ 0 h 6858000"/>
              <a:gd name="connsiteX3" fmla="*/ 2743435 w 8426302"/>
              <a:gd name="connsiteY3" fmla="*/ 0 h 6858000"/>
              <a:gd name="connsiteX4" fmla="*/ 2688451 w 8426302"/>
              <a:gd name="connsiteY4" fmla="*/ 37385 h 6858000"/>
              <a:gd name="connsiteX5" fmla="*/ 0 w 8426302"/>
              <a:gd name="connsiteY5" fmla="*/ 5321277 h 6858000"/>
              <a:gd name="connsiteX6" fmla="*/ 116943 w 8426302"/>
              <a:gd name="connsiteY6" fmla="*/ 65584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26302" h="6858000">
                <a:moveTo>
                  <a:pt x="184095" y="6858000"/>
                </a:moveTo>
                <a:lnTo>
                  <a:pt x="8426302" y="6858000"/>
                </a:lnTo>
                <a:lnTo>
                  <a:pt x="8426302" y="0"/>
                </a:lnTo>
                <a:lnTo>
                  <a:pt x="2743435" y="0"/>
                </a:lnTo>
                <a:lnTo>
                  <a:pt x="2688451" y="37385"/>
                </a:lnTo>
                <a:cubicBezTo>
                  <a:pt x="1058888" y="1225893"/>
                  <a:pt x="0" y="3149927"/>
                  <a:pt x="0" y="5321277"/>
                </a:cubicBezTo>
                <a:cubicBezTo>
                  <a:pt x="0" y="5744268"/>
                  <a:pt x="40184" y="6157873"/>
                  <a:pt x="116943" y="6558484"/>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DA12F62-867F-4684-B28B-E085D09DC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6131199" cy="6858000"/>
          </a:xfrm>
          <a:custGeom>
            <a:avLst/>
            <a:gdLst>
              <a:gd name="connsiteX0" fmla="*/ 190266 w 8174932"/>
              <a:gd name="connsiteY0" fmla="*/ 6858000 h 6858000"/>
              <a:gd name="connsiteX1" fmla="*/ 8174932 w 8174932"/>
              <a:gd name="connsiteY1" fmla="*/ 6858000 h 6858000"/>
              <a:gd name="connsiteX2" fmla="*/ 8174932 w 8174932"/>
              <a:gd name="connsiteY2" fmla="*/ 0 h 6858000"/>
              <a:gd name="connsiteX3" fmla="*/ 2944847 w 8174932"/>
              <a:gd name="connsiteY3" fmla="*/ 0 h 6858000"/>
              <a:gd name="connsiteX4" fmla="*/ 2646373 w 8174932"/>
              <a:gd name="connsiteY4" fmla="*/ 196447 h 6858000"/>
              <a:gd name="connsiteX5" fmla="*/ 0 w 8174932"/>
              <a:gd name="connsiteY5" fmla="*/ 5321277 h 6858000"/>
              <a:gd name="connsiteX6" fmla="*/ 112445 w 8174932"/>
              <a:gd name="connsiteY6" fmla="*/ 6510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4932" h="6858000">
                <a:moveTo>
                  <a:pt x="190266" y="6858000"/>
                </a:moveTo>
                <a:lnTo>
                  <a:pt x="8174932" y="6858000"/>
                </a:lnTo>
                <a:lnTo>
                  <a:pt x="8174932" y="0"/>
                </a:lnTo>
                <a:lnTo>
                  <a:pt x="2944847" y="0"/>
                </a:lnTo>
                <a:lnTo>
                  <a:pt x="2646373" y="196447"/>
                </a:lnTo>
                <a:cubicBezTo>
                  <a:pt x="1044779" y="1335395"/>
                  <a:pt x="0" y="3206327"/>
                  <a:pt x="0" y="5321277"/>
                </a:cubicBezTo>
                <a:cubicBezTo>
                  <a:pt x="0" y="5727999"/>
                  <a:pt x="38639" y="6125696"/>
                  <a:pt x="112445" y="6510898"/>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599CB261-4637-487D-9B27-7FD232892DB2}"/>
              </a:ext>
            </a:extLst>
          </p:cNvPr>
          <p:cNvSpPr>
            <a:spLocks noGrp="1"/>
          </p:cNvSpPr>
          <p:nvPr>
            <p:ph type="title"/>
          </p:nvPr>
        </p:nvSpPr>
        <p:spPr>
          <a:xfrm>
            <a:off x="628488" y="1783094"/>
            <a:ext cx="3652803" cy="3466213"/>
          </a:xfrm>
        </p:spPr>
        <p:txBody>
          <a:bodyPr vert="horz" lIns="91440" tIns="45720" rIns="91440" bIns="45720" rtlCol="0" anchor="b">
            <a:noAutofit/>
          </a:bodyPr>
          <a:lstStyle/>
          <a:p>
            <a:r>
              <a:rPr lang="en-GB" sz="4000" b="1" err="1">
                <a:ea typeface="+mj-lt"/>
                <a:cs typeface="+mj-lt"/>
              </a:rPr>
              <a:t>Yr</a:t>
            </a:r>
            <a:r>
              <a:rPr lang="en-GB" sz="4000" b="1">
                <a:ea typeface="+mj-lt"/>
                <a:cs typeface="+mj-lt"/>
              </a:rPr>
              <a:t> OECD </a:t>
            </a:r>
            <a:br>
              <a:rPr lang="en-GB" sz="4000" b="1" kern="1200">
                <a:cs typeface="Calibri Light"/>
              </a:rPr>
            </a:br>
            <a:br>
              <a:rPr lang="en-GB" sz="4000" b="1" kern="1200">
                <a:cs typeface="Calibri Light"/>
              </a:rPr>
            </a:br>
            <a:r>
              <a:rPr lang="en-GB" sz="4000" b="1">
                <a:ea typeface="+mj-lt"/>
                <a:cs typeface="+mj-lt"/>
              </a:rPr>
              <a:t>The OECD</a:t>
            </a:r>
            <a:br>
              <a:rPr lang="en-US" sz="4000" b="1" kern="1200"/>
            </a:br>
            <a:endParaRPr lang="en-US" sz="3500" b="1" kern="1200">
              <a:solidFill>
                <a:srgbClr val="FFFFFF"/>
              </a:solidFill>
              <a:latin typeface="+mj-lt"/>
              <a:cs typeface="Calibri Light"/>
            </a:endParaRPr>
          </a:p>
        </p:txBody>
      </p:sp>
    </p:spTree>
    <p:extLst>
      <p:ext uri="{BB962C8B-B14F-4D97-AF65-F5344CB8AC3E}">
        <p14:creationId xmlns:p14="http://schemas.microsoft.com/office/powerpoint/2010/main" val="376314622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966719" y="638144"/>
            <a:ext cx="3715451" cy="1676603"/>
          </a:xfrm>
        </p:spPr>
        <p:txBody>
          <a:bodyPr vert="horz" lIns="91440" tIns="45720" rIns="91440" bIns="45720" rtlCol="0" anchor="ctr">
            <a:normAutofit/>
          </a:bodyPr>
          <a:lstStyle/>
          <a:p>
            <a:pPr defTabSz="914400"/>
            <a:br>
              <a:rPr lang="en-US" sz="3500"/>
            </a:br>
            <a:r>
              <a:rPr lang="en-US" sz="3500"/>
              <a:t>OECD Review of Welsh Education</a:t>
            </a:r>
          </a:p>
        </p:txBody>
      </p:sp>
      <p:sp>
        <p:nvSpPr>
          <p:cNvPr id="13" name="Rectangle 9">
            <a:extLst>
              <a:ext uri="{FF2B5EF4-FFF2-40B4-BE49-F238E27FC236}">
                <a16:creationId xmlns:a16="http://schemas.microsoft.com/office/drawing/2014/main" id="{787900AF-3ED0-4C02-A309-3984EBBD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0">
            <a:extLst>
              <a:ext uri="{FF2B5EF4-FFF2-40B4-BE49-F238E27FC236}">
                <a16:creationId xmlns:a16="http://schemas.microsoft.com/office/drawing/2014/main" id="{8DEDEE5C-3126-4336-A7D4-9277AF5A0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853" y="559407"/>
            <a:ext cx="383229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sign on the side of a mountain&#10;&#10;Description generated with high confidence">
            <a:extLst>
              <a:ext uri="{FF2B5EF4-FFF2-40B4-BE49-F238E27FC236}">
                <a16:creationId xmlns:a16="http://schemas.microsoft.com/office/drawing/2014/main" id="{3076EFE1-3A35-47A6-9EEB-D96F058E0973}"/>
              </a:ext>
            </a:extLst>
          </p:cNvPr>
          <p:cNvPicPr>
            <a:picLocks noChangeAspect="1"/>
          </p:cNvPicPr>
          <p:nvPr/>
        </p:nvPicPr>
        <p:blipFill rotWithShape="1">
          <a:blip r:embed="rId3"/>
          <a:srcRect l="4291" r="3039" b="-1"/>
          <a:stretch/>
        </p:blipFill>
        <p:spPr>
          <a:xfrm>
            <a:off x="492633" y="722376"/>
            <a:ext cx="3586734" cy="5413248"/>
          </a:xfrm>
          <a:prstGeom prst="rect">
            <a:avLst/>
          </a:prstGeom>
          <a:effectLst/>
        </p:spPr>
      </p:pic>
      <p:sp>
        <p:nvSpPr>
          <p:cNvPr id="4" name="Content Placeholder 3"/>
          <p:cNvSpPr>
            <a:spLocks noGrp="1"/>
          </p:cNvSpPr>
          <p:nvPr>
            <p:ph sz="half" idx="4294967295"/>
          </p:nvPr>
        </p:nvSpPr>
        <p:spPr>
          <a:xfrm>
            <a:off x="4966721" y="2438401"/>
            <a:ext cx="3715449" cy="3779520"/>
          </a:xfrm>
        </p:spPr>
        <p:txBody>
          <a:bodyPr vert="horz" lIns="91440" tIns="45720" rIns="91440" bIns="45720" rtlCol="0" anchor="t">
            <a:normAutofit/>
          </a:bodyPr>
          <a:lstStyle/>
          <a:p>
            <a:pPr marL="0" indent="-228600" defTabSz="914400"/>
            <a:r>
              <a:rPr lang="en-US" sz="1700"/>
              <a:t>In 2013 the OECD were invited to undertake a review of the Welsh education system by the Welsh Government.</a:t>
            </a:r>
            <a:endParaRPr lang="en-US" sz="1700">
              <a:cs typeface="Calibri"/>
            </a:endParaRPr>
          </a:p>
          <a:p>
            <a:pPr marL="0" indent="-228600" defTabSz="914400"/>
            <a:r>
              <a:rPr lang="en-US" sz="1700"/>
              <a:t>They returned for an update visit in 2016.</a:t>
            </a:r>
            <a:endParaRPr lang="en-US" sz="1700">
              <a:cs typeface="Calibri"/>
            </a:endParaRPr>
          </a:p>
          <a:p>
            <a:pPr marL="0" indent="-228600" defTabSz="914400"/>
            <a:r>
              <a:rPr lang="en-US" sz="1700"/>
              <a:t>Read the Executive Summary from the 2017 report. (pp7-9)</a:t>
            </a:r>
            <a:endParaRPr lang="en-US" sz="1700">
              <a:cs typeface="Calibri"/>
            </a:endParaRPr>
          </a:p>
          <a:p>
            <a:pPr marL="0" indent="-228600" defTabSz="914400"/>
            <a:endParaRPr lang="en-US" sz="1700"/>
          </a:p>
          <a:p>
            <a:pPr marL="0" indent="-228600" defTabSz="914400"/>
            <a:r>
              <a:rPr lang="en-US" sz="1700"/>
              <a:t>To what extent have you seen evidence for their recommendations in your school placements?</a:t>
            </a:r>
          </a:p>
        </p:txBody>
      </p:sp>
    </p:spTree>
    <p:extLst>
      <p:ext uri="{BB962C8B-B14F-4D97-AF65-F5344CB8AC3E}">
        <p14:creationId xmlns:p14="http://schemas.microsoft.com/office/powerpoint/2010/main" val="9994648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966719" y="638144"/>
            <a:ext cx="3715451" cy="1676603"/>
          </a:xfrm>
        </p:spPr>
        <p:txBody>
          <a:bodyPr vert="horz" lIns="91440" tIns="45720" rIns="91440" bIns="45720" rtlCol="0" anchor="ctr">
            <a:normAutofit/>
          </a:bodyPr>
          <a:lstStyle/>
          <a:p>
            <a:r>
              <a:rPr lang="en-US" sz="3200"/>
              <a:t>Arolwg OECD o Addysg yng Nghymru</a:t>
            </a:r>
            <a:br>
              <a:rPr lang="en-US" sz="3200"/>
            </a:br>
            <a:endParaRPr lang="en-US" sz="3200"/>
          </a:p>
        </p:txBody>
      </p:sp>
      <p:sp>
        <p:nvSpPr>
          <p:cNvPr id="10" name="Rectangle 9">
            <a:extLst>
              <a:ext uri="{FF2B5EF4-FFF2-40B4-BE49-F238E27FC236}">
                <a16:creationId xmlns:a16="http://schemas.microsoft.com/office/drawing/2014/main" id="{787900AF-3ED0-4C02-A309-3984EBBD2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0">
            <a:extLst>
              <a:ext uri="{FF2B5EF4-FFF2-40B4-BE49-F238E27FC236}">
                <a16:creationId xmlns:a16="http://schemas.microsoft.com/office/drawing/2014/main" id="{8DEDEE5C-3126-4336-A7D4-9277AF5A0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853" y="559407"/>
            <a:ext cx="383229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sign on the side of a mountain&#10;&#10;Description generated with high confidence">
            <a:extLst>
              <a:ext uri="{FF2B5EF4-FFF2-40B4-BE49-F238E27FC236}">
                <a16:creationId xmlns:a16="http://schemas.microsoft.com/office/drawing/2014/main" id="{3076EFE1-3A35-47A6-9EEB-D96F058E0973}"/>
              </a:ext>
            </a:extLst>
          </p:cNvPr>
          <p:cNvPicPr>
            <a:picLocks noChangeAspect="1"/>
          </p:cNvPicPr>
          <p:nvPr/>
        </p:nvPicPr>
        <p:blipFill rotWithShape="1">
          <a:blip r:embed="rId3"/>
          <a:srcRect l="4291" r="3039" b="-1"/>
          <a:stretch/>
        </p:blipFill>
        <p:spPr>
          <a:xfrm>
            <a:off x="492633" y="722376"/>
            <a:ext cx="3586734" cy="5413248"/>
          </a:xfrm>
          <a:prstGeom prst="rect">
            <a:avLst/>
          </a:prstGeom>
          <a:effectLst/>
        </p:spPr>
      </p:pic>
      <p:sp>
        <p:nvSpPr>
          <p:cNvPr id="3" name="Content Placeholder 2"/>
          <p:cNvSpPr>
            <a:spLocks noGrp="1"/>
          </p:cNvSpPr>
          <p:nvPr>
            <p:ph sz="half" idx="4294967295"/>
          </p:nvPr>
        </p:nvSpPr>
        <p:spPr>
          <a:xfrm>
            <a:off x="4966721" y="2438401"/>
            <a:ext cx="3715449" cy="3779520"/>
          </a:xfrm>
        </p:spPr>
        <p:txBody>
          <a:bodyPr vert="horz" lIns="91440" tIns="45720" rIns="91440" bIns="45720" rtlCol="0" anchor="t">
            <a:normAutofit/>
          </a:bodyPr>
          <a:lstStyle/>
          <a:p>
            <a:pPr marL="0"/>
            <a:r>
              <a:rPr lang="en-US" sz="1700" err="1"/>
              <a:t>Yn</a:t>
            </a:r>
            <a:r>
              <a:rPr lang="en-US" sz="1700"/>
              <a:t> 2013, </a:t>
            </a:r>
            <a:r>
              <a:rPr lang="en-US" sz="1700" err="1"/>
              <a:t>gwahoddodd</a:t>
            </a:r>
            <a:r>
              <a:rPr lang="en-US" sz="1700"/>
              <a:t> </a:t>
            </a:r>
            <a:r>
              <a:rPr lang="en-US" sz="1700" err="1"/>
              <a:t>Llywodraeth</a:t>
            </a:r>
            <a:r>
              <a:rPr lang="en-US" sz="1700"/>
              <a:t> Cymru </a:t>
            </a:r>
            <a:r>
              <a:rPr lang="en-US" sz="1700" err="1"/>
              <a:t>yr</a:t>
            </a:r>
            <a:r>
              <a:rPr lang="en-US" sz="1700"/>
              <a:t> OECD </a:t>
            </a:r>
            <a:r>
              <a:rPr lang="en-US" sz="1700" err="1"/>
              <a:t>i</a:t>
            </a:r>
            <a:r>
              <a:rPr lang="en-US" sz="1700"/>
              <a:t> </a:t>
            </a:r>
            <a:r>
              <a:rPr lang="en-US" sz="1700" err="1"/>
              <a:t>gynnal</a:t>
            </a:r>
            <a:r>
              <a:rPr lang="en-US" sz="1700"/>
              <a:t> </a:t>
            </a:r>
            <a:r>
              <a:rPr lang="en-US" sz="1700" err="1"/>
              <a:t>arolwg</a:t>
            </a:r>
            <a:r>
              <a:rPr lang="en-US" sz="1700"/>
              <a:t> o system </a:t>
            </a:r>
            <a:r>
              <a:rPr lang="en-US" sz="1700" err="1"/>
              <a:t>addysg</a:t>
            </a:r>
            <a:r>
              <a:rPr lang="en-US" sz="1700"/>
              <a:t> Cymru </a:t>
            </a:r>
          </a:p>
          <a:p>
            <a:pPr marL="0"/>
            <a:r>
              <a:rPr lang="en-US" sz="1700"/>
              <a:t>Fe </a:t>
            </a:r>
            <a:r>
              <a:rPr lang="en-US" sz="1700" err="1"/>
              <a:t>ddaethon</a:t>
            </a:r>
            <a:r>
              <a:rPr lang="en-US" sz="1700"/>
              <a:t> </a:t>
            </a:r>
            <a:r>
              <a:rPr lang="en-US" sz="1700" err="1"/>
              <a:t>nhw</a:t>
            </a:r>
            <a:r>
              <a:rPr lang="en-US" sz="1700"/>
              <a:t> </a:t>
            </a:r>
            <a:r>
              <a:rPr lang="en-US" sz="1700" err="1"/>
              <a:t>nol</a:t>
            </a:r>
            <a:r>
              <a:rPr lang="en-US" sz="1700"/>
              <a:t> am </a:t>
            </a:r>
            <a:r>
              <a:rPr lang="en-US" sz="1700" err="1"/>
              <a:t>ymweliad</a:t>
            </a:r>
            <a:r>
              <a:rPr lang="en-US" sz="1700"/>
              <a:t> </a:t>
            </a:r>
            <a:r>
              <a:rPr lang="en-US" sz="1700" err="1"/>
              <a:t>diweddaru</a:t>
            </a:r>
            <a:r>
              <a:rPr lang="en-US" sz="1700"/>
              <a:t> </a:t>
            </a:r>
            <a:r>
              <a:rPr lang="en-US" sz="1700" err="1"/>
              <a:t>yn</a:t>
            </a:r>
            <a:r>
              <a:rPr lang="en-US" sz="1700"/>
              <a:t> 2016</a:t>
            </a:r>
          </a:p>
          <a:p>
            <a:pPr marL="0"/>
            <a:r>
              <a:rPr lang="en-US" sz="1700"/>
              <a:t>Darllenwch y  Grynodeb Gweithredol yn adroddiad 2017 (t.7-9)</a:t>
            </a:r>
            <a:endParaRPr lang="en-US" sz="1700">
              <a:cs typeface="Calibri"/>
            </a:endParaRPr>
          </a:p>
          <a:p>
            <a:pPr marL="0"/>
            <a:endParaRPr lang="en-US" sz="1700"/>
          </a:p>
          <a:p>
            <a:pPr marL="0"/>
            <a:r>
              <a:rPr lang="en-US" sz="1700"/>
              <a:t>I </a:t>
            </a:r>
            <a:r>
              <a:rPr lang="en-US" sz="1700" err="1"/>
              <a:t>ba</a:t>
            </a:r>
            <a:r>
              <a:rPr lang="en-US" sz="1700"/>
              <a:t> </a:t>
            </a:r>
            <a:r>
              <a:rPr lang="en-US" sz="1700" err="1"/>
              <a:t>raddau</a:t>
            </a:r>
            <a:r>
              <a:rPr lang="en-US" sz="1700"/>
              <a:t> </a:t>
            </a:r>
            <a:r>
              <a:rPr lang="en-US" sz="1700" err="1"/>
              <a:t>ydych</a:t>
            </a:r>
            <a:r>
              <a:rPr lang="en-US" sz="1700"/>
              <a:t> chi </a:t>
            </a:r>
            <a:r>
              <a:rPr lang="en-US" sz="1700" err="1"/>
              <a:t>wedi</a:t>
            </a:r>
            <a:r>
              <a:rPr lang="en-US" sz="1700"/>
              <a:t> </a:t>
            </a:r>
            <a:r>
              <a:rPr lang="en-US" sz="1700" err="1"/>
              <a:t>gweld</a:t>
            </a:r>
            <a:r>
              <a:rPr lang="en-US" sz="1700"/>
              <a:t> </a:t>
            </a:r>
            <a:r>
              <a:rPr lang="en-US" sz="1700" err="1"/>
              <a:t>tystiolaeth</a:t>
            </a:r>
            <a:r>
              <a:rPr lang="en-US" sz="1700"/>
              <a:t> </a:t>
            </a:r>
            <a:r>
              <a:rPr lang="en-US" sz="1700" err="1"/>
              <a:t>o'u</a:t>
            </a:r>
            <a:r>
              <a:rPr lang="en-US" sz="1700"/>
              <a:t> </a:t>
            </a:r>
            <a:r>
              <a:rPr lang="en-US" sz="1700" err="1"/>
              <a:t>argymhellion</a:t>
            </a:r>
            <a:r>
              <a:rPr lang="en-US" sz="1700"/>
              <a:t> </a:t>
            </a:r>
            <a:r>
              <a:rPr lang="en-US" sz="1700" err="1"/>
              <a:t>yn</a:t>
            </a:r>
            <a:r>
              <a:rPr lang="en-US" sz="1700"/>
              <a:t> </a:t>
            </a:r>
            <a:r>
              <a:rPr lang="en-US" sz="1700" err="1"/>
              <a:t>eich</a:t>
            </a:r>
            <a:r>
              <a:rPr lang="en-US" sz="1700"/>
              <a:t> </a:t>
            </a:r>
            <a:r>
              <a:rPr lang="en-US" sz="1700" err="1"/>
              <a:t>lleoliadau</a:t>
            </a:r>
            <a:r>
              <a:rPr lang="en-US" sz="1700"/>
              <a:t> </a:t>
            </a:r>
            <a:r>
              <a:rPr lang="en-US" sz="1700" err="1"/>
              <a:t>ysgol</a:t>
            </a:r>
            <a:r>
              <a:rPr lang="en-US" sz="1700"/>
              <a:t>?</a:t>
            </a:r>
          </a:p>
        </p:txBody>
      </p:sp>
    </p:spTree>
    <p:extLst>
      <p:ext uri="{BB962C8B-B14F-4D97-AF65-F5344CB8AC3E}">
        <p14:creationId xmlns:p14="http://schemas.microsoft.com/office/powerpoint/2010/main" val="4121020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3" ma:contentTypeDescription="Create a new document." ma:contentTypeScope="" ma:versionID="69a1f68738ec69271b4c8b5172cf11da">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f68e7b993879ba390cd102895adb5026"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3" nillable="true" ma:displayName="Taxonomy Catch All Column" ma:hidden="true" ma:list="{f42a2d1e-3a41-4bc7-bc58-b8b65d97f588}"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5716E7-4EF6-4738-9B90-30504420388C}">
  <ds:schemaRefs>
    <ds:schemaRef ds:uri="00876e07-ceca-4387-ad41-c2f73250e1e2"/>
    <ds:schemaRef ds:uri="187a2bee-0fe6-44de-ab54-6430ee518e14"/>
    <ds:schemaRef ds:uri="4bebffc6-b3af-4121-a6f6-77b124c923cd"/>
    <ds:schemaRef ds:uri="6003df89-8e1b-4d83-9d41-d74030b0b52c"/>
    <ds:schemaRef ds:uri="8ee9550b-f5f4-4dde-bce5-39f4ba45c2f1"/>
    <ds:schemaRef ds:uri="920a86f2-4e7f-4c35-b78c-004ab25ef739"/>
    <ds:schemaRef ds:uri="92c24619-d6d5-42cf-b618-23d930ad9f20"/>
    <ds:schemaRef ds:uri="cece20dc-0d29-4254-a319-5ff0cdb992f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D19D3B6-858E-408C-98EA-2A5B1BF9317A}">
  <ds:schemaRefs>
    <ds:schemaRef ds:uri="4bebffc6-b3af-4121-a6f6-77b124c923cd"/>
    <ds:schemaRef ds:uri="cece20dc-0d29-4254-a319-5ff0cdb992f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E3DB723-AE37-403C-A453-4E0691249B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2622</Words>
  <Application>Microsoft Office PowerPoint</Application>
  <PresentationFormat>On-screen Show (4:3)</PresentationFormat>
  <Paragraphs>238</Paragraphs>
  <Slides>29</Slides>
  <Notes>23</Notes>
  <HiddenSlides>0</HiddenSlides>
  <MMClips>3</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Arial</vt:lpstr>
      <vt:lpstr>Calibri</vt:lpstr>
      <vt:lpstr>Calibri Light</vt:lpstr>
      <vt:lpstr>Roboto</vt:lpstr>
      <vt:lpstr>Times New Roman</vt:lpstr>
      <vt:lpstr>Office Theme</vt:lpstr>
      <vt:lpstr>2_Office Theme</vt:lpstr>
      <vt:lpstr>Sesiwn 9  Session 9</vt:lpstr>
      <vt:lpstr>Trosolwg Overview</vt:lpstr>
      <vt:lpstr>Sialens byd-eang o ddiwygio addysg  The global challenge of education reform </vt:lpstr>
      <vt:lpstr>Newid  byd-eang  Global change</vt:lpstr>
      <vt:lpstr>PowerPoint Presentation</vt:lpstr>
      <vt:lpstr>Newid  byd-eang  Global change</vt:lpstr>
      <vt:lpstr>Newid  byd-eang  Global change</vt:lpstr>
      <vt:lpstr>PowerPoint Presentation</vt:lpstr>
      <vt:lpstr>Newid  byd-eang  Global change</vt:lpstr>
      <vt:lpstr>  Wider evidence</vt:lpstr>
      <vt:lpstr>Feedback</vt:lpstr>
      <vt:lpstr>Adborth</vt:lpstr>
      <vt:lpstr> Systemau addysg  eraill  Other education systems  </vt:lpstr>
      <vt:lpstr>Sut mae e'n gweithio mewn gwledydd eraill?   How does it work elsewhere?</vt:lpstr>
      <vt:lpstr>Table discussions</vt:lpstr>
      <vt:lpstr>PowerPoint Presentation</vt:lpstr>
      <vt:lpstr>PowerPoint Presentation</vt:lpstr>
      <vt:lpstr>PISA ac effaith y profion  PISA and its impact </vt:lpstr>
      <vt:lpstr>PISA</vt:lpstr>
      <vt:lpstr>PISA</vt:lpstr>
      <vt:lpstr>PISA</vt:lpstr>
      <vt:lpstr>PowerPoint Presentation</vt:lpstr>
      <vt:lpstr>PowerPoint Presentation</vt:lpstr>
      <vt:lpstr>The document also offers insights and interpretations of other aspects of international education systems not just Reading, Maths and Science scores.</vt:lpstr>
      <vt:lpstr>Darllen Ehangach  Wider Reading</vt:lpstr>
      <vt:lpstr>Edrych nol Recap</vt:lpstr>
      <vt:lpstr>Yr OECD   The OECD </vt:lpstr>
      <vt:lpstr> OECD Review of Welsh Education</vt:lpstr>
      <vt:lpstr>Arolwg OECD o Addysg yng Nghymru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David Stacey</cp:lastModifiedBy>
  <cp:revision>3</cp:revision>
  <dcterms:created xsi:type="dcterms:W3CDTF">2020-12-09T13:41:17Z</dcterms:created>
  <dcterms:modified xsi:type="dcterms:W3CDTF">2024-04-16T11:26:19Z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