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0" r:id="rId4"/>
  </p:sldMasterIdLst>
  <p:notesMasterIdLst>
    <p:notesMasterId r:id="rId12"/>
  </p:notesMasterIdLst>
  <p:sldIdLst>
    <p:sldId id="256" r:id="rId5"/>
    <p:sldId id="258" r:id="rId6"/>
    <p:sldId id="259" r:id="rId7"/>
    <p:sldId id="266" r:id="rId8"/>
    <p:sldId id="268" r:id="rId9"/>
    <p:sldId id="269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0" i="0" u="none" strike="noStrike" kern="1200" cap="none" spc="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defRPr>
            </a:pPr>
            <a:r>
              <a:rPr lang="en-US"/>
              <a:t>Gym Feedback in a month.</a:t>
            </a:r>
          </a:p>
        </c:rich>
      </c:tx>
      <c:layout>
        <c:manualLayout>
          <c:xMode val="edge"/>
          <c:yMode val="edge"/>
          <c:x val="3.4012928913680164E-2"/>
          <c:y val="9.7511854406023297E-3"/>
        </c:manualLayout>
      </c:layout>
      <c:overlay val="0"/>
      <c:spPr>
        <a:solidFill>
          <a:srgbClr val="FFFF00"/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0" i="0" u="none" strike="noStrike" kern="1200" cap="none" spc="0" normalizeH="0" baseline="0">
              <a:solidFill>
                <a:schemeClr val="tx1">
                  <a:lumMod val="65000"/>
                  <a:lumOff val="35000"/>
                </a:schemeClr>
              </a:solidFill>
              <a:latin typeface="+mj-lt"/>
              <a:ea typeface="+mj-ea"/>
              <a:cs typeface="+mj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Feedback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00B050"/>
              </a:solidFill>
              <a:ln>
                <a:solidFill>
                  <a:srgbClr val="00B0F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86A-4939-BCD4-0877B87DB880}"/>
              </c:ext>
            </c:extLst>
          </c:dPt>
          <c:dPt>
            <c:idx val="1"/>
            <c:invertIfNegative val="0"/>
            <c:bubble3D val="0"/>
            <c:spPr>
              <a:solidFill>
                <a:schemeClr val="tx2"/>
              </a:solidFill>
              <a:ln>
                <a:solidFill>
                  <a:srgbClr val="00206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4-286A-4939-BCD4-0877B87DB880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1"/>
              </a:solidFill>
              <a:ln>
                <a:solidFill>
                  <a:srgbClr val="7030A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286A-4939-BCD4-0877B87DB880}"/>
              </c:ext>
            </c:extLst>
          </c:dPt>
          <c:cat>
            <c:strRef>
              <c:f>Sheet1!$A$2:$A$5</c:f>
              <c:strCache>
                <c:ptCount val="3"/>
                <c:pt idx="0">
                  <c:v>Satisfied</c:v>
                </c:pt>
                <c:pt idx="1">
                  <c:v>Neutral</c:v>
                </c:pt>
                <c:pt idx="2">
                  <c:v>Non Satisfied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46</c:v>
                </c:pt>
                <c:pt idx="1">
                  <c:v>18</c:v>
                </c:pt>
                <c:pt idx="2">
                  <c:v>11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86A-4939-BCD4-0877B87DB88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99"/>
        <c:axId val="824758048"/>
        <c:axId val="837028880"/>
      </c:barChart>
      <c:catAx>
        <c:axId val="8247580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1" i="0" u="none" strike="noStrike" kern="1200" cap="none" spc="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37028880"/>
        <c:crosses val="autoZero"/>
        <c:auto val="1"/>
        <c:lblAlgn val="ctr"/>
        <c:lblOffset val="100"/>
        <c:noMultiLvlLbl val="0"/>
      </c:catAx>
      <c:valAx>
        <c:axId val="8370288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247580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legendEntry>
        <c:idx val="3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4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'Training Requests'!$B$1</c:f>
              <c:strCache>
                <c:ptCount val="1"/>
                <c:pt idx="0">
                  <c:v>Number of Requests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dPt>
            <c:idx val="0"/>
            <c:invertIfNegative val="0"/>
            <c:bubble3D val="0"/>
            <c:spPr>
              <a:solidFill>
                <a:schemeClr val="accent2">
                  <a:lumMod val="50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1-0CA5-483C-8F9F-9999E9643A63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1">
                  <a:lumMod val="20000"/>
                  <a:lumOff val="80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2-0CA5-483C-8F9F-9999E9643A63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3-0CA5-483C-8F9F-9999E9643A63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5">
                  <a:lumMod val="75000"/>
                </a:schemeClr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4-0CA5-483C-8F9F-9999E9643A63}"/>
              </c:ext>
            </c:extLst>
          </c:dPt>
          <c:dPt>
            <c:idx val="4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  <a:effectLst/>
              <a:sp3d/>
            </c:spPr>
            <c:extLst>
              <c:ext xmlns:c16="http://schemas.microsoft.com/office/drawing/2014/chart" uri="{C3380CC4-5D6E-409C-BE32-E72D297353CC}">
                <c16:uniqueId val="{00000005-0CA5-483C-8F9F-9999E9643A63}"/>
              </c:ext>
            </c:extLst>
          </c:dPt>
          <c:cat>
            <c:strRef>
              <c:f>'Training Requests'!$A$2:$A$6</c:f>
              <c:strCache>
                <c:ptCount val="5"/>
                <c:pt idx="0">
                  <c:v>Health and safety</c:v>
                </c:pt>
                <c:pt idx="1">
                  <c:v>Customer communication</c:v>
                </c:pt>
                <c:pt idx="2">
                  <c:v>Digital Systems</c:v>
                </c:pt>
                <c:pt idx="3">
                  <c:v>Data protection</c:v>
                </c:pt>
                <c:pt idx="4">
                  <c:v>Time management</c:v>
                </c:pt>
              </c:strCache>
            </c:strRef>
          </c:cat>
          <c:val>
            <c:numRef>
              <c:f>'Training Requests'!$B$2:$B$6</c:f>
              <c:numCache>
                <c:formatCode>General</c:formatCode>
                <c:ptCount val="5"/>
                <c:pt idx="0">
                  <c:v>22</c:v>
                </c:pt>
                <c:pt idx="1">
                  <c:v>18</c:v>
                </c:pt>
                <c:pt idx="2">
                  <c:v>15</c:v>
                </c:pt>
                <c:pt idx="3">
                  <c:v>9</c:v>
                </c:pt>
                <c:pt idx="4">
                  <c:v>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CA5-483C-8F9F-9999E9643A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49561600"/>
        <c:axId val="49563392"/>
        <c:axId val="0"/>
      </c:bar3DChart>
      <c:catAx>
        <c:axId val="495616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563392"/>
        <c:crosses val="autoZero"/>
        <c:auto val="1"/>
        <c:lblAlgn val="ctr"/>
        <c:lblOffset val="100"/>
        <c:noMultiLvlLbl val="0"/>
      </c:catAx>
      <c:valAx>
        <c:axId val="495633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56160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 sz="1200" b="1"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b="0" kern="1200" cap="none" spc="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dk1">
          <a:lumMod val="15000"/>
          <a:lumOff val="8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8100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8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tx1">
        <a:lumMod val="65000"/>
        <a:lumOff val="35000"/>
      </a:schemeClr>
    </cs:fontRef>
    <cs:defRPr sz="2200" b="0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round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7C5FB6-7859-4E30-8E65-9A1E3C44AE6F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CEDAAA-00DE-4BFD-9A0D-769D71B859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676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CEDAAA-00DE-4BFD-9A0D-769D71B8591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430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A180A8E-4668-486A-95D0-DBD6BDD7C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BB8E81-5147-5506-5F4B-DBC0E7AF2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637890"/>
            <a:ext cx="0" cy="557241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852B95-CFB8-EEBE-3973-7363B3611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96332" y="768924"/>
            <a:ext cx="0" cy="480060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1A205B3-F30A-B2B0-2AFF-593443D3277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5503863" y="1354138"/>
            <a:ext cx="5322887" cy="448151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831992"/>
            <a:ext cx="5897880" cy="4258956"/>
          </a:xfrm>
          <a:solidFill>
            <a:schemeClr val="bg2"/>
          </a:solidFill>
        </p:spPr>
        <p:txBody>
          <a:bodyPr lIns="182880" rIns="228600" bIns="91440" anchor="b">
            <a:normAutofit/>
          </a:bodyPr>
          <a:lstStyle>
            <a:lvl1pPr algn="r">
              <a:lnSpc>
                <a:spcPct val="80000"/>
              </a:lnSpc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5431" y="5372809"/>
            <a:ext cx="2364946" cy="909119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47529" y="612251"/>
            <a:ext cx="2070397" cy="518965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897326" y="5229935"/>
            <a:ext cx="1223795" cy="365125"/>
          </a:xfrm>
          <a:solidFill>
            <a:schemeClr val="bg2"/>
          </a:solidFill>
        </p:spPr>
        <p:txBody>
          <a:bodyPr rIns="182880"/>
          <a:lstStyle/>
          <a:p>
            <a:fld id="{F695BADC-4FD4-44DC-8CD5-A8F9C57A8D9D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01400" y="6029866"/>
            <a:ext cx="461438" cy="365125"/>
          </a:xfrm>
          <a:solidFill>
            <a:schemeClr val="bg2"/>
          </a:solidFill>
        </p:spPr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280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2986" y="265728"/>
            <a:ext cx="10981137" cy="1325563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86" y="1736176"/>
            <a:ext cx="10981137" cy="41988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523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90397"/>
            <a:ext cx="0" cy="4396003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D120947-D69A-84F3-7617-0239E8E5C7F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791" y="1371600"/>
            <a:ext cx="670639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3850" y="685799"/>
            <a:ext cx="6373670" cy="2743201"/>
          </a:xfrm>
          <a:solidFill>
            <a:schemeClr val="bg2"/>
          </a:solidFill>
        </p:spPr>
        <p:txBody>
          <a:bodyPr vert="horz" lIns="182880" tIns="45720" rIns="91440" bIns="91440" rtlCol="0" anchor="b">
            <a:normAutofit/>
          </a:bodyPr>
          <a:lstStyle>
            <a:lvl1pPr>
              <a:lnSpc>
                <a:spcPct val="80000"/>
              </a:lnSpc>
              <a:defRPr lang="en-US" sz="68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00457" y="5570290"/>
            <a:ext cx="4114799" cy="69951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5FE83-3A40-27CC-D68D-E889297B8CA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45716" y="508084"/>
            <a:ext cx="429372" cy="365125"/>
          </a:xfrm>
          <a:noFill/>
        </p:spPr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663" y="508084"/>
            <a:ext cx="1203320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D666FC17-48E9-4EB3-BB0E-C81F4FBF1D65}" type="datetimeFigureOut">
              <a:rPr lang="en-US" dirty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03" y="612063"/>
            <a:ext cx="1487296" cy="478334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583409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33580"/>
            <a:ext cx="0" cy="480029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" y="338328"/>
            <a:ext cx="8168640" cy="4462272"/>
          </a:xfrm>
          <a:noFill/>
        </p:spPr>
        <p:txBody>
          <a:bodyPr vert="horz" lIns="91440" tIns="4572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9600" spc="-100" baseline="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4400" y="4754729"/>
            <a:ext cx="3084441" cy="1080302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spc="100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0" y="447579"/>
            <a:ext cx="2477899" cy="586001"/>
          </a:xfrm>
          <a:noFill/>
        </p:spPr>
        <p:txBody>
          <a:bodyPr/>
          <a:lstStyle>
            <a:lvl1pPr algn="r">
              <a:defRPr sz="1050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DFE1FB2C-1600-49CF-ABE3-F2743AC651C3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091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D3069F5-8FDE-3652-E906-3619BF9A5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3E913D-4F8E-6F1A-DB89-A9E5CB7D2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172185"/>
            <a:ext cx="10326757" cy="0"/>
          </a:xfrm>
          <a:prstGeom prst="line">
            <a:avLst/>
          </a:prstGeom>
          <a:ln w="12700">
            <a:solidFill>
              <a:schemeClr val="bg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15478846-46FB-2BEE-98D6-C903223E25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" y="365760"/>
            <a:ext cx="11534790" cy="5525653"/>
          </a:xfrm>
          <a:noFill/>
        </p:spPr>
        <p:txBody>
          <a:bodyPr anchor="t">
            <a:normAutofit/>
          </a:bodyPr>
          <a:lstStyle>
            <a:lvl1pPr>
              <a:defRPr sz="11500" baseline="0">
                <a:ln>
                  <a:solidFill>
                    <a:schemeClr val="bg1"/>
                  </a:solidFill>
                </a:ln>
                <a:solidFill>
                  <a:schemeClr val="accent1"/>
                </a:solidFill>
              </a:defRPr>
            </a:lvl1pPr>
          </a:lstStyle>
          <a:p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8544F-8D58-BFED-5A2B-2F718BA6F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0139D-4890-4E0D-B3FD-098A02AB4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205D05A-BA39-4B06-B20A-BF32BF994A68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CD1DB-3989-A34F-B5F7-DF66E018C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186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321906" y="685800"/>
            <a:ext cx="10184294" cy="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24403" y="2043904"/>
            <a:ext cx="7467597" cy="481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406175" y="2720396"/>
            <a:ext cx="5645423" cy="2494309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137160" rtlCol="0" anchor="t">
            <a:normAutofit/>
          </a:bodyPr>
          <a:lstStyle>
            <a:lvl1pPr>
              <a:defRPr lang="en-US" sz="120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/>
              <a:t>Agenda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6410" y="569843"/>
            <a:ext cx="1470992" cy="541698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algn="l">
              <a:defRPr sz="1050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198" y="2743202"/>
            <a:ext cx="6096001" cy="3467098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413627"/>
            <a:ext cx="1256738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6C2206C6-C6B2-4E06-A7AA-7F308C2F851D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413627"/>
            <a:ext cx="429372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705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71603" y="3415504"/>
            <a:ext cx="10820397" cy="34424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11506200" y="1113182"/>
            <a:ext cx="0" cy="170401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306" y="182880"/>
            <a:ext cx="7930892" cy="2238587"/>
          </a:xfrm>
          <a:noFill/>
        </p:spPr>
        <p:txBody>
          <a:bodyPr anchor="t">
            <a:normAutofit/>
          </a:bodyPr>
          <a:lstStyle>
            <a:lvl1pPr>
              <a:defRPr sz="12000" spc="-5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4946" y="3840480"/>
            <a:ext cx="6543924" cy="2536466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11" y="612381"/>
            <a:ext cx="1484228" cy="479352"/>
          </a:xfrm>
          <a:noFill/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33512" y="2756699"/>
            <a:ext cx="1256738" cy="423823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algn="r">
              <a:defRPr/>
            </a:lvl1pPr>
          </a:lstStyle>
          <a:p>
            <a:fld id="{D1188C7A-78DB-4967-8643-716598F25D97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0544" y="2756699"/>
            <a:ext cx="429372" cy="423823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A62460-475C-38E7-135D-916B98438D09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763000" y="3415504"/>
            <a:ext cx="3429000" cy="344249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41211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1" y="2057399"/>
            <a:ext cx="3429000" cy="1868557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2057401"/>
            <a:ext cx="4648200" cy="2743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4BC2-7D23-4352-8AF3-6A490B666FB8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564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31915"/>
            <a:ext cx="3968496" cy="1494845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020" y="1001865"/>
            <a:ext cx="6416180" cy="46833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7"/>
            <a:ext cx="1179576" cy="365125"/>
          </a:xfrm>
        </p:spPr>
        <p:txBody>
          <a:bodyPr/>
          <a:lstStyle/>
          <a:p>
            <a:fld id="{4758A600-6D87-4303-8A2F-171F72E22375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298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31242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38400" y="0"/>
            <a:ext cx="7391400" cy="1207008"/>
          </a:xfrm>
        </p:spPr>
        <p:txBody>
          <a:bodyPr lIns="137160" tIns="137160" bIns="91440" anchor="b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1367622"/>
            <a:ext cx="7929006" cy="447754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460515-4779-2CA9-5335-1F4AD158B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810000" y="6210300"/>
            <a:ext cx="7696200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57601" y="6029868"/>
            <a:ext cx="202454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FBFC4637-11C9-448C-8D4C-0CD0AE46C949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450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5486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63318" y="0"/>
            <a:ext cx="4385481" cy="1796124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5056" y="1965281"/>
            <a:ext cx="4859992" cy="3732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E3CBC-A2D6-42D3-976A-174CF7E26BA0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1007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99475"/>
            <a:ext cx="3625442" cy="1474692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2124222"/>
            <a:ext cx="3567404" cy="34887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800601" y="0"/>
            <a:ext cx="7391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917E8D86-1037-438D-973A-F8D03A01BF16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203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30047"/>
            <a:ext cx="4939005" cy="116627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1746792"/>
            <a:ext cx="5776896" cy="3969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391400" y="0"/>
            <a:ext cx="48006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B0ECE3E5-DEB1-48A2-A1A9-7ABBE9A784F7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628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78486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0456" y="0"/>
            <a:ext cx="4142830" cy="1978681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2196" y="2112973"/>
            <a:ext cx="3151090" cy="3678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9912" y="6029868"/>
            <a:ext cx="1911096" cy="365125"/>
          </a:xfrm>
          <a:noFill/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51008" y="6029868"/>
            <a:ext cx="890077" cy="365125"/>
          </a:xfrm>
          <a:noFill/>
        </p:spPr>
        <p:txBody>
          <a:bodyPr/>
          <a:lstStyle/>
          <a:p>
            <a:fld id="{2B950759-980B-4783-B58D-96B69BC77CA8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5278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EB1BA68-9980-8CBB-7BAF-A1D760EB21EC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480060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5562599"/>
                </a:lnTo>
                <a:lnTo>
                  <a:pt x="4800600" y="5562599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01376"/>
            <a:ext cx="3601122" cy="1362458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2496848"/>
            <a:ext cx="3601122" cy="230375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504" y="503237"/>
            <a:ext cx="1907799" cy="365125"/>
          </a:xfrm>
          <a:noFill/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504" y="4800600"/>
            <a:ext cx="1256738" cy="365125"/>
          </a:xfrm>
          <a:noFill/>
        </p:spPr>
        <p:txBody>
          <a:bodyPr/>
          <a:lstStyle>
            <a:lvl1pPr algn="l">
              <a:defRPr/>
            </a:lvl1pPr>
          </a:lstStyle>
          <a:p>
            <a:fld id="{75D8CBF3-D33E-488B-BE09-B302C3504935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47641" y="4800600"/>
            <a:ext cx="429372" cy="365125"/>
          </a:xfrm>
          <a:noFill/>
        </p:spPr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4454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673955"/>
            <a:ext cx="3154680" cy="1287913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1999" cy="41148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0" y="4647060"/>
            <a:ext cx="7552114" cy="138280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noFill/>
        </p:spPr>
        <p:txBody>
          <a:bodyPr/>
          <a:lstStyle/>
          <a:p>
            <a:fld id="{49885C97-4180-47D6-BA3E-83C74E1B1903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7542" y="6029868"/>
            <a:ext cx="429372" cy="365125"/>
          </a:xfrm>
          <a:noFill/>
        </p:spPr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7395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5" y="337062"/>
            <a:ext cx="6787898" cy="845931"/>
          </a:xfrm>
        </p:spPr>
        <p:txBody>
          <a:bodyPr tIns="91440" bIns="9144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05468" y="637706"/>
            <a:ext cx="1907799" cy="365125"/>
          </a:xfrm>
        </p:spPr>
        <p:txBody>
          <a:bodyPr anchor="t"/>
          <a:lstStyle>
            <a:lvl1pPr algn="r">
              <a:defRPr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371600"/>
            <a:ext cx="739140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6163" y="1266737"/>
            <a:ext cx="2894795" cy="47631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720E7-9D70-4C91-9C55-B922EC8FF4E1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F397562-DA4B-EE6B-8F6C-1CE4F33E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704" y="1028700"/>
            <a:ext cx="0" cy="480060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83912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800600" cy="482237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2085" y="4374100"/>
            <a:ext cx="3897905" cy="1380814"/>
          </a:xfrm>
        </p:spPr>
        <p:txBody>
          <a:bodyPr lIns="137160" tIns="137160"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516" y="685800"/>
            <a:ext cx="5430884" cy="52049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  <a:solidFill>
            <a:schemeClr val="bg1"/>
          </a:solidFill>
        </p:spPr>
        <p:txBody>
          <a:bodyPr anchor="ctr"/>
          <a:lstStyle>
            <a:lvl1pPr algn="l">
              <a:defRPr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solidFill>
            <a:schemeClr val="bg1"/>
          </a:solidFill>
        </p:spPr>
        <p:txBody>
          <a:bodyPr/>
          <a:lstStyle/>
          <a:p>
            <a:fld id="{A25B1B0E-4CBA-421A-9FF9-BD907EE313C7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4820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9" y="5149121"/>
            <a:ext cx="6861107" cy="842527"/>
          </a:xfrm>
          <a:noFill/>
        </p:spPr>
        <p:txBody>
          <a:bodyPr anchor="t"/>
          <a:lstStyle>
            <a:lvl1pPr algn="r">
              <a:defRPr b="0" cap="all" baseline="0">
                <a:solidFill>
                  <a:schemeClr val="accent1"/>
                </a:solidFill>
                <a:effectLst/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6" y="120765"/>
            <a:ext cx="10723000" cy="4260404"/>
          </a:xfrm>
        </p:spPr>
        <p:txBody>
          <a:bodyPr lIns="0" tIns="0" rIns="0" bIns="0" anchor="b">
            <a:normAutofit/>
          </a:bodyPr>
          <a:lstStyle>
            <a:lvl1pPr marL="0" indent="0">
              <a:buNone/>
              <a:defRPr sz="28000" spc="-200" baseline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867"/>
            <a:ext cx="2137769" cy="365125"/>
          </a:xfrm>
          <a:noFill/>
        </p:spPr>
        <p:txBody>
          <a:bodyPr/>
          <a:lstStyle>
            <a:lvl1pPr>
              <a:defRPr b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5E07D1D-D1D5-479B-A8E5-C908666570C8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8393CD-94B6-EC8A-E14F-A09689A25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3594" y="675861"/>
            <a:ext cx="0" cy="4184295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55315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1649896"/>
            <a:ext cx="10169921" cy="4949687"/>
          </a:xfrm>
        </p:spPr>
        <p:txBody>
          <a:bodyPr anchor="b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85800"/>
            <a:ext cx="10326757" cy="0"/>
          </a:xfrm>
          <a:prstGeom prst="line">
            <a:avLst/>
          </a:prstGeom>
          <a:ln w="12700">
            <a:solidFill>
              <a:schemeClr val="bg1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501227"/>
            <a:ext cx="1907799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 b="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501227"/>
            <a:ext cx="1256738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0907655-BDED-4A88-9727-947E02456645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501227"/>
            <a:ext cx="429372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1695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8D5F78-0179-D9C3-74D3-62CE152FF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2"/>
            <a:ext cx="8763000" cy="503833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BB386FE-4A21-B72A-BB2B-D4FDFDC3E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accent5">
                <a:alpha val="4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D4813FB1-9165-4DD7-C4C2-EAFC20602D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4800" y="5410203"/>
            <a:ext cx="7543800" cy="372746"/>
          </a:xfrm>
          <a:noFill/>
        </p:spPr>
        <p:txBody>
          <a:bodyPr tIns="91440" bIns="91440" anchor="ctr">
            <a:normAutofit/>
          </a:bodyPr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3504" y="725556"/>
            <a:ext cx="8845296" cy="3656168"/>
          </a:xfrm>
        </p:spPr>
        <p:txBody>
          <a:bodyPr>
            <a:normAutofit/>
          </a:bodyPr>
          <a:lstStyle>
            <a:lvl1pPr marL="228600" indent="-228600">
              <a:lnSpc>
                <a:spcPct val="85000"/>
              </a:lnSpc>
              <a:spcBef>
                <a:spcPts val="0"/>
              </a:spcBef>
              <a:buNone/>
              <a:defRPr sz="5800" b="0" cap="all" spc="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4F49A81-8721-B846-5567-52769C04D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8"/>
            <a:ext cx="1911096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B3E54B7-FFB1-7BFC-0189-A17360728C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02368" y="6029868"/>
            <a:ext cx="1435608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D348C769-7AB4-4647-BD58-CC3E9CA66889}" type="datetimeFigureOut">
              <a:rPr lang="en-US" dirty="0"/>
              <a:t>8/13/2026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1DF2706-0EDF-0D3B-C01B-613E7D1BB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435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50773-1259-8F51-3561-DF3A80B26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185"/>
            <a:ext cx="10902696" cy="1070849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966CF-BE4B-28C8-6D17-E087E97C0E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5431" y="1756230"/>
            <a:ext cx="5181600" cy="4034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559437-5037-4EE7-88FA-80C5AA0870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4600" y="1756230"/>
            <a:ext cx="5181600" cy="4034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26746-DF44-9DEF-8471-A5E1F6CCC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850B58-64D5-F359-1AC8-3D57AA87B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0EDEC-0890-4E6D-9DE0-ECAF543851A7}" type="datetimeFigureOut">
              <a:rPr lang="en-US" dirty="0"/>
              <a:t>8/13/2026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6A22FA-48E7-5BF5-6432-6C7A54D7E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0716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D8D87-72DE-A210-5C2D-570A1B01D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206"/>
            <a:ext cx="10899648" cy="1069848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932A9-21A4-5A57-9D72-8C46993E6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631076"/>
            <a:ext cx="5157787" cy="70939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3D4B4-A366-E12D-19BB-C17B714661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5431" y="2372146"/>
            <a:ext cx="5157787" cy="34952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06DAAF-1A05-D83C-70C1-CEADA4EB73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4600" y="1631076"/>
            <a:ext cx="5183188" cy="7093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FE7B13-3453-6313-B416-E9FF9DA2E0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4600" y="2372146"/>
            <a:ext cx="5183188" cy="34952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61BE2D-E1A3-1A5C-AE37-9DC52A971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D5902D-DF04-F2A8-C2F8-EBDD2A897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88318-BA47-4AD0-805B-25EB53D81BBB}" type="datetimeFigureOut">
              <a:rPr lang="en-US" dirty="0"/>
              <a:t>8/13/2026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4FDDA8-940A-B407-4EB2-85DC9BEDB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08979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151FC-CD6F-656F-54A8-59B782BEF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265176"/>
            <a:ext cx="11028923" cy="13258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7D307A-FF1F-38A3-7DE5-F11DC31CA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4C539B-20CB-8D83-0ECC-5F682BD06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D3F20-2AB6-4A04-8E99-A7FB006776B6}" type="datetimeFigureOut">
              <a:rPr lang="en-US" dirty="0"/>
              <a:t>8/13/2026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6EB674-912E-381A-49CE-08E49DFF4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4750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FA0B77-3CB1-4071-30F6-B0766D75C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A81A7-FC7B-1689-D59F-4173A1763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A2087-1351-4A66-BC4B-B8C73F209E6A}" type="datetimeFigureOut">
              <a:rPr lang="en-US" dirty="0"/>
              <a:t>8/13/2026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80D98-2C9A-3434-E8A3-DA6CCD2F5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245527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22766A-BE9C-B780-CC66-44ECFC5C0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57400" y="3084659"/>
            <a:ext cx="10133956" cy="3773341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6" y="182881"/>
            <a:ext cx="8616684" cy="1874520"/>
          </a:xfrm>
          <a:noFill/>
        </p:spPr>
        <p:txBody>
          <a:bodyPr anchor="t">
            <a:normAutofit/>
          </a:bodyPr>
          <a:lstStyle>
            <a:lvl1pPr>
              <a:defRPr sz="96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53600" y="617923"/>
            <a:ext cx="1866897" cy="461881"/>
          </a:xfrm>
          <a:noFill/>
        </p:spPr>
        <p:txBody>
          <a:bodyPr anchor="t"/>
          <a:lstStyle>
            <a:lvl1pPr algn="r">
              <a:defRPr sz="900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5846" y="3544866"/>
            <a:ext cx="8990722" cy="2446782"/>
          </a:xfrm>
        </p:spPr>
        <p:txBody>
          <a:bodyPr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95846" y="6024816"/>
            <a:ext cx="1809495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A8EB468F-DE53-43FF-8B87-9F03EBF19C21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bg2"/>
          </a:solidFill>
        </p:spPr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10775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2AC4BE-2FD3-AAF4-8A1B-0633F1BEE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8436077" cy="2057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652D305-42E1-E86E-632C-9DFD4F747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85800" y="4564627"/>
            <a:ext cx="5068016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625" y="530940"/>
            <a:ext cx="7703576" cy="1308290"/>
          </a:xfrm>
          <a:noFill/>
        </p:spPr>
        <p:txBody>
          <a:bodyPr anchor="t">
            <a:normAutofit/>
          </a:bodyPr>
          <a:lstStyle>
            <a:lvl1pPr>
              <a:defRPr sz="80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005" y="3571531"/>
            <a:ext cx="5009534" cy="1987694"/>
          </a:xfrm>
        </p:spPr>
        <p:txBody>
          <a:bodyPr anchor="ctr"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7"/>
            <a:ext cx="1911096" cy="365126"/>
          </a:xfrm>
          <a:noFill/>
        </p:spPr>
        <p:txBody>
          <a:bodyPr anchor="ctr"/>
          <a:lstStyle>
            <a:lvl1pPr algn="l">
              <a:defRPr sz="900" b="1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99320" y="6029867"/>
            <a:ext cx="1441766" cy="365125"/>
          </a:xfrm>
          <a:noFill/>
        </p:spPr>
        <p:txBody>
          <a:bodyPr/>
          <a:lstStyle>
            <a:lvl1pPr algn="r">
              <a:defRPr/>
            </a:lvl1pPr>
          </a:lstStyle>
          <a:p>
            <a:fld id="{77D9A748-B116-46F1-81D5-0BE225FE4EB1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13295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A13483-A24C-97DB-1FAB-B1EE383D67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067300" y="-429"/>
            <a:ext cx="7142987" cy="6858429"/>
          </a:xfrm>
          <a:prstGeom prst="rect">
            <a:avLst/>
          </a:prstGeom>
          <a:gradFill>
            <a:gsLst>
              <a:gs pos="0">
                <a:srgbClr val="FF411C"/>
              </a:gs>
              <a:gs pos="100000">
                <a:srgbClr val="92248E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0CBF15A-228E-7325-6D7D-982EA5375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067301" y="0"/>
            <a:ext cx="7158340" cy="6858000"/>
          </a:xfrm>
          <a:prstGeom prst="rect">
            <a:avLst/>
          </a:prstGeom>
          <a:gradFill>
            <a:gsLst>
              <a:gs pos="27000">
                <a:srgbClr val="DA002F">
                  <a:alpha val="6000"/>
                </a:srgbClr>
              </a:gs>
              <a:gs pos="98000">
                <a:srgbClr val="9B3597">
                  <a:alpha val="72941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BC545E-CFDF-A40B-046E-AEC9E529B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5067300" y="4571999"/>
            <a:ext cx="7140054" cy="2286000"/>
          </a:xfrm>
          <a:prstGeom prst="rect">
            <a:avLst/>
          </a:prstGeom>
          <a:gradFill>
            <a:gsLst>
              <a:gs pos="28000">
                <a:srgbClr val="FF907A">
                  <a:alpha val="40000"/>
                </a:srgbClr>
              </a:gs>
              <a:gs pos="100000">
                <a:srgbClr val="DA002F">
                  <a:alpha val="20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90503D3-D62B-0038-E24C-05C4B676AF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tx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73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87566" y="6455664"/>
            <a:ext cx="2902571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8425" y="6455664"/>
            <a:ext cx="2986167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AF2F4EA-388B-424B-AC17-965C10DAF675}" type="datetime2">
              <a:rPr lang="en-US" smtClean="0"/>
              <a:t>Thursday, August 13,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1743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3475C-1238-27AE-7286-C57E33426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B55DD-4245-211C-D019-B882CDD75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92EAAA-C4D6-995C-F0E4-C715F1213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F9C3C-2925-4940-9439-93D01804D5F6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A25417-A0AB-07D0-B573-B09DC91F6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BA296D-9389-98E9-4F2C-E122D525A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18E5F-F8BA-479A-BB3E-B5A695F5E6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11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BAF5C3-82B6-427E-5D2E-900A2D90A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1AA792-727F-F91C-6564-A882FAF11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51270"/>
            <a:ext cx="10981137" cy="123972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13716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0A246-77A4-EC4C-28B8-90388BB8E7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745956"/>
            <a:ext cx="10981137" cy="39834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F6714-5B6F-439F-4173-D518237123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430" y="6029868"/>
            <a:ext cx="191109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l">
              <a:defRPr sz="900" b="1" cap="all" spc="6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842E6-B4ED-431B-B1A0-22352BA620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58400" y="6029868"/>
            <a:ext cx="118268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82B9AEC8-204B-4AD5-8041-BCAF36A74EBE}" type="datetimeFigureOut">
              <a:rPr lang="en-US" dirty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743A1-0EE5-84FA-44EE-3CDDB793AA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3434" y="6029868"/>
            <a:ext cx="429372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27F8DDA4-3B80-4E8A-A8F5-521F73BF9127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802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54" r:id="rId4"/>
    <p:sldLayoutId id="2147483855" r:id="rId5"/>
    <p:sldLayoutId id="2147483856" r:id="rId6"/>
    <p:sldLayoutId id="2147483857" r:id="rId7"/>
    <p:sldLayoutId id="2147483858" r:id="rId8"/>
    <p:sldLayoutId id="2147483859" r:id="rId9"/>
    <p:sldLayoutId id="2147483860" r:id="rId10"/>
    <p:sldLayoutId id="2147483861" r:id="rId11"/>
    <p:sldLayoutId id="2147483862" r:id="rId12"/>
    <p:sldLayoutId id="2147483863" r:id="rId13"/>
    <p:sldLayoutId id="2147483864" r:id="rId14"/>
    <p:sldLayoutId id="2147483865" r:id="rId15"/>
    <p:sldLayoutId id="2147483866" r:id="rId16"/>
    <p:sldLayoutId id="2147483867" r:id="rId17"/>
    <p:sldLayoutId id="2147483868" r:id="rId18"/>
    <p:sldLayoutId id="2147483869" r:id="rId19"/>
    <p:sldLayoutId id="2147483870" r:id="rId20"/>
    <p:sldLayoutId id="2147483871" r:id="rId21"/>
    <p:sldLayoutId id="2147483872" r:id="rId22"/>
    <p:sldLayoutId id="2147483873" r:id="rId23"/>
    <p:sldLayoutId id="2147483874" r:id="rId24"/>
    <p:sldLayoutId id="2147483875" r:id="rId25"/>
    <p:sldLayoutId id="2147483876" r:id="rId26"/>
    <p:sldLayoutId id="2147483877" r:id="rId27"/>
    <p:sldLayoutId id="2147483878" r:id="rId28"/>
    <p:sldLayoutId id="2147483879" r:id="rId29"/>
  </p:sldLayoutIdLst>
  <p:hf hdr="0"/>
  <p:txStyles>
    <p:titleStyle>
      <a:lvl1pPr marL="0" algn="l" defTabSz="914400" rtl="0" eaLnBrk="1" latinLnBrk="0" hangingPunct="1">
        <a:lnSpc>
          <a:spcPct val="100000"/>
        </a:lnSpc>
        <a:spcBef>
          <a:spcPct val="0"/>
        </a:spcBef>
        <a:spcAft>
          <a:spcPts val="0"/>
        </a:spcAft>
        <a:buNone/>
        <a:defRPr sz="2800" kern="1200" cap="all" baseline="0">
          <a:solidFill>
            <a:schemeClr val="accent5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864">
          <p15:clr>
            <a:srgbClr val="F26B43"/>
          </p15:clr>
        </p15:guide>
        <p15:guide id="3" pos="432">
          <p15:clr>
            <a:srgbClr val="F26B43"/>
          </p15:clr>
        </p15:guide>
        <p15:guide id="4" orient="horz" pos="3912">
          <p15:clr>
            <a:srgbClr val="F26B43"/>
          </p15:clr>
        </p15:guide>
        <p15:guide id="5" orient="horz" pos="3504">
          <p15:clr>
            <a:srgbClr val="F26B43"/>
          </p15:clr>
        </p15:guide>
        <p15:guide id="6" orient="horz" pos="3024">
          <p15:clr>
            <a:srgbClr val="F26B43"/>
          </p15:clr>
        </p15:guide>
        <p15:guide id="7" orient="horz" pos="2592">
          <p15:clr>
            <a:srgbClr val="F26B43"/>
          </p15:clr>
        </p15:guide>
        <p15:guide id="8" orient="horz" pos="1728">
          <p15:clr>
            <a:srgbClr val="F26B43"/>
          </p15:clr>
        </p15:guide>
        <p15:guide id="9" orient="horz" pos="1296">
          <p15:clr>
            <a:srgbClr val="F26B43"/>
          </p15:clr>
        </p15:guide>
        <p15:guide id="10" orient="horz" pos="864">
          <p15:clr>
            <a:srgbClr val="F26B43"/>
          </p15:clr>
        </p15:guide>
        <p15:guide id="11" orient="horz" pos="432">
          <p15:clr>
            <a:srgbClr val="F26B43"/>
          </p15:clr>
        </p15:guide>
        <p15:guide id="12" pos="1296">
          <p15:clr>
            <a:srgbClr val="F26B43"/>
          </p15:clr>
        </p15:guide>
        <p15:guide id="13" pos="1728">
          <p15:clr>
            <a:srgbClr val="F26B43"/>
          </p15:clr>
        </p15:guide>
        <p15:guide id="18" pos="2160">
          <p15:clr>
            <a:srgbClr val="F26B43"/>
          </p15:clr>
        </p15:guide>
        <p15:guide id="20" pos="5520">
          <p15:clr>
            <a:srgbClr val="F26B43"/>
          </p15:clr>
        </p15:guide>
        <p15:guide id="21" pos="5952">
          <p15:clr>
            <a:srgbClr val="F26B43"/>
          </p15:clr>
        </p15:guide>
        <p15:guide id="22" pos="6384">
          <p15:clr>
            <a:srgbClr val="F26B43"/>
          </p15:clr>
        </p15:guide>
        <p15:guide id="24" pos="6816">
          <p15:clr>
            <a:srgbClr val="F26B43"/>
          </p15:clr>
        </p15:guide>
        <p15:guide id="25" pos="7248">
          <p15:clr>
            <a:srgbClr val="F26B43"/>
          </p15:clr>
        </p15:guide>
        <p15:guide id="26" pos="5088">
          <p15:clr>
            <a:srgbClr val="F26B43"/>
          </p15:clr>
        </p15:guide>
        <p15:guide id="27" pos="4656">
          <p15:clr>
            <a:srgbClr val="F26B43"/>
          </p15:clr>
        </p15:guide>
        <p15:guide id="28" pos="4224">
          <p15:clr>
            <a:srgbClr val="F26B43"/>
          </p15:clr>
        </p15:guide>
        <p15:guide id="29" pos="2592">
          <p15:clr>
            <a:srgbClr val="F26B43"/>
          </p15:clr>
        </p15:guide>
        <p15:guide id="30" pos="3024">
          <p15:clr>
            <a:srgbClr val="F26B43"/>
          </p15:clr>
        </p15:guide>
        <p15:guide id="31" pos="3456">
          <p15:clr>
            <a:srgbClr val="F26B43"/>
          </p15:clr>
        </p15:guide>
        <p15:guide id="32" orient="horz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1">
            <a:extLst>
              <a:ext uri="{FF2B5EF4-FFF2-40B4-BE49-F238E27FC236}">
                <a16:creationId xmlns:a16="http://schemas.microsoft.com/office/drawing/2014/main" id="{F91360CE-E35C-AB9B-8BDF-21CB6E2AD5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5486400" cy="5562600"/>
          </a:xfrm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DFAA46-5C1D-CC0F-1993-8A78D4E68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6638" y="1710905"/>
            <a:ext cx="3192161" cy="13333"/>
          </a:xfrm>
        </p:spPr>
        <p:txBody>
          <a:bodyPr vert="horz" lIns="137160" tIns="45720" rIns="91440" bIns="137160" rtlCol="0" anchor="b">
            <a:normAutofit fontScale="90000"/>
          </a:bodyPr>
          <a:lstStyle/>
          <a:p>
            <a:r>
              <a:rPr lang="en-US" kern="1200" cap="all" baseline="0" dirty="0">
                <a:latin typeface="+mj-lt"/>
                <a:ea typeface="+mj-ea"/>
                <a:cs typeface="+mj-cs"/>
              </a:rPr>
              <a:t> </a:t>
            </a:r>
            <a:r>
              <a:rPr lang="en-US" b="1" kern="1200" cap="all" baseline="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DS3 COURSEWORK</a:t>
            </a:r>
            <a:br>
              <a:rPr lang="en-US" kern="1200" cap="all" baseline="0" dirty="0"/>
            </a:br>
            <a:r>
              <a:rPr lang="en-US" kern="1200" cap="all" baseline="0" dirty="0">
                <a:latin typeface="+mj-lt"/>
                <a:ea typeface="+mj-ea"/>
                <a:cs typeface="+mj-cs"/>
              </a:rPr>
              <a:t> </a:t>
            </a:r>
            <a:endParaRPr lang="en-US" kern="1200" cap="all" baseline="0" dirty="0"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6EE380-ED67-81FE-C7B5-7F0F82AF2B08}"/>
              </a:ext>
            </a:extLst>
          </p:cNvPr>
          <p:cNvSpPr txBox="1"/>
          <p:nvPr/>
        </p:nvSpPr>
        <p:spPr>
          <a:xfrm>
            <a:off x="6413861" y="1475061"/>
            <a:ext cx="4859992" cy="42360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C000"/>
                </a:solidFill>
              </a:rPr>
              <a:t>Digital Skill.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C000"/>
                </a:solidFill>
              </a:rPr>
              <a:t>Digital Portfolio &amp; Video Recording.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C000"/>
                </a:solidFill>
              </a:rPr>
              <a:t>Model Code : LCLM 4002.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C000"/>
                </a:solidFill>
              </a:rPr>
              <a:t>Student Name: Taofeeq M Ibrahim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C000"/>
                </a:solidFill>
              </a:rPr>
              <a:t>Student I D : 2539637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C000"/>
                </a:solidFill>
              </a:rPr>
              <a:t>Group : 7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C000"/>
                </a:solidFill>
              </a:rPr>
              <a:t>Lecturer's Name: Koushik Modak</a:t>
            </a:r>
          </a:p>
        </p:txBody>
      </p:sp>
      <p:sp>
        <p:nvSpPr>
          <p:cNvPr id="25" name="Footer Placeholder 4">
            <a:extLst>
              <a:ext uri="{FF2B5EF4-FFF2-40B4-BE49-F238E27FC236}">
                <a16:creationId xmlns:a16="http://schemas.microsoft.com/office/drawing/2014/main" id="{BABC5732-D79B-1758-D033-C77C0C3D7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4498" y="5528581"/>
            <a:ext cx="4859991" cy="6838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0" kern="1200" cap="all" spc="60" baseline="0" dirty="0">
                <a:solidFill>
                  <a:srgbClr val="92D050"/>
                </a:solidFill>
                <a:highlight>
                  <a:srgbClr val="00FFFF"/>
                </a:highlight>
                <a:latin typeface="+mn-lt"/>
                <a:ea typeface="+mn-ea"/>
                <a:cs typeface="+mn-cs"/>
              </a:rPr>
              <a:t>POWER POINT: designer tools.</a:t>
            </a:r>
            <a:r>
              <a:rPr lang="en-US" sz="700" b="1" kern="1200" cap="all" spc="60" baseline="0" dirty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16" name="Date Placeholder 5">
            <a:extLst>
              <a:ext uri="{FF2B5EF4-FFF2-40B4-BE49-F238E27FC236}">
                <a16:creationId xmlns:a16="http://schemas.microsoft.com/office/drawing/2014/main" id="{AC46B047-3559-96E3-8314-C7F9D84F4A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DE4CA28-584D-4C16-BFEF-6ACFD4E936F6}" type="datetime1">
              <a:rPr lang="en-US" smtClean="0"/>
              <a:pPr>
                <a:spcAft>
                  <a:spcPts val="600"/>
                </a:spcAft>
              </a:pPr>
              <a:t>8/13/2026</a:t>
            </a:fld>
            <a:endParaRPr lang="en-US"/>
          </a:p>
        </p:txBody>
      </p:sp>
      <p:sp>
        <p:nvSpPr>
          <p:cNvPr id="18" name="Slide Number Placeholder 6">
            <a:extLst>
              <a:ext uri="{FF2B5EF4-FFF2-40B4-BE49-F238E27FC236}">
                <a16:creationId xmlns:a16="http://schemas.microsoft.com/office/drawing/2014/main" id="{FF1D9F41-6B73-7AAA-A78B-7AA48EC84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213A8A-D4CD-271B-BCD8-A5F054C71976}"/>
              </a:ext>
            </a:extLst>
          </p:cNvPr>
          <p:cNvSpPr txBox="1"/>
          <p:nvPr/>
        </p:nvSpPr>
        <p:spPr>
          <a:xfrm>
            <a:off x="6571952" y="869430"/>
            <a:ext cx="235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00C71E-48C5-3AA4-FC6F-A874D8CFCB8A}"/>
              </a:ext>
            </a:extLst>
          </p:cNvPr>
          <p:cNvSpPr txBox="1"/>
          <p:nvPr/>
        </p:nvSpPr>
        <p:spPr>
          <a:xfrm>
            <a:off x="9114020" y="1034321"/>
            <a:ext cx="16450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B0F0"/>
                </a:solidFill>
              </a:rPr>
              <a:t>PORTFOLIO</a:t>
            </a:r>
          </a:p>
        </p:txBody>
      </p:sp>
    </p:spTree>
    <p:extLst>
      <p:ext uri="{BB962C8B-B14F-4D97-AF65-F5344CB8AC3E}">
        <p14:creationId xmlns:p14="http://schemas.microsoft.com/office/powerpoint/2010/main" val="2480525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596"/>
    </mc:Choice>
    <mc:Fallback xmlns="">
      <p:transition spd="slow" advTm="5459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902E88C0-B64F-A9E1-E4D6-5B60CB7E6FEA}"/>
              </a:ext>
            </a:extLst>
          </p:cNvPr>
          <p:cNvSpPr txBox="1"/>
          <p:nvPr/>
        </p:nvSpPr>
        <p:spPr>
          <a:xfrm>
            <a:off x="7961040" y="82296"/>
            <a:ext cx="4230960" cy="1676689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lIns="137160" tIns="45720" rIns="91440" bIns="13716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kern="1200" cap="all" baseline="0" dirty="0">
                <a:solidFill>
                  <a:srgbClr val="00B0F0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My University At First Sight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0742A4B5-E8AE-259D-33AE-A590CA791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600" y="1758985"/>
            <a:ext cx="3463636" cy="40589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 dirty="0">
                <a:solidFill>
                  <a:schemeClr val="tx1"/>
                </a:solidFill>
              </a:rPr>
              <a:t>My first day  enrolment.</a:t>
            </a:r>
          </a:p>
          <a:p>
            <a:r>
              <a:rPr lang="en-US" sz="1800" b="1" dirty="0">
                <a:solidFill>
                  <a:schemeClr val="tx1"/>
                </a:solidFill>
              </a:rPr>
              <a:t>Induction attendance.</a:t>
            </a:r>
          </a:p>
          <a:p>
            <a:r>
              <a:rPr lang="en-US" sz="1800" b="1" dirty="0">
                <a:solidFill>
                  <a:schemeClr val="tx1"/>
                </a:solidFill>
              </a:rPr>
              <a:t>New friends course mates.</a:t>
            </a:r>
          </a:p>
          <a:p>
            <a:r>
              <a:rPr lang="en-US" sz="1800" b="1" dirty="0">
                <a:solidFill>
                  <a:schemeClr val="tx1"/>
                </a:solidFill>
              </a:rPr>
              <a:t>Lecturers and facilities introduced.</a:t>
            </a:r>
          </a:p>
          <a:p>
            <a:r>
              <a:rPr lang="en-US" sz="1800" b="1" dirty="0">
                <a:solidFill>
                  <a:schemeClr val="tx1"/>
                </a:solidFill>
              </a:rPr>
              <a:t>Interaction and  attendee's quiz..</a:t>
            </a:r>
          </a:p>
          <a:p>
            <a:r>
              <a:rPr lang="en-US" sz="1800" b="1" dirty="0">
                <a:solidFill>
                  <a:schemeClr val="tx1"/>
                </a:solidFill>
              </a:rPr>
              <a:t>Closing attendance.  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1C147802-2030-99DC-36FD-437614216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9912" y="6029868"/>
            <a:ext cx="19110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9" name="Date Placeholder 5">
            <a:extLst>
              <a:ext uri="{FF2B5EF4-FFF2-40B4-BE49-F238E27FC236}">
                <a16:creationId xmlns:a16="http://schemas.microsoft.com/office/drawing/2014/main" id="{C7E362C2-E994-4C5C-E87E-0417300646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51008" y="6029868"/>
            <a:ext cx="89007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72136C5-B28F-4F45-AB41-B4AFE9743EAA}" type="datetime1">
              <a:rPr lang="en-US" smtClean="0"/>
              <a:pPr>
                <a:spcAft>
                  <a:spcPts val="600"/>
                </a:spcAft>
              </a:pPr>
              <a:t>8/13/2026</a:t>
            </a:fld>
            <a:endParaRPr lang="en-US"/>
          </a:p>
        </p:txBody>
      </p:sp>
      <p:sp>
        <p:nvSpPr>
          <p:cNvPr id="21" name="Slide Number Placeholder 6">
            <a:extLst>
              <a:ext uri="{FF2B5EF4-FFF2-40B4-BE49-F238E27FC236}">
                <a16:creationId xmlns:a16="http://schemas.microsoft.com/office/drawing/2014/main" id="{AF2C1D09-9915-487A-D925-2BA447B1E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7F8DDA4-3B80-4E8A-A8F5-521F73BF9127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F847D9-ED43-D80D-B187-6BB686C2EF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04038" y="0"/>
            <a:ext cx="8565078" cy="716440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EB60634-146A-5381-D6C2-FB1D4D793996}"/>
              </a:ext>
            </a:extLst>
          </p:cNvPr>
          <p:cNvSpPr txBox="1"/>
          <p:nvPr/>
        </p:nvSpPr>
        <p:spPr>
          <a:xfrm>
            <a:off x="8439462" y="4721902"/>
            <a:ext cx="2698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ighlight>
                  <a:srgbClr val="FF00FF"/>
                </a:highlight>
              </a:rPr>
              <a:t>USED : POWER POINT TOOLS: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39E7F5-B485-C515-B866-D2F1F46C9B40}"/>
              </a:ext>
            </a:extLst>
          </p:cNvPr>
          <p:cNvSpPr txBox="1"/>
          <p:nvPr/>
        </p:nvSpPr>
        <p:spPr>
          <a:xfrm>
            <a:off x="8709285" y="5336498"/>
            <a:ext cx="16417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FIX DESKTOP PICTURE + MS WORD  FORNTS.</a:t>
            </a:r>
          </a:p>
        </p:txBody>
      </p:sp>
    </p:spTree>
    <p:extLst>
      <p:ext uri="{BB962C8B-B14F-4D97-AF65-F5344CB8AC3E}">
        <p14:creationId xmlns:p14="http://schemas.microsoft.com/office/powerpoint/2010/main" val="242810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932"/>
    </mc:Choice>
    <mc:Fallback xmlns="">
      <p:transition spd="slow" advTm="3993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93973-E005-4CF5-D4BE-D534CFF01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986" y="265728"/>
            <a:ext cx="11053023" cy="707337"/>
          </a:xfrm>
        </p:spPr>
        <p:txBody>
          <a:bodyPr>
            <a:normAutofit fontScale="90000"/>
          </a:bodyPr>
          <a:lstStyle/>
          <a:p>
            <a:br>
              <a:rPr lang="en-GB" sz="3600" dirty="0"/>
            </a:br>
            <a:r>
              <a:rPr lang="en-GB" sz="3600" dirty="0">
                <a:solidFill>
                  <a:srgbClr val="FFC000"/>
                </a:solidFill>
              </a:rPr>
              <a:t>          WEEKLY TIMESHEET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4A7174-EDF3-3001-F9C9-0C90DCA85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33327A-A073-E757-0828-B1BB53688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8A51E-3EA3-43D7-918D-1AEF46117404}" type="datetime1">
              <a:rPr lang="en-US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0E607-88CD-BBF3-DB37-93BEB8AAF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dirty="0"/>
              <a:t>3</a:t>
            </a:fld>
            <a:endParaRPr lang="en-US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A6937C05-498D-0739-4EBA-A7EA8D8629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001087"/>
              </p:ext>
            </p:extLst>
          </p:nvPr>
        </p:nvGraphicFramePr>
        <p:xfrm>
          <a:off x="1293961" y="1710905"/>
          <a:ext cx="9691408" cy="34463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296">
                  <a:extLst>
                    <a:ext uri="{9D8B030D-6E8A-4147-A177-3AD203B41FA5}">
                      <a16:colId xmlns:a16="http://schemas.microsoft.com/office/drawing/2014/main" val="69784764"/>
                    </a:ext>
                  </a:extLst>
                </a:gridCol>
                <a:gridCol w="240030">
                  <a:extLst>
                    <a:ext uri="{9D8B030D-6E8A-4147-A177-3AD203B41FA5}">
                      <a16:colId xmlns:a16="http://schemas.microsoft.com/office/drawing/2014/main" val="1455553825"/>
                    </a:ext>
                  </a:extLst>
                </a:gridCol>
                <a:gridCol w="250205">
                  <a:extLst>
                    <a:ext uri="{9D8B030D-6E8A-4147-A177-3AD203B41FA5}">
                      <a16:colId xmlns:a16="http://schemas.microsoft.com/office/drawing/2014/main" val="430371060"/>
                    </a:ext>
                  </a:extLst>
                </a:gridCol>
                <a:gridCol w="228296">
                  <a:extLst>
                    <a:ext uri="{9D8B030D-6E8A-4147-A177-3AD203B41FA5}">
                      <a16:colId xmlns:a16="http://schemas.microsoft.com/office/drawing/2014/main" val="1408795810"/>
                    </a:ext>
                  </a:extLst>
                </a:gridCol>
                <a:gridCol w="2579532">
                  <a:extLst>
                    <a:ext uri="{9D8B030D-6E8A-4147-A177-3AD203B41FA5}">
                      <a16:colId xmlns:a16="http://schemas.microsoft.com/office/drawing/2014/main" val="699364326"/>
                    </a:ext>
                  </a:extLst>
                </a:gridCol>
                <a:gridCol w="228296">
                  <a:extLst>
                    <a:ext uri="{9D8B030D-6E8A-4147-A177-3AD203B41FA5}">
                      <a16:colId xmlns:a16="http://schemas.microsoft.com/office/drawing/2014/main" val="1028692343"/>
                    </a:ext>
                  </a:extLst>
                </a:gridCol>
                <a:gridCol w="1904999">
                  <a:extLst>
                    <a:ext uri="{9D8B030D-6E8A-4147-A177-3AD203B41FA5}">
                      <a16:colId xmlns:a16="http://schemas.microsoft.com/office/drawing/2014/main" val="4164758142"/>
                    </a:ext>
                  </a:extLst>
                </a:gridCol>
                <a:gridCol w="1523628">
                  <a:extLst>
                    <a:ext uri="{9D8B030D-6E8A-4147-A177-3AD203B41FA5}">
                      <a16:colId xmlns:a16="http://schemas.microsoft.com/office/drawing/2014/main" val="3301238967"/>
                    </a:ext>
                  </a:extLst>
                </a:gridCol>
                <a:gridCol w="1103425">
                  <a:extLst>
                    <a:ext uri="{9D8B030D-6E8A-4147-A177-3AD203B41FA5}">
                      <a16:colId xmlns:a16="http://schemas.microsoft.com/office/drawing/2014/main" val="3357381282"/>
                    </a:ext>
                  </a:extLst>
                </a:gridCol>
                <a:gridCol w="1404701">
                  <a:extLst>
                    <a:ext uri="{9D8B030D-6E8A-4147-A177-3AD203B41FA5}">
                      <a16:colId xmlns:a16="http://schemas.microsoft.com/office/drawing/2014/main" val="3678437278"/>
                    </a:ext>
                  </a:extLst>
                </a:gridCol>
              </a:tblGrid>
              <a:tr h="675066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bg1"/>
                          </a:solidFill>
                        </a:rPr>
                        <a:t>EMPOLYEES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TRADE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MON  - WED.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THU  - SAT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    HOURS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1369957"/>
                  </a:ext>
                </a:extLst>
              </a:tr>
              <a:tr h="497416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1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1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1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DAVID JAMES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1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B050"/>
                          </a:solidFill>
                        </a:rPr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               36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939090"/>
                  </a:ext>
                </a:extLst>
              </a:tr>
              <a:tr h="497416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1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1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1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MUSA ALI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1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STOREKEEPER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B050"/>
                          </a:solidFill>
                        </a:rP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               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2045336"/>
                  </a:ext>
                </a:extLst>
              </a:tr>
              <a:tr h="497416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MARY JONES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RECEPTION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B050"/>
                          </a:solidFill>
                        </a:rP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               27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3243384"/>
                  </a:ext>
                </a:extLst>
              </a:tr>
              <a:tr h="426358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bg2">
                              <a:lumMod val="10000"/>
                            </a:schemeClr>
                          </a:solidFill>
                          <a:highlight>
                            <a:srgbClr val="FFFF00"/>
                          </a:highlight>
                        </a:rPr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highlight>
                            <a:srgbClr val="FFFF00"/>
                          </a:highlight>
                        </a:rPr>
                        <a:t>               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8909947"/>
                  </a:ext>
                </a:extLst>
              </a:tr>
              <a:tr h="426358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0055282"/>
                  </a:ext>
                </a:extLst>
              </a:tr>
              <a:tr h="426358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150171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0D5B857-F374-DF5B-630E-AF56B39ABC2A}"/>
              </a:ext>
            </a:extLst>
          </p:cNvPr>
          <p:cNvSpPr txBox="1"/>
          <p:nvPr/>
        </p:nvSpPr>
        <p:spPr>
          <a:xfrm>
            <a:off x="5222209" y="5158830"/>
            <a:ext cx="274320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</a:rPr>
              <a:t>Management allows</a:t>
            </a:r>
            <a:endParaRPr lang="en-US" dirty="0">
              <a:highlight>
                <a:srgbClr val="FFFF00"/>
              </a:highlight>
            </a:endParaRPr>
          </a:p>
          <a:p>
            <a:r>
              <a:rPr lang="en-GB" sz="2000" b="1" dirty="0">
                <a:highlight>
                  <a:srgbClr val="FFFF00"/>
                </a:highlight>
              </a:rPr>
              <a:t> only  up to a maximum of 100 Hours in a week for office staff.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14284F-B573-CF68-C679-87880685D2CB}"/>
              </a:ext>
            </a:extLst>
          </p:cNvPr>
          <p:cNvSpPr txBox="1"/>
          <p:nvPr/>
        </p:nvSpPr>
        <p:spPr>
          <a:xfrm>
            <a:off x="1148428" y="125728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highlight>
                  <a:srgbClr val="00FF00"/>
                </a:highlight>
              </a:rPr>
              <a:t>ADEX GROCERIES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BC13A5-D69F-ECBC-05D7-EB2630883B78}"/>
              </a:ext>
            </a:extLst>
          </p:cNvPr>
          <p:cNvSpPr txBox="1"/>
          <p:nvPr/>
        </p:nvSpPr>
        <p:spPr>
          <a:xfrm>
            <a:off x="1109272" y="5621311"/>
            <a:ext cx="3281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 POWER POINT AND MS WORD.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72AAD1-2DC6-7717-4C58-28B27E9CF0DA}"/>
              </a:ext>
            </a:extLst>
          </p:cNvPr>
          <p:cNvSpPr txBox="1"/>
          <p:nvPr/>
        </p:nvSpPr>
        <p:spPr>
          <a:xfrm>
            <a:off x="1319134" y="5245153"/>
            <a:ext cx="1409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00FF00"/>
                </a:highlight>
              </a:rPr>
              <a:t>TOOLS  USED:</a:t>
            </a:r>
          </a:p>
        </p:txBody>
      </p:sp>
    </p:spTree>
    <p:extLst>
      <p:ext uri="{BB962C8B-B14F-4D97-AF65-F5344CB8AC3E}">
        <p14:creationId xmlns:p14="http://schemas.microsoft.com/office/powerpoint/2010/main" val="760535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192"/>
    </mc:Choice>
    <mc:Fallback xmlns="">
      <p:transition spd="slow" advTm="4519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1AEFA-2722-92D1-019A-926C6754E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91" y="492024"/>
            <a:ext cx="10981137" cy="1239720"/>
          </a:xfrm>
        </p:spPr>
        <p:txBody>
          <a:bodyPr>
            <a:normAutofit fontScale="90000"/>
          </a:bodyPr>
          <a:lstStyle/>
          <a:p>
            <a:br>
              <a:rPr lang="en-GB" i="1" dirty="0"/>
            </a:br>
            <a:br>
              <a:rPr lang="en-GB" dirty="0"/>
            </a:br>
            <a:r>
              <a:rPr lang="en-GB" dirty="0"/>
              <a:t>GYM SURVEY  FEEDBACK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4710E0-5B28-5047-331D-92620E9F5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265" y="1892818"/>
            <a:ext cx="10515600" cy="4191405"/>
          </a:xfrm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highlight>
                  <a:srgbClr val="00FFFF"/>
                </a:highlight>
              </a:rPr>
              <a:t>Customer Feedback summary:</a:t>
            </a:r>
          </a:p>
          <a:p>
            <a:pPr marL="0" indent="0">
              <a:buNone/>
            </a:pPr>
            <a:r>
              <a:rPr lang="en-GB" sz="2000" dirty="0"/>
              <a:t>Total Responses   	  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  <a:r>
              <a:rPr lang="en-GB" sz="2000" b="1" dirty="0">
                <a:highlight>
                  <a:srgbClr val="FFFF00"/>
                </a:highlight>
              </a:rPr>
              <a:t>75</a:t>
            </a:r>
            <a:r>
              <a:rPr lang="en-GB" sz="2000" dirty="0">
                <a:highlight>
                  <a:srgbClr val="FFFF00"/>
                </a:highlight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Satisfied                46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Neutral	  18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Not Satisfied	  11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>
                <a:solidFill>
                  <a:srgbClr val="00B0F0"/>
                </a:solidFill>
              </a:rPr>
              <a:t>TOOLS USED</a:t>
            </a:r>
            <a:r>
              <a:rPr lang="en-GB" sz="2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: MS WORD AND EXCEL SPREDSHEET (BAR CHART)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	     </a:t>
            </a:r>
            <a:r>
              <a:rPr lang="en-GB" sz="2000" b="1" dirty="0">
                <a:solidFill>
                  <a:srgbClr val="7030A0"/>
                </a:solidFill>
              </a:rPr>
              <a:t>* A PIECE OF WORK FROM DS2 ARCTIFACT.	</a:t>
            </a:r>
            <a:r>
              <a:rPr lang="en-GB" sz="2000" dirty="0"/>
              <a:t>			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B48DD7D3-0449-5DF9-C5A3-4DC72908DF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7922339"/>
              </p:ext>
            </p:extLst>
          </p:nvPr>
        </p:nvGraphicFramePr>
        <p:xfrm>
          <a:off x="6946490" y="808299"/>
          <a:ext cx="4404237" cy="53724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25BF4FA-4185-E736-6A00-2A105D8AC685}"/>
              </a:ext>
            </a:extLst>
          </p:cNvPr>
          <p:cNvSpPr txBox="1"/>
          <p:nvPr/>
        </p:nvSpPr>
        <p:spPr>
          <a:xfrm>
            <a:off x="737419" y="6406372"/>
            <a:ext cx="6209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Percentage Rating: Satisfied 65%,Natural 24% and Not Satisfied 15%</a:t>
            </a:r>
          </a:p>
        </p:txBody>
      </p:sp>
    </p:spTree>
    <p:extLst>
      <p:ext uri="{BB962C8B-B14F-4D97-AF65-F5344CB8AC3E}">
        <p14:creationId xmlns:p14="http://schemas.microsoft.com/office/powerpoint/2010/main" val="383298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648"/>
    </mc:Choice>
    <mc:Fallback xmlns="">
      <p:transition spd="slow" advTm="5664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F9981-1D5D-0AB5-B8EF-383629662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76" y="-283725"/>
            <a:ext cx="10899648" cy="1069848"/>
          </a:xfrm>
        </p:spPr>
        <p:txBody>
          <a:bodyPr/>
          <a:lstStyle/>
          <a:p>
            <a:r>
              <a:rPr lang="en-GB" dirty="0"/>
              <a:t>Staff training &amp; development  document adjusted.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A32AA6-8F47-B6DE-0579-917B0B4136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7881" y="1184223"/>
            <a:ext cx="5183188" cy="709393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highlight>
                  <a:srgbClr val="00FF00"/>
                </a:highlight>
              </a:rPr>
              <a:t>Before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CE114D34-72DB-33B7-D140-3FE6BE1BC53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331" y="1863303"/>
            <a:ext cx="4642839" cy="3482129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B38AB8-1F02-4AF1-C15D-91F0220CE9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38639" y="1498179"/>
            <a:ext cx="5183188" cy="365125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after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EF57B52E-4B2A-6A58-ED8A-D3286EBD8B1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7072" y="1893617"/>
            <a:ext cx="3658115" cy="3973784"/>
          </a:xfrm>
          <a:prstGeom prst="rect">
            <a:avLst/>
          </a:prstGeo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AF2E85A-9E29-45CE-24B0-FFB66F7BD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65B0719-3D81-2505-1C01-0278B57C0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EE8BF-E0BD-481E-8E54-E5C8520C564D}" type="datetime1">
              <a:rPr lang="en-US" smtClean="0"/>
              <a:t>8/13/2026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E7CE1F-7EB3-166E-55BD-A2056F083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5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0126D9-2B8F-A4FE-BB40-12BFBB8D7EFA}"/>
              </a:ext>
            </a:extLst>
          </p:cNvPr>
          <p:cNvSpPr txBox="1"/>
          <p:nvPr/>
        </p:nvSpPr>
        <p:spPr>
          <a:xfrm>
            <a:off x="646176" y="5546361"/>
            <a:ext cx="78265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TOOLS USED: Screenshots of Corrected Documents.</a:t>
            </a:r>
          </a:p>
          <a:p>
            <a:r>
              <a:rPr lang="en-GB" b="1" dirty="0">
                <a:solidFill>
                  <a:schemeClr val="accent1"/>
                </a:solidFill>
              </a:rPr>
              <a:t>	    *MS WORD TOOLS – Heading,Paragraph  ,Align, Font size and word space. </a:t>
            </a:r>
          </a:p>
          <a:p>
            <a:r>
              <a:rPr lang="en-GB" b="1" dirty="0">
                <a:solidFill>
                  <a:schemeClr val="accent1"/>
                </a:solidFill>
              </a:rPr>
              <a:t>	</a:t>
            </a:r>
            <a:r>
              <a:rPr lang="en-GB" b="1" dirty="0">
                <a:solidFill>
                  <a:srgbClr val="FFFF00"/>
                </a:solidFill>
                <a:highlight>
                  <a:srgbClr val="FF00FF"/>
                </a:highlight>
              </a:rPr>
              <a:t>NEXT SLIDE:</a:t>
            </a:r>
            <a:r>
              <a:rPr lang="en-GB" b="1" dirty="0">
                <a:solidFill>
                  <a:schemeClr val="accent1"/>
                </a:solidFill>
                <a:highlight>
                  <a:srgbClr val="FF00FF"/>
                </a:highlight>
              </a:rPr>
              <a:t> </a:t>
            </a:r>
            <a:r>
              <a:rPr lang="en-GB" b="1" dirty="0">
                <a:solidFill>
                  <a:schemeClr val="accent1"/>
                </a:solidFill>
              </a:rPr>
              <a:t>EXECEL  SPREDSHEET AND BAR CHART </a:t>
            </a:r>
            <a:r>
              <a:rPr lang="en-GB" b="1" dirty="0">
                <a:solidFill>
                  <a:schemeClr val="accent1"/>
                </a:solidFill>
                <a:highlight>
                  <a:srgbClr val="FFFF00"/>
                </a:highlight>
              </a:rPr>
              <a:t>-SUMMARY</a:t>
            </a:r>
          </a:p>
        </p:txBody>
      </p:sp>
    </p:spTree>
    <p:extLst>
      <p:ext uri="{BB962C8B-B14F-4D97-AF65-F5344CB8AC3E}">
        <p14:creationId xmlns:p14="http://schemas.microsoft.com/office/powerpoint/2010/main" val="343135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327"/>
    </mc:Choice>
    <mc:Fallback xmlns="">
      <p:transition spd="slow" advTm="41327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375D8-42D5-B94D-2539-0F8276BA4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0" y="566045"/>
            <a:ext cx="10902696" cy="1070849"/>
          </a:xfrm>
        </p:spPr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Staff training and development </a:t>
            </a:r>
            <a:r>
              <a:rPr lang="en-GB" dirty="0">
                <a:highlight>
                  <a:srgbClr val="FF00FF"/>
                </a:highlight>
              </a:rPr>
              <a:t>Summary.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34980-C228-5FEF-7CF9-FF461F4119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0" y="1756230"/>
            <a:ext cx="5181600" cy="40349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* Overview On:</a:t>
            </a:r>
          </a:p>
          <a:p>
            <a:r>
              <a:rPr lang="en-GB" sz="2800" dirty="0"/>
              <a:t> Health And Safety.</a:t>
            </a:r>
          </a:p>
          <a:p>
            <a:r>
              <a:rPr lang="en-GB" sz="2800" dirty="0"/>
              <a:t>Customer Communication</a:t>
            </a:r>
          </a:p>
          <a:p>
            <a:r>
              <a:rPr lang="en-GB" sz="2800" dirty="0"/>
              <a:t>Digital System</a:t>
            </a:r>
          </a:p>
          <a:p>
            <a:r>
              <a:rPr lang="en-GB" sz="2800" dirty="0"/>
              <a:t>Data Protection.</a:t>
            </a:r>
          </a:p>
          <a:p>
            <a:r>
              <a:rPr lang="en-GB" sz="2800" dirty="0"/>
              <a:t>Time Management</a:t>
            </a:r>
          </a:p>
          <a:p>
            <a:endParaRPr lang="en-GB" sz="28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26CC6-7C3B-7E6D-672A-43BBBB1B90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A75C524-E31E-773C-EC25-CB4F4AB23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83FA9-995C-4CBD-990A-21593A96777D}" type="datetime1">
              <a:rPr lang="en-US" smtClean="0"/>
              <a:t>8/13/2026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8309EA-CA45-207C-4DEA-AD740426F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6</a:t>
            </a:fld>
            <a:endParaRPr lang="en-US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18CC696F-C91D-FCA6-8E29-1F42ADFB5E9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964306885"/>
              </p:ext>
            </p:extLst>
          </p:nvPr>
        </p:nvGraphicFramePr>
        <p:xfrm>
          <a:off x="5645251" y="1756229"/>
          <a:ext cx="5410200" cy="40349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5B2D08A8-14F8-35C1-560C-9962341E9955}"/>
              </a:ext>
            </a:extLst>
          </p:cNvPr>
          <p:cNvSpPr txBox="1"/>
          <p:nvPr/>
        </p:nvSpPr>
        <p:spPr>
          <a:xfrm>
            <a:off x="5958468" y="5770728"/>
            <a:ext cx="45704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Figure: Selection of Training Area based on Request.</a:t>
            </a:r>
          </a:p>
        </p:txBody>
      </p:sp>
    </p:spTree>
    <p:extLst>
      <p:ext uri="{BB962C8B-B14F-4D97-AF65-F5344CB8AC3E}">
        <p14:creationId xmlns:p14="http://schemas.microsoft.com/office/powerpoint/2010/main" val="4223137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583"/>
    </mc:Choice>
    <mc:Fallback xmlns="">
      <p:transition spd="slow" advTm="3458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8960F-2618-FDFC-2B12-A877BFD58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189" y="134391"/>
            <a:ext cx="10981137" cy="657229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POWER POINT </a:t>
            </a:r>
            <a:r>
              <a:rPr lang="en-GB" dirty="0"/>
              <a:t>				</a:t>
            </a:r>
            <a:r>
              <a:rPr lang="en-GB" dirty="0">
                <a:highlight>
                  <a:srgbClr val="FFFF00"/>
                </a:highlight>
              </a:rPr>
              <a:t> Ms 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3C849-6597-0B40-4921-9A01AA2B02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734" y="719529"/>
            <a:ext cx="10981137" cy="5215516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*</a:t>
            </a:r>
            <a:r>
              <a:rPr lang="en-GB" sz="2000" b="1" dirty="0">
                <a:solidFill>
                  <a:schemeClr val="tx1"/>
                </a:solidFill>
                <a:highlight>
                  <a:srgbClr val="00FFFF"/>
                </a:highlight>
              </a:rPr>
              <a:t>POWER POINT  FEAUTURES USED</a:t>
            </a:r>
            <a:r>
              <a:rPr lang="en-GB" sz="2000" dirty="0">
                <a:solidFill>
                  <a:schemeClr val="tx1"/>
                </a:solidFill>
                <a:highlight>
                  <a:srgbClr val="00FFFF"/>
                </a:highlight>
              </a:rPr>
              <a:t>:</a:t>
            </a:r>
            <a:r>
              <a:rPr lang="en-GB" dirty="0">
                <a:highlight>
                  <a:srgbClr val="00FFFF"/>
                </a:highlight>
              </a:rPr>
              <a:t>	</a:t>
            </a:r>
            <a:r>
              <a:rPr lang="en-GB" dirty="0"/>
              <a:t>		</a:t>
            </a:r>
            <a:r>
              <a:rPr lang="en-GB" sz="2000" b="1" dirty="0">
                <a:highlight>
                  <a:srgbClr val="00FF00"/>
                </a:highlight>
              </a:rPr>
              <a:t>**MS WORD IS ALSO IMPORTANT FOR CONVENECE ON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/>
              <a:t>Allow easier organisation for vision.			*A tool used for Text –Editing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/>
              <a:t>Allows examples on each slides.			*Allows us to save.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/>
              <a:t>Supports recording –Videos and Audio.			* Allows other tools like Snipping tools.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 dirty="0"/>
              <a:t>Allows more slides by a click of ENTER.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838ECD-FD1B-27E9-88E6-E78D9E099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flipH="1">
            <a:off x="996631" y="3882452"/>
            <a:ext cx="8447171" cy="2512542"/>
          </a:xfrm>
        </p:spPr>
        <p:txBody>
          <a:bodyPr/>
          <a:lstStyle/>
          <a:p>
            <a:r>
              <a:rPr lang="en-US" b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E7BDA3-5CB3-4E7B-7EE2-549CA98AC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EE2A3-D22D-4271-A875-6A67CBF918E4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F9A91A-81BC-4301-E994-81EC14CD4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7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3AC6944-C0A0-3D5F-6C9F-579E258054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931" y="3090642"/>
            <a:ext cx="10998137" cy="676715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2C837EF-075C-9628-4D6E-365E45C7A255}"/>
              </a:ext>
            </a:extLst>
          </p:cNvPr>
          <p:cNvSpPr txBox="1">
            <a:spLocks/>
          </p:cNvSpPr>
          <p:nvPr/>
        </p:nvSpPr>
        <p:spPr>
          <a:xfrm>
            <a:off x="529194" y="3767356"/>
            <a:ext cx="11144103" cy="3008347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rgbClr val="C00000"/>
                </a:solidFill>
                <a:highlight>
                  <a:srgbClr val="FFFF00"/>
                </a:highlight>
              </a:rPr>
              <a:t>DIFICULTIES:</a:t>
            </a:r>
            <a:r>
              <a:rPr lang="en-GB" sz="2000" b="1" dirty="0">
                <a:solidFill>
                  <a:schemeClr val="bg1"/>
                </a:solidFill>
                <a:highlight>
                  <a:srgbClr val="C0C0C0"/>
                </a:highlight>
              </a:rPr>
              <a:t>	</a:t>
            </a:r>
            <a:r>
              <a:rPr lang="en-GB" sz="1800" dirty="0">
                <a:solidFill>
                  <a:schemeClr val="bg1"/>
                </a:solidFill>
                <a:highlight>
                  <a:srgbClr val="C0C0C0"/>
                </a:highlight>
              </a:rPr>
              <a:t>			  	</a:t>
            </a:r>
            <a:r>
              <a:rPr lang="en-GB" sz="2000" b="1" dirty="0">
                <a:solidFill>
                  <a:srgbClr val="C00000"/>
                </a:solidFill>
                <a:highlight>
                  <a:srgbClr val="FFFF00"/>
                </a:highlight>
              </a:rPr>
              <a:t>COMPETENCY AND SKILLS ACQUIRED</a:t>
            </a:r>
            <a:r>
              <a:rPr lang="en-GB" sz="1800" dirty="0">
                <a:solidFill>
                  <a:srgbClr val="C00000"/>
                </a:solidFill>
                <a:highlight>
                  <a:srgbClr val="FFFF00"/>
                </a:highlight>
              </a:rPr>
              <a:t>	:</a:t>
            </a:r>
          </a:p>
          <a:p>
            <a:pPr marL="0" indent="0">
              <a:buNone/>
            </a:pPr>
            <a:r>
              <a:rPr lang="en-GB" sz="1800" b="1" dirty="0"/>
              <a:t>*  Beginning of week one my Confidence level - 5%			</a:t>
            </a:r>
            <a:r>
              <a:rPr lang="en-GB" sz="2100" b="1" dirty="0"/>
              <a:t>A. Improved on quality  of business writing . </a:t>
            </a:r>
          </a:p>
          <a:p>
            <a:pPr marL="0" indent="0">
              <a:buNone/>
            </a:pPr>
            <a:r>
              <a:rPr lang="en-GB" sz="2100" b="1" dirty="0"/>
              <a:t>*  Slow in typing and  use of MS  WORD TOOLS			B .Improved on Email and report writing</a:t>
            </a:r>
          </a:p>
          <a:p>
            <a:pPr marL="0" indent="0">
              <a:buNone/>
            </a:pPr>
            <a:r>
              <a:rPr lang="en-GB" sz="2100" b="1" dirty="0"/>
              <a:t>* MY Confidence level  now improved to 65%.			C .Feedback correction are now clearer.</a:t>
            </a:r>
          </a:p>
          <a:p>
            <a:r>
              <a:rPr lang="en-GB" sz="2100" b="1" dirty="0">
                <a:highlight>
                  <a:srgbClr val="FFFF00"/>
                </a:highlight>
              </a:rPr>
              <a:t>Areas of improvements are-</a:t>
            </a:r>
            <a:r>
              <a:rPr lang="en-GB" sz="2100" b="1" dirty="0"/>
              <a:t>				D . Presentation confidence is improved .</a:t>
            </a:r>
          </a:p>
          <a:p>
            <a:pPr marL="400050" indent="-400050">
              <a:buFont typeface="+mj-lt"/>
              <a:buAutoNum type="romanUcPeriod"/>
            </a:pPr>
            <a:r>
              <a:rPr lang="en-GB" sz="2100" b="1" dirty="0"/>
              <a:t>Referencing  search work-In-text citation.</a:t>
            </a:r>
          </a:p>
          <a:p>
            <a:pPr marL="400050" indent="-400050">
              <a:buFont typeface="+mj-lt"/>
              <a:buAutoNum type="romanUcPeriod"/>
            </a:pPr>
            <a:r>
              <a:rPr lang="en-GB" sz="2300" b="1" dirty="0"/>
              <a:t>   Google</a:t>
            </a:r>
            <a:r>
              <a:rPr lang="en-GB" sz="2100" b="1" dirty="0"/>
              <a:t> Scholer</a:t>
            </a:r>
          </a:p>
          <a:p>
            <a:pPr marL="400050" indent="-400050">
              <a:buFont typeface="+mj-lt"/>
              <a:buAutoNum type="romanUcPeriod"/>
            </a:pPr>
            <a:r>
              <a:rPr lang="en-GB" sz="2100" b="1" dirty="0"/>
              <a:t>OneDrive link .</a:t>
            </a:r>
          </a:p>
          <a:p>
            <a:pPr marL="400050" indent="-400050">
              <a:buFont typeface="+mj-lt"/>
              <a:buAutoNum type="romanUcPeriod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83006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215"/>
    </mc:Choice>
    <mc:Fallback xmlns="">
      <p:transition spd="slow" advTm="94215"/>
    </mc:Fallback>
  </mc:AlternateContent>
</p:sld>
</file>

<file path=ppt/theme/theme1.xml><?xml version="1.0" encoding="utf-8"?>
<a:theme xmlns:a="http://schemas.openxmlformats.org/drawingml/2006/main" name="Orange Experience">
  <a:themeElements>
    <a:clrScheme name="Orange Experience">
      <a:dk1>
        <a:srgbClr val="131313"/>
      </a:dk1>
      <a:lt1>
        <a:sysClr val="window" lastClr="FFFFFF"/>
      </a:lt1>
      <a:dk2>
        <a:srgbClr val="444742"/>
      </a:dk2>
      <a:lt2>
        <a:srgbClr val="EDECE9"/>
      </a:lt2>
      <a:accent1>
        <a:srgbClr val="ED6845"/>
      </a:accent1>
      <a:accent2>
        <a:srgbClr val="F48A56"/>
      </a:accent2>
      <a:accent3>
        <a:srgbClr val="9FA295"/>
      </a:accent3>
      <a:accent4>
        <a:srgbClr val="5B6E74"/>
      </a:accent4>
      <a:accent5>
        <a:srgbClr val="6E7868"/>
      </a:accent5>
      <a:accent6>
        <a:srgbClr val="A1AAAA"/>
      </a:accent6>
      <a:hlink>
        <a:srgbClr val="F05814"/>
      </a:hlink>
      <a:folHlink>
        <a:srgbClr val="E99401"/>
      </a:folHlink>
    </a:clrScheme>
    <a:fontScheme name="Orange Experience">
      <a:majorFont>
        <a:latin typeface="Oswald SemiBold"/>
        <a:ea typeface=""/>
        <a:cs typeface=""/>
      </a:majorFont>
      <a:minorFont>
        <a:latin typeface="Univers Condensed Light"/>
        <a:ea typeface=""/>
        <a:cs typeface=""/>
      </a:minorFont>
    </a:fontScheme>
    <a:fmtScheme name="Orange Experien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range Experience" id="{3FBD020F-64D3-42BF-A2BA-FB7237EC65A2}" vid="{0A40F0BF-A9BE-440A-B017-9F6336E851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604CAC9-4DB9-48D9-8A6F-3675D14127D6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5D279CDD-1FB7-427E-9208-ECF0EB941AD6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1E753F6F-88D8-493D-A089-0923419088E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GradientRise</Template>
  <TotalTime>1268</TotalTime>
  <Words>533</Words>
  <Application>Microsoft Office PowerPoint</Application>
  <PresentationFormat>Widescreen</PresentationFormat>
  <Paragraphs>106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Arial</vt:lpstr>
      <vt:lpstr>Oswald SemiBold</vt:lpstr>
      <vt:lpstr>Univers Condensed Light</vt:lpstr>
      <vt:lpstr>Wingdings</vt:lpstr>
      <vt:lpstr>Orange Experience</vt:lpstr>
      <vt:lpstr> DS3 COURSEWORK  </vt:lpstr>
      <vt:lpstr>PowerPoint Presentation</vt:lpstr>
      <vt:lpstr>           WEEKLY TIMESHEET</vt:lpstr>
      <vt:lpstr>  GYM SURVEY  FEEDBACK</vt:lpstr>
      <vt:lpstr>Staff training &amp; development  document adjusted.</vt:lpstr>
      <vt:lpstr>Staff training and development Summary.</vt:lpstr>
      <vt:lpstr>POWER POINT      Ms WORD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Taofeeq Mohammed Ibrahim (2539637)</cp:lastModifiedBy>
  <cp:revision>61</cp:revision>
  <dcterms:created xsi:type="dcterms:W3CDTF">2026-08-03T08:01:25Z</dcterms:created>
  <dcterms:modified xsi:type="dcterms:W3CDTF">2026-08-13T16:56:04Z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