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28"/>
  </p:notesMasterIdLst>
  <p:handoutMasterIdLst>
    <p:handoutMasterId r:id="rId29"/>
  </p:handoutMasterIdLst>
  <p:sldIdLst>
    <p:sldId id="359" r:id="rId5"/>
    <p:sldId id="360" r:id="rId6"/>
    <p:sldId id="361" r:id="rId7"/>
    <p:sldId id="362" r:id="rId8"/>
    <p:sldId id="363" r:id="rId9"/>
    <p:sldId id="364" r:id="rId10"/>
    <p:sldId id="365" r:id="rId11"/>
    <p:sldId id="366" r:id="rId12"/>
    <p:sldId id="367" r:id="rId13"/>
    <p:sldId id="368" r:id="rId14"/>
    <p:sldId id="369" r:id="rId15"/>
    <p:sldId id="370" r:id="rId16"/>
    <p:sldId id="371" r:id="rId17"/>
    <p:sldId id="372" r:id="rId18"/>
    <p:sldId id="373" r:id="rId19"/>
    <p:sldId id="374" r:id="rId20"/>
    <p:sldId id="375" r:id="rId21"/>
    <p:sldId id="376" r:id="rId22"/>
    <p:sldId id="377" r:id="rId23"/>
    <p:sldId id="378" r:id="rId24"/>
    <p:sldId id="380" r:id="rId25"/>
    <p:sldId id="381" r:id="rId26"/>
    <p:sldId id="3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17DF7E-012D-E002-D74E-B22ED9E429E4}" v="67" dt="2026-07-19T12:57:46.445"/>
    <p1510:client id="{353A5FEC-09E4-C3EC-2659-BFD8CB79FF09}" v="5209" dt="2026-07-19T12:47:53.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55" autoAdjust="0"/>
    <p:restoredTop sz="94643"/>
  </p:normalViewPr>
  <p:slideViewPr>
    <p:cSldViewPr snapToGrid="0">
      <p:cViewPr>
        <p:scale>
          <a:sx n="100" d="100"/>
          <a:sy n="100" d="100"/>
        </p:scale>
        <p:origin x="-936" y="-40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ifford Musiyiwa (2129082)" userId="S::2129082@student.uwtsd.ac.uk::11d16c2e-133c-41ea-8591-593545359e58" providerId="AD" clId="Web-{353A5FEC-09E4-C3EC-2659-BFD8CB79FF09}"/>
    <pc:docChg chg="addSld delSld modSld">
      <pc:chgData name="Clifford Musiyiwa (2129082)" userId="S::2129082@student.uwtsd.ac.uk::11d16c2e-133c-41ea-8591-593545359e58" providerId="AD" clId="Web-{353A5FEC-09E4-C3EC-2659-BFD8CB79FF09}" dt="2026-07-19T12:47:53.729" v="5211" actId="20577"/>
      <pc:docMkLst>
        <pc:docMk/>
      </pc:docMkLst>
      <pc:sldChg chg="modSp">
        <pc:chgData name="Clifford Musiyiwa (2129082)" userId="S::2129082@student.uwtsd.ac.uk::11d16c2e-133c-41ea-8591-593545359e58" providerId="AD" clId="Web-{353A5FEC-09E4-C3EC-2659-BFD8CB79FF09}" dt="2026-07-18T13:37:12.774" v="770" actId="20577"/>
        <pc:sldMkLst>
          <pc:docMk/>
          <pc:sldMk cId="595283206" sldId="359"/>
        </pc:sldMkLst>
        <pc:spChg chg="mod">
          <ac:chgData name="Clifford Musiyiwa (2129082)" userId="S::2129082@student.uwtsd.ac.uk::11d16c2e-133c-41ea-8591-593545359e58" providerId="AD" clId="Web-{353A5FEC-09E4-C3EC-2659-BFD8CB79FF09}" dt="2026-07-18T13:37:12.774" v="770" actId="20577"/>
          <ac:spMkLst>
            <pc:docMk/>
            <pc:sldMk cId="595283206" sldId="359"/>
            <ac:spMk id="2" creationId="{24FC3021-09CF-E226-5E0B-1157CE061D3E}"/>
          </ac:spMkLst>
        </pc:spChg>
      </pc:sldChg>
      <pc:sldChg chg="modSp new">
        <pc:chgData name="Clifford Musiyiwa (2129082)" userId="S::2129082@student.uwtsd.ac.uk::11d16c2e-133c-41ea-8591-593545359e58" providerId="AD" clId="Web-{353A5FEC-09E4-C3EC-2659-BFD8CB79FF09}" dt="2026-07-18T13:35:39.911" v="766" actId="20577"/>
        <pc:sldMkLst>
          <pc:docMk/>
          <pc:sldMk cId="1677275763" sldId="360"/>
        </pc:sldMkLst>
        <pc:spChg chg="mod">
          <ac:chgData name="Clifford Musiyiwa (2129082)" userId="S::2129082@student.uwtsd.ac.uk::11d16c2e-133c-41ea-8591-593545359e58" providerId="AD" clId="Web-{353A5FEC-09E4-C3EC-2659-BFD8CB79FF09}" dt="2026-07-18T12:02:09.972" v="200" actId="20577"/>
          <ac:spMkLst>
            <pc:docMk/>
            <pc:sldMk cId="1677275763" sldId="360"/>
            <ac:spMk id="2" creationId="{4D28BDD4-98FD-C071-2964-BD22C1D1AD31}"/>
          </ac:spMkLst>
        </pc:spChg>
        <pc:spChg chg="mod">
          <ac:chgData name="Clifford Musiyiwa (2129082)" userId="S::2129082@student.uwtsd.ac.uk::11d16c2e-133c-41ea-8591-593545359e58" providerId="AD" clId="Web-{353A5FEC-09E4-C3EC-2659-BFD8CB79FF09}" dt="2026-07-18T13:35:39.911" v="766" actId="20577"/>
          <ac:spMkLst>
            <pc:docMk/>
            <pc:sldMk cId="1677275763" sldId="360"/>
            <ac:spMk id="3" creationId="{FE5012AE-D213-4B3B-6D65-9CED8C8FBEB0}"/>
          </ac:spMkLst>
        </pc:spChg>
      </pc:sldChg>
      <pc:sldChg chg="modSp new">
        <pc:chgData name="Clifford Musiyiwa (2129082)" userId="S::2129082@student.uwtsd.ac.uk::11d16c2e-133c-41ea-8591-593545359e58" providerId="AD" clId="Web-{353A5FEC-09E4-C3EC-2659-BFD8CB79FF09}" dt="2026-07-18T20:04:22.929" v="1935" actId="20577"/>
        <pc:sldMkLst>
          <pc:docMk/>
          <pc:sldMk cId="870661977" sldId="361"/>
        </pc:sldMkLst>
        <pc:spChg chg="mod">
          <ac:chgData name="Clifford Musiyiwa (2129082)" userId="S::2129082@student.uwtsd.ac.uk::11d16c2e-133c-41ea-8591-593545359e58" providerId="AD" clId="Web-{353A5FEC-09E4-C3EC-2659-BFD8CB79FF09}" dt="2026-07-18T15:48:16.280" v="816" actId="20577"/>
          <ac:spMkLst>
            <pc:docMk/>
            <pc:sldMk cId="870661977" sldId="361"/>
            <ac:spMk id="2" creationId="{B97A31CC-242B-B49F-70F4-5E7E181D962E}"/>
          </ac:spMkLst>
        </pc:spChg>
        <pc:spChg chg="mod">
          <ac:chgData name="Clifford Musiyiwa (2129082)" userId="S::2129082@student.uwtsd.ac.uk::11d16c2e-133c-41ea-8591-593545359e58" providerId="AD" clId="Web-{353A5FEC-09E4-C3EC-2659-BFD8CB79FF09}" dt="2026-07-18T20:04:22.929" v="1935" actId="20577"/>
          <ac:spMkLst>
            <pc:docMk/>
            <pc:sldMk cId="870661977" sldId="361"/>
            <ac:spMk id="3" creationId="{17E60294-DB32-D81F-3AE9-29A42A6F056B}"/>
          </ac:spMkLst>
        </pc:spChg>
      </pc:sldChg>
      <pc:sldChg chg="modSp new">
        <pc:chgData name="Clifford Musiyiwa (2129082)" userId="S::2129082@student.uwtsd.ac.uk::11d16c2e-133c-41ea-8591-593545359e58" providerId="AD" clId="Web-{353A5FEC-09E4-C3EC-2659-BFD8CB79FF09}" dt="2026-07-18T20:22:38.183" v="2055" actId="20577"/>
        <pc:sldMkLst>
          <pc:docMk/>
          <pc:sldMk cId="273676070" sldId="362"/>
        </pc:sldMkLst>
        <pc:spChg chg="mod">
          <ac:chgData name="Clifford Musiyiwa (2129082)" userId="S::2129082@student.uwtsd.ac.uk::11d16c2e-133c-41ea-8591-593545359e58" providerId="AD" clId="Web-{353A5FEC-09E4-C3EC-2659-BFD8CB79FF09}" dt="2026-07-18T19:40:51.887" v="1550" actId="20577"/>
          <ac:spMkLst>
            <pc:docMk/>
            <pc:sldMk cId="273676070" sldId="362"/>
            <ac:spMk id="2" creationId="{5A2D390B-B008-88A3-BA95-312A6BDFAC74}"/>
          </ac:spMkLst>
        </pc:spChg>
        <pc:spChg chg="mod">
          <ac:chgData name="Clifford Musiyiwa (2129082)" userId="S::2129082@student.uwtsd.ac.uk::11d16c2e-133c-41ea-8591-593545359e58" providerId="AD" clId="Web-{353A5FEC-09E4-C3EC-2659-BFD8CB79FF09}" dt="2026-07-18T20:22:38.183" v="2055" actId="20577"/>
          <ac:spMkLst>
            <pc:docMk/>
            <pc:sldMk cId="273676070" sldId="362"/>
            <ac:spMk id="3" creationId="{D731046A-738F-36C9-82AF-80A1E13ECF94}"/>
          </ac:spMkLst>
        </pc:spChg>
      </pc:sldChg>
      <pc:sldChg chg="modSp new">
        <pc:chgData name="Clifford Musiyiwa (2129082)" userId="S::2129082@student.uwtsd.ac.uk::11d16c2e-133c-41ea-8591-593545359e58" providerId="AD" clId="Web-{353A5FEC-09E4-C3EC-2659-BFD8CB79FF09}" dt="2026-07-18T20:05:05.432" v="1937" actId="14100"/>
        <pc:sldMkLst>
          <pc:docMk/>
          <pc:sldMk cId="3923637444" sldId="363"/>
        </pc:sldMkLst>
        <pc:spChg chg="mod">
          <ac:chgData name="Clifford Musiyiwa (2129082)" userId="S::2129082@student.uwtsd.ac.uk::11d16c2e-133c-41ea-8591-593545359e58" providerId="AD" clId="Web-{353A5FEC-09E4-C3EC-2659-BFD8CB79FF09}" dt="2026-07-18T19:42:59.317" v="1563" actId="20577"/>
          <ac:spMkLst>
            <pc:docMk/>
            <pc:sldMk cId="3923637444" sldId="363"/>
            <ac:spMk id="2" creationId="{4B6237E6-9F31-3475-1ECF-0317ED6A3E22}"/>
          </ac:spMkLst>
        </pc:spChg>
        <pc:spChg chg="mod">
          <ac:chgData name="Clifford Musiyiwa (2129082)" userId="S::2129082@student.uwtsd.ac.uk::11d16c2e-133c-41ea-8591-593545359e58" providerId="AD" clId="Web-{353A5FEC-09E4-C3EC-2659-BFD8CB79FF09}" dt="2026-07-18T20:05:05.432" v="1937" actId="14100"/>
          <ac:spMkLst>
            <pc:docMk/>
            <pc:sldMk cId="3923637444" sldId="363"/>
            <ac:spMk id="3" creationId="{503225AA-4A24-7ED4-F48F-946215BC78BB}"/>
          </ac:spMkLst>
        </pc:spChg>
      </pc:sldChg>
      <pc:sldChg chg="modSp new">
        <pc:chgData name="Clifford Musiyiwa (2129082)" userId="S::2129082@student.uwtsd.ac.uk::11d16c2e-133c-41ea-8591-593545359e58" providerId="AD" clId="Web-{353A5FEC-09E4-C3EC-2659-BFD8CB79FF09}" dt="2026-07-19T06:46:01.701" v="2274" actId="20577"/>
        <pc:sldMkLst>
          <pc:docMk/>
          <pc:sldMk cId="2694684118" sldId="364"/>
        </pc:sldMkLst>
        <pc:spChg chg="mod">
          <ac:chgData name="Clifford Musiyiwa (2129082)" userId="S::2129082@student.uwtsd.ac.uk::11d16c2e-133c-41ea-8591-593545359e58" providerId="AD" clId="Web-{353A5FEC-09E4-C3EC-2659-BFD8CB79FF09}" dt="2026-07-18T19:55:13.393" v="1772" actId="20577"/>
          <ac:spMkLst>
            <pc:docMk/>
            <pc:sldMk cId="2694684118" sldId="364"/>
            <ac:spMk id="2" creationId="{4B2D4E79-703D-D1AD-0087-B4C1AA230949}"/>
          </ac:spMkLst>
        </pc:spChg>
        <pc:spChg chg="mod">
          <ac:chgData name="Clifford Musiyiwa (2129082)" userId="S::2129082@student.uwtsd.ac.uk::11d16c2e-133c-41ea-8591-593545359e58" providerId="AD" clId="Web-{353A5FEC-09E4-C3EC-2659-BFD8CB79FF09}" dt="2026-07-19T06:46:01.701" v="2274" actId="20577"/>
          <ac:spMkLst>
            <pc:docMk/>
            <pc:sldMk cId="2694684118" sldId="364"/>
            <ac:spMk id="3" creationId="{E4B3B4F4-9DC8-5C8E-C7F5-A80757C3A5E0}"/>
          </ac:spMkLst>
        </pc:spChg>
      </pc:sldChg>
      <pc:sldChg chg="modSp new">
        <pc:chgData name="Clifford Musiyiwa (2129082)" userId="S::2129082@student.uwtsd.ac.uk::11d16c2e-133c-41ea-8591-593545359e58" providerId="AD" clId="Web-{353A5FEC-09E4-C3EC-2659-BFD8CB79FF09}" dt="2026-07-19T07:32:45.551" v="2781" actId="20577"/>
        <pc:sldMkLst>
          <pc:docMk/>
          <pc:sldMk cId="1055554116" sldId="365"/>
        </pc:sldMkLst>
        <pc:spChg chg="mod">
          <ac:chgData name="Clifford Musiyiwa (2129082)" userId="S::2129082@student.uwtsd.ac.uk::11d16c2e-133c-41ea-8591-593545359e58" providerId="AD" clId="Web-{353A5FEC-09E4-C3EC-2659-BFD8CB79FF09}" dt="2026-07-19T06:48:09.835" v="2278" actId="20577"/>
          <ac:spMkLst>
            <pc:docMk/>
            <pc:sldMk cId="1055554116" sldId="365"/>
            <ac:spMk id="2" creationId="{69EED2B4-5E3C-6E17-344A-67A79AA047AE}"/>
          </ac:spMkLst>
        </pc:spChg>
        <pc:spChg chg="mod">
          <ac:chgData name="Clifford Musiyiwa (2129082)" userId="S::2129082@student.uwtsd.ac.uk::11d16c2e-133c-41ea-8591-593545359e58" providerId="AD" clId="Web-{353A5FEC-09E4-C3EC-2659-BFD8CB79FF09}" dt="2026-07-19T07:32:45.551" v="2781" actId="20577"/>
          <ac:spMkLst>
            <pc:docMk/>
            <pc:sldMk cId="1055554116" sldId="365"/>
            <ac:spMk id="3" creationId="{76E9C0F7-306A-6E83-F2DE-BA60D069A961}"/>
          </ac:spMkLst>
        </pc:spChg>
      </pc:sldChg>
      <pc:sldChg chg="modSp new">
        <pc:chgData name="Clifford Musiyiwa (2129082)" userId="S::2129082@student.uwtsd.ac.uk::11d16c2e-133c-41ea-8591-593545359e58" providerId="AD" clId="Web-{353A5FEC-09E4-C3EC-2659-BFD8CB79FF09}" dt="2026-07-19T07:07:39.322" v="2422" actId="20577"/>
        <pc:sldMkLst>
          <pc:docMk/>
          <pc:sldMk cId="973193401" sldId="366"/>
        </pc:sldMkLst>
        <pc:spChg chg="mod">
          <ac:chgData name="Clifford Musiyiwa (2129082)" userId="S::2129082@student.uwtsd.ac.uk::11d16c2e-133c-41ea-8591-593545359e58" providerId="AD" clId="Web-{353A5FEC-09E4-C3EC-2659-BFD8CB79FF09}" dt="2026-07-19T06:59:58.774" v="2288" actId="20577"/>
          <ac:spMkLst>
            <pc:docMk/>
            <pc:sldMk cId="973193401" sldId="366"/>
            <ac:spMk id="2" creationId="{004E8C72-F439-413D-4283-FCE36826BD85}"/>
          </ac:spMkLst>
        </pc:spChg>
        <pc:spChg chg="mod">
          <ac:chgData name="Clifford Musiyiwa (2129082)" userId="S::2129082@student.uwtsd.ac.uk::11d16c2e-133c-41ea-8591-593545359e58" providerId="AD" clId="Web-{353A5FEC-09E4-C3EC-2659-BFD8CB79FF09}" dt="2026-07-19T07:07:39.322" v="2422" actId="20577"/>
          <ac:spMkLst>
            <pc:docMk/>
            <pc:sldMk cId="973193401" sldId="366"/>
            <ac:spMk id="3" creationId="{DE700A4A-2745-1840-6E72-E6D365E22AA3}"/>
          </ac:spMkLst>
        </pc:spChg>
      </pc:sldChg>
      <pc:sldChg chg="modSp new">
        <pc:chgData name="Clifford Musiyiwa (2129082)" userId="S::2129082@student.uwtsd.ac.uk::11d16c2e-133c-41ea-8591-593545359e58" providerId="AD" clId="Web-{353A5FEC-09E4-C3EC-2659-BFD8CB79FF09}" dt="2026-07-19T07:37:48.088" v="2807" actId="20577"/>
        <pc:sldMkLst>
          <pc:docMk/>
          <pc:sldMk cId="256373994" sldId="367"/>
        </pc:sldMkLst>
        <pc:spChg chg="mod">
          <ac:chgData name="Clifford Musiyiwa (2129082)" userId="S::2129082@student.uwtsd.ac.uk::11d16c2e-133c-41ea-8591-593545359e58" providerId="AD" clId="Web-{353A5FEC-09E4-C3EC-2659-BFD8CB79FF09}" dt="2026-07-19T07:13:36.003" v="2512" actId="20577"/>
          <ac:spMkLst>
            <pc:docMk/>
            <pc:sldMk cId="256373994" sldId="367"/>
            <ac:spMk id="2" creationId="{690B336A-6075-2DF5-5609-E4609A47F463}"/>
          </ac:spMkLst>
        </pc:spChg>
        <pc:spChg chg="mod">
          <ac:chgData name="Clifford Musiyiwa (2129082)" userId="S::2129082@student.uwtsd.ac.uk::11d16c2e-133c-41ea-8591-593545359e58" providerId="AD" clId="Web-{353A5FEC-09E4-C3EC-2659-BFD8CB79FF09}" dt="2026-07-19T07:37:48.088" v="2807" actId="20577"/>
          <ac:spMkLst>
            <pc:docMk/>
            <pc:sldMk cId="256373994" sldId="367"/>
            <ac:spMk id="3" creationId="{A55522BA-1AA1-6F7A-3FC7-7FD5A805B459}"/>
          </ac:spMkLst>
        </pc:spChg>
      </pc:sldChg>
      <pc:sldChg chg="modSp new">
        <pc:chgData name="Clifford Musiyiwa (2129082)" userId="S::2129082@student.uwtsd.ac.uk::11d16c2e-133c-41ea-8591-593545359e58" providerId="AD" clId="Web-{353A5FEC-09E4-C3EC-2659-BFD8CB79FF09}" dt="2026-07-19T07:41:51.057" v="2923" actId="14100"/>
        <pc:sldMkLst>
          <pc:docMk/>
          <pc:sldMk cId="3666016684" sldId="368"/>
        </pc:sldMkLst>
        <pc:spChg chg="mod">
          <ac:chgData name="Clifford Musiyiwa (2129082)" userId="S::2129082@student.uwtsd.ac.uk::11d16c2e-133c-41ea-8591-593545359e58" providerId="AD" clId="Web-{353A5FEC-09E4-C3EC-2659-BFD8CB79FF09}" dt="2026-07-19T07:37:55.369" v="2808" actId="20577"/>
          <ac:spMkLst>
            <pc:docMk/>
            <pc:sldMk cId="3666016684" sldId="368"/>
            <ac:spMk id="2" creationId="{FC230BAD-9113-4F6B-F2B3-16A7A9DCDAD3}"/>
          </ac:spMkLst>
        </pc:spChg>
        <pc:spChg chg="mod">
          <ac:chgData name="Clifford Musiyiwa (2129082)" userId="S::2129082@student.uwtsd.ac.uk::11d16c2e-133c-41ea-8591-593545359e58" providerId="AD" clId="Web-{353A5FEC-09E4-C3EC-2659-BFD8CB79FF09}" dt="2026-07-19T07:41:51.057" v="2923" actId="14100"/>
          <ac:spMkLst>
            <pc:docMk/>
            <pc:sldMk cId="3666016684" sldId="368"/>
            <ac:spMk id="3" creationId="{DFCFDF0B-51C3-43F9-92E0-7CCE598FF0EE}"/>
          </ac:spMkLst>
        </pc:spChg>
      </pc:sldChg>
      <pc:sldChg chg="modSp new">
        <pc:chgData name="Clifford Musiyiwa (2129082)" userId="S::2129082@student.uwtsd.ac.uk::11d16c2e-133c-41ea-8591-593545359e58" providerId="AD" clId="Web-{353A5FEC-09E4-C3EC-2659-BFD8CB79FF09}" dt="2026-07-19T09:14:25.995" v="3051" actId="20577"/>
        <pc:sldMkLst>
          <pc:docMk/>
          <pc:sldMk cId="4202648228" sldId="369"/>
        </pc:sldMkLst>
        <pc:spChg chg="mod">
          <ac:chgData name="Clifford Musiyiwa (2129082)" userId="S::2129082@student.uwtsd.ac.uk::11d16c2e-133c-41ea-8591-593545359e58" providerId="AD" clId="Web-{353A5FEC-09E4-C3EC-2659-BFD8CB79FF09}" dt="2026-07-19T09:11:09.562" v="2964" actId="20577"/>
          <ac:spMkLst>
            <pc:docMk/>
            <pc:sldMk cId="4202648228" sldId="369"/>
            <ac:spMk id="2" creationId="{B9C3DB13-FCFD-FA81-60F3-C9FD79B7F2A9}"/>
          </ac:spMkLst>
        </pc:spChg>
        <pc:spChg chg="mod">
          <ac:chgData name="Clifford Musiyiwa (2129082)" userId="S::2129082@student.uwtsd.ac.uk::11d16c2e-133c-41ea-8591-593545359e58" providerId="AD" clId="Web-{353A5FEC-09E4-C3EC-2659-BFD8CB79FF09}" dt="2026-07-19T09:14:25.995" v="3051" actId="20577"/>
          <ac:spMkLst>
            <pc:docMk/>
            <pc:sldMk cId="4202648228" sldId="369"/>
            <ac:spMk id="3" creationId="{90E884FB-B78D-158A-D920-2311C90D9483}"/>
          </ac:spMkLst>
        </pc:spChg>
      </pc:sldChg>
      <pc:sldChg chg="modSp new">
        <pc:chgData name="Clifford Musiyiwa (2129082)" userId="S::2129082@student.uwtsd.ac.uk::11d16c2e-133c-41ea-8591-593545359e58" providerId="AD" clId="Web-{353A5FEC-09E4-C3EC-2659-BFD8CB79FF09}" dt="2026-07-19T09:20:42.893" v="3105" actId="14100"/>
        <pc:sldMkLst>
          <pc:docMk/>
          <pc:sldMk cId="1232979927" sldId="370"/>
        </pc:sldMkLst>
        <pc:spChg chg="mod">
          <ac:chgData name="Clifford Musiyiwa (2129082)" userId="S::2129082@student.uwtsd.ac.uk::11d16c2e-133c-41ea-8591-593545359e58" providerId="AD" clId="Web-{353A5FEC-09E4-C3EC-2659-BFD8CB79FF09}" dt="2026-07-19T09:16:49.020" v="3060" actId="20577"/>
          <ac:spMkLst>
            <pc:docMk/>
            <pc:sldMk cId="1232979927" sldId="370"/>
            <ac:spMk id="2" creationId="{49858049-948D-D503-EA54-C6E1FD0BBCAE}"/>
          </ac:spMkLst>
        </pc:spChg>
        <pc:spChg chg="mod">
          <ac:chgData name="Clifford Musiyiwa (2129082)" userId="S::2129082@student.uwtsd.ac.uk::11d16c2e-133c-41ea-8591-593545359e58" providerId="AD" clId="Web-{353A5FEC-09E4-C3EC-2659-BFD8CB79FF09}" dt="2026-07-19T09:20:42.893" v="3105" actId="14100"/>
          <ac:spMkLst>
            <pc:docMk/>
            <pc:sldMk cId="1232979927" sldId="370"/>
            <ac:spMk id="3" creationId="{EA33979C-2ED8-F01A-63E2-10B9CDABF17D}"/>
          </ac:spMkLst>
        </pc:spChg>
      </pc:sldChg>
      <pc:sldChg chg="modSp new">
        <pc:chgData name="Clifford Musiyiwa (2129082)" userId="S::2129082@student.uwtsd.ac.uk::11d16c2e-133c-41ea-8591-593545359e58" providerId="AD" clId="Web-{353A5FEC-09E4-C3EC-2659-BFD8CB79FF09}" dt="2026-07-19T09:53:48.719" v="3374" actId="14100"/>
        <pc:sldMkLst>
          <pc:docMk/>
          <pc:sldMk cId="2298325720" sldId="371"/>
        </pc:sldMkLst>
        <pc:spChg chg="mod">
          <ac:chgData name="Clifford Musiyiwa (2129082)" userId="S::2129082@student.uwtsd.ac.uk::11d16c2e-133c-41ea-8591-593545359e58" providerId="AD" clId="Web-{353A5FEC-09E4-C3EC-2659-BFD8CB79FF09}" dt="2026-07-19T09:23:09.043" v="3119" actId="20577"/>
          <ac:spMkLst>
            <pc:docMk/>
            <pc:sldMk cId="2298325720" sldId="371"/>
            <ac:spMk id="2" creationId="{AA0E4D35-48A0-6453-E555-0C133A9CCC80}"/>
          </ac:spMkLst>
        </pc:spChg>
        <pc:spChg chg="mod">
          <ac:chgData name="Clifford Musiyiwa (2129082)" userId="S::2129082@student.uwtsd.ac.uk::11d16c2e-133c-41ea-8591-593545359e58" providerId="AD" clId="Web-{353A5FEC-09E4-C3EC-2659-BFD8CB79FF09}" dt="2026-07-19T09:53:48.719" v="3374" actId="14100"/>
          <ac:spMkLst>
            <pc:docMk/>
            <pc:sldMk cId="2298325720" sldId="371"/>
            <ac:spMk id="3" creationId="{7C5F8A01-4C8B-E77F-93BB-A56313C7C290}"/>
          </ac:spMkLst>
        </pc:spChg>
      </pc:sldChg>
      <pc:sldChg chg="modSp new">
        <pc:chgData name="Clifford Musiyiwa (2129082)" userId="S::2129082@student.uwtsd.ac.uk::11d16c2e-133c-41ea-8591-593545359e58" providerId="AD" clId="Web-{353A5FEC-09E4-C3EC-2659-BFD8CB79FF09}" dt="2026-07-19T10:01:18.095" v="3525" actId="20577"/>
        <pc:sldMkLst>
          <pc:docMk/>
          <pc:sldMk cId="1280020263" sldId="372"/>
        </pc:sldMkLst>
        <pc:spChg chg="mod">
          <ac:chgData name="Clifford Musiyiwa (2129082)" userId="S::2129082@student.uwtsd.ac.uk::11d16c2e-133c-41ea-8591-593545359e58" providerId="AD" clId="Web-{353A5FEC-09E4-C3EC-2659-BFD8CB79FF09}" dt="2026-07-19T09:58:39.396" v="3435" actId="20577"/>
          <ac:spMkLst>
            <pc:docMk/>
            <pc:sldMk cId="1280020263" sldId="372"/>
            <ac:spMk id="2" creationId="{E07604D6-6D71-FA8B-B8E2-1CAB313BA678}"/>
          </ac:spMkLst>
        </pc:spChg>
        <pc:spChg chg="mod">
          <ac:chgData name="Clifford Musiyiwa (2129082)" userId="S::2129082@student.uwtsd.ac.uk::11d16c2e-133c-41ea-8591-593545359e58" providerId="AD" clId="Web-{353A5FEC-09E4-C3EC-2659-BFD8CB79FF09}" dt="2026-07-19T10:01:18.095" v="3525" actId="20577"/>
          <ac:spMkLst>
            <pc:docMk/>
            <pc:sldMk cId="1280020263" sldId="372"/>
            <ac:spMk id="3" creationId="{582EC773-81D1-60E2-F91F-5BBC65652452}"/>
          </ac:spMkLst>
        </pc:spChg>
      </pc:sldChg>
      <pc:sldChg chg="modSp new">
        <pc:chgData name="Clifford Musiyiwa (2129082)" userId="S::2129082@student.uwtsd.ac.uk::11d16c2e-133c-41ea-8591-593545359e58" providerId="AD" clId="Web-{353A5FEC-09E4-C3EC-2659-BFD8CB79FF09}" dt="2026-07-19T10:10:40.949" v="3721" actId="20577"/>
        <pc:sldMkLst>
          <pc:docMk/>
          <pc:sldMk cId="337067731" sldId="373"/>
        </pc:sldMkLst>
        <pc:spChg chg="mod">
          <ac:chgData name="Clifford Musiyiwa (2129082)" userId="S::2129082@student.uwtsd.ac.uk::11d16c2e-133c-41ea-8591-593545359e58" providerId="AD" clId="Web-{353A5FEC-09E4-C3EC-2659-BFD8CB79FF09}" dt="2026-07-19T10:02:43.742" v="3534" actId="20577"/>
          <ac:spMkLst>
            <pc:docMk/>
            <pc:sldMk cId="337067731" sldId="373"/>
            <ac:spMk id="2" creationId="{FE629599-4EC2-A20F-5448-46C255EDE70C}"/>
          </ac:spMkLst>
        </pc:spChg>
        <pc:spChg chg="mod">
          <ac:chgData name="Clifford Musiyiwa (2129082)" userId="S::2129082@student.uwtsd.ac.uk::11d16c2e-133c-41ea-8591-593545359e58" providerId="AD" clId="Web-{353A5FEC-09E4-C3EC-2659-BFD8CB79FF09}" dt="2026-07-19T10:10:40.949" v="3721" actId="20577"/>
          <ac:spMkLst>
            <pc:docMk/>
            <pc:sldMk cId="337067731" sldId="373"/>
            <ac:spMk id="3" creationId="{1C03AA04-1A02-0721-2959-A904ED00AE3C}"/>
          </ac:spMkLst>
        </pc:spChg>
      </pc:sldChg>
      <pc:sldChg chg="modSp new">
        <pc:chgData name="Clifford Musiyiwa (2129082)" userId="S::2129082@student.uwtsd.ac.uk::11d16c2e-133c-41ea-8591-593545359e58" providerId="AD" clId="Web-{353A5FEC-09E4-C3EC-2659-BFD8CB79FF09}" dt="2026-07-19T10:26:27.611" v="4074" actId="20577"/>
        <pc:sldMkLst>
          <pc:docMk/>
          <pc:sldMk cId="354580755" sldId="374"/>
        </pc:sldMkLst>
        <pc:spChg chg="mod">
          <ac:chgData name="Clifford Musiyiwa (2129082)" userId="S::2129082@student.uwtsd.ac.uk::11d16c2e-133c-41ea-8591-593545359e58" providerId="AD" clId="Web-{353A5FEC-09E4-C3EC-2659-BFD8CB79FF09}" dt="2026-07-19T10:12:36.473" v="3751" actId="20577"/>
          <ac:spMkLst>
            <pc:docMk/>
            <pc:sldMk cId="354580755" sldId="374"/>
            <ac:spMk id="2" creationId="{5DEB68BF-7686-0CF3-7989-07A9C290A28A}"/>
          </ac:spMkLst>
        </pc:spChg>
        <pc:spChg chg="mod">
          <ac:chgData name="Clifford Musiyiwa (2129082)" userId="S::2129082@student.uwtsd.ac.uk::11d16c2e-133c-41ea-8591-593545359e58" providerId="AD" clId="Web-{353A5FEC-09E4-C3EC-2659-BFD8CB79FF09}" dt="2026-07-19T10:26:27.611" v="4074" actId="20577"/>
          <ac:spMkLst>
            <pc:docMk/>
            <pc:sldMk cId="354580755" sldId="374"/>
            <ac:spMk id="3" creationId="{68A54BFD-03C2-A4E8-FD67-F10F64D0C923}"/>
          </ac:spMkLst>
        </pc:spChg>
      </pc:sldChg>
      <pc:sldChg chg="modSp new">
        <pc:chgData name="Clifford Musiyiwa (2129082)" userId="S::2129082@student.uwtsd.ac.uk::11d16c2e-133c-41ea-8591-593545359e58" providerId="AD" clId="Web-{353A5FEC-09E4-C3EC-2659-BFD8CB79FF09}" dt="2026-07-19T11:54:46.340" v="4241" actId="20577"/>
        <pc:sldMkLst>
          <pc:docMk/>
          <pc:sldMk cId="3880706080" sldId="375"/>
        </pc:sldMkLst>
        <pc:spChg chg="mod">
          <ac:chgData name="Clifford Musiyiwa (2129082)" userId="S::2129082@student.uwtsd.ac.uk::11d16c2e-133c-41ea-8591-593545359e58" providerId="AD" clId="Web-{353A5FEC-09E4-C3EC-2659-BFD8CB79FF09}" dt="2026-07-19T11:49:16.252" v="4096" actId="20577"/>
          <ac:spMkLst>
            <pc:docMk/>
            <pc:sldMk cId="3880706080" sldId="375"/>
            <ac:spMk id="2" creationId="{D3531562-2AAB-3E7B-68E3-105C42718827}"/>
          </ac:spMkLst>
        </pc:spChg>
        <pc:spChg chg="mod">
          <ac:chgData name="Clifford Musiyiwa (2129082)" userId="S::2129082@student.uwtsd.ac.uk::11d16c2e-133c-41ea-8591-593545359e58" providerId="AD" clId="Web-{353A5FEC-09E4-C3EC-2659-BFD8CB79FF09}" dt="2026-07-19T11:54:46.340" v="4241" actId="20577"/>
          <ac:spMkLst>
            <pc:docMk/>
            <pc:sldMk cId="3880706080" sldId="375"/>
            <ac:spMk id="3" creationId="{AD6F231E-D95A-4BAE-D04B-CED605A36683}"/>
          </ac:spMkLst>
        </pc:spChg>
      </pc:sldChg>
      <pc:sldChg chg="modSp new">
        <pc:chgData name="Clifford Musiyiwa (2129082)" userId="S::2129082@student.uwtsd.ac.uk::11d16c2e-133c-41ea-8591-593545359e58" providerId="AD" clId="Web-{353A5FEC-09E4-C3EC-2659-BFD8CB79FF09}" dt="2026-07-19T12:10:09.565" v="4569" actId="20577"/>
        <pc:sldMkLst>
          <pc:docMk/>
          <pc:sldMk cId="3607081241" sldId="376"/>
        </pc:sldMkLst>
        <pc:spChg chg="mod">
          <ac:chgData name="Clifford Musiyiwa (2129082)" userId="S::2129082@student.uwtsd.ac.uk::11d16c2e-133c-41ea-8591-593545359e58" providerId="AD" clId="Web-{353A5FEC-09E4-C3EC-2659-BFD8CB79FF09}" dt="2026-07-19T11:55:17.545" v="4253" actId="20577"/>
          <ac:spMkLst>
            <pc:docMk/>
            <pc:sldMk cId="3607081241" sldId="376"/>
            <ac:spMk id="2" creationId="{4D92B985-542F-CA9E-320A-77BF54E2C522}"/>
          </ac:spMkLst>
        </pc:spChg>
        <pc:spChg chg="mod">
          <ac:chgData name="Clifford Musiyiwa (2129082)" userId="S::2129082@student.uwtsd.ac.uk::11d16c2e-133c-41ea-8591-593545359e58" providerId="AD" clId="Web-{353A5FEC-09E4-C3EC-2659-BFD8CB79FF09}" dt="2026-07-19T12:10:09.565" v="4569" actId="20577"/>
          <ac:spMkLst>
            <pc:docMk/>
            <pc:sldMk cId="3607081241" sldId="376"/>
            <ac:spMk id="3" creationId="{9F1BF117-8DA9-D0D0-3477-C2887CFD4611}"/>
          </ac:spMkLst>
        </pc:spChg>
      </pc:sldChg>
      <pc:sldChg chg="modSp new">
        <pc:chgData name="Clifford Musiyiwa (2129082)" userId="S::2129082@student.uwtsd.ac.uk::11d16c2e-133c-41ea-8591-593545359e58" providerId="AD" clId="Web-{353A5FEC-09E4-C3EC-2659-BFD8CB79FF09}" dt="2026-07-19T12:20:51.926" v="4916" actId="20577"/>
        <pc:sldMkLst>
          <pc:docMk/>
          <pc:sldMk cId="2721080486" sldId="377"/>
        </pc:sldMkLst>
        <pc:spChg chg="mod">
          <ac:chgData name="Clifford Musiyiwa (2129082)" userId="S::2129082@student.uwtsd.ac.uk::11d16c2e-133c-41ea-8591-593545359e58" providerId="AD" clId="Web-{353A5FEC-09E4-C3EC-2659-BFD8CB79FF09}" dt="2026-07-19T12:11:16.679" v="4579" actId="20577"/>
          <ac:spMkLst>
            <pc:docMk/>
            <pc:sldMk cId="2721080486" sldId="377"/>
            <ac:spMk id="2" creationId="{C330BA97-0F9D-74B4-A23B-3175D6A02791}"/>
          </ac:spMkLst>
        </pc:spChg>
        <pc:spChg chg="mod">
          <ac:chgData name="Clifford Musiyiwa (2129082)" userId="S::2129082@student.uwtsd.ac.uk::11d16c2e-133c-41ea-8591-593545359e58" providerId="AD" clId="Web-{353A5FEC-09E4-C3EC-2659-BFD8CB79FF09}" dt="2026-07-19T12:20:51.926" v="4916" actId="20577"/>
          <ac:spMkLst>
            <pc:docMk/>
            <pc:sldMk cId="2721080486" sldId="377"/>
            <ac:spMk id="3" creationId="{CE3A72B2-E1E8-056D-59D7-319342C0BEF0}"/>
          </ac:spMkLst>
        </pc:spChg>
      </pc:sldChg>
      <pc:sldChg chg="modSp new">
        <pc:chgData name="Clifford Musiyiwa (2129082)" userId="S::2129082@student.uwtsd.ac.uk::11d16c2e-133c-41ea-8591-593545359e58" providerId="AD" clId="Web-{353A5FEC-09E4-C3EC-2659-BFD8CB79FF09}" dt="2026-07-19T12:44:40.574" v="5185" actId="14100"/>
        <pc:sldMkLst>
          <pc:docMk/>
          <pc:sldMk cId="110297938" sldId="378"/>
        </pc:sldMkLst>
        <pc:spChg chg="mod">
          <ac:chgData name="Clifford Musiyiwa (2129082)" userId="S::2129082@student.uwtsd.ac.uk::11d16c2e-133c-41ea-8591-593545359e58" providerId="AD" clId="Web-{353A5FEC-09E4-C3EC-2659-BFD8CB79FF09}" dt="2026-07-19T12:36:45.300" v="4928" actId="20577"/>
          <ac:spMkLst>
            <pc:docMk/>
            <pc:sldMk cId="110297938" sldId="378"/>
            <ac:spMk id="2" creationId="{1F3F8F39-409A-D0B0-D22B-1B60C25DF33E}"/>
          </ac:spMkLst>
        </pc:spChg>
        <pc:spChg chg="mod">
          <ac:chgData name="Clifford Musiyiwa (2129082)" userId="S::2129082@student.uwtsd.ac.uk::11d16c2e-133c-41ea-8591-593545359e58" providerId="AD" clId="Web-{353A5FEC-09E4-C3EC-2659-BFD8CB79FF09}" dt="2026-07-19T12:44:40.574" v="5185" actId="14100"/>
          <ac:spMkLst>
            <pc:docMk/>
            <pc:sldMk cId="110297938" sldId="378"/>
            <ac:spMk id="3" creationId="{4253CE51-5865-B1CB-1140-541D08C3925D}"/>
          </ac:spMkLst>
        </pc:spChg>
      </pc:sldChg>
      <pc:sldChg chg="new del">
        <pc:chgData name="Clifford Musiyiwa (2129082)" userId="S::2129082@student.uwtsd.ac.uk::11d16c2e-133c-41ea-8591-593545359e58" providerId="AD" clId="Web-{353A5FEC-09E4-C3EC-2659-BFD8CB79FF09}" dt="2026-07-19T12:34:40.503" v="4918"/>
        <pc:sldMkLst>
          <pc:docMk/>
          <pc:sldMk cId="2073226708" sldId="378"/>
        </pc:sldMkLst>
      </pc:sldChg>
      <pc:sldChg chg="new del">
        <pc:chgData name="Clifford Musiyiwa (2129082)" userId="S::2129082@student.uwtsd.ac.uk::11d16c2e-133c-41ea-8591-593545359e58" providerId="AD" clId="Web-{353A5FEC-09E4-C3EC-2659-BFD8CB79FF09}" dt="2026-07-19T12:35:12.849" v="4920"/>
        <pc:sldMkLst>
          <pc:docMk/>
          <pc:sldMk cId="2986241503" sldId="378"/>
        </pc:sldMkLst>
      </pc:sldChg>
      <pc:sldChg chg="modSp new">
        <pc:chgData name="Clifford Musiyiwa (2129082)" userId="S::2129082@student.uwtsd.ac.uk::11d16c2e-133c-41ea-8591-593545359e58" providerId="AD" clId="Web-{353A5FEC-09E4-C3EC-2659-BFD8CB79FF09}" dt="2026-07-19T12:47:53.729" v="5211" actId="20577"/>
        <pc:sldMkLst>
          <pc:docMk/>
          <pc:sldMk cId="1076562598" sldId="379"/>
        </pc:sldMkLst>
        <pc:spChg chg="mod">
          <ac:chgData name="Clifford Musiyiwa (2129082)" userId="S::2129082@student.uwtsd.ac.uk::11d16c2e-133c-41ea-8591-593545359e58" providerId="AD" clId="Web-{353A5FEC-09E4-C3EC-2659-BFD8CB79FF09}" dt="2026-07-19T12:45:40.469" v="5199" actId="20577"/>
          <ac:spMkLst>
            <pc:docMk/>
            <pc:sldMk cId="1076562598" sldId="379"/>
            <ac:spMk id="2" creationId="{4653F7EE-C792-1CB6-3AA2-69F974898CA4}"/>
          </ac:spMkLst>
        </pc:spChg>
        <pc:spChg chg="mod">
          <ac:chgData name="Clifford Musiyiwa (2129082)" userId="S::2129082@student.uwtsd.ac.uk::11d16c2e-133c-41ea-8591-593545359e58" providerId="AD" clId="Web-{353A5FEC-09E4-C3EC-2659-BFD8CB79FF09}" dt="2026-07-19T12:47:53.729" v="5211" actId="20577"/>
          <ac:spMkLst>
            <pc:docMk/>
            <pc:sldMk cId="1076562598" sldId="379"/>
            <ac:spMk id="3" creationId="{E4B63BBE-D6B7-EDFE-7C6E-93F2E37BEB93}"/>
          </ac:spMkLst>
        </pc:spChg>
      </pc:sldChg>
      <pc:sldChg chg="modSp new">
        <pc:chgData name="Clifford Musiyiwa (2129082)" userId="S::2129082@student.uwtsd.ac.uk::11d16c2e-133c-41ea-8591-593545359e58" providerId="AD" clId="Web-{353A5FEC-09E4-C3EC-2659-BFD8CB79FF09}" dt="2026-07-19T12:45:21.718" v="5190" actId="20577"/>
        <pc:sldMkLst>
          <pc:docMk/>
          <pc:sldMk cId="107136691" sldId="380"/>
        </pc:sldMkLst>
        <pc:spChg chg="mod">
          <ac:chgData name="Clifford Musiyiwa (2129082)" userId="S::2129082@student.uwtsd.ac.uk::11d16c2e-133c-41ea-8591-593545359e58" providerId="AD" clId="Web-{353A5FEC-09E4-C3EC-2659-BFD8CB79FF09}" dt="2026-07-19T12:45:21.718" v="5190" actId="20577"/>
          <ac:spMkLst>
            <pc:docMk/>
            <pc:sldMk cId="107136691" sldId="380"/>
            <ac:spMk id="2" creationId="{AAEE4D6A-AF13-0D4E-A82B-BF091ACB22FE}"/>
          </ac:spMkLst>
        </pc:spChg>
      </pc:sldChg>
      <pc:sldChg chg="new">
        <pc:chgData name="Clifford Musiyiwa (2129082)" userId="S::2129082@student.uwtsd.ac.uk::11d16c2e-133c-41ea-8591-593545359e58" providerId="AD" clId="Web-{353A5FEC-09E4-C3EC-2659-BFD8CB79FF09}" dt="2026-07-19T12:46:15.472" v="5200"/>
        <pc:sldMkLst>
          <pc:docMk/>
          <pc:sldMk cId="4088729521" sldId="381"/>
        </pc:sldMkLst>
      </pc:sldChg>
    </pc:docChg>
  </pc:docChgLst>
  <pc:docChgLst>
    <pc:chgData name="Clifford Musiyiwa (2129082)" userId="S::2129082@student.uwtsd.ac.uk::11d16c2e-133c-41ea-8591-593545359e58" providerId="AD" clId="Web-{2017DF7E-012D-E002-D74E-B22ED9E429E4}"/>
    <pc:docChg chg="addSld delSld modSld">
      <pc:chgData name="Clifford Musiyiwa (2129082)" userId="S::2129082@student.uwtsd.ac.uk::11d16c2e-133c-41ea-8591-593545359e58" providerId="AD" clId="Web-{2017DF7E-012D-E002-D74E-B22ED9E429E4}" dt="2026-07-19T12:57:46.445" v="68" actId="20577"/>
      <pc:docMkLst>
        <pc:docMk/>
      </pc:docMkLst>
      <pc:sldChg chg="modSp">
        <pc:chgData name="Clifford Musiyiwa (2129082)" userId="S::2129082@student.uwtsd.ac.uk::11d16c2e-133c-41ea-8591-593545359e58" providerId="AD" clId="Web-{2017DF7E-012D-E002-D74E-B22ED9E429E4}" dt="2026-07-19T12:48:34.163" v="0" actId="20577"/>
        <pc:sldMkLst>
          <pc:docMk/>
          <pc:sldMk cId="595283206" sldId="359"/>
        </pc:sldMkLst>
        <pc:spChg chg="mod">
          <ac:chgData name="Clifford Musiyiwa (2129082)" userId="S::2129082@student.uwtsd.ac.uk::11d16c2e-133c-41ea-8591-593545359e58" providerId="AD" clId="Web-{2017DF7E-012D-E002-D74E-B22ED9E429E4}" dt="2026-07-19T12:48:34.163" v="0" actId="20577"/>
          <ac:spMkLst>
            <pc:docMk/>
            <pc:sldMk cId="595283206" sldId="359"/>
            <ac:spMk id="3" creationId="{AF82E112-FCBE-B3EB-6DEA-27B8B544E529}"/>
          </ac:spMkLst>
        </pc:spChg>
      </pc:sldChg>
      <pc:sldChg chg="modSp del">
        <pc:chgData name="Clifford Musiyiwa (2129082)" userId="S::2129082@student.uwtsd.ac.uk::11d16c2e-133c-41ea-8591-593545359e58" providerId="AD" clId="Web-{2017DF7E-012D-E002-D74E-B22ED9E429E4}" dt="2026-07-19T12:49:15.273" v="2"/>
        <pc:sldMkLst>
          <pc:docMk/>
          <pc:sldMk cId="1076562598" sldId="379"/>
        </pc:sldMkLst>
        <pc:spChg chg="mod">
          <ac:chgData name="Clifford Musiyiwa (2129082)" userId="S::2129082@student.uwtsd.ac.uk::11d16c2e-133c-41ea-8591-593545359e58" providerId="AD" clId="Web-{2017DF7E-012D-E002-D74E-B22ED9E429E4}" dt="2026-07-19T12:49:02.444" v="1" actId="20577"/>
          <ac:spMkLst>
            <pc:docMk/>
            <pc:sldMk cId="1076562598" sldId="379"/>
            <ac:spMk id="3" creationId="{E4B63BBE-D6B7-EDFE-7C6E-93F2E37BEB93}"/>
          </ac:spMkLst>
        </pc:spChg>
      </pc:sldChg>
      <pc:sldChg chg="modSp">
        <pc:chgData name="Clifford Musiyiwa (2129082)" userId="S::2129082@student.uwtsd.ac.uk::11d16c2e-133c-41ea-8591-593545359e58" providerId="AD" clId="Web-{2017DF7E-012D-E002-D74E-B22ED9E429E4}" dt="2026-07-19T12:53:20.657" v="26" actId="20577"/>
        <pc:sldMkLst>
          <pc:docMk/>
          <pc:sldMk cId="107136691" sldId="380"/>
        </pc:sldMkLst>
        <pc:spChg chg="mod">
          <ac:chgData name="Clifford Musiyiwa (2129082)" userId="S::2129082@student.uwtsd.ac.uk::11d16c2e-133c-41ea-8591-593545359e58" providerId="AD" clId="Web-{2017DF7E-012D-E002-D74E-B22ED9E429E4}" dt="2026-07-19T12:49:44.445" v="7" actId="20577"/>
          <ac:spMkLst>
            <pc:docMk/>
            <pc:sldMk cId="107136691" sldId="380"/>
            <ac:spMk id="2" creationId="{AAEE4D6A-AF13-0D4E-A82B-BF091ACB22FE}"/>
          </ac:spMkLst>
        </pc:spChg>
        <pc:spChg chg="mod">
          <ac:chgData name="Clifford Musiyiwa (2129082)" userId="S::2129082@student.uwtsd.ac.uk::11d16c2e-133c-41ea-8591-593545359e58" providerId="AD" clId="Web-{2017DF7E-012D-E002-D74E-B22ED9E429E4}" dt="2026-07-19T12:53:20.657" v="26" actId="20577"/>
          <ac:spMkLst>
            <pc:docMk/>
            <pc:sldMk cId="107136691" sldId="380"/>
            <ac:spMk id="3" creationId="{8B4196AD-7993-154D-2858-AA387FB4B35C}"/>
          </ac:spMkLst>
        </pc:spChg>
      </pc:sldChg>
      <pc:sldChg chg="modSp">
        <pc:chgData name="Clifford Musiyiwa (2129082)" userId="S::2129082@student.uwtsd.ac.uk::11d16c2e-133c-41ea-8591-593545359e58" providerId="AD" clId="Web-{2017DF7E-012D-E002-D74E-B22ED9E429E4}" dt="2026-07-19T12:56:26.084" v="54" actId="20577"/>
        <pc:sldMkLst>
          <pc:docMk/>
          <pc:sldMk cId="4088729521" sldId="381"/>
        </pc:sldMkLst>
        <pc:spChg chg="mod">
          <ac:chgData name="Clifford Musiyiwa (2129082)" userId="S::2129082@student.uwtsd.ac.uk::11d16c2e-133c-41ea-8591-593545359e58" providerId="AD" clId="Web-{2017DF7E-012D-E002-D74E-B22ED9E429E4}" dt="2026-07-19T12:56:26.084" v="54" actId="20577"/>
          <ac:spMkLst>
            <pc:docMk/>
            <pc:sldMk cId="4088729521" sldId="381"/>
            <ac:spMk id="2" creationId="{86D413CE-8B70-0BBF-338D-125FEC7E3FC6}"/>
          </ac:spMkLst>
        </pc:spChg>
        <pc:spChg chg="mod">
          <ac:chgData name="Clifford Musiyiwa (2129082)" userId="S::2129082@student.uwtsd.ac.uk::11d16c2e-133c-41ea-8591-593545359e58" providerId="AD" clId="Web-{2017DF7E-012D-E002-D74E-B22ED9E429E4}" dt="2026-07-19T12:55:54.740" v="40" actId="20577"/>
          <ac:spMkLst>
            <pc:docMk/>
            <pc:sldMk cId="4088729521" sldId="381"/>
            <ac:spMk id="3" creationId="{E9BD2147-D7AA-6541-5134-F4C8B203A580}"/>
          </ac:spMkLst>
        </pc:spChg>
      </pc:sldChg>
      <pc:sldChg chg="modSp new">
        <pc:chgData name="Clifford Musiyiwa (2129082)" userId="S::2129082@student.uwtsd.ac.uk::11d16c2e-133c-41ea-8591-593545359e58" providerId="AD" clId="Web-{2017DF7E-012D-E002-D74E-B22ED9E429E4}" dt="2026-07-19T12:57:46.445" v="68" actId="20577"/>
        <pc:sldMkLst>
          <pc:docMk/>
          <pc:sldMk cId="659599888" sldId="382"/>
        </pc:sldMkLst>
        <pc:spChg chg="mod">
          <ac:chgData name="Clifford Musiyiwa (2129082)" userId="S::2129082@student.uwtsd.ac.uk::11d16c2e-133c-41ea-8591-593545359e58" providerId="AD" clId="Web-{2017DF7E-012D-E002-D74E-B22ED9E429E4}" dt="2026-07-19T12:56:56.272" v="64" actId="20577"/>
          <ac:spMkLst>
            <pc:docMk/>
            <pc:sldMk cId="659599888" sldId="382"/>
            <ac:spMk id="2" creationId="{420AEC11-1F41-D83D-41DD-D6BF4BEBF7C1}"/>
          </ac:spMkLst>
        </pc:spChg>
        <pc:spChg chg="mod">
          <ac:chgData name="Clifford Musiyiwa (2129082)" userId="S::2129082@student.uwtsd.ac.uk::11d16c2e-133c-41ea-8591-593545359e58" providerId="AD" clId="Web-{2017DF7E-012D-E002-D74E-B22ED9E429E4}" dt="2026-07-19T12:57:46.445" v="68" actId="20577"/>
          <ac:spMkLst>
            <pc:docMk/>
            <pc:sldMk cId="659599888" sldId="382"/>
            <ac:spMk id="3" creationId="{3C06E2DD-CAE0-2069-7510-C30B61E11A9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7/19/2026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dirty="0"/>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7/19/2026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dirty="0"/>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7/19/2026</a:t>
            </a:fld>
            <a:endParaRPr lang="en-US" dirty="0"/>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7/19/2026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dirty="0"/>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7/19/2026</a:t>
            </a:fld>
            <a:endParaRPr lang="en-US" dirty="0">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dirty="0">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7/19/2026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7/19/2026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7/19/2026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dirty="0"/>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7/19/2026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7/19/2026</a:t>
            </a:fld>
            <a:endParaRPr lang="en-US" dirty="0"/>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7/19/2026</a:t>
            </a:fld>
            <a:endParaRPr lang="en-US" dirty="0"/>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dirty="0"/>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7/19/2026</a:t>
            </a:fld>
            <a:endParaRPr lang="en-US" dirty="0"/>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7/19/2026</a:t>
            </a:fld>
            <a:endParaRPr lang="en-US" dirty="0"/>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7/19/2026</a:t>
            </a:fld>
            <a:endParaRPr lang="en-US" dirty="0"/>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7/19/2026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7/19/2026</a:t>
            </a:fld>
            <a:endParaRPr lang="en-US" dirty="0"/>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7/19/2026</a:t>
            </a:fld>
            <a:endParaRPr lang="en-US" dirty="0"/>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7/19/2026</a:t>
            </a:fld>
            <a:endParaRPr lang="en-US" dirty="0"/>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dirty="0"/>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7/19/2026</a:t>
            </a:fld>
            <a:endParaRPr lang="en-US" dirty="0"/>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dirty="0"/>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7/19/2026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7/19/2026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7/19/2026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7/19/2026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7/19/2026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7/19/2026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dirty="0"/>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7/19/2026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7/19/2026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7/19/2026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7/19/2026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7/19/2026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7/19/2026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7/19/2026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7/19/2026</a:t>
            </a:fld>
            <a:endParaRPr lang="en-US" dirty="0"/>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dirty="0"/>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7/19/2026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7/19/2026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publication/integrated-care-systems-guidance/?utm_source=chatgpt.com" TargetMode="External"/><Relationship Id="rId2" Type="http://schemas.openxmlformats.org/officeDocument/2006/relationships/hyperlink" Target="https://www.local.gov.uk/case-studies/spotlight-case-study-greater-manchester?utm_source=chatgpt.co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who.int/news-room/fact-sheets/detail/social-determinants-of-health?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7AA7F-4A4D-B98F-DA2E-10E00EC51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FC3021-09CF-E226-5E0B-1157CE061D3E}"/>
              </a:ext>
            </a:extLst>
          </p:cNvPr>
          <p:cNvSpPr>
            <a:spLocks noGrp="1"/>
          </p:cNvSpPr>
          <p:nvPr>
            <p:ph type="ctrTitle"/>
          </p:nvPr>
        </p:nvSpPr>
        <p:spPr>
          <a:xfrm>
            <a:off x="152400" y="76200"/>
            <a:ext cx="11430000" cy="5337479"/>
          </a:xfrm>
        </p:spPr>
        <p:txBody>
          <a:bodyPr>
            <a:normAutofit/>
          </a:bodyPr>
          <a:lstStyle/>
          <a:p>
            <a:r>
              <a:rPr lang="en-GB" sz="1400" dirty="0">
                <a:latin typeface="Calibri, serif"/>
                <a:ea typeface="Calibri"/>
                <a:cs typeface="Calibri"/>
              </a:rPr>
              <a:t>                                                                                                            </a:t>
            </a:r>
            <a:endParaRPr lang="en-GB" sz="1400" b="1" i="1" dirty="0">
              <a:latin typeface="Calibri"/>
              <a:ea typeface="Calibri"/>
              <a:cs typeface="Calibri"/>
            </a:endParaRPr>
          </a:p>
          <a:p>
            <a:br>
              <a:rPr lang="en-GB" sz="3200" b="1" i="1">
                <a:latin typeface="Calibri"/>
                <a:ea typeface="Calibri"/>
                <a:cs typeface="Calibri"/>
              </a:rPr>
            </a:br>
            <a:r>
              <a:rPr lang="en-GB" sz="3600" b="1">
                <a:latin typeface="Calibri"/>
                <a:ea typeface="Calibri"/>
                <a:cs typeface="Calibri"/>
              </a:rPr>
              <a:t>Student Name</a:t>
            </a:r>
            <a:r>
              <a:rPr lang="en-GB" sz="3600" b="1" i="1">
                <a:latin typeface="Calibri"/>
                <a:ea typeface="Calibri"/>
                <a:cs typeface="Calibri"/>
              </a:rPr>
              <a:t>: </a:t>
            </a:r>
            <a:r>
              <a:rPr lang="en-GB" sz="3600" i="1">
                <a:latin typeface="Calibri"/>
                <a:ea typeface="Calibri"/>
                <a:cs typeface="Calibri"/>
              </a:rPr>
              <a:t>Clifford Musiyiwa</a:t>
            </a:r>
            <a:br>
              <a:rPr lang="en-GB" sz="3600" i="1">
                <a:latin typeface="Calibri"/>
                <a:ea typeface="Calibri"/>
                <a:cs typeface="Calibri"/>
              </a:rPr>
            </a:br>
            <a:r>
              <a:rPr lang="en-GB" sz="3600" b="1">
                <a:latin typeface="Calibri"/>
                <a:ea typeface="Calibri"/>
                <a:cs typeface="Calibri"/>
              </a:rPr>
              <a:t>Student Id</a:t>
            </a:r>
            <a:r>
              <a:rPr lang="en-GB" sz="3600">
                <a:latin typeface="Calibri"/>
                <a:ea typeface="Calibri"/>
                <a:cs typeface="Calibri"/>
              </a:rPr>
              <a:t>: 2129082</a:t>
            </a:r>
          </a:p>
          <a:p>
            <a:r>
              <a:rPr lang="en-GB" sz="3600" b="1">
                <a:latin typeface="Calibri"/>
                <a:ea typeface="Calibri"/>
                <a:cs typeface="Calibri"/>
              </a:rPr>
              <a:t>Module Name</a:t>
            </a:r>
            <a:r>
              <a:rPr lang="en-GB" sz="3600">
                <a:latin typeface="Calibri"/>
                <a:ea typeface="Calibri"/>
                <a:cs typeface="Calibri"/>
              </a:rPr>
              <a:t>: Health, Well-Being and Sustainable Development</a:t>
            </a:r>
          </a:p>
          <a:p>
            <a:r>
              <a:rPr lang="en-GB" sz="3600" b="1">
                <a:latin typeface="Calibri"/>
                <a:ea typeface="Calibri"/>
                <a:cs typeface="Calibri"/>
              </a:rPr>
              <a:t>Module Code</a:t>
            </a:r>
            <a:r>
              <a:rPr lang="en-GB" sz="3600">
                <a:latin typeface="Calibri"/>
                <a:ea typeface="Calibri"/>
                <a:cs typeface="Calibri"/>
              </a:rPr>
              <a:t>: BMHP6030</a:t>
            </a:r>
          </a:p>
          <a:p>
            <a:r>
              <a:rPr lang="en-GB" sz="3600" b="1">
                <a:latin typeface="Calibri"/>
                <a:ea typeface="Calibri"/>
                <a:cs typeface="Calibri"/>
              </a:rPr>
              <a:t>Assignment Title</a:t>
            </a:r>
            <a:r>
              <a:rPr lang="en-GB" sz="3600">
                <a:latin typeface="Calibri"/>
                <a:ea typeface="Calibri"/>
                <a:cs typeface="Calibri"/>
              </a:rPr>
              <a:t>: Component 1- Presentation</a:t>
            </a:r>
          </a:p>
          <a:p>
            <a:r>
              <a:rPr lang="en-GB" sz="3600" b="1">
                <a:latin typeface="Calibri"/>
                <a:ea typeface="Calibri"/>
                <a:cs typeface="Calibri"/>
              </a:rPr>
              <a:t>Lecturer</a:t>
            </a:r>
            <a:r>
              <a:rPr lang="en-GB" sz="3600">
                <a:latin typeface="Calibri"/>
                <a:ea typeface="Calibri"/>
                <a:cs typeface="Calibri"/>
              </a:rPr>
              <a:t>: Parese Ahmed</a:t>
            </a:r>
          </a:p>
          <a:p>
            <a:endParaRPr lang="en-GB" sz="3600" dirty="0">
              <a:latin typeface="Calibri, serif"/>
              <a:ea typeface="Calibri"/>
              <a:cs typeface="Calibri"/>
            </a:endParaRPr>
          </a:p>
          <a:p>
            <a:endParaRPr lang="en-GB"/>
          </a:p>
        </p:txBody>
      </p:sp>
      <p:sp>
        <p:nvSpPr>
          <p:cNvPr id="3" name="Subtitle 2">
            <a:extLst>
              <a:ext uri="{FF2B5EF4-FFF2-40B4-BE49-F238E27FC236}">
                <a16:creationId xmlns:a16="http://schemas.microsoft.com/office/drawing/2014/main" id="{AF82E112-FCBE-B3EB-6DEA-27B8B544E529}"/>
              </a:ext>
            </a:extLst>
          </p:cNvPr>
          <p:cNvSpPr>
            <a:spLocks noGrp="1"/>
          </p:cNvSpPr>
          <p:nvPr>
            <p:ph type="subTitle" idx="1"/>
          </p:nvPr>
        </p:nvSpPr>
        <p:spPr>
          <a:xfrm>
            <a:off x="152400" y="5638800"/>
            <a:ext cx="11430000" cy="1236663"/>
          </a:xfrm>
        </p:spPr>
        <p:txBody>
          <a:bodyPr/>
          <a:lstStyle/>
          <a:p>
            <a:endParaRPr lang="en-US" dirty="0"/>
          </a:p>
        </p:txBody>
      </p:sp>
    </p:spTree>
    <p:extLst>
      <p:ext uri="{BB962C8B-B14F-4D97-AF65-F5344CB8AC3E}">
        <p14:creationId xmlns:p14="http://schemas.microsoft.com/office/powerpoint/2010/main" val="595283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8BDD4-98FD-C071-2964-BD22C1D1AD31}"/>
              </a:ext>
            </a:extLst>
          </p:cNvPr>
          <p:cNvSpPr>
            <a:spLocks noGrp="1"/>
          </p:cNvSpPr>
          <p:nvPr>
            <p:ph type="title"/>
          </p:nvPr>
        </p:nvSpPr>
        <p:spPr/>
        <p:txBody>
          <a:bodyPr/>
          <a:lstStyle/>
          <a:p>
            <a:r>
              <a:rPr lang="en-GB">
                <a:ea typeface="Batang"/>
              </a:rPr>
              <a:t>                 </a:t>
            </a:r>
            <a:r>
              <a:rPr lang="en-GB">
                <a:latin typeface="Calibri"/>
                <a:ea typeface="Calibri"/>
                <a:cs typeface="Calibri"/>
              </a:rPr>
              <a:t>Introduction</a:t>
            </a:r>
          </a:p>
        </p:txBody>
      </p:sp>
      <p:sp>
        <p:nvSpPr>
          <p:cNvPr id="3" name="Content Placeholder 2">
            <a:extLst>
              <a:ext uri="{FF2B5EF4-FFF2-40B4-BE49-F238E27FC236}">
                <a16:creationId xmlns:a16="http://schemas.microsoft.com/office/drawing/2014/main" id="{FE5012AE-D213-4B3B-6D65-9CED8C8FBEB0}"/>
              </a:ext>
            </a:extLst>
          </p:cNvPr>
          <p:cNvSpPr>
            <a:spLocks noGrp="1"/>
          </p:cNvSpPr>
          <p:nvPr>
            <p:ph idx="1"/>
          </p:nvPr>
        </p:nvSpPr>
        <p:spPr>
          <a:xfrm>
            <a:off x="11290" y="680155"/>
            <a:ext cx="12182064" cy="6171799"/>
          </a:xfrm>
        </p:spPr>
        <p:txBody>
          <a:bodyPr vert="horz" lIns="91440" tIns="45720" rIns="91440" bIns="45720" rtlCol="0" anchor="t">
            <a:normAutofit/>
          </a:bodyPr>
          <a:lstStyle/>
          <a:p>
            <a:pPr marL="0" indent="0">
              <a:buNone/>
            </a:pPr>
            <a:r>
              <a:rPr lang="en-GB" sz="3200" dirty="0">
                <a:latin typeface="Calibri"/>
                <a:ea typeface="Calibri"/>
                <a:cs typeface="Calibri"/>
              </a:rPr>
              <a:t>This presentation will critically analyse the link between health, well-being, and sustainable development, and it includes how integration impacts health and social care services. It will explore the fundamental terms of general ideas, applicable models, guidelines and government structure, and analyse the model of the Greater Manchester integrated care approach report. The presentation will also include equity, access, together with organisational, financial, staff, digital and sustainability challenges that may restrict the success of integration. Finally, the presentation gives some recommendations to promote interlinked </a:t>
            </a:r>
            <a:r>
              <a:rPr lang="en-GB" sz="3200">
                <a:latin typeface="Calibri"/>
                <a:ea typeface="Calibri"/>
                <a:cs typeface="Calibri"/>
              </a:rPr>
              <a:t>services for Health, Well-being, Equity and Sustainability.</a:t>
            </a: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1D90EC45-414A-FDE0-EE8D-565AB48DCDC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7D8CC70D-2E41-CF36-00F5-66AD51BB6730}"/>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5C7AA371-8CC3-E70A-F321-E008623F8903}"/>
              </a:ext>
            </a:extLst>
          </p:cNvPr>
          <p:cNvSpPr>
            <a:spLocks noGrp="1"/>
          </p:cNvSpPr>
          <p:nvPr>
            <p:ph type="sldNum" sz="quarter" idx="12"/>
          </p:nvPr>
        </p:nvSpPr>
        <p:spPr/>
        <p:txBody>
          <a:bodyPr/>
          <a:lstStyle/>
          <a:p>
            <a:fld id="{AEAA3239-9EA4-4A65-A281-97F994456D9F}" type="slidenum">
              <a:rPr lang="en-US" smtClean="0"/>
              <a:t>2</a:t>
            </a:fld>
            <a:endParaRPr lang="en-US"/>
          </a:p>
        </p:txBody>
      </p:sp>
    </p:spTree>
    <p:extLst>
      <p:ext uri="{BB962C8B-B14F-4D97-AF65-F5344CB8AC3E}">
        <p14:creationId xmlns:p14="http://schemas.microsoft.com/office/powerpoint/2010/main" val="1677275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31CC-242B-B49F-70F4-5E7E181D962E}"/>
              </a:ext>
            </a:extLst>
          </p:cNvPr>
          <p:cNvSpPr>
            <a:spLocks noGrp="1"/>
          </p:cNvSpPr>
          <p:nvPr>
            <p:ph type="title"/>
          </p:nvPr>
        </p:nvSpPr>
        <p:spPr>
          <a:xfrm>
            <a:off x="157255" y="18344"/>
            <a:ext cx="12050210" cy="6837231"/>
          </a:xfrm>
        </p:spPr>
        <p:txBody>
          <a:bodyPr/>
          <a:lstStyle/>
          <a:p>
            <a:r>
              <a:rPr lang="en-GB">
                <a:latin typeface="Calibri"/>
                <a:ea typeface="Calibri"/>
                <a:cs typeface="Calibri"/>
              </a:rPr>
              <a:t>                                        Key concepts</a:t>
            </a:r>
            <a:br>
              <a:rPr lang="en-GB" dirty="0">
                <a:latin typeface="Calibri"/>
                <a:ea typeface="Calibri"/>
                <a:cs typeface="Calibri"/>
              </a:rPr>
            </a:br>
            <a:br>
              <a:rPr lang="en-GB" dirty="0">
                <a:latin typeface="Calibri"/>
                <a:ea typeface="Calibri"/>
                <a:cs typeface="Calibri"/>
              </a:rPr>
            </a:br>
            <a:endParaRPr lang="en-GB" sz="3200">
              <a:latin typeface="Calibri"/>
              <a:ea typeface="Calibri"/>
              <a:cs typeface="Calibri"/>
            </a:endParaRPr>
          </a:p>
        </p:txBody>
      </p:sp>
      <p:sp>
        <p:nvSpPr>
          <p:cNvPr id="3" name="Content Placeholder 2">
            <a:extLst>
              <a:ext uri="{FF2B5EF4-FFF2-40B4-BE49-F238E27FC236}">
                <a16:creationId xmlns:a16="http://schemas.microsoft.com/office/drawing/2014/main" id="{17E60294-DB32-D81F-3AE9-29A42A6F056B}"/>
              </a:ext>
            </a:extLst>
          </p:cNvPr>
          <p:cNvSpPr>
            <a:spLocks noGrp="1"/>
          </p:cNvSpPr>
          <p:nvPr>
            <p:ph idx="1"/>
          </p:nvPr>
        </p:nvSpPr>
        <p:spPr>
          <a:xfrm>
            <a:off x="4236" y="785987"/>
            <a:ext cx="12203229" cy="6080078"/>
          </a:xfrm>
        </p:spPr>
        <p:txBody>
          <a:bodyPr vert="horz" lIns="91440" tIns="45720" rIns="91440" bIns="45720" rtlCol="0" anchor="t">
            <a:normAutofit/>
          </a:bodyPr>
          <a:lstStyle/>
          <a:p>
            <a:pPr marL="457200" indent="-457200">
              <a:buFont typeface="Wingdings" panose="020B0604020202020204" pitchFamily="34" charset="0"/>
              <a:buChar char="ü"/>
            </a:pPr>
            <a:r>
              <a:rPr lang="en-GB" sz="3200" i="1" dirty="0">
                <a:latin typeface="Calibri"/>
                <a:ea typeface="Calibri"/>
                <a:cs typeface="Calibri"/>
              </a:rPr>
              <a:t>Health </a:t>
            </a:r>
            <a:r>
              <a:rPr lang="en-GB" sz="3200" dirty="0">
                <a:latin typeface="Calibri"/>
                <a:ea typeface="Calibri"/>
                <a:cs typeface="Calibri"/>
              </a:rPr>
              <a:t>is the state impacted by bodily, psychological and </a:t>
            </a:r>
            <a:r>
              <a:rPr lang="en-GB" sz="3200">
                <a:latin typeface="Calibri"/>
                <a:ea typeface="Calibri"/>
                <a:cs typeface="Calibri"/>
              </a:rPr>
              <a:t>environmental factors, with health effects formed by broader </a:t>
            </a:r>
            <a:r>
              <a:rPr lang="en-GB" sz="3200" dirty="0">
                <a:latin typeface="Calibri"/>
                <a:ea typeface="Calibri"/>
                <a:cs typeface="Calibri"/>
              </a:rPr>
              <a:t>circumstances such as earnings, shelter, learning, job and surroundings (World Health Organisation,2025). It therefore means that health does not only mean the absence of sickness; it is also impacted by factors in </a:t>
            </a:r>
            <a:r>
              <a:rPr lang="en-GB" sz="3200">
                <a:latin typeface="Calibri"/>
                <a:ea typeface="Calibri"/>
                <a:cs typeface="Calibri"/>
              </a:rPr>
              <a:t>communities, jobs and life stage.</a:t>
            </a:r>
            <a:endParaRPr lang="en-US"/>
          </a:p>
          <a:p>
            <a:pPr marL="457200" indent="-457200">
              <a:buFont typeface="Wingdings" panose="020B0604020202020204" pitchFamily="34" charset="0"/>
              <a:buChar char="ü"/>
            </a:pPr>
            <a:r>
              <a:rPr lang="en-GB" sz="3200" dirty="0">
                <a:latin typeface="Calibri"/>
                <a:ea typeface="Calibri"/>
                <a:cs typeface="Calibri"/>
              </a:rPr>
              <a:t>Well-being refers to people`s standard of living and the capability of having a healthy state of mind, a fit body, managing connections, </a:t>
            </a:r>
            <a:r>
              <a:rPr lang="en-GB" sz="3200">
                <a:latin typeface="Calibri"/>
                <a:ea typeface="Calibri"/>
                <a:cs typeface="Calibri"/>
              </a:rPr>
              <a:t>community engagements and have inner value and being self-</a:t>
            </a:r>
            <a:r>
              <a:rPr lang="en-GB" sz="3200" dirty="0">
                <a:latin typeface="Calibri"/>
                <a:ea typeface="Calibri"/>
                <a:cs typeface="Calibri"/>
              </a:rPr>
              <a:t>reliant (World Health Organisation,2022).</a:t>
            </a:r>
          </a:p>
          <a:p>
            <a:pPr marL="0" indent="0">
              <a:buNone/>
            </a:pPr>
            <a:endParaRPr lang="en-GB" sz="3200" i="1" dirty="0">
              <a:latin typeface="Calibri"/>
              <a:ea typeface="Calibri"/>
              <a:cs typeface="Calibri"/>
            </a:endParaRPr>
          </a:p>
        </p:txBody>
      </p:sp>
      <p:sp>
        <p:nvSpPr>
          <p:cNvPr id="4" name="Footer Placeholder 3">
            <a:extLst>
              <a:ext uri="{FF2B5EF4-FFF2-40B4-BE49-F238E27FC236}">
                <a16:creationId xmlns:a16="http://schemas.microsoft.com/office/drawing/2014/main" id="{F6A0A1A3-A964-8521-9D94-BE04B33DA89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FAAD4A7-184E-C40E-B040-38CAEFDCDE3C}"/>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82FD3E71-05F5-9462-3900-04A12F3B1508}"/>
              </a:ext>
            </a:extLst>
          </p:cNvPr>
          <p:cNvSpPr>
            <a:spLocks noGrp="1"/>
          </p:cNvSpPr>
          <p:nvPr>
            <p:ph type="sldNum" sz="quarter" idx="12"/>
          </p:nvPr>
        </p:nvSpPr>
        <p:spPr/>
        <p:txBody>
          <a:bodyPr/>
          <a:lstStyle/>
          <a:p>
            <a:fld id="{AEAA3239-9EA4-4A65-A281-97F994456D9F}" type="slidenum">
              <a:rPr lang="en-US" smtClean="0"/>
              <a:t>3</a:t>
            </a:fld>
            <a:endParaRPr lang="en-US"/>
          </a:p>
        </p:txBody>
      </p:sp>
    </p:spTree>
    <p:extLst>
      <p:ext uri="{BB962C8B-B14F-4D97-AF65-F5344CB8AC3E}">
        <p14:creationId xmlns:p14="http://schemas.microsoft.com/office/powerpoint/2010/main" val="87066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390B-B008-88A3-BA95-312A6BDFAC74}"/>
              </a:ext>
            </a:extLst>
          </p:cNvPr>
          <p:cNvSpPr>
            <a:spLocks noGrp="1"/>
          </p:cNvSpPr>
          <p:nvPr>
            <p:ph type="title"/>
          </p:nvPr>
        </p:nvSpPr>
        <p:spPr/>
        <p:txBody>
          <a:bodyPr/>
          <a:lstStyle/>
          <a:p>
            <a:r>
              <a:rPr lang="en-GB">
                <a:latin typeface="Calibri"/>
                <a:ea typeface="Calibri"/>
                <a:cs typeface="Calibri"/>
              </a:rPr>
              <a:t>Sustainable Development</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D731046A-738F-36C9-82AF-80A1E13ECF94}"/>
              </a:ext>
            </a:extLst>
          </p:cNvPr>
          <p:cNvSpPr>
            <a:spLocks noGrp="1"/>
          </p:cNvSpPr>
          <p:nvPr>
            <p:ph idx="1"/>
          </p:nvPr>
        </p:nvSpPr>
        <p:spPr>
          <a:xfrm>
            <a:off x="18345" y="9877"/>
            <a:ext cx="12182066" cy="6849132"/>
          </a:xfrm>
        </p:spPr>
        <p:txBody>
          <a:bodyPr vert="horz" lIns="91440" tIns="45720" rIns="91440" bIns="45720" rtlCol="0" anchor="t">
            <a:normAutofit/>
          </a:bodyPr>
          <a:lstStyle/>
          <a:p>
            <a:pPr marL="0" indent="0">
              <a:buNone/>
            </a:pPr>
            <a:endParaRPr lang="en-GB" sz="3600" dirty="0">
              <a:latin typeface="Calibri"/>
              <a:ea typeface="Calibri"/>
              <a:cs typeface="Calibri"/>
            </a:endParaRPr>
          </a:p>
          <a:p>
            <a:pPr marL="457200" indent="-457200">
              <a:buFont typeface="Wingdings" panose="020B0604020202020204" pitchFamily="34" charset="0"/>
              <a:buChar char="ü"/>
            </a:pPr>
            <a:r>
              <a:rPr lang="en-GB" sz="3200">
                <a:latin typeface="Calibri"/>
                <a:ea typeface="Calibri"/>
                <a:cs typeface="Calibri"/>
              </a:rPr>
              <a:t>Sustainable Development in Health and Social Care includes achieving </a:t>
            </a:r>
            <a:r>
              <a:rPr lang="en-GB" sz="3200" dirty="0">
                <a:latin typeface="Calibri"/>
                <a:ea typeface="Calibri"/>
                <a:cs typeface="Calibri"/>
              </a:rPr>
              <a:t>current health and care requirements, and at the same time making sure that provisions stay publicly, ecologically, and responsibly for the benefit </a:t>
            </a:r>
            <a:r>
              <a:rPr lang="en-GB" sz="3200">
                <a:latin typeface="Calibri"/>
                <a:ea typeface="Calibri"/>
                <a:cs typeface="Calibri"/>
              </a:rPr>
              <a:t>of future generations (Padget </a:t>
            </a:r>
            <a:r>
              <a:rPr lang="en-GB" sz="3200" i="1">
                <a:latin typeface="Calibri"/>
                <a:ea typeface="Calibri"/>
                <a:cs typeface="Calibri"/>
              </a:rPr>
              <a:t>et al</a:t>
            </a:r>
            <a:r>
              <a:rPr lang="en-GB" sz="3200">
                <a:latin typeface="Calibri"/>
                <a:ea typeface="Calibri"/>
                <a:cs typeface="Calibri"/>
              </a:rPr>
              <a:t>.,2024).</a:t>
            </a:r>
            <a:endParaRPr lang="en-GB" sz="3200" dirty="0">
              <a:latin typeface="Calibri"/>
              <a:ea typeface="Calibri"/>
              <a:cs typeface="Calibri"/>
            </a:endParaRPr>
          </a:p>
          <a:p>
            <a:pPr marL="457200" indent="-457200">
              <a:buFont typeface="Wingdings" panose="020B0604020202020204" pitchFamily="34" charset="0"/>
              <a:buChar char="ü"/>
            </a:pPr>
            <a:r>
              <a:rPr lang="en-GB" sz="3200" dirty="0">
                <a:latin typeface="Calibri"/>
                <a:ea typeface="Calibri"/>
                <a:cs typeface="Calibri"/>
              </a:rPr>
              <a:t>Sustainable health services must ensure an equilibrium on ecological obligation and health status, fairness and standard of delivery (</a:t>
            </a:r>
            <a:r>
              <a:rPr lang="en-GB" sz="3200">
                <a:latin typeface="Calibri"/>
                <a:ea typeface="Calibri"/>
                <a:cs typeface="Calibri"/>
              </a:rPr>
              <a:t>Braithwaite </a:t>
            </a:r>
            <a:r>
              <a:rPr lang="en-GB" sz="3200" i="1">
                <a:latin typeface="Calibri"/>
                <a:ea typeface="Calibri"/>
                <a:cs typeface="Calibri"/>
              </a:rPr>
              <a:t>et al</a:t>
            </a:r>
            <a:r>
              <a:rPr lang="en-GB" sz="3200">
                <a:latin typeface="Calibri"/>
                <a:ea typeface="Calibri"/>
                <a:cs typeface="Calibri"/>
              </a:rPr>
              <a:t>.,2024).</a:t>
            </a:r>
            <a:endParaRPr lang="en-GB" sz="3200" dirty="0">
              <a:latin typeface="Calibri"/>
              <a:ea typeface="Calibri"/>
              <a:cs typeface="Calibri"/>
            </a:endParaRPr>
          </a:p>
          <a:p>
            <a:pPr marL="0" indent="0">
              <a:buNone/>
            </a:pPr>
            <a:endParaRPr lang="en-GB" sz="3600" dirty="0">
              <a:latin typeface="Calibri"/>
              <a:ea typeface="Calibri"/>
              <a:cs typeface="Calibri"/>
            </a:endParaRPr>
          </a:p>
        </p:txBody>
      </p:sp>
      <p:sp>
        <p:nvSpPr>
          <p:cNvPr id="4" name="Footer Placeholder 3">
            <a:extLst>
              <a:ext uri="{FF2B5EF4-FFF2-40B4-BE49-F238E27FC236}">
                <a16:creationId xmlns:a16="http://schemas.microsoft.com/office/drawing/2014/main" id="{C6BB964E-993F-08F6-A9D2-80C5770B9C8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735FDCA-E3F4-675B-2E84-7C8C2902BD9C}"/>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3E7E1C97-5A45-D86B-C2F9-E5B482C29726}"/>
              </a:ext>
            </a:extLst>
          </p:cNvPr>
          <p:cNvSpPr>
            <a:spLocks noGrp="1"/>
          </p:cNvSpPr>
          <p:nvPr>
            <p:ph type="sldNum" sz="quarter" idx="12"/>
          </p:nvPr>
        </p:nvSpPr>
        <p:spPr/>
        <p:txBody>
          <a:bodyPr/>
          <a:lstStyle/>
          <a:p>
            <a:fld id="{AEAA3239-9EA4-4A65-A281-97F994456D9F}" type="slidenum">
              <a:rPr lang="en-US" smtClean="0"/>
              <a:t>4</a:t>
            </a:fld>
            <a:endParaRPr lang="en-US"/>
          </a:p>
        </p:txBody>
      </p:sp>
    </p:spTree>
    <p:extLst>
      <p:ext uri="{BB962C8B-B14F-4D97-AF65-F5344CB8AC3E}">
        <p14:creationId xmlns:p14="http://schemas.microsoft.com/office/powerpoint/2010/main" val="273676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37E6-9F31-3475-1ECF-0317ED6A3E22}"/>
              </a:ext>
            </a:extLst>
          </p:cNvPr>
          <p:cNvSpPr>
            <a:spLocks noGrp="1"/>
          </p:cNvSpPr>
          <p:nvPr>
            <p:ph type="title"/>
          </p:nvPr>
        </p:nvSpPr>
        <p:spPr/>
        <p:txBody>
          <a:bodyPr/>
          <a:lstStyle/>
          <a:p>
            <a:r>
              <a:rPr lang="en-GB">
                <a:latin typeface="Calibri"/>
                <a:ea typeface="Calibri"/>
                <a:cs typeface="Calibri"/>
              </a:rPr>
              <a:t>Critical Link</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503225AA-4A24-7ED4-F48F-946215BC78BB}"/>
              </a:ext>
            </a:extLst>
          </p:cNvPr>
          <p:cNvSpPr>
            <a:spLocks noGrp="1"/>
          </p:cNvSpPr>
          <p:nvPr>
            <p:ph idx="1"/>
          </p:nvPr>
        </p:nvSpPr>
        <p:spPr>
          <a:xfrm>
            <a:off x="166512" y="800098"/>
            <a:ext cx="10975565" cy="5543856"/>
          </a:xfrm>
        </p:spPr>
        <p:txBody>
          <a:bodyPr vert="horz" lIns="91440" tIns="45720" rIns="91440" bIns="45720" rtlCol="0" anchor="t">
            <a:normAutofit/>
          </a:bodyPr>
          <a:lstStyle/>
          <a:p>
            <a:pPr marL="0" indent="0">
              <a:buNone/>
            </a:pPr>
            <a:r>
              <a:rPr lang="en-GB" sz="3200" dirty="0">
                <a:latin typeface="Calibri"/>
                <a:ea typeface="Calibri"/>
                <a:cs typeface="Calibri"/>
              </a:rPr>
              <a:t>Health, well-being and sustainable development are interlinked, </a:t>
            </a:r>
            <a:r>
              <a:rPr lang="en-GB" sz="3200">
                <a:latin typeface="Calibri"/>
                <a:ea typeface="Calibri"/>
                <a:cs typeface="Calibri"/>
              </a:rPr>
              <a:t>however, to accomplish the merging of the needs, more </a:t>
            </a:r>
            <a:r>
              <a:rPr lang="en-GB" sz="3200" dirty="0">
                <a:latin typeface="Calibri"/>
                <a:ea typeface="Calibri"/>
                <a:cs typeface="Calibri"/>
              </a:rPr>
              <a:t>than just </a:t>
            </a:r>
            <a:r>
              <a:rPr lang="en-GB" sz="3200">
                <a:latin typeface="Calibri"/>
                <a:ea typeface="Calibri"/>
                <a:cs typeface="Calibri"/>
              </a:rPr>
              <a:t>dedication to the policies is required, but requires action on broader factors of health and sustainable supporting of the services and societies </a:t>
            </a:r>
            <a:r>
              <a:rPr lang="en-GB" sz="3200" dirty="0">
                <a:latin typeface="Calibri"/>
                <a:ea typeface="Calibri"/>
                <a:cs typeface="Calibri"/>
              </a:rPr>
              <a:t>( </a:t>
            </a:r>
            <a:r>
              <a:rPr lang="en-GB" sz="3200" err="1">
                <a:latin typeface="Calibri"/>
                <a:ea typeface="Calibri"/>
                <a:cs typeface="Calibri"/>
              </a:rPr>
              <a:t>Afta</a:t>
            </a:r>
            <a:r>
              <a:rPr lang="en-GB" sz="3200" dirty="0">
                <a:latin typeface="Calibri"/>
                <a:ea typeface="Calibri"/>
                <a:cs typeface="Calibri"/>
              </a:rPr>
              <a:t>b et al.,2020).</a:t>
            </a:r>
          </a:p>
        </p:txBody>
      </p:sp>
      <p:sp>
        <p:nvSpPr>
          <p:cNvPr id="4" name="Footer Placeholder 3">
            <a:extLst>
              <a:ext uri="{FF2B5EF4-FFF2-40B4-BE49-F238E27FC236}">
                <a16:creationId xmlns:a16="http://schemas.microsoft.com/office/drawing/2014/main" id="{608B666C-2949-E6FB-A08E-11A5A05B4A0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B19888B-F0CD-4561-4D3C-98BB487964EF}"/>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1A1E6B68-B9D8-ADA9-4782-D5E5F8424E37}"/>
              </a:ext>
            </a:extLst>
          </p:cNvPr>
          <p:cNvSpPr>
            <a:spLocks noGrp="1"/>
          </p:cNvSpPr>
          <p:nvPr>
            <p:ph type="sldNum" sz="quarter" idx="12"/>
          </p:nvPr>
        </p:nvSpPr>
        <p:spPr/>
        <p:txBody>
          <a:bodyPr/>
          <a:lstStyle/>
          <a:p>
            <a:fld id="{AEAA3239-9EA4-4A65-A281-97F994456D9F}" type="slidenum">
              <a:rPr lang="en-US" smtClean="0"/>
              <a:t>5</a:t>
            </a:fld>
            <a:endParaRPr lang="en-US"/>
          </a:p>
        </p:txBody>
      </p:sp>
    </p:spTree>
    <p:extLst>
      <p:ext uri="{BB962C8B-B14F-4D97-AF65-F5344CB8AC3E}">
        <p14:creationId xmlns:p14="http://schemas.microsoft.com/office/powerpoint/2010/main" val="3923637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D4E79-703D-D1AD-0087-B4C1AA230949}"/>
              </a:ext>
            </a:extLst>
          </p:cNvPr>
          <p:cNvSpPr>
            <a:spLocks noGrp="1"/>
          </p:cNvSpPr>
          <p:nvPr>
            <p:ph type="title"/>
          </p:nvPr>
        </p:nvSpPr>
        <p:spPr/>
        <p:txBody>
          <a:bodyPr/>
          <a:lstStyle/>
          <a:p>
            <a:r>
              <a:rPr lang="en-GB">
                <a:latin typeface="Calibri"/>
                <a:ea typeface="Calibri"/>
                <a:cs typeface="Calibri"/>
              </a:rPr>
              <a:t>Theories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E4B3B4F4-9DC8-5C8E-C7F5-A80757C3A5E0}"/>
              </a:ext>
            </a:extLst>
          </p:cNvPr>
          <p:cNvSpPr>
            <a:spLocks noGrp="1"/>
          </p:cNvSpPr>
          <p:nvPr>
            <p:ph idx="1"/>
          </p:nvPr>
        </p:nvSpPr>
        <p:spPr>
          <a:xfrm>
            <a:off x="166512" y="1061154"/>
            <a:ext cx="10975565" cy="5282800"/>
          </a:xfrm>
        </p:spPr>
        <p:txBody>
          <a:bodyPr vert="horz" lIns="91440" tIns="45720" rIns="91440" bIns="45720" rtlCol="0" anchor="t">
            <a:normAutofit/>
          </a:bodyPr>
          <a:lstStyle/>
          <a:p>
            <a:pPr marL="0" indent="0">
              <a:buNone/>
            </a:pPr>
            <a:r>
              <a:rPr lang="en-GB" sz="3200">
                <a:latin typeface="Calibri"/>
                <a:ea typeface="Calibri"/>
                <a:cs typeface="Calibri"/>
              </a:rPr>
              <a:t>1.Social Determinants of Health</a:t>
            </a:r>
            <a:endParaRPr lang="en-US"/>
          </a:p>
          <a:p>
            <a:pPr marL="0" indent="0">
              <a:buNone/>
            </a:pPr>
            <a:r>
              <a:rPr lang="en-GB" sz="3200" dirty="0">
                <a:latin typeface="Calibri"/>
                <a:ea typeface="Calibri"/>
                <a:cs typeface="Calibri"/>
              </a:rPr>
              <a:t>Health is formed by Socioeconomic factors which </a:t>
            </a:r>
            <a:r>
              <a:rPr lang="en-GB" sz="3200">
                <a:latin typeface="Calibri"/>
                <a:ea typeface="Calibri"/>
                <a:cs typeface="Calibri"/>
              </a:rPr>
              <a:t>include</a:t>
            </a:r>
            <a:endParaRPr lang="en-GB" sz="3200" dirty="0">
              <a:latin typeface="Calibri"/>
              <a:ea typeface="Calibri"/>
              <a:cs typeface="Calibri"/>
            </a:endParaRPr>
          </a:p>
          <a:p>
            <a:pPr marL="457200" indent="-457200">
              <a:buFont typeface="Wingdings" panose="020B0604020202020204" pitchFamily="34" charset="0"/>
              <a:buChar char="Ø"/>
            </a:pPr>
            <a:r>
              <a:rPr lang="en-GB" sz="3200">
                <a:latin typeface="Calibri"/>
                <a:ea typeface="Calibri"/>
                <a:cs typeface="Calibri"/>
              </a:rPr>
              <a:t>Earnings </a:t>
            </a:r>
            <a:endParaRPr lang="en-GB" sz="3200" dirty="0">
              <a:latin typeface="Calibri"/>
              <a:ea typeface="Calibri"/>
              <a:cs typeface="Calibri"/>
            </a:endParaRPr>
          </a:p>
          <a:p>
            <a:pPr marL="457200" indent="-457200">
              <a:buFont typeface="Wingdings" panose="020B0604020202020204" pitchFamily="34" charset="0"/>
              <a:buChar char="Ø"/>
            </a:pPr>
            <a:r>
              <a:rPr lang="en-GB" sz="3200">
                <a:latin typeface="Calibri"/>
                <a:ea typeface="Calibri"/>
                <a:cs typeface="Calibri"/>
              </a:rPr>
              <a:t>Shelter</a:t>
            </a:r>
            <a:endParaRPr lang="en-GB" sz="3200" dirty="0">
              <a:latin typeface="Calibri"/>
              <a:ea typeface="Calibri"/>
              <a:cs typeface="Calibri"/>
            </a:endParaRPr>
          </a:p>
          <a:p>
            <a:pPr marL="457200" indent="-457200">
              <a:buFont typeface="Wingdings" panose="020B0604020202020204" pitchFamily="34" charset="0"/>
              <a:buChar char="Ø"/>
            </a:pPr>
            <a:r>
              <a:rPr lang="en-GB" sz="3200">
                <a:latin typeface="Calibri"/>
                <a:ea typeface="Calibri"/>
                <a:cs typeface="Calibri"/>
              </a:rPr>
              <a:t>Learning</a:t>
            </a:r>
            <a:endParaRPr lang="en-GB" sz="3200" dirty="0">
              <a:latin typeface="Calibri"/>
              <a:ea typeface="Calibri"/>
              <a:cs typeface="Calibri"/>
            </a:endParaRPr>
          </a:p>
          <a:p>
            <a:pPr marL="457200" indent="-457200">
              <a:buFont typeface="Wingdings" panose="020B0604020202020204" pitchFamily="34" charset="0"/>
              <a:buChar char="Ø"/>
            </a:pPr>
            <a:r>
              <a:rPr lang="en-GB" sz="3200">
                <a:latin typeface="Calibri"/>
                <a:ea typeface="Calibri"/>
                <a:cs typeface="Calibri"/>
              </a:rPr>
              <a:t>Job</a:t>
            </a:r>
            <a:endParaRPr lang="en-GB" sz="3200" dirty="0">
              <a:latin typeface="Calibri"/>
              <a:ea typeface="Calibri"/>
              <a:cs typeface="Calibri"/>
            </a:endParaRPr>
          </a:p>
          <a:p>
            <a:pPr marL="457200" indent="-457200">
              <a:buFont typeface="Wingdings" panose="020B0604020202020204" pitchFamily="34" charset="0"/>
              <a:buChar char="Ø"/>
            </a:pPr>
            <a:r>
              <a:rPr lang="en-GB" sz="3200" dirty="0">
                <a:latin typeface="Calibri"/>
                <a:ea typeface="Calibri"/>
                <a:cs typeface="Calibri"/>
              </a:rPr>
              <a:t>Social marginalised (World Health Organisat</a:t>
            </a:r>
            <a:r>
              <a:rPr lang="en-GB" sz="3200">
                <a:latin typeface="Calibri"/>
                <a:ea typeface="Calibri"/>
                <a:cs typeface="Calibri"/>
              </a:rPr>
              <a:t>ion, 2025).</a:t>
            </a:r>
            <a:endParaRPr lang="en-GB" sz="3200" dirty="0">
              <a:latin typeface="Calibri"/>
              <a:ea typeface="Calibri"/>
              <a:cs typeface="Calibri"/>
            </a:endParaRPr>
          </a:p>
          <a:p>
            <a:pPr>
              <a:buFont typeface="Wingdings" panose="020B0604020202020204" pitchFamily="34" charset="0"/>
              <a:buChar char="Ø"/>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164F9DED-E762-7FA4-D475-97C5691BB03E}"/>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8F973C5-3C7F-9C7C-70D2-1BDFBDEE92C6}"/>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84BF4A1A-E467-CCEB-C0C3-1A6D3A0C26D2}"/>
              </a:ext>
            </a:extLst>
          </p:cNvPr>
          <p:cNvSpPr>
            <a:spLocks noGrp="1"/>
          </p:cNvSpPr>
          <p:nvPr>
            <p:ph type="sldNum" sz="quarter" idx="12"/>
          </p:nvPr>
        </p:nvSpPr>
        <p:spPr/>
        <p:txBody>
          <a:bodyPr/>
          <a:lstStyle/>
          <a:p>
            <a:fld id="{AEAA3239-9EA4-4A65-A281-97F994456D9F}" type="slidenum">
              <a:rPr lang="en-US" smtClean="0"/>
              <a:t>6</a:t>
            </a:fld>
            <a:endParaRPr lang="en-US"/>
          </a:p>
        </p:txBody>
      </p:sp>
    </p:spTree>
    <p:extLst>
      <p:ext uri="{BB962C8B-B14F-4D97-AF65-F5344CB8AC3E}">
        <p14:creationId xmlns:p14="http://schemas.microsoft.com/office/powerpoint/2010/main" val="2694684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D2B4-5E3C-6E17-344A-67A79AA047AE}"/>
              </a:ext>
            </a:extLst>
          </p:cNvPr>
          <p:cNvSpPr>
            <a:spLocks noGrp="1"/>
          </p:cNvSpPr>
          <p:nvPr>
            <p:ph type="title"/>
          </p:nvPr>
        </p:nvSpPr>
        <p:spPr/>
        <p:txBody>
          <a:bodyPr/>
          <a:lstStyle/>
          <a:p>
            <a:r>
              <a:rPr lang="en-GB">
                <a:latin typeface="Calibri"/>
                <a:ea typeface="Calibri"/>
                <a:cs typeface="Calibri"/>
              </a:rPr>
              <a:t>2.Population Health Approach </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76E9C0F7-306A-6E83-F2DE-BA60D069A961}"/>
              </a:ext>
            </a:extLst>
          </p:cNvPr>
          <p:cNvSpPr>
            <a:spLocks noGrp="1"/>
          </p:cNvSpPr>
          <p:nvPr>
            <p:ph idx="1"/>
          </p:nvPr>
        </p:nvSpPr>
        <p:spPr>
          <a:xfrm>
            <a:off x="4235" y="920043"/>
            <a:ext cx="12182063" cy="5931910"/>
          </a:xfrm>
        </p:spPr>
        <p:txBody>
          <a:bodyPr vert="horz" lIns="91440" tIns="45720" rIns="91440" bIns="45720" rtlCol="0" anchor="t">
            <a:normAutofit/>
          </a:bodyPr>
          <a:lstStyle/>
          <a:p>
            <a:pPr marL="0" indent="0">
              <a:buNone/>
            </a:pPr>
            <a:r>
              <a:rPr lang="en-GB" sz="3200" dirty="0">
                <a:latin typeface="Calibri"/>
                <a:ea typeface="Calibri"/>
                <a:cs typeface="Calibri"/>
              </a:rPr>
              <a:t>It </a:t>
            </a:r>
            <a:r>
              <a:rPr lang="en-GB" sz="3200">
                <a:latin typeface="Calibri"/>
                <a:ea typeface="Calibri"/>
                <a:cs typeface="Calibri"/>
              </a:rPr>
              <a:t>stresses on:</a:t>
            </a:r>
            <a:endParaRPr lang="en-GB" sz="3200" dirty="0">
              <a:latin typeface="Calibri"/>
              <a:ea typeface="Calibri"/>
              <a:cs typeface="Calibri"/>
            </a:endParaRPr>
          </a:p>
          <a:p>
            <a:pPr marL="457200" indent="-457200">
              <a:buFont typeface="Wingdings" panose="020B0604020202020204" pitchFamily="34" charset="0"/>
              <a:buChar char="v"/>
            </a:pPr>
            <a:r>
              <a:rPr lang="en-GB" sz="3200">
                <a:latin typeface="Calibri"/>
                <a:ea typeface="Calibri"/>
                <a:cs typeface="Calibri"/>
              </a:rPr>
              <a:t>Health Protection</a:t>
            </a:r>
          </a:p>
          <a:p>
            <a:pPr marL="457200" indent="-457200">
              <a:buFont typeface="Wingdings" panose="020B0604020202020204" pitchFamily="34" charset="0"/>
              <a:buChar char="v"/>
            </a:pPr>
            <a:r>
              <a:rPr lang="en-GB" sz="3200">
                <a:latin typeface="Calibri"/>
                <a:ea typeface="Calibri"/>
                <a:cs typeface="Calibri"/>
              </a:rPr>
              <a:t>Prompt treatment</a:t>
            </a:r>
          </a:p>
          <a:p>
            <a:pPr marL="457200" indent="-457200">
              <a:buFont typeface="Wingdings" panose="020B0604020202020204" pitchFamily="34" charset="0"/>
              <a:buChar char="v"/>
            </a:pPr>
            <a:r>
              <a:rPr lang="en-GB" sz="3200" dirty="0">
                <a:latin typeface="Calibri"/>
                <a:ea typeface="Calibri"/>
                <a:cs typeface="Calibri"/>
              </a:rPr>
              <a:t>Promoting </a:t>
            </a:r>
            <a:r>
              <a:rPr lang="en-GB" sz="3200">
                <a:latin typeface="Calibri"/>
                <a:ea typeface="Calibri"/>
                <a:cs typeface="Calibri"/>
              </a:rPr>
              <a:t>equity</a:t>
            </a:r>
          </a:p>
          <a:p>
            <a:pPr marL="0" indent="0">
              <a:buNone/>
            </a:pPr>
            <a:r>
              <a:rPr lang="en-GB" sz="3200" dirty="0">
                <a:latin typeface="Calibri"/>
                <a:ea typeface="Calibri"/>
                <a:cs typeface="Calibri"/>
              </a:rPr>
              <a:t>Sustainable health services must ensure an equilibrium between ecological</a:t>
            </a:r>
            <a:r>
              <a:rPr lang="en-GB" sz="3200">
                <a:latin typeface="Calibri"/>
                <a:ea typeface="Calibri"/>
                <a:cs typeface="Calibri"/>
              </a:rPr>
              <a:t> obligation and health status, fairness </a:t>
            </a:r>
            <a:r>
              <a:rPr lang="en-GB" sz="3200" dirty="0">
                <a:latin typeface="Calibri"/>
                <a:ea typeface="Calibri"/>
                <a:cs typeface="Calibri"/>
              </a:rPr>
              <a:t>and standard of delivery (Braithwaite </a:t>
            </a:r>
            <a:r>
              <a:rPr lang="en-GB" sz="3200" i="1" dirty="0">
                <a:latin typeface="Calibri"/>
                <a:ea typeface="Calibri"/>
                <a:cs typeface="Calibri"/>
              </a:rPr>
              <a:t>et al</a:t>
            </a:r>
            <a:r>
              <a:rPr lang="en-GB" sz="3200" dirty="0">
                <a:latin typeface="Calibri"/>
                <a:ea typeface="Calibri"/>
                <a:cs typeface="Calibri"/>
              </a:rPr>
              <a:t>.,2024). </a:t>
            </a:r>
          </a:p>
        </p:txBody>
      </p:sp>
      <p:sp>
        <p:nvSpPr>
          <p:cNvPr id="4" name="Footer Placeholder 3">
            <a:extLst>
              <a:ext uri="{FF2B5EF4-FFF2-40B4-BE49-F238E27FC236}">
                <a16:creationId xmlns:a16="http://schemas.microsoft.com/office/drawing/2014/main" id="{80BA9499-5A0B-26BC-A077-5108E1325AC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D2231153-F125-F431-0684-E6C03ACB5065}"/>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6AB48122-421B-372D-90D8-76535B9DBCEE}"/>
              </a:ext>
            </a:extLst>
          </p:cNvPr>
          <p:cNvSpPr>
            <a:spLocks noGrp="1"/>
          </p:cNvSpPr>
          <p:nvPr>
            <p:ph type="sldNum" sz="quarter" idx="12"/>
          </p:nvPr>
        </p:nvSpPr>
        <p:spPr/>
        <p:txBody>
          <a:bodyPr/>
          <a:lstStyle/>
          <a:p>
            <a:fld id="{AEAA3239-9EA4-4A65-A281-97F994456D9F}" type="slidenum">
              <a:rPr lang="en-US" smtClean="0"/>
              <a:t>7</a:t>
            </a:fld>
            <a:endParaRPr lang="en-US"/>
          </a:p>
        </p:txBody>
      </p:sp>
    </p:spTree>
    <p:extLst>
      <p:ext uri="{BB962C8B-B14F-4D97-AF65-F5344CB8AC3E}">
        <p14:creationId xmlns:p14="http://schemas.microsoft.com/office/powerpoint/2010/main" val="1055554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E8C72-F439-413D-4283-FCE36826BD85}"/>
              </a:ext>
            </a:extLst>
          </p:cNvPr>
          <p:cNvSpPr>
            <a:spLocks noGrp="1"/>
          </p:cNvSpPr>
          <p:nvPr>
            <p:ph type="title"/>
          </p:nvPr>
        </p:nvSpPr>
        <p:spPr/>
        <p:txBody>
          <a:bodyPr/>
          <a:lstStyle/>
          <a:p>
            <a:r>
              <a:rPr lang="en-GB">
                <a:latin typeface="Calibri"/>
                <a:ea typeface="Calibri"/>
                <a:cs typeface="Calibri"/>
              </a:rPr>
              <a:t>Policies and Governance</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DE700A4A-2745-1840-6E72-E6D365E22AA3}"/>
              </a:ext>
            </a:extLst>
          </p:cNvPr>
          <p:cNvSpPr>
            <a:spLocks noGrp="1"/>
          </p:cNvSpPr>
          <p:nvPr>
            <p:ph idx="1"/>
          </p:nvPr>
        </p:nvSpPr>
        <p:spPr/>
        <p:txBody>
          <a:bodyPr vert="horz" lIns="91440" tIns="45720" rIns="91440" bIns="45720" rtlCol="0" anchor="t">
            <a:normAutofit/>
          </a:bodyPr>
          <a:lstStyle/>
          <a:p>
            <a:pPr marL="0" indent="0">
              <a:buNone/>
            </a:pPr>
            <a:r>
              <a:rPr lang="en-GB" sz="3200" dirty="0">
                <a:latin typeface="Calibri"/>
                <a:ea typeface="Calibri"/>
                <a:cs typeface="Calibri"/>
              </a:rPr>
              <a:t>Respo</a:t>
            </a:r>
            <a:r>
              <a:rPr lang="en-GB" sz="3200">
                <a:latin typeface="Calibri"/>
                <a:ea typeface="Calibri"/>
                <a:cs typeface="Calibri"/>
              </a:rPr>
              <a:t>nsible for:</a:t>
            </a:r>
            <a:endParaRPr lang="en-GB" sz="3200" dirty="0">
              <a:latin typeface="Calibri"/>
              <a:ea typeface="Calibri"/>
              <a:cs typeface="Calibri"/>
            </a:endParaRPr>
          </a:p>
          <a:p>
            <a:pPr marL="457200" indent="-457200">
              <a:buFont typeface="Wingdings" panose="020B0604020202020204" pitchFamily="34" charset="0"/>
              <a:buChar char="ü"/>
            </a:pPr>
            <a:r>
              <a:rPr lang="en-GB" sz="3200">
                <a:latin typeface="Calibri"/>
                <a:ea typeface="Calibri"/>
                <a:cs typeface="Calibri"/>
              </a:rPr>
              <a:t>Health and Care Act 2022 was created to reinforce the interlinked </a:t>
            </a:r>
            <a:r>
              <a:rPr lang="en-GB" sz="3200" dirty="0">
                <a:latin typeface="Calibri"/>
                <a:ea typeface="Calibri"/>
                <a:cs typeface="Calibri"/>
              </a:rPr>
              <a:t>care </a:t>
            </a:r>
            <a:r>
              <a:rPr lang="en-GB" sz="3200">
                <a:latin typeface="Calibri"/>
                <a:ea typeface="Calibri"/>
                <a:cs typeface="Calibri"/>
              </a:rPr>
              <a:t>programs.</a:t>
            </a:r>
            <a:endParaRPr lang="en-US"/>
          </a:p>
          <a:p>
            <a:pPr marL="457200" indent="-457200">
              <a:buFont typeface="Wingdings" panose="020B0604020202020204" pitchFamily="34" charset="0"/>
              <a:buChar char="ü"/>
            </a:pPr>
            <a:r>
              <a:rPr lang="en-GB" sz="3200" dirty="0">
                <a:latin typeface="Calibri"/>
                <a:ea typeface="Calibri"/>
                <a:cs typeface="Calibri"/>
              </a:rPr>
              <a:t>Set up a coordinated care task force and collaboration (Departm</a:t>
            </a:r>
            <a:r>
              <a:rPr lang="en-GB" sz="3200">
                <a:latin typeface="Calibri"/>
                <a:ea typeface="Calibri"/>
                <a:cs typeface="Calibri"/>
              </a:rPr>
              <a:t>ent of Health and Social Care,2022).</a:t>
            </a: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C108139E-D47E-0CDA-0638-C46C216676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F4236AA8-7FF6-930B-D7BA-4662C6CCA6CD}"/>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6E55D69B-7851-288B-BB82-168AA4D397AF}"/>
              </a:ext>
            </a:extLst>
          </p:cNvPr>
          <p:cNvSpPr>
            <a:spLocks noGrp="1"/>
          </p:cNvSpPr>
          <p:nvPr>
            <p:ph type="sldNum" sz="quarter" idx="12"/>
          </p:nvPr>
        </p:nvSpPr>
        <p:spPr/>
        <p:txBody>
          <a:bodyPr/>
          <a:lstStyle/>
          <a:p>
            <a:fld id="{AEAA3239-9EA4-4A65-A281-97F994456D9F}" type="slidenum">
              <a:rPr lang="en-US" smtClean="0"/>
              <a:t>8</a:t>
            </a:fld>
            <a:endParaRPr lang="en-US"/>
          </a:p>
        </p:txBody>
      </p:sp>
    </p:spTree>
    <p:extLst>
      <p:ext uri="{BB962C8B-B14F-4D97-AF65-F5344CB8AC3E}">
        <p14:creationId xmlns:p14="http://schemas.microsoft.com/office/powerpoint/2010/main" val="973193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B336A-6075-2DF5-5609-E4609A47F463}"/>
              </a:ext>
            </a:extLst>
          </p:cNvPr>
          <p:cNvSpPr>
            <a:spLocks noGrp="1"/>
          </p:cNvSpPr>
          <p:nvPr>
            <p:ph type="title"/>
          </p:nvPr>
        </p:nvSpPr>
        <p:spPr/>
        <p:txBody>
          <a:bodyPr/>
          <a:lstStyle/>
          <a:p>
            <a:r>
              <a:rPr lang="en-GB">
                <a:latin typeface="Calibri"/>
                <a:ea typeface="Calibri"/>
                <a:cs typeface="Calibri"/>
              </a:rPr>
              <a:t>Integrate Care System:</a:t>
            </a:r>
          </a:p>
        </p:txBody>
      </p:sp>
      <p:sp>
        <p:nvSpPr>
          <p:cNvPr id="3" name="Content Placeholder 2">
            <a:extLst>
              <a:ext uri="{FF2B5EF4-FFF2-40B4-BE49-F238E27FC236}">
                <a16:creationId xmlns:a16="http://schemas.microsoft.com/office/drawing/2014/main" id="{A55522BA-1AA1-6F7A-3FC7-7FD5A805B459}"/>
              </a:ext>
            </a:extLst>
          </p:cNvPr>
          <p:cNvSpPr>
            <a:spLocks noGrp="1"/>
          </p:cNvSpPr>
          <p:nvPr>
            <p:ph idx="1"/>
          </p:nvPr>
        </p:nvSpPr>
        <p:spPr>
          <a:xfrm>
            <a:off x="173567" y="856544"/>
            <a:ext cx="12040954" cy="5995409"/>
          </a:xfrm>
        </p:spPr>
        <p:txBody>
          <a:bodyPr vert="horz" lIns="91440" tIns="45720" rIns="91440" bIns="45720" rtlCol="0" anchor="t">
            <a:normAutofit/>
          </a:bodyPr>
          <a:lstStyle/>
          <a:p>
            <a:pPr marL="457200" indent="-457200">
              <a:buFont typeface="Wingdings" panose="020B0604020202020204" pitchFamily="34" charset="0"/>
              <a:buChar char="§"/>
            </a:pPr>
            <a:r>
              <a:rPr lang="en-GB" sz="3200" dirty="0">
                <a:latin typeface="Calibri"/>
                <a:ea typeface="Calibri"/>
                <a:cs typeface="Calibri"/>
              </a:rPr>
              <a:t>It merges NHS </a:t>
            </a:r>
            <a:r>
              <a:rPr lang="en-GB" sz="3200">
                <a:latin typeface="Calibri"/>
                <a:ea typeface="Calibri"/>
                <a:cs typeface="Calibri"/>
              </a:rPr>
              <a:t>institutions</a:t>
            </a:r>
            <a:r>
              <a:rPr lang="en-GB" sz="3200" dirty="0">
                <a:latin typeface="Calibri"/>
                <a:ea typeface="Calibri"/>
                <a:cs typeface="Calibri"/>
              </a:rPr>
              <a:t>, local government and broader collaboration (NHS England,2025).</a:t>
            </a:r>
            <a:endParaRPr lang="en-US"/>
          </a:p>
          <a:p>
            <a:pPr marL="0" indent="0">
              <a:buNone/>
            </a:pPr>
            <a:r>
              <a:rPr lang="en-GB" sz="3600">
                <a:latin typeface="Calibri"/>
                <a:ea typeface="Calibri"/>
                <a:cs typeface="Calibri"/>
              </a:rPr>
              <a:t>NHS Green Plan</a:t>
            </a:r>
            <a:r>
              <a:rPr lang="en-GB" sz="3200">
                <a:latin typeface="Calibri"/>
                <a:ea typeface="Calibri"/>
                <a:cs typeface="Calibri"/>
              </a:rPr>
              <a:t>:</a:t>
            </a:r>
          </a:p>
          <a:p>
            <a:pPr marL="457200" indent="-457200">
              <a:buFont typeface="Wingdings" panose="020B0604020202020204" pitchFamily="34" charset="0"/>
              <a:buChar char="§"/>
            </a:pPr>
            <a:r>
              <a:rPr lang="en-GB" sz="3200" dirty="0">
                <a:latin typeface="Calibri"/>
                <a:ea typeface="Calibri"/>
                <a:cs typeface="Calibri"/>
              </a:rPr>
              <a:t>Advance ecological stewardship and minimi</a:t>
            </a:r>
            <a:r>
              <a:rPr lang="en-GB" sz="3200">
                <a:latin typeface="Calibri"/>
                <a:ea typeface="Calibri"/>
                <a:cs typeface="Calibri"/>
              </a:rPr>
              <a:t>se carbon health care (NHS England,2025).</a:t>
            </a:r>
          </a:p>
          <a:p>
            <a:pPr marL="0" indent="0">
              <a:buNone/>
            </a:pPr>
            <a:r>
              <a:rPr lang="en-GB" sz="3200">
                <a:latin typeface="Calibri"/>
                <a:ea typeface="Calibri"/>
                <a:cs typeface="Calibri"/>
              </a:rPr>
              <a:t>Critical Analysis 1:</a:t>
            </a:r>
          </a:p>
          <a:p>
            <a:pPr marL="457200" indent="-457200">
              <a:buFont typeface="Wingdings" panose="020B0604020202020204" pitchFamily="34" charset="0"/>
              <a:buChar char="§"/>
            </a:pPr>
            <a:r>
              <a:rPr lang="en-GB" sz="3200" dirty="0">
                <a:latin typeface="Calibri"/>
                <a:ea typeface="Calibri"/>
                <a:cs typeface="Calibri"/>
              </a:rPr>
              <a:t>Various institutions may retain other focuses, ethos, spending plans and responsibility procedures. This can hinder transparent cooperation and minimise</a:t>
            </a:r>
            <a:r>
              <a:rPr lang="en-GB" sz="3200">
                <a:latin typeface="Calibri"/>
                <a:ea typeface="Calibri"/>
                <a:cs typeface="Calibri"/>
              </a:rPr>
              <a:t> the effects of merging  ( Kelly </a:t>
            </a:r>
            <a:r>
              <a:rPr lang="en-GB" sz="3200" i="1">
                <a:latin typeface="Calibri"/>
                <a:ea typeface="Calibri"/>
                <a:cs typeface="Calibri"/>
              </a:rPr>
              <a:t>et al</a:t>
            </a:r>
            <a:r>
              <a:rPr lang="en-GB" sz="3200">
                <a:latin typeface="Calibri"/>
                <a:ea typeface="Calibri"/>
                <a:cs typeface="Calibri"/>
              </a:rPr>
              <a:t>.,2020).</a:t>
            </a:r>
          </a:p>
          <a:p>
            <a:pPr marL="457200" indent="-457200">
              <a:buFont typeface="Wingdings" panose="020B0604020202020204" pitchFamily="34" charset="0"/>
              <a:buChar char="§"/>
            </a:pPr>
            <a:endParaRPr lang="en-GB" sz="3200" dirty="0">
              <a:latin typeface="Calibri"/>
              <a:ea typeface="Calibri"/>
              <a:cs typeface="Calibri"/>
            </a:endParaRP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2B8B53B8-1FCF-0CFA-9D27-A4C59D964D6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EF9755DB-4221-95E5-0D20-6BE77E68293B}"/>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19EC7F48-7407-2828-153F-B3351A8A30D4}"/>
              </a:ext>
            </a:extLst>
          </p:cNvPr>
          <p:cNvSpPr>
            <a:spLocks noGrp="1"/>
          </p:cNvSpPr>
          <p:nvPr>
            <p:ph type="sldNum" sz="quarter" idx="12"/>
          </p:nvPr>
        </p:nvSpPr>
        <p:spPr/>
        <p:txBody>
          <a:bodyPr/>
          <a:lstStyle/>
          <a:p>
            <a:fld id="{AEAA3239-9EA4-4A65-A281-97F994456D9F}" type="slidenum">
              <a:rPr lang="en-US" smtClean="0"/>
              <a:t>9</a:t>
            </a:fld>
            <a:endParaRPr lang="en-US"/>
          </a:p>
        </p:txBody>
      </p:sp>
    </p:spTree>
    <p:extLst>
      <p:ext uri="{BB962C8B-B14F-4D97-AF65-F5344CB8AC3E}">
        <p14:creationId xmlns:p14="http://schemas.microsoft.com/office/powerpoint/2010/main" val="256373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30BAD-9113-4F6B-F2B3-16A7A9DCDAD3}"/>
              </a:ext>
            </a:extLst>
          </p:cNvPr>
          <p:cNvSpPr>
            <a:spLocks noGrp="1"/>
          </p:cNvSpPr>
          <p:nvPr>
            <p:ph type="title"/>
          </p:nvPr>
        </p:nvSpPr>
        <p:spPr/>
        <p:txBody>
          <a:bodyPr/>
          <a:lstStyle/>
          <a:p>
            <a:r>
              <a:rPr lang="en-GB">
                <a:latin typeface="Calibri"/>
                <a:ea typeface="Calibri"/>
                <a:cs typeface="Calibri"/>
              </a:rPr>
              <a:t>Critical Analysis: 2</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DFCFDF0B-51C3-43F9-92E0-7CCE598FF0EE}"/>
              </a:ext>
            </a:extLst>
          </p:cNvPr>
          <p:cNvSpPr>
            <a:spLocks noGrp="1"/>
          </p:cNvSpPr>
          <p:nvPr>
            <p:ph idx="1"/>
          </p:nvPr>
        </p:nvSpPr>
        <p:spPr>
          <a:xfrm>
            <a:off x="166512" y="920043"/>
            <a:ext cx="10975565" cy="5423911"/>
          </a:xfrm>
        </p:spPr>
        <p:txBody>
          <a:bodyPr vert="horz" lIns="91440" tIns="45720" rIns="91440" bIns="45720" rtlCol="0" anchor="t">
            <a:normAutofit/>
          </a:bodyPr>
          <a:lstStyle/>
          <a:p>
            <a:pPr marL="457200" indent="-457200">
              <a:buFont typeface="Wingdings" panose="020B0604020202020204" pitchFamily="34" charset="0"/>
              <a:buChar char="§"/>
            </a:pPr>
            <a:r>
              <a:rPr lang="en-GB" sz="3200" dirty="0">
                <a:latin typeface="Calibri"/>
                <a:ea typeface="Calibri"/>
                <a:cs typeface="Calibri"/>
              </a:rPr>
              <a:t>Therefore, the framework of rules must be promoted by common responsibility, good management and enough provisions (</a:t>
            </a:r>
            <a:r>
              <a:rPr lang="en-GB" sz="3200">
                <a:latin typeface="Calibri"/>
                <a:ea typeface="Calibri"/>
                <a:cs typeface="Calibri"/>
              </a:rPr>
              <a:t>Department of Health and Social Care,2022; NHS England,2024).</a:t>
            </a: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4FC34317-F812-E409-82CE-2D460C1D9E2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DE5F4A1-BE10-2BC0-7969-264BBE18C25A}"/>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BB552E68-7B79-D68F-76AD-D28794F5383D}"/>
              </a:ext>
            </a:extLst>
          </p:cNvPr>
          <p:cNvSpPr>
            <a:spLocks noGrp="1"/>
          </p:cNvSpPr>
          <p:nvPr>
            <p:ph type="sldNum" sz="quarter" idx="12"/>
          </p:nvPr>
        </p:nvSpPr>
        <p:spPr/>
        <p:txBody>
          <a:bodyPr/>
          <a:lstStyle/>
          <a:p>
            <a:fld id="{AEAA3239-9EA4-4A65-A281-97F994456D9F}" type="slidenum">
              <a:rPr lang="en-US" smtClean="0"/>
              <a:t>10</a:t>
            </a:fld>
            <a:endParaRPr lang="en-US"/>
          </a:p>
        </p:txBody>
      </p:sp>
    </p:spTree>
    <p:extLst>
      <p:ext uri="{BB962C8B-B14F-4D97-AF65-F5344CB8AC3E}">
        <p14:creationId xmlns:p14="http://schemas.microsoft.com/office/powerpoint/2010/main" val="3666016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3DB13-FCFD-FA81-60F3-C9FD79B7F2A9}"/>
              </a:ext>
            </a:extLst>
          </p:cNvPr>
          <p:cNvSpPr>
            <a:spLocks noGrp="1"/>
          </p:cNvSpPr>
          <p:nvPr>
            <p:ph type="title"/>
          </p:nvPr>
        </p:nvSpPr>
        <p:spPr/>
        <p:txBody>
          <a:bodyPr/>
          <a:lstStyle/>
          <a:p>
            <a:r>
              <a:rPr lang="en-GB" dirty="0">
                <a:latin typeface="Calibri"/>
                <a:ea typeface="Calibri"/>
                <a:cs typeface="Calibri"/>
              </a:rPr>
              <a:t>Integration and impact on service </a:t>
            </a:r>
            <a:r>
              <a:rPr lang="en-GB">
                <a:latin typeface="Calibri"/>
                <a:ea typeface="Calibri"/>
                <a:cs typeface="Calibri"/>
              </a:rPr>
              <a:t>delivery</a:t>
            </a:r>
            <a:r>
              <a:rPr lang="en-GB" dirty="0">
                <a:latin typeface="Calibri"/>
                <a:ea typeface="Calibri"/>
                <a:cs typeface="Calibri"/>
              </a:rPr>
              <a:t> </a:t>
            </a:r>
          </a:p>
        </p:txBody>
      </p:sp>
      <p:sp>
        <p:nvSpPr>
          <p:cNvPr id="3" name="Content Placeholder 2">
            <a:extLst>
              <a:ext uri="{FF2B5EF4-FFF2-40B4-BE49-F238E27FC236}">
                <a16:creationId xmlns:a16="http://schemas.microsoft.com/office/drawing/2014/main" id="{90E884FB-B78D-158A-D920-2311C90D9483}"/>
              </a:ext>
            </a:extLst>
          </p:cNvPr>
          <p:cNvSpPr>
            <a:spLocks noGrp="1"/>
          </p:cNvSpPr>
          <p:nvPr>
            <p:ph idx="1"/>
          </p:nvPr>
        </p:nvSpPr>
        <p:spPr>
          <a:xfrm>
            <a:off x="173567" y="884765"/>
            <a:ext cx="12005676" cy="5938966"/>
          </a:xfrm>
        </p:spPr>
        <p:txBody>
          <a:bodyPr vert="horz" lIns="91440" tIns="45720" rIns="91440" bIns="45720" rtlCol="0" anchor="t">
            <a:normAutofit/>
          </a:bodyPr>
          <a:lstStyle/>
          <a:p>
            <a:pPr marL="0" indent="0">
              <a:buNone/>
            </a:pPr>
            <a:r>
              <a:rPr lang="en-GB" sz="3200">
                <a:latin typeface="Calibri"/>
                <a:ea typeface="Calibri"/>
                <a:cs typeface="Calibri"/>
              </a:rPr>
              <a:t>The Merits:</a:t>
            </a:r>
          </a:p>
          <a:p>
            <a:pPr marL="457200" indent="-457200">
              <a:buFont typeface="Courier New" panose="020B0604020202020204" pitchFamily="34" charset="0"/>
              <a:buChar char="o"/>
            </a:pPr>
            <a:r>
              <a:rPr lang="en-GB" sz="3200" dirty="0">
                <a:latin typeface="Calibri"/>
                <a:ea typeface="Calibri"/>
                <a:cs typeface="Calibri"/>
              </a:rPr>
              <a:t>Effective </a:t>
            </a:r>
            <a:r>
              <a:rPr lang="en-GB" sz="3200">
                <a:latin typeface="Calibri"/>
                <a:ea typeface="Calibri"/>
                <a:cs typeface="Calibri"/>
              </a:rPr>
              <a:t>communication</a:t>
            </a:r>
            <a:endParaRPr lang="en-GB" sz="3200" dirty="0">
              <a:latin typeface="Calibri"/>
              <a:ea typeface="Calibri"/>
              <a:cs typeface="Calibri"/>
            </a:endParaRPr>
          </a:p>
          <a:p>
            <a:pPr marL="457200" indent="-457200">
              <a:buFont typeface="Courier New" panose="020B0604020202020204" pitchFamily="34" charset="0"/>
              <a:buChar char="o"/>
            </a:pPr>
            <a:r>
              <a:rPr lang="en-GB" sz="3200">
                <a:latin typeface="Calibri"/>
                <a:ea typeface="Calibri"/>
                <a:cs typeface="Calibri"/>
              </a:rPr>
              <a:t>Enhance collaboration</a:t>
            </a:r>
            <a:endParaRPr lang="en-GB" sz="3200" dirty="0">
              <a:latin typeface="Calibri"/>
              <a:ea typeface="Calibri"/>
              <a:cs typeface="Calibri"/>
            </a:endParaRPr>
          </a:p>
          <a:p>
            <a:pPr marL="457200" indent="-457200">
              <a:buFont typeface="Courier New" panose="020B0604020202020204" pitchFamily="34" charset="0"/>
              <a:buChar char="o"/>
            </a:pPr>
            <a:r>
              <a:rPr lang="en-GB" sz="3200">
                <a:latin typeface="Calibri"/>
                <a:ea typeface="Calibri"/>
                <a:cs typeface="Calibri"/>
              </a:rPr>
              <a:t>Quick response </a:t>
            </a:r>
            <a:endParaRPr lang="en-GB" sz="3200" dirty="0">
              <a:latin typeface="Calibri"/>
              <a:ea typeface="Calibri"/>
              <a:cs typeface="Calibri"/>
            </a:endParaRPr>
          </a:p>
          <a:p>
            <a:pPr marL="457200" indent="-457200">
              <a:buFont typeface="Courier New" panose="020B0604020202020204" pitchFamily="34" charset="0"/>
              <a:buChar char="o"/>
            </a:pPr>
            <a:r>
              <a:rPr lang="en-GB" sz="3200">
                <a:latin typeface="Calibri"/>
                <a:ea typeface="Calibri"/>
                <a:cs typeface="Calibri"/>
              </a:rPr>
              <a:t>Personalised care</a:t>
            </a:r>
            <a:endParaRPr lang="en-GB" sz="3200" dirty="0">
              <a:latin typeface="Calibri"/>
              <a:ea typeface="Calibri"/>
              <a:cs typeface="Calibri"/>
            </a:endParaRPr>
          </a:p>
          <a:p>
            <a:pPr marL="457200" indent="-457200">
              <a:buFont typeface="Courier New" panose="020B0604020202020204" pitchFamily="34" charset="0"/>
              <a:buChar char="o"/>
            </a:pPr>
            <a:r>
              <a:rPr lang="en-GB" sz="3200">
                <a:latin typeface="Calibri"/>
                <a:ea typeface="Calibri"/>
                <a:cs typeface="Calibri"/>
              </a:rPr>
              <a:t>Comprehensive Support (Kelly </a:t>
            </a:r>
            <a:r>
              <a:rPr lang="en-GB" sz="3200" i="1">
                <a:latin typeface="Calibri"/>
                <a:ea typeface="Calibri"/>
                <a:cs typeface="Calibri"/>
              </a:rPr>
              <a:t>et al</a:t>
            </a:r>
            <a:r>
              <a:rPr lang="en-GB" sz="3200">
                <a:latin typeface="Calibri"/>
                <a:ea typeface="Calibri"/>
                <a:cs typeface="Calibri"/>
              </a:rPr>
              <a:t>.,2020).</a:t>
            </a:r>
            <a:endParaRPr lang="en-GB" sz="3200" dirty="0">
              <a:latin typeface="Calibri"/>
              <a:ea typeface="Calibri"/>
              <a:cs typeface="Calibri"/>
            </a:endParaRP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81DC4104-EE11-1D2A-F06B-3802A526496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E7546D8A-B82D-EC5A-FC02-93968FA66FAB}"/>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441B42DF-80F3-5458-DCBF-913380F3A47C}"/>
              </a:ext>
            </a:extLst>
          </p:cNvPr>
          <p:cNvSpPr>
            <a:spLocks noGrp="1"/>
          </p:cNvSpPr>
          <p:nvPr>
            <p:ph type="sldNum" sz="quarter" idx="12"/>
          </p:nvPr>
        </p:nvSpPr>
        <p:spPr/>
        <p:txBody>
          <a:bodyPr/>
          <a:lstStyle/>
          <a:p>
            <a:fld id="{AEAA3239-9EA4-4A65-A281-97F994456D9F}" type="slidenum">
              <a:rPr lang="en-US" smtClean="0"/>
              <a:t>11</a:t>
            </a:fld>
            <a:endParaRPr lang="en-US"/>
          </a:p>
        </p:txBody>
      </p:sp>
    </p:spTree>
    <p:extLst>
      <p:ext uri="{BB962C8B-B14F-4D97-AF65-F5344CB8AC3E}">
        <p14:creationId xmlns:p14="http://schemas.microsoft.com/office/powerpoint/2010/main" val="4202648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8049-948D-D503-EA54-C6E1FD0BBCAE}"/>
              </a:ext>
            </a:extLst>
          </p:cNvPr>
          <p:cNvSpPr>
            <a:spLocks noGrp="1"/>
          </p:cNvSpPr>
          <p:nvPr>
            <p:ph type="title"/>
          </p:nvPr>
        </p:nvSpPr>
        <p:spPr/>
        <p:txBody>
          <a:bodyPr/>
          <a:lstStyle/>
          <a:p>
            <a:r>
              <a:rPr lang="en-GB" dirty="0">
                <a:latin typeface="Calibri"/>
                <a:ea typeface="Calibri"/>
                <a:cs typeface="Calibri"/>
              </a:rPr>
              <a:t>Key </a:t>
            </a:r>
            <a:r>
              <a:rPr lang="en-GB">
                <a:latin typeface="Calibri"/>
                <a:ea typeface="Calibri"/>
                <a:cs typeface="Calibri"/>
              </a:rPr>
              <a:t>Obstacles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EA33979C-2ED8-F01A-63E2-10B9CDABF17D}"/>
              </a:ext>
            </a:extLst>
          </p:cNvPr>
          <p:cNvSpPr>
            <a:spLocks noGrp="1"/>
          </p:cNvSpPr>
          <p:nvPr>
            <p:ph idx="1"/>
          </p:nvPr>
        </p:nvSpPr>
        <p:spPr>
          <a:xfrm>
            <a:off x="166512" y="835376"/>
            <a:ext cx="10975565" cy="5508578"/>
          </a:xfrm>
        </p:spPr>
        <p:txBody>
          <a:bodyPr vert="horz" lIns="91440" tIns="45720" rIns="91440" bIns="45720" rtlCol="0" anchor="t">
            <a:normAutofit/>
          </a:bodyPr>
          <a:lstStyle/>
          <a:p>
            <a:pPr marL="285750" indent="-285750"/>
            <a:r>
              <a:rPr lang="en-GB" sz="3200" dirty="0">
                <a:latin typeface="Calibri"/>
                <a:ea typeface="Calibri"/>
                <a:cs typeface="Calibri"/>
              </a:rPr>
              <a:t>Various institu</a:t>
            </a:r>
            <a:r>
              <a:rPr lang="en-GB" sz="3200">
                <a:latin typeface="Calibri"/>
                <a:ea typeface="Calibri"/>
                <a:cs typeface="Calibri"/>
              </a:rPr>
              <a:t>tional ethos</a:t>
            </a:r>
          </a:p>
          <a:p>
            <a:pPr marL="285750" indent="-285750"/>
            <a:r>
              <a:rPr lang="en-GB" sz="3200">
                <a:latin typeface="Calibri"/>
                <a:ea typeface="Calibri"/>
                <a:cs typeface="Calibri"/>
              </a:rPr>
              <a:t>Financial strain</a:t>
            </a:r>
          </a:p>
          <a:p>
            <a:pPr marL="285750" indent="-285750"/>
            <a:r>
              <a:rPr lang="en-GB" sz="3200">
                <a:latin typeface="Calibri"/>
                <a:ea typeface="Calibri"/>
                <a:cs typeface="Calibri"/>
              </a:rPr>
              <a:t>Understaffing</a:t>
            </a:r>
          </a:p>
          <a:p>
            <a:pPr marL="285750" indent="-285750"/>
            <a:r>
              <a:rPr lang="en-GB" sz="3200" dirty="0">
                <a:latin typeface="Calibri"/>
                <a:ea typeface="Calibri"/>
                <a:cs typeface="Calibri"/>
              </a:rPr>
              <a:t>Digital </a:t>
            </a:r>
            <a:r>
              <a:rPr lang="en-GB" sz="3200">
                <a:latin typeface="Calibri"/>
                <a:ea typeface="Calibri"/>
                <a:cs typeface="Calibri"/>
              </a:rPr>
              <a:t>inequality</a:t>
            </a: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DAC97137-0FEE-47EF-4B0F-5FD6CBFA39F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FB6B768-9C7D-62DE-4E7A-6DCE4391D739}"/>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CE5DB55A-D418-EF89-FF2B-04BFB20B5A68}"/>
              </a:ext>
            </a:extLst>
          </p:cNvPr>
          <p:cNvSpPr>
            <a:spLocks noGrp="1"/>
          </p:cNvSpPr>
          <p:nvPr>
            <p:ph type="sldNum" sz="quarter" idx="12"/>
          </p:nvPr>
        </p:nvSpPr>
        <p:spPr/>
        <p:txBody>
          <a:bodyPr/>
          <a:lstStyle/>
          <a:p>
            <a:fld id="{AEAA3239-9EA4-4A65-A281-97F994456D9F}" type="slidenum">
              <a:rPr lang="en-US" smtClean="0"/>
              <a:t>12</a:t>
            </a:fld>
            <a:endParaRPr lang="en-US"/>
          </a:p>
        </p:txBody>
      </p:sp>
    </p:spTree>
    <p:extLst>
      <p:ext uri="{BB962C8B-B14F-4D97-AF65-F5344CB8AC3E}">
        <p14:creationId xmlns:p14="http://schemas.microsoft.com/office/powerpoint/2010/main" val="1232979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E4D35-48A0-6453-E555-0C133A9CCC80}"/>
              </a:ext>
            </a:extLst>
          </p:cNvPr>
          <p:cNvSpPr>
            <a:spLocks noGrp="1"/>
          </p:cNvSpPr>
          <p:nvPr>
            <p:ph type="title"/>
          </p:nvPr>
        </p:nvSpPr>
        <p:spPr/>
        <p:txBody>
          <a:bodyPr/>
          <a:lstStyle/>
          <a:p>
            <a:r>
              <a:rPr lang="en-GB">
                <a:latin typeface="Calibri"/>
                <a:ea typeface="Calibri"/>
                <a:cs typeface="Calibri"/>
              </a:rPr>
              <a:t>Critical Analysis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7C5F8A01-4C8B-E77F-93BB-A56313C7C290}"/>
              </a:ext>
            </a:extLst>
          </p:cNvPr>
          <p:cNvSpPr>
            <a:spLocks noGrp="1"/>
          </p:cNvSpPr>
          <p:nvPr>
            <p:ph idx="1"/>
          </p:nvPr>
        </p:nvSpPr>
        <p:spPr>
          <a:xfrm>
            <a:off x="11290" y="870655"/>
            <a:ext cx="12196176" cy="5988355"/>
          </a:xfrm>
        </p:spPr>
        <p:txBody>
          <a:bodyPr vert="horz" lIns="91440" tIns="45720" rIns="91440" bIns="45720" rtlCol="0" anchor="t">
            <a:normAutofit/>
          </a:bodyPr>
          <a:lstStyle/>
          <a:p>
            <a:pPr marL="457200" indent="-457200">
              <a:buFont typeface="Wingdings" panose="020B0604020202020204" pitchFamily="34" charset="0"/>
              <a:buChar char="Ø"/>
            </a:pPr>
            <a:r>
              <a:rPr lang="en-GB" sz="3200" dirty="0">
                <a:latin typeface="Calibri"/>
                <a:ea typeface="Calibri"/>
                <a:cs typeface="Calibri"/>
              </a:rPr>
              <a:t>Results show that coordinated care can enhance collaboration, however the findings of merging are sometimes hard to verify </a:t>
            </a:r>
            <a:r>
              <a:rPr lang="en-GB" sz="3200">
                <a:latin typeface="Calibri"/>
                <a:ea typeface="Calibri"/>
                <a:cs typeface="Calibri"/>
              </a:rPr>
              <a:t>and to assess ( Kelly et al.,2020).</a:t>
            </a:r>
          </a:p>
          <a:p>
            <a:pPr marL="457200" indent="-457200">
              <a:buFont typeface="Wingdings" panose="020B0604020202020204" pitchFamily="34" charset="0"/>
              <a:buChar char="Ø"/>
            </a:pPr>
            <a:r>
              <a:rPr lang="en-GB" sz="3200">
                <a:latin typeface="Calibri"/>
                <a:ea typeface="Calibri"/>
                <a:cs typeface="Calibri"/>
              </a:rPr>
              <a:t>Understaffing may also weaken the partnership more (NHS England,2023).</a:t>
            </a:r>
          </a:p>
          <a:p>
            <a:pPr marL="457200" indent="-457200">
              <a:buFont typeface="Wingdings" panose="020B0604020202020204" pitchFamily="34" charset="0"/>
              <a:buChar char="Ø"/>
            </a:pPr>
            <a:r>
              <a:rPr lang="en-GB" sz="3200" dirty="0">
                <a:latin typeface="Calibri"/>
                <a:ea typeface="Calibri"/>
                <a:cs typeface="Calibri"/>
              </a:rPr>
              <a:t>Technology evolution may advance productivity but risks isolating people who are digitally excluded or digitally </a:t>
            </a:r>
            <a:r>
              <a:rPr lang="en-GB" sz="3200">
                <a:latin typeface="Calibri"/>
                <a:ea typeface="Calibri"/>
                <a:cs typeface="Calibri"/>
              </a:rPr>
              <a:t>illiterate (World Health Organisation). </a:t>
            </a:r>
          </a:p>
          <a:p>
            <a:pPr marL="457200" indent="-457200">
              <a:buFont typeface="Wingdings" panose="020B0604020202020204" pitchFamily="34" charset="0"/>
              <a:buChar char="Ø"/>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5D5336AC-728C-993C-1031-F55B04910D5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3E6C30B-CB11-BFD0-A4CA-861A81AE21E8}"/>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7FC2D63F-AEA2-7C63-6044-809CEB8E697F}"/>
              </a:ext>
            </a:extLst>
          </p:cNvPr>
          <p:cNvSpPr>
            <a:spLocks noGrp="1"/>
          </p:cNvSpPr>
          <p:nvPr>
            <p:ph type="sldNum" sz="quarter" idx="12"/>
          </p:nvPr>
        </p:nvSpPr>
        <p:spPr/>
        <p:txBody>
          <a:bodyPr/>
          <a:lstStyle/>
          <a:p>
            <a:fld id="{AEAA3239-9EA4-4A65-A281-97F994456D9F}" type="slidenum">
              <a:rPr lang="en-US" smtClean="0"/>
              <a:t>13</a:t>
            </a:fld>
            <a:endParaRPr lang="en-US"/>
          </a:p>
        </p:txBody>
      </p:sp>
    </p:spTree>
    <p:extLst>
      <p:ext uri="{BB962C8B-B14F-4D97-AF65-F5344CB8AC3E}">
        <p14:creationId xmlns:p14="http://schemas.microsoft.com/office/powerpoint/2010/main" val="2298325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04D6-6D71-FA8B-B8E2-1CAB313BA678}"/>
              </a:ext>
            </a:extLst>
          </p:cNvPr>
          <p:cNvSpPr>
            <a:spLocks noGrp="1"/>
          </p:cNvSpPr>
          <p:nvPr>
            <p:ph type="title"/>
          </p:nvPr>
        </p:nvSpPr>
        <p:spPr/>
        <p:txBody>
          <a:bodyPr/>
          <a:lstStyle/>
          <a:p>
            <a:r>
              <a:rPr lang="en-GB">
                <a:latin typeface="Calibri"/>
                <a:ea typeface="Calibri"/>
                <a:cs typeface="Calibri"/>
              </a:rPr>
              <a:t>Case Study: Greater Manchester-</a:t>
            </a:r>
            <a:r>
              <a:rPr lang="en-GB" sz="3200">
                <a:latin typeface="Calibri"/>
                <a:ea typeface="Calibri"/>
                <a:cs typeface="Calibri"/>
              </a:rPr>
              <a:t>Comprehensive care.</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582EC773-81D1-60E2-F91F-5BBC65652452}"/>
              </a:ext>
            </a:extLst>
          </p:cNvPr>
          <p:cNvSpPr>
            <a:spLocks noGrp="1"/>
          </p:cNvSpPr>
          <p:nvPr>
            <p:ph idx="1"/>
          </p:nvPr>
        </p:nvSpPr>
        <p:spPr>
          <a:xfrm>
            <a:off x="-2821" y="934154"/>
            <a:ext cx="12182063" cy="5931911"/>
          </a:xfrm>
        </p:spPr>
        <p:txBody>
          <a:bodyPr vert="horz" lIns="91440" tIns="45720" rIns="91440" bIns="45720" rtlCol="0" anchor="t">
            <a:normAutofit/>
          </a:bodyPr>
          <a:lstStyle/>
          <a:p>
            <a:pPr marL="0" indent="0">
              <a:buNone/>
            </a:pPr>
            <a:r>
              <a:rPr lang="en-GB" sz="3200" dirty="0">
                <a:latin typeface="Calibri"/>
                <a:ea typeface="Calibri"/>
                <a:cs typeface="Calibri"/>
              </a:rPr>
              <a:t>Greater Manchester proves collaboration </a:t>
            </a:r>
            <a:r>
              <a:rPr lang="en-GB" sz="3200">
                <a:latin typeface="Calibri"/>
                <a:ea typeface="Calibri"/>
                <a:cs typeface="Calibri"/>
              </a:rPr>
              <a:t>between :</a:t>
            </a:r>
          </a:p>
          <a:p>
            <a:pPr marL="457200" indent="-457200">
              <a:buFont typeface="Wingdings" panose="020B0604020202020204" pitchFamily="34" charset="0"/>
              <a:buChar char="q"/>
            </a:pPr>
            <a:r>
              <a:rPr lang="en-GB" sz="3200" dirty="0">
                <a:latin typeface="Calibri"/>
                <a:ea typeface="Calibri"/>
                <a:cs typeface="Calibri"/>
              </a:rPr>
              <a:t>NHS Insti</a:t>
            </a:r>
            <a:r>
              <a:rPr lang="en-GB" sz="3200">
                <a:latin typeface="Calibri"/>
                <a:ea typeface="Calibri"/>
                <a:cs typeface="Calibri"/>
              </a:rPr>
              <a:t>tutions</a:t>
            </a:r>
          </a:p>
          <a:p>
            <a:pPr marL="457200" indent="-457200">
              <a:buFont typeface="Wingdings" panose="020B0604020202020204" pitchFamily="34" charset="0"/>
              <a:buChar char="q"/>
            </a:pPr>
            <a:r>
              <a:rPr lang="en-GB" sz="3200">
                <a:latin typeface="Calibri"/>
                <a:ea typeface="Calibri"/>
                <a:cs typeface="Calibri"/>
              </a:rPr>
              <a:t>Councils</a:t>
            </a:r>
            <a:endParaRPr lang="en-GB" sz="3200" dirty="0">
              <a:latin typeface="Calibri"/>
              <a:ea typeface="Calibri"/>
              <a:cs typeface="Calibri"/>
            </a:endParaRPr>
          </a:p>
          <a:p>
            <a:pPr marL="457200" indent="-457200">
              <a:buFont typeface="Wingdings" panose="020B0604020202020204" pitchFamily="34" charset="0"/>
              <a:buChar char="q"/>
            </a:pPr>
            <a:r>
              <a:rPr lang="en-GB" sz="3200">
                <a:latin typeface="Calibri"/>
                <a:ea typeface="Calibri"/>
                <a:cs typeface="Calibri"/>
              </a:rPr>
              <a:t>Community health</a:t>
            </a:r>
            <a:endParaRPr lang="en-GB" sz="3200" dirty="0">
              <a:latin typeface="Calibri"/>
              <a:ea typeface="Calibri"/>
              <a:cs typeface="Calibri"/>
            </a:endParaRPr>
          </a:p>
          <a:p>
            <a:pPr marL="457200" indent="-457200">
              <a:buFont typeface="Wingdings" panose="020B0604020202020204" pitchFamily="34" charset="0"/>
              <a:buChar char="q"/>
            </a:pPr>
            <a:r>
              <a:rPr lang="en-GB" sz="3200" dirty="0">
                <a:latin typeface="Calibri"/>
                <a:ea typeface="Calibri"/>
                <a:cs typeface="Calibri"/>
              </a:rPr>
              <a:t>Communi</a:t>
            </a:r>
            <a:r>
              <a:rPr lang="en-GB" sz="3200">
                <a:latin typeface="Calibri"/>
                <a:ea typeface="Calibri"/>
                <a:cs typeface="Calibri"/>
              </a:rPr>
              <a:t>ty care</a:t>
            </a:r>
          </a:p>
          <a:p>
            <a:pPr marL="457200" indent="-457200">
              <a:buFont typeface="Wingdings" panose="020B0604020202020204" pitchFamily="34" charset="0"/>
              <a:buChar char="q"/>
            </a:pPr>
            <a:r>
              <a:rPr lang="en-GB" sz="3200">
                <a:latin typeface="Calibri"/>
                <a:ea typeface="Calibri"/>
                <a:cs typeface="Calibri"/>
              </a:rPr>
              <a:t>Charities and Society groups (Local Government Association,2024).</a:t>
            </a: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80D61FFC-BBC0-AB3B-83E0-6166E355FFFE}"/>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BD37F93-77A3-9746-008B-49B41E95B6E5}"/>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570CA03E-5756-891B-E389-FCFD67D9E532}"/>
              </a:ext>
            </a:extLst>
          </p:cNvPr>
          <p:cNvSpPr>
            <a:spLocks noGrp="1"/>
          </p:cNvSpPr>
          <p:nvPr>
            <p:ph type="sldNum" sz="quarter" idx="12"/>
          </p:nvPr>
        </p:nvSpPr>
        <p:spPr/>
        <p:txBody>
          <a:bodyPr/>
          <a:lstStyle/>
          <a:p>
            <a:fld id="{AEAA3239-9EA4-4A65-A281-97F994456D9F}" type="slidenum">
              <a:rPr lang="en-US" smtClean="0"/>
              <a:t>14</a:t>
            </a:fld>
            <a:endParaRPr lang="en-US"/>
          </a:p>
        </p:txBody>
      </p:sp>
    </p:spTree>
    <p:extLst>
      <p:ext uri="{BB962C8B-B14F-4D97-AF65-F5344CB8AC3E}">
        <p14:creationId xmlns:p14="http://schemas.microsoft.com/office/powerpoint/2010/main" val="1280020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9599-4EC2-A20F-5448-46C255EDE70C}"/>
              </a:ext>
            </a:extLst>
          </p:cNvPr>
          <p:cNvSpPr>
            <a:spLocks noGrp="1"/>
          </p:cNvSpPr>
          <p:nvPr>
            <p:ph type="title"/>
          </p:nvPr>
        </p:nvSpPr>
        <p:spPr/>
        <p:txBody>
          <a:bodyPr/>
          <a:lstStyle/>
          <a:p>
            <a:r>
              <a:rPr lang="en-GB">
                <a:latin typeface="Calibri"/>
                <a:ea typeface="Calibri"/>
                <a:cs typeface="Calibri"/>
              </a:rPr>
              <a:t>Strengths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1C03AA04-1A02-0721-2959-A904ED00AE3C}"/>
              </a:ext>
            </a:extLst>
          </p:cNvPr>
          <p:cNvSpPr>
            <a:spLocks noGrp="1"/>
          </p:cNvSpPr>
          <p:nvPr>
            <p:ph idx="1"/>
          </p:nvPr>
        </p:nvSpPr>
        <p:spPr>
          <a:xfrm>
            <a:off x="166512" y="920043"/>
            <a:ext cx="10975565" cy="5423911"/>
          </a:xfrm>
        </p:spPr>
        <p:txBody>
          <a:bodyPr vert="horz" lIns="91440" tIns="45720" rIns="91440" bIns="45720" rtlCol="0" anchor="t">
            <a:normAutofit/>
          </a:bodyPr>
          <a:lstStyle/>
          <a:p>
            <a:pPr marL="457200" indent="-457200">
              <a:buFont typeface="Wingdings" panose="020B0604020202020204" pitchFamily="34" charset="0"/>
              <a:buChar char="v"/>
            </a:pPr>
            <a:r>
              <a:rPr lang="en-GB" sz="3200" dirty="0">
                <a:latin typeface="Calibri"/>
                <a:ea typeface="Calibri"/>
                <a:cs typeface="Calibri"/>
              </a:rPr>
              <a:t>Long lasting </a:t>
            </a:r>
            <a:r>
              <a:rPr lang="en-GB" sz="3200">
                <a:latin typeface="Calibri"/>
                <a:ea typeface="Calibri"/>
                <a:cs typeface="Calibri"/>
              </a:rPr>
              <a:t>collaboration strategy</a:t>
            </a:r>
            <a:endParaRPr lang="en-US"/>
          </a:p>
          <a:p>
            <a:pPr marL="457200" indent="-457200">
              <a:buFont typeface="Wingdings" panose="020B0604020202020204" pitchFamily="34" charset="0"/>
              <a:buChar char="v"/>
            </a:pPr>
            <a:r>
              <a:rPr lang="en-GB" sz="3200" dirty="0">
                <a:latin typeface="Calibri"/>
                <a:ea typeface="Calibri"/>
                <a:cs typeface="Calibri"/>
              </a:rPr>
              <a:t>Centred on Risk </a:t>
            </a:r>
            <a:r>
              <a:rPr lang="en-GB" sz="3200">
                <a:latin typeface="Calibri"/>
                <a:ea typeface="Calibri"/>
                <a:cs typeface="Calibri"/>
              </a:rPr>
              <a:t>mitigation</a:t>
            </a:r>
          </a:p>
          <a:p>
            <a:pPr marL="457200" indent="-457200">
              <a:buFont typeface="Wingdings" panose="020B0604020202020204" pitchFamily="34" charset="0"/>
              <a:buChar char="v"/>
            </a:pPr>
            <a:r>
              <a:rPr lang="en-GB" sz="3200">
                <a:latin typeface="Calibri"/>
                <a:ea typeface="Calibri"/>
                <a:cs typeface="Calibri"/>
              </a:rPr>
              <a:t>Multi-sector partnership</a:t>
            </a: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1482435E-6F66-0033-9A56-D557BC76306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06218C0-B1A1-5A16-A50D-53F90E0AAC33}"/>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63D7706C-7943-4D99-DA57-7DC43FCEB7DF}"/>
              </a:ext>
            </a:extLst>
          </p:cNvPr>
          <p:cNvSpPr>
            <a:spLocks noGrp="1"/>
          </p:cNvSpPr>
          <p:nvPr>
            <p:ph type="sldNum" sz="quarter" idx="12"/>
          </p:nvPr>
        </p:nvSpPr>
        <p:spPr/>
        <p:txBody>
          <a:bodyPr/>
          <a:lstStyle/>
          <a:p>
            <a:fld id="{AEAA3239-9EA4-4A65-A281-97F994456D9F}" type="slidenum">
              <a:rPr lang="en-US" smtClean="0"/>
              <a:t>15</a:t>
            </a:fld>
            <a:endParaRPr lang="en-US"/>
          </a:p>
        </p:txBody>
      </p:sp>
    </p:spTree>
    <p:extLst>
      <p:ext uri="{BB962C8B-B14F-4D97-AF65-F5344CB8AC3E}">
        <p14:creationId xmlns:p14="http://schemas.microsoft.com/office/powerpoint/2010/main" val="337067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68BF-7686-0CF3-7989-07A9C290A28A}"/>
              </a:ext>
            </a:extLst>
          </p:cNvPr>
          <p:cNvSpPr>
            <a:spLocks noGrp="1"/>
          </p:cNvSpPr>
          <p:nvPr>
            <p:ph type="title"/>
          </p:nvPr>
        </p:nvSpPr>
        <p:spPr/>
        <p:txBody>
          <a:bodyPr>
            <a:normAutofit/>
          </a:bodyPr>
          <a:lstStyle/>
          <a:p>
            <a:r>
              <a:rPr lang="en-GB" dirty="0">
                <a:latin typeface="Calibri"/>
                <a:ea typeface="Calibri"/>
                <a:cs typeface="Calibri"/>
              </a:rPr>
              <a:t>Critical </a:t>
            </a:r>
            <a:r>
              <a:rPr lang="en-GB">
                <a:latin typeface="Calibri"/>
                <a:ea typeface="Calibri"/>
                <a:cs typeface="Calibri"/>
              </a:rPr>
              <a:t>Evaluation</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68A54BFD-03C2-A4E8-FD67-F10F64D0C923}"/>
              </a:ext>
            </a:extLst>
          </p:cNvPr>
          <p:cNvSpPr>
            <a:spLocks noGrp="1"/>
          </p:cNvSpPr>
          <p:nvPr>
            <p:ph idx="1"/>
          </p:nvPr>
        </p:nvSpPr>
        <p:spPr>
          <a:xfrm>
            <a:off x="173567" y="870654"/>
            <a:ext cx="12005676" cy="6002466"/>
          </a:xfrm>
        </p:spPr>
        <p:txBody>
          <a:bodyPr vert="horz" lIns="91440" tIns="45720" rIns="91440" bIns="45720" rtlCol="0" anchor="t">
            <a:normAutofit/>
          </a:bodyPr>
          <a:lstStyle/>
          <a:p>
            <a:pPr marL="457200" indent="-457200">
              <a:buFont typeface="Wingdings" panose="020B0604020202020204" pitchFamily="34" charset="0"/>
              <a:buChar char="ü"/>
            </a:pPr>
            <a:r>
              <a:rPr lang="en-GB" sz="3200" dirty="0">
                <a:latin typeface="Calibri"/>
                <a:ea typeface="Calibri"/>
                <a:cs typeface="Calibri"/>
              </a:rPr>
              <a:t>Greater Manchester proves the capability of a collaboration strategy to </a:t>
            </a:r>
            <a:r>
              <a:rPr lang="en-GB" sz="3200">
                <a:latin typeface="Calibri"/>
                <a:ea typeface="Calibri"/>
                <a:cs typeface="Calibri"/>
              </a:rPr>
              <a:t>merge the health and social care together.</a:t>
            </a:r>
            <a:endParaRPr lang="en-US"/>
          </a:p>
          <a:p>
            <a:pPr marL="457200" indent="-457200">
              <a:buFont typeface="Wingdings" panose="020B0604020202020204" pitchFamily="34" charset="0"/>
              <a:buChar char="ü"/>
            </a:pPr>
            <a:r>
              <a:rPr lang="en-GB" sz="3200" dirty="0">
                <a:latin typeface="Calibri"/>
                <a:ea typeface="Calibri"/>
                <a:cs typeface="Calibri"/>
              </a:rPr>
              <a:t>However, collaboration remains a challenge and demands enduring </a:t>
            </a:r>
            <a:r>
              <a:rPr lang="en-GB" sz="3200">
                <a:latin typeface="Calibri"/>
                <a:ea typeface="Calibri"/>
                <a:cs typeface="Calibri"/>
              </a:rPr>
              <a:t>stewardship, resources and partnership</a:t>
            </a:r>
          </a:p>
          <a:p>
            <a:pPr marL="457200" indent="-457200">
              <a:buFont typeface="Wingdings" panose="020B0604020202020204" pitchFamily="34" charset="0"/>
              <a:buChar char="ü"/>
            </a:pPr>
            <a:r>
              <a:rPr lang="en-GB" sz="3200">
                <a:latin typeface="Calibri"/>
                <a:ea typeface="Calibri"/>
                <a:cs typeface="Calibri"/>
              </a:rPr>
              <a:t>Merging cannot separately tackle broader factors such as destitution, shelter and joblessness, which persist on unfair health</a:t>
            </a:r>
          </a:p>
          <a:p>
            <a:pPr marL="0" indent="0">
              <a:buNone/>
            </a:pPr>
            <a:r>
              <a:rPr lang="en-GB" sz="3200">
                <a:latin typeface="Calibri"/>
                <a:ea typeface="Calibri"/>
                <a:cs typeface="Calibri"/>
              </a:rPr>
              <a:t>(Local Government Association,2024; World Health Organisation,2025).</a:t>
            </a:r>
            <a:endParaRPr lang="en-GB"/>
          </a:p>
          <a:p>
            <a:pPr marL="0" indent="0">
              <a:buNone/>
            </a:pPr>
            <a:endParaRPr lang="en-GB" sz="3200" dirty="0">
              <a:latin typeface="Calibri"/>
              <a:ea typeface="Calibri"/>
              <a:cs typeface="Calibri"/>
            </a:endParaRPr>
          </a:p>
          <a:p>
            <a:pPr marL="457200" indent="-457200">
              <a:buFont typeface="Wingdings" panose="020B0604020202020204" pitchFamily="34" charset="0"/>
              <a:buChar char="ü"/>
            </a:pPr>
            <a:endParaRPr lang="en-GB" dirty="0">
              <a:latin typeface="Kalinga"/>
            </a:endParaRPr>
          </a:p>
          <a:p>
            <a:pPr marL="457200" indent="-457200">
              <a:buFont typeface="Wingdings" panose="020B0604020202020204" pitchFamily="34" charset="0"/>
              <a:buChar char="ü"/>
            </a:pPr>
            <a:endParaRPr lang="en-GB" sz="3200" dirty="0">
              <a:latin typeface="Calibri"/>
              <a:ea typeface="Calibri"/>
              <a:cs typeface="Calibri"/>
            </a:endParaRP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5B41B2A4-9F1F-E22B-7DA5-E2644FA88D57}"/>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6DD038-19AC-1F04-4B5C-BF5D4569FE81}"/>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9C8DB01A-D51F-6CA2-2F63-EE227D737A58}"/>
              </a:ext>
            </a:extLst>
          </p:cNvPr>
          <p:cNvSpPr>
            <a:spLocks noGrp="1"/>
          </p:cNvSpPr>
          <p:nvPr>
            <p:ph type="sldNum" sz="quarter" idx="12"/>
          </p:nvPr>
        </p:nvSpPr>
        <p:spPr/>
        <p:txBody>
          <a:bodyPr/>
          <a:lstStyle/>
          <a:p>
            <a:fld id="{AEAA3239-9EA4-4A65-A281-97F994456D9F}" type="slidenum">
              <a:rPr lang="en-US" smtClean="0"/>
              <a:t>16</a:t>
            </a:fld>
            <a:endParaRPr lang="en-US"/>
          </a:p>
        </p:txBody>
      </p:sp>
    </p:spTree>
    <p:extLst>
      <p:ext uri="{BB962C8B-B14F-4D97-AF65-F5344CB8AC3E}">
        <p14:creationId xmlns:p14="http://schemas.microsoft.com/office/powerpoint/2010/main" val="354580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1562-2AAB-3E7B-68E3-105C42718827}"/>
              </a:ext>
            </a:extLst>
          </p:cNvPr>
          <p:cNvSpPr>
            <a:spLocks noGrp="1"/>
          </p:cNvSpPr>
          <p:nvPr>
            <p:ph type="title"/>
          </p:nvPr>
        </p:nvSpPr>
        <p:spPr/>
        <p:txBody>
          <a:bodyPr>
            <a:normAutofit/>
          </a:bodyPr>
          <a:lstStyle/>
          <a:p>
            <a:r>
              <a:rPr lang="en-GB" dirty="0">
                <a:latin typeface="Calibri"/>
                <a:ea typeface="Calibri"/>
                <a:cs typeface="Calibri"/>
              </a:rPr>
              <a:t>Equity, </a:t>
            </a:r>
            <a:r>
              <a:rPr lang="en-GB">
                <a:latin typeface="Calibri"/>
                <a:ea typeface="Calibri"/>
                <a:cs typeface="Calibri"/>
              </a:rPr>
              <a:t>Access, Barriers and Challenges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AD6F231E-D95A-4BAE-D04B-CED605A36683}"/>
              </a:ext>
            </a:extLst>
          </p:cNvPr>
          <p:cNvSpPr>
            <a:spLocks noGrp="1"/>
          </p:cNvSpPr>
          <p:nvPr>
            <p:ph idx="1"/>
          </p:nvPr>
        </p:nvSpPr>
        <p:spPr>
          <a:xfrm>
            <a:off x="95956" y="1117597"/>
            <a:ext cx="12111510" cy="5734356"/>
          </a:xfrm>
        </p:spPr>
        <p:txBody>
          <a:bodyPr vert="horz" lIns="91440" tIns="45720" rIns="91440" bIns="45720" rtlCol="0" anchor="t">
            <a:normAutofit/>
          </a:bodyPr>
          <a:lstStyle/>
          <a:p>
            <a:pPr marL="0" indent="0">
              <a:buNone/>
            </a:pPr>
            <a:r>
              <a:rPr lang="en-GB" sz="3200" dirty="0">
                <a:latin typeface="Calibri"/>
                <a:ea typeface="Calibri"/>
                <a:cs typeface="Calibri"/>
              </a:rPr>
              <a:t>Equity acknowledges that people have diverse needs and might need another type of assistan</a:t>
            </a:r>
            <a:r>
              <a:rPr lang="en-GB" sz="3200">
                <a:latin typeface="Calibri"/>
                <a:ea typeface="Calibri"/>
                <a:cs typeface="Calibri"/>
              </a:rPr>
              <a:t>ce</a:t>
            </a:r>
            <a:endParaRPr lang="en-GB" sz="3200" dirty="0">
              <a:latin typeface="Calibri"/>
              <a:ea typeface="Calibri"/>
              <a:cs typeface="Calibri"/>
            </a:endParaRPr>
          </a:p>
          <a:p>
            <a:pPr marL="0" indent="0">
              <a:buNone/>
            </a:pPr>
            <a:r>
              <a:rPr lang="en-GB" sz="3200" dirty="0">
                <a:latin typeface="Calibri"/>
                <a:ea typeface="Calibri"/>
                <a:cs typeface="Calibri"/>
              </a:rPr>
              <a:t>Health </a:t>
            </a:r>
            <a:r>
              <a:rPr lang="en-GB" sz="3200">
                <a:latin typeface="Calibri"/>
                <a:ea typeface="Calibri"/>
                <a:cs typeface="Calibri"/>
              </a:rPr>
              <a:t>disparities are impacted by:</a:t>
            </a:r>
          </a:p>
          <a:p>
            <a:pPr marL="514350" indent="-514350">
              <a:buAutoNum type="arabicPeriod"/>
            </a:pPr>
            <a:r>
              <a:rPr lang="en-GB" sz="3200">
                <a:latin typeface="Calibri"/>
                <a:ea typeface="Calibri"/>
                <a:cs typeface="Calibri"/>
              </a:rPr>
              <a:t>Shelter</a:t>
            </a:r>
            <a:endParaRPr lang="en-GB" sz="3200" dirty="0">
              <a:latin typeface="Calibri"/>
              <a:ea typeface="Calibri"/>
              <a:cs typeface="Calibri"/>
            </a:endParaRPr>
          </a:p>
          <a:p>
            <a:pPr marL="514350" indent="-514350">
              <a:buAutoNum type="arabicPeriod"/>
            </a:pPr>
            <a:r>
              <a:rPr lang="en-GB" sz="3200" dirty="0">
                <a:latin typeface="Calibri"/>
                <a:ea typeface="Calibri"/>
                <a:cs typeface="Calibri"/>
              </a:rPr>
              <a:t>Destitu</a:t>
            </a:r>
            <a:r>
              <a:rPr lang="en-GB" sz="3200">
                <a:latin typeface="Calibri"/>
                <a:ea typeface="Calibri"/>
                <a:cs typeface="Calibri"/>
              </a:rPr>
              <a:t>teness</a:t>
            </a:r>
            <a:endParaRPr lang="en-GB" sz="3200" dirty="0">
              <a:latin typeface="Calibri"/>
              <a:ea typeface="Calibri"/>
              <a:cs typeface="Calibri"/>
            </a:endParaRPr>
          </a:p>
          <a:p>
            <a:pPr marL="514350" indent="-514350">
              <a:buAutoNum type="arabicPeriod"/>
            </a:pPr>
            <a:r>
              <a:rPr lang="en-GB" sz="3200">
                <a:latin typeface="Calibri"/>
                <a:ea typeface="Calibri"/>
                <a:cs typeface="Calibri"/>
              </a:rPr>
              <a:t>Impairment</a:t>
            </a:r>
          </a:p>
          <a:p>
            <a:pPr marL="514350" indent="-514350">
              <a:buAutoNum type="arabicPeriod"/>
            </a:pPr>
            <a:r>
              <a:rPr lang="en-GB" sz="3200">
                <a:latin typeface="Calibri"/>
                <a:ea typeface="Calibri"/>
                <a:cs typeface="Calibri"/>
              </a:rPr>
              <a:t>Location</a:t>
            </a:r>
            <a:endParaRPr lang="en-GB" sz="3200" dirty="0">
              <a:latin typeface="Calibri"/>
              <a:ea typeface="Calibri"/>
              <a:cs typeface="Calibri"/>
            </a:endParaRPr>
          </a:p>
          <a:p>
            <a:pPr marL="514350" indent="-514350">
              <a:buAutoNum type="arabicPeriod"/>
            </a:pPr>
            <a:r>
              <a:rPr lang="en-GB" sz="3200">
                <a:latin typeface="Calibri"/>
                <a:ea typeface="Calibri"/>
                <a:cs typeface="Calibri"/>
              </a:rPr>
              <a:t>Digital divide (World Health Organisation,2025).</a:t>
            </a:r>
            <a:endParaRPr lang="en-GB" sz="3200" dirty="0">
              <a:latin typeface="Calibri"/>
              <a:ea typeface="Calibri"/>
              <a:cs typeface="Calibri"/>
            </a:endParaRPr>
          </a:p>
          <a:p>
            <a:pPr marL="514350" indent="-514350">
              <a:buAutoNum type="arabicPeriod"/>
            </a:pPr>
            <a:endParaRPr lang="en-GB" sz="3200" dirty="0">
              <a:latin typeface="Calibri"/>
              <a:ea typeface="Calibri"/>
              <a:cs typeface="Calibri"/>
            </a:endParaRPr>
          </a:p>
          <a:p>
            <a:pPr marL="0" indent="0">
              <a:buNone/>
            </a:pPr>
            <a:endParaRPr lang="en-GB" sz="3200" dirty="0">
              <a:latin typeface="Calibri"/>
              <a:ea typeface="Calibri"/>
              <a:cs typeface="Calibri"/>
            </a:endParaRP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F9014E30-57F8-577A-A8CE-9D6CE588A51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D8F8ED51-E0FB-8C7A-384F-187A57A7072D}"/>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A4B2CB17-3151-CD86-5C5B-01EECAB8CA5A}"/>
              </a:ext>
            </a:extLst>
          </p:cNvPr>
          <p:cNvSpPr>
            <a:spLocks noGrp="1"/>
          </p:cNvSpPr>
          <p:nvPr>
            <p:ph type="sldNum" sz="quarter" idx="12"/>
          </p:nvPr>
        </p:nvSpPr>
        <p:spPr/>
        <p:txBody>
          <a:bodyPr/>
          <a:lstStyle/>
          <a:p>
            <a:fld id="{AEAA3239-9EA4-4A65-A281-97F994456D9F}" type="slidenum">
              <a:rPr lang="en-US" smtClean="0"/>
              <a:t>17</a:t>
            </a:fld>
            <a:endParaRPr lang="en-US"/>
          </a:p>
        </p:txBody>
      </p:sp>
    </p:spTree>
    <p:extLst>
      <p:ext uri="{BB962C8B-B14F-4D97-AF65-F5344CB8AC3E}">
        <p14:creationId xmlns:p14="http://schemas.microsoft.com/office/powerpoint/2010/main" val="3880706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B985-542F-CA9E-320A-77BF54E2C522}"/>
              </a:ext>
            </a:extLst>
          </p:cNvPr>
          <p:cNvSpPr>
            <a:spLocks noGrp="1"/>
          </p:cNvSpPr>
          <p:nvPr>
            <p:ph type="title"/>
          </p:nvPr>
        </p:nvSpPr>
        <p:spPr/>
        <p:txBody>
          <a:bodyPr/>
          <a:lstStyle/>
          <a:p>
            <a:r>
              <a:rPr lang="en-GB">
                <a:latin typeface="Calibri"/>
                <a:ea typeface="Calibri"/>
                <a:cs typeface="Calibri"/>
              </a:rPr>
              <a:t>Key Barriers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9F1BF117-8DA9-D0D0-3477-C2887CFD4611}"/>
              </a:ext>
            </a:extLst>
          </p:cNvPr>
          <p:cNvSpPr>
            <a:spLocks noGrp="1"/>
          </p:cNvSpPr>
          <p:nvPr>
            <p:ph idx="1"/>
          </p:nvPr>
        </p:nvSpPr>
        <p:spPr>
          <a:xfrm>
            <a:off x="173567" y="602544"/>
            <a:ext cx="12012731" cy="6263522"/>
          </a:xfrm>
        </p:spPr>
        <p:txBody>
          <a:bodyPr vert="horz" lIns="91440" tIns="45720" rIns="91440" bIns="45720" rtlCol="0" anchor="t">
            <a:normAutofit lnSpcReduction="10000"/>
          </a:bodyPr>
          <a:lstStyle/>
          <a:p>
            <a:pPr marL="0" indent="0">
              <a:buNone/>
            </a:pPr>
            <a:r>
              <a:rPr lang="en-GB" sz="3200">
                <a:latin typeface="Calibri"/>
                <a:ea typeface="Calibri"/>
                <a:cs typeface="Calibri"/>
              </a:rPr>
              <a:t>Staff Barriers:</a:t>
            </a:r>
            <a:endParaRPr lang="en-GB" sz="3200" dirty="0">
              <a:latin typeface="Calibri"/>
              <a:ea typeface="Calibri"/>
              <a:cs typeface="Calibri"/>
            </a:endParaRPr>
          </a:p>
          <a:p>
            <a:r>
              <a:rPr lang="en-GB" sz="3200" dirty="0">
                <a:latin typeface="Calibri"/>
                <a:ea typeface="Calibri"/>
                <a:cs typeface="Calibri"/>
              </a:rPr>
              <a:t> Employing, workforce stability, and staff stress management can minimise service efficie</a:t>
            </a:r>
            <a:r>
              <a:rPr lang="en-GB" sz="3200">
                <a:latin typeface="Calibri"/>
                <a:ea typeface="Calibri"/>
                <a:cs typeface="Calibri"/>
              </a:rPr>
              <a:t>ncy (NHS England,2023).</a:t>
            </a:r>
          </a:p>
          <a:p>
            <a:pPr marL="0" indent="0">
              <a:buNone/>
            </a:pPr>
            <a:r>
              <a:rPr lang="en-GB" sz="3200">
                <a:latin typeface="Calibri"/>
                <a:ea typeface="Calibri"/>
                <a:cs typeface="Calibri"/>
              </a:rPr>
              <a:t>Organisational Barriers:</a:t>
            </a:r>
            <a:endParaRPr lang="en-GB" sz="3200" dirty="0">
              <a:latin typeface="Calibri"/>
              <a:ea typeface="Calibri"/>
              <a:cs typeface="Calibri"/>
            </a:endParaRPr>
          </a:p>
          <a:p>
            <a:r>
              <a:rPr lang="en-GB" sz="3200" dirty="0">
                <a:latin typeface="Calibri"/>
                <a:ea typeface="Calibri"/>
                <a:cs typeface="Calibri"/>
              </a:rPr>
              <a:t>Divergent objectives, ethos, and responsibility processes may </a:t>
            </a:r>
            <a:r>
              <a:rPr lang="en-GB" sz="3200">
                <a:latin typeface="Calibri"/>
                <a:ea typeface="Calibri"/>
                <a:cs typeface="Calibri"/>
              </a:rPr>
              <a:t>hinder a successful partnership (Kelly et al.,2020)</a:t>
            </a:r>
            <a:endParaRPr lang="en-GB" sz="3200" dirty="0">
              <a:latin typeface="Calibri"/>
              <a:ea typeface="Calibri"/>
              <a:cs typeface="Calibri"/>
            </a:endParaRPr>
          </a:p>
          <a:p>
            <a:pPr marL="0" indent="0">
              <a:buNone/>
            </a:pPr>
            <a:r>
              <a:rPr lang="en-GB" sz="3200">
                <a:latin typeface="Calibri"/>
                <a:ea typeface="Calibri"/>
                <a:cs typeface="Calibri"/>
              </a:rPr>
              <a:t>Sustainability Barriers:</a:t>
            </a:r>
          </a:p>
          <a:p>
            <a:pPr marL="0" indent="0">
              <a:buNone/>
            </a:pPr>
            <a:r>
              <a:rPr lang="en-GB" sz="3200" dirty="0">
                <a:latin typeface="Calibri"/>
                <a:ea typeface="Calibri"/>
                <a:cs typeface="Calibri"/>
              </a:rPr>
              <a:t>Healthcare institutions should minimise ecological impacts and at the same time managing standard and equal opportunity (Braitwaite et </a:t>
            </a:r>
            <a:r>
              <a:rPr lang="en-GB" sz="3200">
                <a:latin typeface="Calibri"/>
                <a:ea typeface="Calibri"/>
                <a:cs typeface="Calibri"/>
              </a:rPr>
              <a:t>al.,2024).</a:t>
            </a:r>
            <a:endParaRPr lang="en-GB" sz="3200" dirty="0">
              <a:latin typeface="Calibri"/>
              <a:ea typeface="Calibri"/>
              <a:cs typeface="Calibri"/>
            </a:endParaRPr>
          </a:p>
          <a:p>
            <a:pPr marL="0" indent="0">
              <a:buNone/>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60E00209-520F-EFFE-3948-790316F4357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18476D7-D143-01D0-657F-9ED2075F8216}"/>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9ABD230C-111A-B7CC-CEF4-C37BF70C464B}"/>
              </a:ext>
            </a:extLst>
          </p:cNvPr>
          <p:cNvSpPr>
            <a:spLocks noGrp="1"/>
          </p:cNvSpPr>
          <p:nvPr>
            <p:ph type="sldNum" sz="quarter" idx="12"/>
          </p:nvPr>
        </p:nvSpPr>
        <p:spPr/>
        <p:txBody>
          <a:bodyPr/>
          <a:lstStyle/>
          <a:p>
            <a:fld id="{AEAA3239-9EA4-4A65-A281-97F994456D9F}" type="slidenum">
              <a:rPr lang="en-US" smtClean="0"/>
              <a:t>18</a:t>
            </a:fld>
            <a:endParaRPr lang="en-US"/>
          </a:p>
        </p:txBody>
      </p:sp>
    </p:spTree>
    <p:extLst>
      <p:ext uri="{BB962C8B-B14F-4D97-AF65-F5344CB8AC3E}">
        <p14:creationId xmlns:p14="http://schemas.microsoft.com/office/powerpoint/2010/main" val="3607081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BA97-0F9D-74B4-A23B-3175D6A02791}"/>
              </a:ext>
            </a:extLst>
          </p:cNvPr>
          <p:cNvSpPr>
            <a:spLocks noGrp="1"/>
          </p:cNvSpPr>
          <p:nvPr>
            <p:ph type="title"/>
          </p:nvPr>
        </p:nvSpPr>
        <p:spPr/>
        <p:txBody>
          <a:bodyPr/>
          <a:lstStyle/>
          <a:p>
            <a:r>
              <a:rPr lang="en-GB">
                <a:latin typeface="Calibri"/>
                <a:ea typeface="Calibri"/>
                <a:cs typeface="Calibri"/>
              </a:rPr>
              <a:t>Recommendations</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CE3A72B2-E1E8-056D-59D7-319342C0BEF0}"/>
              </a:ext>
            </a:extLst>
          </p:cNvPr>
          <p:cNvSpPr>
            <a:spLocks noGrp="1"/>
          </p:cNvSpPr>
          <p:nvPr>
            <p:ph idx="1"/>
          </p:nvPr>
        </p:nvSpPr>
        <p:spPr>
          <a:xfrm>
            <a:off x="25401" y="884765"/>
            <a:ext cx="12182065" cy="5967188"/>
          </a:xfrm>
        </p:spPr>
        <p:txBody>
          <a:bodyPr vert="horz" lIns="91440" tIns="45720" rIns="91440" bIns="45720" rtlCol="0" anchor="t">
            <a:normAutofit/>
          </a:bodyPr>
          <a:lstStyle/>
          <a:p>
            <a:pPr marL="0" indent="0">
              <a:buNone/>
            </a:pPr>
            <a:r>
              <a:rPr lang="en-GB" sz="3200">
                <a:latin typeface="Calibri"/>
                <a:ea typeface="Calibri"/>
                <a:cs typeface="Calibri"/>
              </a:rPr>
              <a:t>Rational:</a:t>
            </a:r>
          </a:p>
          <a:p>
            <a:pPr marL="457200" indent="-457200">
              <a:buFont typeface="Wingdings" panose="020B0604020202020204" pitchFamily="34" charset="0"/>
              <a:buChar char="§"/>
            </a:pPr>
            <a:r>
              <a:rPr lang="en-GB" sz="3200" dirty="0">
                <a:latin typeface="Calibri"/>
                <a:ea typeface="Calibri"/>
                <a:cs typeface="Calibri"/>
              </a:rPr>
              <a:t>Integration demands institutional </a:t>
            </a:r>
            <a:r>
              <a:rPr lang="en-GB" sz="3200">
                <a:latin typeface="Calibri"/>
                <a:ea typeface="Calibri"/>
                <a:cs typeface="Calibri"/>
              </a:rPr>
              <a:t>redesign, productive</a:t>
            </a:r>
            <a:r>
              <a:rPr lang="en-GB" sz="3200" dirty="0">
                <a:latin typeface="Calibri"/>
                <a:ea typeface="Calibri"/>
                <a:cs typeface="Calibri"/>
              </a:rPr>
              <a:t> cooperation and mutual responsibility are vital (Kelly </a:t>
            </a:r>
            <a:r>
              <a:rPr lang="en-GB" sz="3200" i="1">
                <a:latin typeface="Calibri"/>
                <a:ea typeface="Calibri"/>
                <a:cs typeface="Calibri"/>
              </a:rPr>
              <a:t>et al</a:t>
            </a:r>
            <a:r>
              <a:rPr lang="en-GB" sz="3200">
                <a:latin typeface="Calibri"/>
                <a:ea typeface="Calibri"/>
                <a:cs typeface="Calibri"/>
              </a:rPr>
              <a:t>.,2020).</a:t>
            </a:r>
          </a:p>
          <a:p>
            <a:pPr marL="457200" indent="-457200">
              <a:buFont typeface="Wingdings" panose="020B0604020202020204" pitchFamily="34" charset="0"/>
              <a:buChar char="§"/>
            </a:pPr>
            <a:r>
              <a:rPr lang="en-GB" sz="3200" dirty="0">
                <a:latin typeface="Calibri"/>
                <a:ea typeface="Calibri"/>
                <a:cs typeface="Calibri"/>
              </a:rPr>
              <a:t>Staff capabilities are a basic requirement to offer comprehensive care successf</a:t>
            </a:r>
            <a:r>
              <a:rPr lang="en-GB" sz="3200">
                <a:latin typeface="Calibri"/>
                <a:ea typeface="Calibri"/>
                <a:cs typeface="Calibri"/>
              </a:rPr>
              <a:t>ully</a:t>
            </a:r>
            <a:endParaRPr lang="en-GB" sz="3200" dirty="0">
              <a:latin typeface="Calibri"/>
              <a:ea typeface="Calibri"/>
              <a:cs typeface="Calibri"/>
            </a:endParaRPr>
          </a:p>
          <a:p>
            <a:pPr marL="457200" indent="-457200">
              <a:buFont typeface="Wingdings" panose="020B0604020202020204" pitchFamily="34" charset="0"/>
              <a:buChar char="§"/>
            </a:pPr>
            <a:r>
              <a:rPr lang="en-GB" sz="3200" dirty="0">
                <a:latin typeface="Calibri"/>
                <a:ea typeface="Calibri"/>
                <a:cs typeface="Calibri"/>
              </a:rPr>
              <a:t>Technological advancement should supplement rather than substitute </a:t>
            </a:r>
            <a:r>
              <a:rPr lang="en-GB" sz="3200">
                <a:latin typeface="Calibri"/>
                <a:ea typeface="Calibri"/>
                <a:cs typeface="Calibri"/>
              </a:rPr>
              <a:t>inclusive support (World Health Organisation,2021).</a:t>
            </a:r>
            <a:endParaRPr lang="en-GB" sz="3200" dirty="0">
              <a:latin typeface="Calibri"/>
              <a:ea typeface="Calibri"/>
              <a:cs typeface="Calibri"/>
            </a:endParaRPr>
          </a:p>
          <a:p>
            <a:pPr marL="457200" indent="-457200">
              <a:buFont typeface="Wingdings" panose="020B0604020202020204" pitchFamily="34" charset="0"/>
              <a:buChar char="§"/>
            </a:pPr>
            <a:r>
              <a:rPr lang="en-GB" sz="3200" dirty="0">
                <a:latin typeface="Calibri"/>
                <a:ea typeface="Calibri"/>
                <a:cs typeface="Calibri"/>
              </a:rPr>
              <a:t>Health services must minimise the ecological effects while preserving fairness and service utilisation (</a:t>
            </a:r>
            <a:r>
              <a:rPr lang="en-GB" sz="3200">
                <a:latin typeface="Calibri"/>
                <a:ea typeface="Calibri"/>
                <a:cs typeface="Calibri"/>
              </a:rPr>
              <a:t>Braithwaite </a:t>
            </a:r>
            <a:r>
              <a:rPr lang="en-GB" sz="3200" i="1">
                <a:latin typeface="Calibri"/>
                <a:ea typeface="Calibri"/>
                <a:cs typeface="Calibri"/>
              </a:rPr>
              <a:t>et al</a:t>
            </a:r>
            <a:r>
              <a:rPr lang="en-GB" sz="3200">
                <a:latin typeface="Calibri"/>
                <a:ea typeface="Calibri"/>
                <a:cs typeface="Calibri"/>
              </a:rPr>
              <a:t>.,2024).</a:t>
            </a:r>
            <a:endParaRPr lang="en-GB" sz="3200" dirty="0">
              <a:latin typeface="Calibri"/>
              <a:ea typeface="Calibri"/>
              <a:cs typeface="Calibri"/>
            </a:endParaRPr>
          </a:p>
          <a:p>
            <a:pPr marL="0" indent="0">
              <a:buNone/>
            </a:pPr>
            <a:endParaRPr lang="en-GB">
              <a:latin typeface="Kalinga"/>
            </a:endParaRPr>
          </a:p>
          <a:p>
            <a:pPr marL="457200" indent="-457200">
              <a:buFont typeface="Wingdings" panose="020B0604020202020204" pitchFamily="34" charset="0"/>
              <a:buChar char="§"/>
            </a:pP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4430DBE0-023D-2573-BCF5-292C02061577}"/>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54AAC87B-20F9-35AC-BF96-9693B334CAB0}"/>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2FD48527-26FB-E1E5-078D-2A441BF3CBBC}"/>
              </a:ext>
            </a:extLst>
          </p:cNvPr>
          <p:cNvSpPr>
            <a:spLocks noGrp="1"/>
          </p:cNvSpPr>
          <p:nvPr>
            <p:ph type="sldNum" sz="quarter" idx="12"/>
          </p:nvPr>
        </p:nvSpPr>
        <p:spPr/>
        <p:txBody>
          <a:bodyPr/>
          <a:lstStyle/>
          <a:p>
            <a:fld id="{AEAA3239-9EA4-4A65-A281-97F994456D9F}" type="slidenum">
              <a:rPr lang="en-US" smtClean="0"/>
              <a:t>19</a:t>
            </a:fld>
            <a:endParaRPr lang="en-US"/>
          </a:p>
        </p:txBody>
      </p:sp>
    </p:spTree>
    <p:extLst>
      <p:ext uri="{BB962C8B-B14F-4D97-AF65-F5344CB8AC3E}">
        <p14:creationId xmlns:p14="http://schemas.microsoft.com/office/powerpoint/2010/main" val="2721080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F8F39-409A-D0B0-D22B-1B60C25DF33E}"/>
              </a:ext>
            </a:extLst>
          </p:cNvPr>
          <p:cNvSpPr>
            <a:spLocks noGrp="1"/>
          </p:cNvSpPr>
          <p:nvPr>
            <p:ph type="title"/>
          </p:nvPr>
        </p:nvSpPr>
        <p:spPr/>
        <p:txBody>
          <a:bodyPr/>
          <a:lstStyle/>
          <a:p>
            <a:r>
              <a:rPr lang="en-GB" dirty="0">
                <a:latin typeface="Calibri"/>
                <a:ea typeface="Calibri"/>
                <a:cs typeface="Calibri"/>
              </a:rPr>
              <a:t>Concl</a:t>
            </a:r>
            <a:r>
              <a:rPr lang="en-GB">
                <a:latin typeface="Calibri"/>
                <a:ea typeface="Calibri"/>
                <a:cs typeface="Calibri"/>
              </a:rPr>
              <a:t>usion</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4253CE51-5865-B1CB-1140-541D08C3925D}"/>
              </a:ext>
            </a:extLst>
          </p:cNvPr>
          <p:cNvSpPr>
            <a:spLocks noGrp="1"/>
          </p:cNvSpPr>
          <p:nvPr>
            <p:ph idx="1"/>
          </p:nvPr>
        </p:nvSpPr>
        <p:spPr>
          <a:xfrm>
            <a:off x="166512" y="920043"/>
            <a:ext cx="10975565" cy="5423911"/>
          </a:xfrm>
        </p:spPr>
        <p:txBody>
          <a:bodyPr vert="horz" lIns="91440" tIns="45720" rIns="91440" bIns="45720" rtlCol="0" anchor="t">
            <a:normAutofit/>
          </a:bodyPr>
          <a:lstStyle/>
          <a:p>
            <a:pPr marL="0" indent="0">
              <a:buNone/>
            </a:pPr>
            <a:r>
              <a:rPr lang="en-GB" sz="3200" dirty="0">
                <a:latin typeface="Calibri"/>
                <a:ea typeface="Calibri"/>
                <a:cs typeface="Calibri"/>
              </a:rPr>
              <a:t>Collaborative health, well-being, and sustainable development can promote a shift from broken and reactive services towards promoting precautionary, individual- oriented care and eco-health care. However, partnership should not be based solely on institutional change. It should be assessed by positive impact on health and well-being, minimising unfairness and offer equal service utilisat</a:t>
            </a:r>
            <a:r>
              <a:rPr lang="en-GB" sz="3200">
                <a:latin typeface="Calibri"/>
                <a:ea typeface="Calibri"/>
                <a:cs typeface="Calibri"/>
              </a:rPr>
              <a:t>ion.</a:t>
            </a:r>
            <a:endParaRPr lang="en-GB" sz="3200" dirty="0">
              <a:latin typeface="Calibri"/>
              <a:ea typeface="Calibri"/>
              <a:cs typeface="Calibri"/>
            </a:endParaRPr>
          </a:p>
        </p:txBody>
      </p:sp>
      <p:sp>
        <p:nvSpPr>
          <p:cNvPr id="4" name="Footer Placeholder 3">
            <a:extLst>
              <a:ext uri="{FF2B5EF4-FFF2-40B4-BE49-F238E27FC236}">
                <a16:creationId xmlns:a16="http://schemas.microsoft.com/office/drawing/2014/main" id="{0F8F95B8-5ED6-A990-A38E-CDC70A53C82E}"/>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CECD5B7-95DC-E6E8-EA31-CA4A314670BF}"/>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38277CC6-CEF6-8B8A-D7C4-6D8C20075749}"/>
              </a:ext>
            </a:extLst>
          </p:cNvPr>
          <p:cNvSpPr>
            <a:spLocks noGrp="1"/>
          </p:cNvSpPr>
          <p:nvPr>
            <p:ph type="sldNum" sz="quarter" idx="12"/>
          </p:nvPr>
        </p:nvSpPr>
        <p:spPr/>
        <p:txBody>
          <a:bodyPr/>
          <a:lstStyle/>
          <a:p>
            <a:fld id="{AEAA3239-9EA4-4A65-A281-97F994456D9F}" type="slidenum">
              <a:rPr lang="en-US" smtClean="0"/>
              <a:t>20</a:t>
            </a:fld>
            <a:endParaRPr lang="en-US"/>
          </a:p>
        </p:txBody>
      </p:sp>
    </p:spTree>
    <p:extLst>
      <p:ext uri="{BB962C8B-B14F-4D97-AF65-F5344CB8AC3E}">
        <p14:creationId xmlns:p14="http://schemas.microsoft.com/office/powerpoint/2010/main" val="110297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E4D6A-AF13-0D4E-A82B-BF091ACB22FE}"/>
              </a:ext>
            </a:extLst>
          </p:cNvPr>
          <p:cNvSpPr>
            <a:spLocks noGrp="1"/>
          </p:cNvSpPr>
          <p:nvPr>
            <p:ph type="title"/>
          </p:nvPr>
        </p:nvSpPr>
        <p:spPr/>
        <p:txBody>
          <a:bodyPr/>
          <a:lstStyle/>
          <a:p>
            <a:r>
              <a:rPr lang="en-GB">
                <a:latin typeface="Calibri"/>
                <a:ea typeface="Calibri"/>
                <a:cs typeface="Calibri"/>
              </a:rPr>
              <a:t>Reference List</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8B4196AD-7993-154D-2858-AA387FB4B35C}"/>
              </a:ext>
            </a:extLst>
          </p:cNvPr>
          <p:cNvSpPr>
            <a:spLocks noGrp="1"/>
          </p:cNvSpPr>
          <p:nvPr>
            <p:ph idx="1"/>
          </p:nvPr>
        </p:nvSpPr>
        <p:spPr>
          <a:xfrm>
            <a:off x="173567" y="644876"/>
            <a:ext cx="11984509" cy="6214133"/>
          </a:xfrm>
        </p:spPr>
        <p:txBody>
          <a:bodyPr vert="horz" lIns="91440" tIns="45720" rIns="91440" bIns="45720" rtlCol="0" anchor="t">
            <a:noAutofit/>
          </a:bodyPr>
          <a:lstStyle/>
          <a:p>
            <a:pPr marL="0" indent="0">
              <a:buNone/>
            </a:pPr>
            <a:r>
              <a:rPr lang="en-GB" sz="2000" b="1">
                <a:latin typeface="Kalinga"/>
                <a:ea typeface="Calibri"/>
                <a:cs typeface="Kalinga"/>
              </a:rPr>
              <a:t>Aftab, W., Siddiqui, F.J., Tasic, H., Perveen, S., Siddiqi, S. and Bhutta, Z.A. (2020)</a:t>
            </a:r>
            <a:r>
              <a:rPr lang="en-GB" sz="2000" dirty="0">
                <a:latin typeface="Kalinga"/>
                <a:ea typeface="Calibri"/>
                <a:cs typeface="Kalinga"/>
              </a:rPr>
              <a:t> </a:t>
            </a:r>
            <a:r>
              <a:rPr lang="en-GB" sz="2000">
                <a:latin typeface="Kalinga"/>
                <a:ea typeface="Calibri"/>
                <a:cs typeface="Kalinga"/>
              </a:rPr>
              <a:t>‘Implementation of health and health-related Sustainable Development Goals: progress, challenges and opportunities – a systematic literature review’, </a:t>
            </a:r>
            <a:r>
              <a:rPr lang="en-GB" sz="2000" i="1">
                <a:latin typeface="Kalinga"/>
                <a:ea typeface="Calibri"/>
                <a:cs typeface="Kalinga"/>
              </a:rPr>
              <a:t>BMJ Global Health</a:t>
            </a:r>
            <a:r>
              <a:rPr lang="en-GB" sz="2000">
                <a:latin typeface="Kalinga"/>
                <a:ea typeface="Calibri"/>
                <a:cs typeface="Kalinga"/>
              </a:rPr>
              <a:t>, 5(8), e002273.</a:t>
            </a:r>
          </a:p>
          <a:p>
            <a:pPr marL="0" indent="0">
              <a:buNone/>
            </a:pPr>
            <a:r>
              <a:rPr lang="en-GB" sz="2000" b="1">
                <a:latin typeface="Kalinga"/>
                <a:ea typeface="Calibri"/>
                <a:cs typeface="Kalinga"/>
              </a:rPr>
              <a:t>Braithwaite, J., Ludlow, K., Testa, L. </a:t>
            </a:r>
            <a:r>
              <a:rPr lang="en-GB" sz="2000" b="1" i="1">
                <a:latin typeface="Kalinga"/>
                <a:ea typeface="Calibri"/>
                <a:cs typeface="Kalinga"/>
              </a:rPr>
              <a:t>et al.</a:t>
            </a:r>
            <a:r>
              <a:rPr lang="en-GB" sz="2000" b="1">
                <a:latin typeface="Kalinga"/>
                <a:ea typeface="Calibri"/>
                <a:cs typeface="Kalinga"/>
              </a:rPr>
              <a:t> (2020)</a:t>
            </a:r>
            <a:r>
              <a:rPr lang="en-GB" sz="2000">
                <a:latin typeface="Kalinga"/>
                <a:ea typeface="Calibri"/>
                <a:cs typeface="Kalinga"/>
              </a:rPr>
              <a:t> ‘Built to last? The sustainability of healthcare system improvements, programmes and interventions: a systematic integrative review’, </a:t>
            </a:r>
            <a:r>
              <a:rPr lang="en-GB" sz="2000" i="1">
                <a:latin typeface="Kalinga"/>
                <a:ea typeface="Calibri"/>
                <a:cs typeface="Kalinga"/>
              </a:rPr>
              <a:t>BMJ Open</a:t>
            </a:r>
            <a:r>
              <a:rPr lang="en-GB" sz="2000">
                <a:latin typeface="Kalinga"/>
                <a:ea typeface="Calibri"/>
                <a:cs typeface="Kalinga"/>
              </a:rPr>
              <a:t>, 10(6), e036453.</a:t>
            </a:r>
          </a:p>
          <a:p>
            <a:pPr marL="0" indent="0">
              <a:buNone/>
            </a:pPr>
            <a:r>
              <a:rPr lang="en-GB" sz="2000" b="1">
                <a:latin typeface="Kalinga"/>
                <a:ea typeface="Calibri"/>
                <a:cs typeface="Kalinga"/>
              </a:rPr>
              <a:t>Braithwaite, J., Smith, C.L., Leask, E. </a:t>
            </a:r>
            <a:r>
              <a:rPr lang="en-GB" sz="2000" b="1" i="1">
                <a:latin typeface="Kalinga"/>
                <a:ea typeface="Calibri"/>
                <a:cs typeface="Kalinga"/>
              </a:rPr>
              <a:t>et al.</a:t>
            </a:r>
            <a:r>
              <a:rPr lang="en-GB" sz="2000" b="1">
                <a:latin typeface="Kalinga"/>
                <a:ea typeface="Calibri"/>
                <a:cs typeface="Kalinga"/>
              </a:rPr>
              <a:t> (2024)</a:t>
            </a:r>
            <a:r>
              <a:rPr lang="en-GB" sz="2000">
                <a:latin typeface="Kalinga"/>
                <a:ea typeface="Calibri"/>
                <a:cs typeface="Kalinga"/>
              </a:rPr>
              <a:t> ‘Strategies and tactics to reduce the impact of healthcare on climate change: systematic review’, </a:t>
            </a:r>
            <a:r>
              <a:rPr lang="en-GB" sz="2000" i="1">
                <a:latin typeface="Kalinga"/>
                <a:ea typeface="Calibri"/>
                <a:cs typeface="Kalinga"/>
              </a:rPr>
              <a:t>The BMJ</a:t>
            </a:r>
            <a:r>
              <a:rPr lang="en-GB" sz="2000">
                <a:latin typeface="Kalinga"/>
                <a:ea typeface="Calibri"/>
                <a:cs typeface="Kalinga"/>
              </a:rPr>
              <a:t>, 387, e081284.</a:t>
            </a:r>
            <a:endParaRPr lang="en-GB" sz="2000" dirty="0">
              <a:latin typeface="Kalinga"/>
              <a:ea typeface="Calibri"/>
              <a:cs typeface="Kalinga"/>
            </a:endParaRPr>
          </a:p>
          <a:p>
            <a:pPr marL="0" indent="0">
              <a:buNone/>
            </a:pPr>
            <a:r>
              <a:rPr lang="en-GB" sz="2000" b="1">
                <a:latin typeface="Kalinga"/>
                <a:ea typeface="Calibri"/>
                <a:cs typeface="Kalinga"/>
              </a:rPr>
              <a:t>Department of Health and Social Care (2022)</a:t>
            </a:r>
            <a:r>
              <a:rPr lang="en-GB" sz="2000" dirty="0">
                <a:latin typeface="Kalinga"/>
                <a:ea typeface="Calibri"/>
                <a:cs typeface="Kalinga"/>
              </a:rPr>
              <a:t> </a:t>
            </a:r>
            <a:r>
              <a:rPr lang="en-GB" sz="2000" i="1">
                <a:latin typeface="Kalinga"/>
                <a:ea typeface="Calibri"/>
                <a:cs typeface="Kalinga"/>
              </a:rPr>
              <a:t>Health and social care integration: joining up care for people, places and populations</a:t>
            </a:r>
            <a:r>
              <a:rPr lang="en-GB" sz="2000">
                <a:latin typeface="Kalinga"/>
                <a:ea typeface="Calibri"/>
                <a:cs typeface="Kalinga"/>
              </a:rPr>
              <a:t>. London: Department of Health and Social Care.</a:t>
            </a:r>
          </a:p>
          <a:p>
            <a:pPr marL="0" indent="0">
              <a:buNone/>
            </a:pPr>
            <a:r>
              <a:rPr lang="en-GB" sz="2000" b="1">
                <a:ea typeface="+mn-lt"/>
                <a:cs typeface="+mn-lt"/>
              </a:rPr>
              <a:t>Kelly, L., Harlock, J., Peters, M., Fitzpatrick, R. and Crocker, H. (2020)</a:t>
            </a:r>
            <a:r>
              <a:rPr lang="en-GB" sz="2000">
                <a:ea typeface="+mn-lt"/>
                <a:cs typeface="+mn-lt"/>
              </a:rPr>
              <a:t> ‘Measures for the integration of health and social care services for long-term health conditions: a systematic review of reviews’, </a:t>
            </a:r>
            <a:r>
              <a:rPr lang="en-GB" sz="2000" i="1">
                <a:ea typeface="+mn-lt"/>
                <a:cs typeface="+mn-lt"/>
              </a:rPr>
              <a:t>BMC Health Services Research</a:t>
            </a:r>
            <a:r>
              <a:rPr lang="en-GB" sz="2000">
                <a:ea typeface="+mn-lt"/>
                <a:cs typeface="+mn-lt"/>
              </a:rPr>
              <a:t>, 20, 358.</a:t>
            </a:r>
            <a:endParaRPr lang="en-GB"/>
          </a:p>
        </p:txBody>
      </p:sp>
      <p:sp>
        <p:nvSpPr>
          <p:cNvPr id="4" name="Footer Placeholder 3">
            <a:extLst>
              <a:ext uri="{FF2B5EF4-FFF2-40B4-BE49-F238E27FC236}">
                <a16:creationId xmlns:a16="http://schemas.microsoft.com/office/drawing/2014/main" id="{DD37F90F-0ABE-1811-6A4F-DC250ABB0B8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5310E8A-6D4C-397E-6D54-A5B5796D4F9F}"/>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040C66B2-6B53-6B10-3F38-A120BCF3EC16}"/>
              </a:ext>
            </a:extLst>
          </p:cNvPr>
          <p:cNvSpPr>
            <a:spLocks noGrp="1"/>
          </p:cNvSpPr>
          <p:nvPr>
            <p:ph type="sldNum" sz="quarter" idx="12"/>
          </p:nvPr>
        </p:nvSpPr>
        <p:spPr/>
        <p:txBody>
          <a:bodyPr/>
          <a:lstStyle/>
          <a:p>
            <a:fld id="{AEAA3239-9EA4-4A65-A281-97F994456D9F}" type="slidenum">
              <a:rPr lang="en-US" smtClean="0"/>
              <a:t>21</a:t>
            </a:fld>
            <a:endParaRPr lang="en-US"/>
          </a:p>
        </p:txBody>
      </p:sp>
    </p:spTree>
    <p:extLst>
      <p:ext uri="{BB962C8B-B14F-4D97-AF65-F5344CB8AC3E}">
        <p14:creationId xmlns:p14="http://schemas.microsoft.com/office/powerpoint/2010/main" val="107136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413CE-8B70-0BBF-338D-125FEC7E3FC6}"/>
              </a:ext>
            </a:extLst>
          </p:cNvPr>
          <p:cNvSpPr>
            <a:spLocks noGrp="1"/>
          </p:cNvSpPr>
          <p:nvPr>
            <p:ph type="title"/>
          </p:nvPr>
        </p:nvSpPr>
        <p:spPr/>
        <p:txBody>
          <a:bodyPr/>
          <a:lstStyle/>
          <a:p>
            <a:r>
              <a:rPr lang="en-GB" dirty="0">
                <a:latin typeface="Calibri"/>
                <a:ea typeface="Calibri"/>
                <a:cs typeface="Calibri"/>
              </a:rPr>
              <a:t>Referen</a:t>
            </a:r>
            <a:r>
              <a:rPr lang="en-GB">
                <a:latin typeface="Calibri"/>
                <a:ea typeface="Calibri"/>
                <a:cs typeface="Calibri"/>
              </a:rPr>
              <a:t>ce List</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E9BD2147-D7AA-6541-5134-F4C8B203A580}"/>
              </a:ext>
            </a:extLst>
          </p:cNvPr>
          <p:cNvSpPr>
            <a:spLocks noGrp="1"/>
          </p:cNvSpPr>
          <p:nvPr>
            <p:ph idx="1"/>
          </p:nvPr>
        </p:nvSpPr>
        <p:spPr>
          <a:xfrm>
            <a:off x="18346" y="1124653"/>
            <a:ext cx="12175009" cy="5734356"/>
          </a:xfrm>
        </p:spPr>
        <p:txBody>
          <a:bodyPr vert="horz" lIns="91440" tIns="45720" rIns="91440" bIns="45720" rtlCol="0" anchor="t">
            <a:normAutofit/>
          </a:bodyPr>
          <a:lstStyle/>
          <a:p>
            <a:pPr marL="0" indent="0">
              <a:buNone/>
            </a:pPr>
            <a:r>
              <a:rPr lang="en-GB" sz="2000" b="1">
                <a:ea typeface="+mn-lt"/>
                <a:cs typeface="+mn-lt"/>
              </a:rPr>
              <a:t>Local Government Association (2024)</a:t>
            </a:r>
            <a:r>
              <a:rPr lang="en-GB" sz="2000" dirty="0">
                <a:ea typeface="+mn-lt"/>
                <a:cs typeface="+mn-lt"/>
              </a:rPr>
              <a:t> </a:t>
            </a:r>
            <a:r>
              <a:rPr lang="en-GB" sz="2000" i="1">
                <a:ea typeface="+mn-lt"/>
                <a:cs typeface="+mn-lt"/>
              </a:rPr>
              <a:t>Spotlight case study: Greater Manchester</a:t>
            </a:r>
            <a:r>
              <a:rPr lang="en-GB" sz="2000">
                <a:ea typeface="+mn-lt"/>
                <a:cs typeface="+mn-lt"/>
              </a:rPr>
              <a:t>. Available at: </a:t>
            </a:r>
            <a:r>
              <a:rPr lang="en-GB" sz="2000" dirty="0">
                <a:ea typeface="+mn-lt"/>
                <a:cs typeface="+mn-lt"/>
                <a:hlinkClick r:id="rId2"/>
              </a:rPr>
              <a:t>Local Government Association – Greater Manchester case study</a:t>
            </a:r>
            <a:r>
              <a:rPr lang="en-GB" sz="2000">
                <a:ea typeface="+mn-lt"/>
                <a:cs typeface="+mn-lt"/>
              </a:rPr>
              <a:t> (Accessed: 18 July 2026).</a:t>
            </a:r>
            <a:endParaRPr lang="en-GB" sz="2000" dirty="0"/>
          </a:p>
          <a:p>
            <a:pPr marL="0" indent="0">
              <a:buNone/>
            </a:pPr>
            <a:r>
              <a:rPr lang="en-GB" sz="2000" b="1">
                <a:ea typeface="+mn-lt"/>
                <a:cs typeface="+mn-lt"/>
              </a:rPr>
              <a:t>NHS England (2023)</a:t>
            </a:r>
            <a:r>
              <a:rPr lang="en-GB" sz="2000" dirty="0">
                <a:ea typeface="+mn-lt"/>
                <a:cs typeface="+mn-lt"/>
              </a:rPr>
              <a:t> </a:t>
            </a:r>
            <a:r>
              <a:rPr lang="en-GB" sz="2000" i="1">
                <a:ea typeface="+mn-lt"/>
                <a:cs typeface="+mn-lt"/>
              </a:rPr>
              <a:t>NHS Long Term Workforce Plan</a:t>
            </a:r>
            <a:r>
              <a:rPr lang="en-GB" sz="2000">
                <a:ea typeface="+mn-lt"/>
                <a:cs typeface="+mn-lt"/>
              </a:rPr>
              <a:t>. London: NHS England.</a:t>
            </a:r>
            <a:endParaRPr lang="en-GB" sz="2000" dirty="0"/>
          </a:p>
          <a:p>
            <a:pPr marL="0" indent="0">
              <a:buNone/>
            </a:pPr>
            <a:r>
              <a:rPr lang="en-GB" sz="2000" b="1">
                <a:ea typeface="+mn-lt"/>
                <a:cs typeface="+mn-lt"/>
              </a:rPr>
              <a:t>NHS England (2024)</a:t>
            </a:r>
            <a:r>
              <a:rPr lang="en-GB" sz="2000" dirty="0">
                <a:ea typeface="+mn-lt"/>
                <a:cs typeface="+mn-lt"/>
              </a:rPr>
              <a:t> </a:t>
            </a:r>
            <a:r>
              <a:rPr lang="en-GB" sz="2000" i="1">
                <a:ea typeface="+mn-lt"/>
                <a:cs typeface="+mn-lt"/>
              </a:rPr>
              <a:t>Integrated care systems: guidance</a:t>
            </a:r>
            <a:r>
              <a:rPr lang="en-GB" sz="2000">
                <a:ea typeface="+mn-lt"/>
                <a:cs typeface="+mn-lt"/>
              </a:rPr>
              <a:t>. Available at: </a:t>
            </a:r>
            <a:r>
              <a:rPr lang="en-GB" sz="2000" dirty="0">
                <a:ea typeface="+mn-lt"/>
                <a:cs typeface="+mn-lt"/>
                <a:hlinkClick r:id="rId3"/>
              </a:rPr>
              <a:t>NHS England – Integrated care systems guidance</a:t>
            </a:r>
            <a:r>
              <a:rPr lang="en-GB" sz="2000">
                <a:ea typeface="+mn-lt"/>
                <a:cs typeface="+mn-lt"/>
              </a:rPr>
              <a:t> (Accessed: 18 July 2026).</a:t>
            </a:r>
            <a:endParaRPr lang="en-GB" sz="2000" dirty="0"/>
          </a:p>
          <a:p>
            <a:pPr marL="0" indent="0">
              <a:buNone/>
            </a:pPr>
            <a:r>
              <a:rPr lang="en-GB" sz="2000" b="1">
                <a:ea typeface="+mn-lt"/>
                <a:cs typeface="+mn-lt"/>
              </a:rPr>
              <a:t>NHS England (2025)</a:t>
            </a:r>
            <a:r>
              <a:rPr lang="en-GB" sz="2000" dirty="0">
                <a:ea typeface="+mn-lt"/>
                <a:cs typeface="+mn-lt"/>
              </a:rPr>
              <a:t> </a:t>
            </a:r>
            <a:r>
              <a:rPr lang="en-GB" sz="2000" i="1">
                <a:ea typeface="+mn-lt"/>
                <a:cs typeface="+mn-lt"/>
              </a:rPr>
              <a:t>Green Plan Guidance</a:t>
            </a:r>
            <a:r>
              <a:rPr lang="en-GB" sz="2000">
                <a:ea typeface="+mn-lt"/>
                <a:cs typeface="+mn-lt"/>
              </a:rPr>
              <a:t>. London: NHS England.</a:t>
            </a:r>
            <a:endParaRPr lang="en-GB" sz="2000" dirty="0"/>
          </a:p>
          <a:p>
            <a:pPr marL="0" indent="0">
              <a:buNone/>
            </a:pPr>
            <a:r>
              <a:rPr lang="en-GB" sz="2000" b="1">
                <a:ea typeface="+mn-lt"/>
                <a:cs typeface="+mn-lt"/>
              </a:rPr>
              <a:t>Padget, M., Peters, M.A., Brunn, M. </a:t>
            </a:r>
            <a:r>
              <a:rPr lang="en-GB" sz="2000" b="1" i="1">
                <a:ea typeface="+mn-lt"/>
                <a:cs typeface="+mn-lt"/>
              </a:rPr>
              <a:t>et al.</a:t>
            </a:r>
            <a:r>
              <a:rPr lang="en-GB" sz="2000" b="1">
                <a:ea typeface="+mn-lt"/>
                <a:cs typeface="+mn-lt"/>
              </a:rPr>
              <a:t> (2024)</a:t>
            </a:r>
            <a:r>
              <a:rPr lang="en-GB" sz="2000">
                <a:ea typeface="+mn-lt"/>
                <a:cs typeface="+mn-lt"/>
              </a:rPr>
              <a:t> ‘Health systems and environmental sustainability: updating frameworks for a new era’, </a:t>
            </a:r>
            <a:r>
              <a:rPr lang="en-GB" sz="2000" i="1">
                <a:ea typeface="+mn-lt"/>
                <a:cs typeface="+mn-lt"/>
              </a:rPr>
              <a:t>The BMJ</a:t>
            </a:r>
            <a:r>
              <a:rPr lang="en-GB" sz="2000">
                <a:ea typeface="+mn-lt"/>
                <a:cs typeface="+mn-lt"/>
              </a:rPr>
              <a:t>, 385, e076957.</a:t>
            </a:r>
            <a:endParaRPr lang="en-GB" sz="2000" dirty="0"/>
          </a:p>
          <a:p>
            <a:pPr marL="0" indent="0">
              <a:buNone/>
            </a:pPr>
            <a:r>
              <a:rPr lang="en-GB" sz="2000" b="1">
                <a:ea typeface="+mn-lt"/>
                <a:cs typeface="+mn-lt"/>
              </a:rPr>
              <a:t>World Health Organization (2021)</a:t>
            </a:r>
            <a:r>
              <a:rPr lang="en-GB" sz="2000" dirty="0">
                <a:ea typeface="+mn-lt"/>
                <a:cs typeface="+mn-lt"/>
              </a:rPr>
              <a:t> </a:t>
            </a:r>
            <a:r>
              <a:rPr lang="en-GB" sz="2000" i="1">
                <a:ea typeface="+mn-lt"/>
                <a:cs typeface="+mn-lt"/>
              </a:rPr>
              <a:t>Global strategy on digital health 2020–2025</a:t>
            </a:r>
            <a:r>
              <a:rPr lang="en-GB" sz="2000">
                <a:ea typeface="+mn-lt"/>
                <a:cs typeface="+mn-lt"/>
              </a:rPr>
              <a:t>. Geneva: World Health Organization.</a:t>
            </a:r>
            <a:endParaRPr lang="en-GB" sz="2000" dirty="0"/>
          </a:p>
          <a:p>
            <a:endParaRPr lang="en-GB" sz="2000" dirty="0"/>
          </a:p>
        </p:txBody>
      </p:sp>
      <p:sp>
        <p:nvSpPr>
          <p:cNvPr id="4" name="Footer Placeholder 3">
            <a:extLst>
              <a:ext uri="{FF2B5EF4-FFF2-40B4-BE49-F238E27FC236}">
                <a16:creationId xmlns:a16="http://schemas.microsoft.com/office/drawing/2014/main" id="{F193C3C9-2BDE-A27C-8947-72BB9FCF3A3E}"/>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02DCF1C-DB1D-F870-B34E-742DEAC908C7}"/>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6BCD2EC8-D591-4B79-BAD7-35B968425A9A}"/>
              </a:ext>
            </a:extLst>
          </p:cNvPr>
          <p:cNvSpPr>
            <a:spLocks noGrp="1"/>
          </p:cNvSpPr>
          <p:nvPr>
            <p:ph type="sldNum" sz="quarter" idx="12"/>
          </p:nvPr>
        </p:nvSpPr>
        <p:spPr/>
        <p:txBody>
          <a:bodyPr/>
          <a:lstStyle/>
          <a:p>
            <a:fld id="{AEAA3239-9EA4-4A65-A281-97F994456D9F}" type="slidenum">
              <a:rPr lang="en-US" smtClean="0"/>
              <a:t>22</a:t>
            </a:fld>
            <a:endParaRPr lang="en-US"/>
          </a:p>
        </p:txBody>
      </p:sp>
    </p:spTree>
    <p:extLst>
      <p:ext uri="{BB962C8B-B14F-4D97-AF65-F5344CB8AC3E}">
        <p14:creationId xmlns:p14="http://schemas.microsoft.com/office/powerpoint/2010/main" val="4088729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EC11-1F41-D83D-41DD-D6BF4BEBF7C1}"/>
              </a:ext>
            </a:extLst>
          </p:cNvPr>
          <p:cNvSpPr>
            <a:spLocks noGrp="1"/>
          </p:cNvSpPr>
          <p:nvPr>
            <p:ph type="title"/>
          </p:nvPr>
        </p:nvSpPr>
        <p:spPr/>
        <p:txBody>
          <a:bodyPr/>
          <a:lstStyle/>
          <a:p>
            <a:r>
              <a:rPr lang="en-GB" dirty="0">
                <a:latin typeface="Calibri"/>
                <a:ea typeface="Calibri"/>
                <a:cs typeface="Calibri"/>
              </a:rPr>
              <a:t>Referen</a:t>
            </a:r>
            <a:r>
              <a:rPr lang="en-GB">
                <a:latin typeface="Calibri"/>
                <a:ea typeface="Calibri"/>
                <a:cs typeface="Calibri"/>
              </a:rPr>
              <a:t>ce List</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3C06E2DD-CAE0-2069-7510-C30B61E11A90}"/>
              </a:ext>
            </a:extLst>
          </p:cNvPr>
          <p:cNvSpPr>
            <a:spLocks noGrp="1"/>
          </p:cNvSpPr>
          <p:nvPr>
            <p:ph idx="1"/>
          </p:nvPr>
        </p:nvSpPr>
        <p:spPr/>
        <p:txBody>
          <a:bodyPr vert="horz" lIns="91440" tIns="45720" rIns="91440" bIns="45720" rtlCol="0" anchor="t">
            <a:normAutofit/>
          </a:bodyPr>
          <a:lstStyle/>
          <a:p>
            <a:pPr marL="0" indent="0">
              <a:buNone/>
            </a:pPr>
            <a:r>
              <a:rPr lang="en-GB" sz="2000" b="1">
                <a:ea typeface="+mn-lt"/>
                <a:cs typeface="+mn-lt"/>
              </a:rPr>
              <a:t>World Health Organization (2022)</a:t>
            </a:r>
            <a:r>
              <a:rPr lang="en-GB" sz="2000" dirty="0">
                <a:ea typeface="+mn-lt"/>
                <a:cs typeface="+mn-lt"/>
              </a:rPr>
              <a:t> </a:t>
            </a:r>
            <a:r>
              <a:rPr lang="en-GB" sz="2000" i="1">
                <a:ea typeface="+mn-lt"/>
                <a:cs typeface="+mn-lt"/>
              </a:rPr>
              <a:t>World mental health report: transforming mental health for all</a:t>
            </a:r>
            <a:r>
              <a:rPr lang="en-GB" sz="2000">
                <a:ea typeface="+mn-lt"/>
                <a:cs typeface="+mn-lt"/>
              </a:rPr>
              <a:t>. Geneva: World Health Organization.</a:t>
            </a:r>
            <a:endParaRPr lang="en-GB" sz="2000" dirty="0"/>
          </a:p>
          <a:p>
            <a:pPr marL="0" indent="0">
              <a:buNone/>
            </a:pPr>
            <a:r>
              <a:rPr lang="en-GB" sz="2000" b="1">
                <a:ea typeface="+mn-lt"/>
                <a:cs typeface="+mn-lt"/>
              </a:rPr>
              <a:t>World Health Organization (2025)</a:t>
            </a:r>
            <a:r>
              <a:rPr lang="en-GB" sz="2000" dirty="0">
                <a:ea typeface="+mn-lt"/>
                <a:cs typeface="+mn-lt"/>
              </a:rPr>
              <a:t> </a:t>
            </a:r>
            <a:r>
              <a:rPr lang="en-GB" sz="2000" i="1">
                <a:ea typeface="+mn-lt"/>
                <a:cs typeface="+mn-lt"/>
              </a:rPr>
              <a:t>Social determinants of health</a:t>
            </a:r>
            <a:r>
              <a:rPr lang="en-GB" sz="2000">
                <a:ea typeface="+mn-lt"/>
                <a:cs typeface="+mn-lt"/>
              </a:rPr>
              <a:t>. Available at: </a:t>
            </a:r>
            <a:r>
              <a:rPr lang="en-GB" sz="2000" dirty="0">
                <a:ea typeface="+mn-lt"/>
                <a:cs typeface="+mn-lt"/>
                <a:hlinkClick r:id="rId2"/>
              </a:rPr>
              <a:t>World Health Organization – Social determinants of health</a:t>
            </a:r>
            <a:r>
              <a:rPr lang="en-GB" sz="2000">
                <a:ea typeface="+mn-lt"/>
                <a:cs typeface="+mn-lt"/>
              </a:rPr>
              <a:t> (Accessed: 18 July 2026).</a:t>
            </a:r>
            <a:endParaRPr lang="en-GB" sz="2000" dirty="0"/>
          </a:p>
          <a:p>
            <a:endParaRPr lang="en-GB" sz="2000" dirty="0"/>
          </a:p>
        </p:txBody>
      </p:sp>
      <p:sp>
        <p:nvSpPr>
          <p:cNvPr id="4" name="Footer Placeholder 3">
            <a:extLst>
              <a:ext uri="{FF2B5EF4-FFF2-40B4-BE49-F238E27FC236}">
                <a16:creationId xmlns:a16="http://schemas.microsoft.com/office/drawing/2014/main" id="{B279934C-7D48-ADAD-1ED6-53D27CDDC01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8B71C11-65C5-DA23-7585-C40E1986E600}"/>
              </a:ext>
            </a:extLst>
          </p:cNvPr>
          <p:cNvSpPr>
            <a:spLocks noGrp="1"/>
          </p:cNvSpPr>
          <p:nvPr>
            <p:ph type="dt" sz="half" idx="10"/>
          </p:nvPr>
        </p:nvSpPr>
        <p:spPr/>
        <p:txBody>
          <a:bodyPr/>
          <a:lstStyle/>
          <a:p>
            <a:fld id="{3ABCDE2B-09CB-AB41-9236-F141221B8AB4}" type="datetime1">
              <a:rPr lang="en-US" smtClean="0"/>
              <a:t>7/19/2026</a:t>
            </a:fld>
            <a:endParaRPr lang="en-US"/>
          </a:p>
        </p:txBody>
      </p:sp>
      <p:sp>
        <p:nvSpPr>
          <p:cNvPr id="6" name="Slide Number Placeholder 5">
            <a:extLst>
              <a:ext uri="{FF2B5EF4-FFF2-40B4-BE49-F238E27FC236}">
                <a16:creationId xmlns:a16="http://schemas.microsoft.com/office/drawing/2014/main" id="{0D79639E-9053-4B98-D86B-35DF5025E550}"/>
              </a:ext>
            </a:extLst>
          </p:cNvPr>
          <p:cNvSpPr>
            <a:spLocks noGrp="1"/>
          </p:cNvSpPr>
          <p:nvPr>
            <p:ph type="sldNum" sz="quarter" idx="12"/>
          </p:nvPr>
        </p:nvSpPr>
        <p:spPr/>
        <p:txBody>
          <a:bodyPr/>
          <a:lstStyle/>
          <a:p>
            <a:fld id="{AEAA3239-9EA4-4A65-A281-97F994456D9F}" type="slidenum">
              <a:rPr lang="en-US" smtClean="0"/>
              <a:t>23</a:t>
            </a:fld>
            <a:endParaRPr lang="en-US"/>
          </a:p>
        </p:txBody>
      </p:sp>
    </p:spTree>
    <p:extLst>
      <p:ext uri="{BB962C8B-B14F-4D97-AF65-F5344CB8AC3E}">
        <p14:creationId xmlns:p14="http://schemas.microsoft.com/office/powerpoint/2010/main" val="659599888"/>
      </p:ext>
    </p:extLst>
  </p:cSld>
  <p:clrMapOvr>
    <a:masterClrMapping/>
  </p:clrMapOvr>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B99ED26-B189-4BA1-99D0-1112D8C2F106}">
  <ds:schemaRefs>
    <ds:schemaRef ds:uri="http://purl.org/dc/dcmitype/"/>
    <ds:schemaRef ds:uri="http://schemas.microsoft.com/office/2006/documentManagement/types"/>
    <ds:schemaRef ds:uri="16c05727-aa75-4e4a-9b5f-8a80a1165891"/>
    <ds:schemaRef ds:uri="http://purl.org/dc/elements/1.1/"/>
    <ds:schemaRef ds:uri="http://schemas.microsoft.com/office/infopath/2007/PartnerControls"/>
    <ds:schemaRef ds:uri="230e9df3-be65-4c73-a93b-d1236ebd677e"/>
    <ds:schemaRef ds:uri="http://purl.org/dc/terms/"/>
    <ds:schemaRef ds:uri="http://schemas.openxmlformats.org/package/2006/metadata/core-properties"/>
    <ds:schemaRef ds:uri="http://www.w3.org/XML/1998/namespace"/>
    <ds:schemaRef ds:uri="71af3243-3dd4-4a8d-8c0d-dd76da1f02a5"/>
    <ds:schemaRef ds:uri="http://schemas.microsoft.com/sharepoint/v3"/>
    <ds:schemaRef ds:uri="http://schemas.microsoft.com/office/2006/metadata/properties"/>
  </ds:schemaRefs>
</ds:datastoreItem>
</file>

<file path=customXml/itemProps3.xml><?xml version="1.0" encoding="utf-8"?>
<ds:datastoreItem xmlns:ds="http://schemas.openxmlformats.org/officeDocument/2006/customXml" ds:itemID="{38E339AF-67FC-4BA3-8B2E-038B3ED310D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Words>
  <Application>Microsoft Office PowerPoint</Application>
  <PresentationFormat>Widescreen</PresentationFormat>
  <Paragraphs>2</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Neutral foundations</vt:lpstr>
      <vt:lpstr>                                                                                                              Student Name: Clifford Musiyiwa Student Id: 2129082 Module Name: Health, Well-Being and Sustainable Development Module Code: BMHP6030 Assignment Title: Component 1- Presentation Lecturer: Parese Ahmed  </vt:lpstr>
      <vt:lpstr>                 Introduction</vt:lpstr>
      <vt:lpstr>                                        Key concepts  </vt:lpstr>
      <vt:lpstr>Sustainable Development</vt:lpstr>
      <vt:lpstr>Critical Link</vt:lpstr>
      <vt:lpstr>Theories</vt:lpstr>
      <vt:lpstr>2.Population Health Approach </vt:lpstr>
      <vt:lpstr>Policies and Governance</vt:lpstr>
      <vt:lpstr>Integrate Care System:</vt:lpstr>
      <vt:lpstr>Critical Analysis: 2</vt:lpstr>
      <vt:lpstr>Integration and impact on service delivery </vt:lpstr>
      <vt:lpstr>Key Obstacles</vt:lpstr>
      <vt:lpstr>Critical Analysis</vt:lpstr>
      <vt:lpstr>Case Study: Greater Manchester-Comprehensive care.</vt:lpstr>
      <vt:lpstr>Strengths</vt:lpstr>
      <vt:lpstr>Critical Evaluation</vt:lpstr>
      <vt:lpstr>Equity, Access, Barriers and Challenges</vt:lpstr>
      <vt:lpstr>Key Barriers</vt:lpstr>
      <vt:lpstr>Recommendations</vt:lpstr>
      <vt:lpstr>Conclusion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1634</cp:revision>
  <dcterms:created xsi:type="dcterms:W3CDTF">2026-07-18T09:53:54Z</dcterms:created>
  <dcterms:modified xsi:type="dcterms:W3CDTF">2026-07-19T12:57:54Z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