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4630400" cy="8229600"/>
  <p:notesSz cx="8229600" cy="14630400"/>
  <p:embeddedFontLst>
    <p:embeddedFont>
      <p:font typeface="Prata" panose="020B0604020202020204" charset="0"/>
      <p:regular r:id="rId18"/>
    </p:embeddedFont>
    <p:embeddedFont>
      <p:font typeface="Raleway" pitchFamily="2" charset="0"/>
      <p:regular r:id="rId19"/>
      <p: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E782"/>
    <a:srgbClr val="1B1C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3" d="100"/>
          <a:sy n="93" d="100"/>
        </p:scale>
        <p:origin x="52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4408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B1C1D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89" y="884693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2E782"/>
                </a:solidFill>
                <a:latin typeface="Prata" panose="020B0604020202020204" charset="0"/>
                <a:ea typeface="Prata" pitchFamily="34" charset="-122"/>
                <a:cs typeface="Prata" pitchFamily="34" charset="-120"/>
              </a:rPr>
              <a:t>Recruitment and Selection for a Business Transformation Project</a:t>
            </a:r>
            <a:endParaRPr lang="en-US" sz="4450" dirty="0">
              <a:latin typeface="Prata" panose="020B060402020202020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280190" y="4077891"/>
            <a:ext cx="7556421" cy="25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  <a:t>Name: Toni Ognyanov Student ID: 2407597</a:t>
            </a:r>
            <a:b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</a:br>
            <a: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  <a:t>Lecturer's name: Mudassar Hasan</a:t>
            </a:r>
            <a:b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</a:br>
            <a: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  <a:t>Module title: Developing and Managing Individuals and Teams</a:t>
            </a:r>
            <a:b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</a:br>
            <a:r>
              <a:rPr lang="en-US" sz="1750" dirty="0">
                <a:solidFill>
                  <a:srgbClr val="CFCBBF"/>
                </a:solidFill>
                <a:latin typeface="Raleway" pitchFamily="2" charset="0"/>
                <a:ea typeface="Raleway" pitchFamily="34" charset="-122"/>
                <a:cs typeface="Raleway" pitchFamily="34" charset="-120"/>
              </a:rPr>
              <a:t>Module code: LCLM5002</a:t>
            </a:r>
            <a:endParaRPr lang="en-US" sz="1750" dirty="0">
              <a:latin typeface="Raleway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741F07-0800-F472-70B9-630F28AC5FBA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77741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Table of Contents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140148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anose="020B0604020202020204" charset="0"/>
                <a:ea typeface="Prata Light" pitchFamily="34" charset="-122"/>
                <a:cs typeface="Prata Light" pitchFamily="34" charset="-120"/>
              </a:rPr>
              <a:t>01</a:t>
            </a:r>
            <a:endParaRPr lang="en-US" sz="1750" dirty="0">
              <a:solidFill>
                <a:srgbClr val="F2E782"/>
              </a:solidFill>
              <a:latin typeface="Prata" panose="020B0604020202020204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495193"/>
            <a:ext cx="6407944" cy="30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266950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Introduction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793790" y="3159919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XYZ Ltd. and the transformation project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428548" y="2140148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anose="020B0604020202020204" charset="0"/>
                <a:ea typeface="Prata Light" pitchFamily="34" charset="-122"/>
                <a:cs typeface="Prata Light" pitchFamily="34" charset="-120"/>
              </a:rPr>
              <a:t>02</a:t>
            </a:r>
            <a:endParaRPr lang="en-US" sz="1750" dirty="0">
              <a:solidFill>
                <a:srgbClr val="F2E782"/>
              </a:solidFill>
              <a:latin typeface="Prata" panose="020B060402020202020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2495193"/>
            <a:ext cx="6408063" cy="3048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428548" y="2669500"/>
            <a:ext cx="284880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Recruitment Process</a:t>
            </a:r>
            <a:endParaRPr lang="en-US" sz="2200" dirty="0"/>
          </a:p>
        </p:txBody>
      </p:sp>
      <p:sp>
        <p:nvSpPr>
          <p:cNvPr id="10" name="Text 6"/>
          <p:cNvSpPr/>
          <p:nvPr/>
        </p:nvSpPr>
        <p:spPr>
          <a:xfrm>
            <a:off x="7428548" y="3159919"/>
            <a:ext cx="640806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Job analysis, description, and person specification</a:t>
            </a:r>
            <a:endParaRPr lang="en-US" sz="1750" dirty="0"/>
          </a:p>
        </p:txBody>
      </p:sp>
      <p:sp>
        <p:nvSpPr>
          <p:cNvPr id="11" name="Text 7"/>
          <p:cNvSpPr/>
          <p:nvPr/>
        </p:nvSpPr>
        <p:spPr>
          <a:xfrm>
            <a:off x="793790" y="3919657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anose="020B0604020202020204" charset="0"/>
                <a:ea typeface="Prata Light" pitchFamily="34" charset="-122"/>
                <a:cs typeface="Prata Light" pitchFamily="34" charset="-120"/>
              </a:rPr>
              <a:t>03</a:t>
            </a:r>
            <a:endParaRPr lang="en-US" sz="1750" dirty="0">
              <a:solidFill>
                <a:srgbClr val="F2E782"/>
              </a:solidFill>
              <a:latin typeface="Prata" panose="020B0604020202020204" charset="0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251960"/>
            <a:ext cx="6407944" cy="3048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93790" y="444900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Interview Types</a:t>
            </a:r>
            <a:endParaRPr lang="en-US" sz="2200" dirty="0"/>
          </a:p>
        </p:txBody>
      </p:sp>
      <p:sp>
        <p:nvSpPr>
          <p:cNvPr id="14" name="Text 9"/>
          <p:cNvSpPr/>
          <p:nvPr/>
        </p:nvSpPr>
        <p:spPr>
          <a:xfrm>
            <a:off x="793790" y="4939427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Structured, unstructured, and panel approaches</a:t>
            </a:r>
            <a:endParaRPr lang="en-US" sz="1750" dirty="0"/>
          </a:p>
        </p:txBody>
      </p:sp>
      <p:sp>
        <p:nvSpPr>
          <p:cNvPr id="15" name="Text 10"/>
          <p:cNvSpPr/>
          <p:nvPr/>
        </p:nvSpPr>
        <p:spPr>
          <a:xfrm>
            <a:off x="7428548" y="3919657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anose="020B0604020202020204" charset="0"/>
                <a:ea typeface="Prata Light" pitchFamily="34" charset="-122"/>
                <a:cs typeface="Prata Light" pitchFamily="34" charset="-120"/>
              </a:rPr>
              <a:t>04</a:t>
            </a:r>
            <a:endParaRPr lang="en-US" sz="1750" dirty="0">
              <a:solidFill>
                <a:srgbClr val="F2E782"/>
              </a:solidFill>
              <a:latin typeface="Prata" panose="020B0604020202020204" charset="0"/>
            </a:endParaRPr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4251960"/>
            <a:ext cx="6408063" cy="3048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7428548" y="4449008"/>
            <a:ext cx="330862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Questioning Techniques</a:t>
            </a:r>
            <a:endParaRPr lang="en-US" sz="2200" dirty="0"/>
          </a:p>
        </p:txBody>
      </p:sp>
      <p:sp>
        <p:nvSpPr>
          <p:cNvPr id="18" name="Text 12"/>
          <p:cNvSpPr/>
          <p:nvPr/>
        </p:nvSpPr>
        <p:spPr>
          <a:xfrm>
            <a:off x="7428548" y="4939427"/>
            <a:ext cx="640806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Effective methods for candidate evaluation</a:t>
            </a:r>
            <a:endParaRPr lang="en-US" sz="1750" dirty="0"/>
          </a:p>
        </p:txBody>
      </p:sp>
      <p:sp>
        <p:nvSpPr>
          <p:cNvPr id="19" name="Text 13"/>
          <p:cNvSpPr/>
          <p:nvPr/>
        </p:nvSpPr>
        <p:spPr>
          <a:xfrm>
            <a:off x="793790" y="5699165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anose="020B0604020202020204" charset="0"/>
                <a:ea typeface="Prata Light" pitchFamily="34" charset="-122"/>
                <a:cs typeface="Prata Light" pitchFamily="34" charset="-120"/>
              </a:rPr>
              <a:t>05</a:t>
            </a:r>
            <a:endParaRPr lang="en-US" sz="1750" dirty="0">
              <a:solidFill>
                <a:srgbClr val="F2E782"/>
              </a:solidFill>
              <a:latin typeface="Prata" panose="020B0604020202020204" charset="0"/>
            </a:endParaRPr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6008846"/>
            <a:ext cx="6407944" cy="3048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793790" y="6228517"/>
            <a:ext cx="303216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Interview Comparison</a:t>
            </a:r>
            <a:endParaRPr lang="en-US" sz="2200" dirty="0"/>
          </a:p>
        </p:txBody>
      </p:sp>
      <p:sp>
        <p:nvSpPr>
          <p:cNvPr id="22" name="Text 15"/>
          <p:cNvSpPr/>
          <p:nvPr/>
        </p:nvSpPr>
        <p:spPr>
          <a:xfrm>
            <a:off x="793790" y="6718935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Face-to-face vs online interviews</a:t>
            </a:r>
            <a:endParaRPr lang="en-US" sz="1750" dirty="0"/>
          </a:p>
        </p:txBody>
      </p:sp>
      <p:sp>
        <p:nvSpPr>
          <p:cNvPr id="23" name="Text 16"/>
          <p:cNvSpPr/>
          <p:nvPr/>
        </p:nvSpPr>
        <p:spPr>
          <a:xfrm>
            <a:off x="7428548" y="5699165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anose="020B0604020202020204" charset="0"/>
                <a:ea typeface="Prata Light" pitchFamily="34" charset="-122"/>
                <a:cs typeface="Prata Light" pitchFamily="34" charset="-120"/>
              </a:rPr>
              <a:t>06</a:t>
            </a:r>
            <a:endParaRPr lang="en-US" sz="1750" dirty="0">
              <a:solidFill>
                <a:srgbClr val="F2E782"/>
              </a:solidFill>
              <a:latin typeface="Prata" panose="020B0604020202020204" charset="0"/>
            </a:endParaRPr>
          </a:p>
        </p:txBody>
      </p:sp>
      <p:pic>
        <p:nvPicPr>
          <p:cNvPr id="24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8548" y="6008846"/>
            <a:ext cx="6408063" cy="30480"/>
          </a:xfrm>
          <a:prstGeom prst="rect">
            <a:avLst/>
          </a:prstGeom>
        </p:spPr>
      </p:pic>
      <p:sp>
        <p:nvSpPr>
          <p:cNvPr id="25" name="Text 17"/>
          <p:cNvSpPr/>
          <p:nvPr/>
        </p:nvSpPr>
        <p:spPr>
          <a:xfrm>
            <a:off x="7428548" y="622851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26" name="Text 18"/>
          <p:cNvSpPr/>
          <p:nvPr/>
        </p:nvSpPr>
        <p:spPr>
          <a:xfrm>
            <a:off x="7428548" y="6718935"/>
            <a:ext cx="640806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Key takeaways and best practices</a:t>
            </a:r>
            <a:endParaRPr lang="en-US" sz="175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826F3F-514F-B4DC-9EFB-D71E045DCE13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92612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Introduction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145625"/>
            <a:ext cx="7604284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XYZ Ltd. is a Birmingham-based consulting firm specializing in business transformation projects across healthcare, finance, and IT industries. As the company embarks on a new transformation initiative, recruiting the right talent is crucial for project success and organizational alignment.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1133951" y="3852386"/>
            <a:ext cx="7264122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"Effective recruitment is not just about filling a vacancy; it's about choosing candidates who will drive business transformation forward." </a:t>
            </a:r>
            <a:r>
              <a:rPr lang="en-US" sz="17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(Armstrong, 2014)</a:t>
            </a:r>
            <a:endParaRPr lang="en-US" sz="1750" dirty="0"/>
          </a:p>
        </p:txBody>
      </p:sp>
      <p:sp>
        <p:nvSpPr>
          <p:cNvPr id="5" name="Shape 3"/>
          <p:cNvSpPr/>
          <p:nvPr/>
        </p:nvSpPr>
        <p:spPr>
          <a:xfrm>
            <a:off x="793790" y="3852386"/>
            <a:ext cx="30480" cy="1088708"/>
          </a:xfrm>
          <a:prstGeom prst="rect">
            <a:avLst/>
          </a:prstGeom>
          <a:solidFill>
            <a:srgbClr val="EEE27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9096" y="2196703"/>
            <a:ext cx="4885015" cy="488501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6B661CE-DBEB-C047-DC0E-051361B33AF6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80918"/>
            <a:ext cx="673869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Recruitment Process Overview</a:t>
            </a:r>
            <a:endParaRPr lang="en-US" sz="3550" dirty="0"/>
          </a:p>
        </p:txBody>
      </p:sp>
      <p:sp>
        <p:nvSpPr>
          <p:cNvPr id="3" name="Text 1"/>
          <p:cNvSpPr/>
          <p:nvPr/>
        </p:nvSpPr>
        <p:spPr>
          <a:xfrm>
            <a:off x="793790" y="1610797"/>
            <a:ext cx="1304282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 systematic approach to identifying and selecting the right candidate for business transformation projects.</a:t>
            </a:r>
            <a:endParaRPr lang="en-US" sz="1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105144"/>
            <a:ext cx="907256" cy="108870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882497" y="2286595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Job Analysis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1882497" y="2678906"/>
            <a:ext cx="1195411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Assess required skills and qualifications</a:t>
            </a:r>
            <a:endParaRPr lang="en-US" sz="14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3193852"/>
            <a:ext cx="907256" cy="108870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882497" y="3375303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Job Description</a:t>
            </a:r>
            <a:endParaRPr lang="en-US" sz="1750" dirty="0"/>
          </a:p>
        </p:txBody>
      </p:sp>
      <p:sp>
        <p:nvSpPr>
          <p:cNvPr id="9" name="Text 5"/>
          <p:cNvSpPr/>
          <p:nvPr/>
        </p:nvSpPr>
        <p:spPr>
          <a:xfrm>
            <a:off x="1882497" y="3767614"/>
            <a:ext cx="1195411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Define duties and responsibilities</a:t>
            </a:r>
            <a:endParaRPr lang="en-US" sz="14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282559"/>
            <a:ext cx="907256" cy="108870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882497" y="4464010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Person Specification</a:t>
            </a:r>
            <a:endParaRPr lang="en-US" sz="1750" dirty="0"/>
          </a:p>
        </p:txBody>
      </p:sp>
      <p:sp>
        <p:nvSpPr>
          <p:cNvPr id="12" name="Text 7"/>
          <p:cNvSpPr/>
          <p:nvPr/>
        </p:nvSpPr>
        <p:spPr>
          <a:xfrm>
            <a:off x="1882497" y="4856321"/>
            <a:ext cx="1195411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Outline candidate attributes</a:t>
            </a:r>
            <a:endParaRPr lang="en-US" sz="14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5371267"/>
            <a:ext cx="907256" cy="108870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882497" y="5552718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Interview Selection</a:t>
            </a:r>
            <a:endParaRPr lang="en-US" sz="1750" dirty="0"/>
          </a:p>
        </p:txBody>
      </p:sp>
      <p:sp>
        <p:nvSpPr>
          <p:cNvPr id="15" name="Text 9"/>
          <p:cNvSpPr/>
          <p:nvPr/>
        </p:nvSpPr>
        <p:spPr>
          <a:xfrm>
            <a:off x="1882497" y="5945029"/>
            <a:ext cx="1195411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Choose appropriate interview types</a:t>
            </a:r>
            <a:endParaRPr lang="en-US" sz="140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790" y="6459974"/>
            <a:ext cx="907256" cy="1088708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1882497" y="6641425"/>
            <a:ext cx="2646998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Questioning Techniques</a:t>
            </a:r>
            <a:endParaRPr lang="en-US" sz="1750" dirty="0"/>
          </a:p>
        </p:txBody>
      </p:sp>
      <p:sp>
        <p:nvSpPr>
          <p:cNvPr id="18" name="Text 11"/>
          <p:cNvSpPr/>
          <p:nvPr/>
        </p:nvSpPr>
        <p:spPr>
          <a:xfrm>
            <a:off x="1882497" y="7033736"/>
            <a:ext cx="1195411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Apply effective evaluation methods</a:t>
            </a:r>
            <a:endParaRPr lang="en-US" sz="14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13C083-19C0-EF98-401B-A6F20DCE7F56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742950"/>
            <a:ext cx="4252913" cy="5316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Job Analysis</a:t>
            </a:r>
            <a:endParaRPr lang="en-US" sz="3300" dirty="0"/>
          </a:p>
        </p:txBody>
      </p:sp>
      <p:sp>
        <p:nvSpPr>
          <p:cNvPr id="4" name="Text 1"/>
          <p:cNvSpPr/>
          <p:nvPr/>
        </p:nvSpPr>
        <p:spPr>
          <a:xfrm>
            <a:off x="793790" y="1529715"/>
            <a:ext cx="7556421" cy="816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Job analysis assesses the skills, experience, and qualifications required for a specific role. For a project manager in business transformation, this includes leadership skills, problem-solving ability, and experience managing complex change processes.</a:t>
            </a:r>
            <a:endParaRPr lang="en-US" sz="1300" dirty="0"/>
          </a:p>
        </p:txBody>
      </p:sp>
      <p:sp>
        <p:nvSpPr>
          <p:cNvPr id="5" name="Shape 2"/>
          <p:cNvSpPr/>
          <p:nvPr/>
        </p:nvSpPr>
        <p:spPr>
          <a:xfrm>
            <a:off x="793790" y="2537579"/>
            <a:ext cx="3693200" cy="1932503"/>
          </a:xfrm>
          <a:prstGeom prst="roundRect">
            <a:avLst>
              <a:gd name="adj" fmla="val 1320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811" y="2707600"/>
            <a:ext cx="510302" cy="510302"/>
          </a:xfrm>
          <a:prstGeom prst="rect">
            <a:avLst/>
          </a:prstGeom>
        </p:spPr>
      </p:pic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4186" y="2819162"/>
            <a:ext cx="229553" cy="28706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963811" y="3387923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Skills</a:t>
            </a:r>
            <a:endParaRPr lang="en-US" sz="1650" dirty="0"/>
          </a:p>
        </p:txBody>
      </p:sp>
      <p:sp>
        <p:nvSpPr>
          <p:cNvPr id="9" name="Text 4"/>
          <p:cNvSpPr/>
          <p:nvPr/>
        </p:nvSpPr>
        <p:spPr>
          <a:xfrm>
            <a:off x="963811" y="3755708"/>
            <a:ext cx="3353157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Leadership, communication, problem-solving, and strategic thinking capabilities</a:t>
            </a:r>
            <a:endParaRPr lang="en-US" sz="1300" dirty="0"/>
          </a:p>
        </p:txBody>
      </p:sp>
      <p:sp>
        <p:nvSpPr>
          <p:cNvPr id="10" name="Shape 5"/>
          <p:cNvSpPr/>
          <p:nvPr/>
        </p:nvSpPr>
        <p:spPr>
          <a:xfrm>
            <a:off x="4657011" y="2537579"/>
            <a:ext cx="3693200" cy="1932503"/>
          </a:xfrm>
          <a:prstGeom prst="roundRect">
            <a:avLst>
              <a:gd name="adj" fmla="val 1320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7032" y="2707600"/>
            <a:ext cx="510302" cy="510302"/>
          </a:xfrm>
          <a:prstGeom prst="rect">
            <a:avLst/>
          </a:prstGeom>
        </p:spPr>
      </p:pic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7407" y="2819162"/>
            <a:ext cx="229553" cy="287060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4827032" y="3387923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Experience</a:t>
            </a:r>
            <a:endParaRPr lang="en-US" sz="1650" dirty="0"/>
          </a:p>
        </p:txBody>
      </p:sp>
      <p:sp>
        <p:nvSpPr>
          <p:cNvPr id="14" name="Text 7"/>
          <p:cNvSpPr/>
          <p:nvPr/>
        </p:nvSpPr>
        <p:spPr>
          <a:xfrm>
            <a:off x="4827032" y="3755708"/>
            <a:ext cx="3353157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Managing complex change processes and business transformation projects</a:t>
            </a:r>
            <a:endParaRPr lang="en-US" sz="1300" dirty="0"/>
          </a:p>
        </p:txBody>
      </p:sp>
      <p:sp>
        <p:nvSpPr>
          <p:cNvPr id="15" name="Shape 8"/>
          <p:cNvSpPr/>
          <p:nvPr/>
        </p:nvSpPr>
        <p:spPr>
          <a:xfrm>
            <a:off x="793790" y="4640104"/>
            <a:ext cx="7556421" cy="1660327"/>
          </a:xfrm>
          <a:prstGeom prst="roundRect">
            <a:avLst>
              <a:gd name="adj" fmla="val 1537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811" y="4810125"/>
            <a:ext cx="510302" cy="510302"/>
          </a:xfrm>
          <a:prstGeom prst="rect">
            <a:avLst/>
          </a:prstGeom>
        </p:spPr>
      </p:pic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04186" y="4921687"/>
            <a:ext cx="229553" cy="287060"/>
          </a:xfrm>
          <a:prstGeom prst="rect">
            <a:avLst/>
          </a:prstGeom>
        </p:spPr>
      </p:pic>
      <p:sp>
        <p:nvSpPr>
          <p:cNvPr id="18" name="Text 9"/>
          <p:cNvSpPr/>
          <p:nvPr/>
        </p:nvSpPr>
        <p:spPr>
          <a:xfrm>
            <a:off x="963811" y="5490448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Qualifications</a:t>
            </a:r>
            <a:endParaRPr lang="en-US" sz="1650" dirty="0"/>
          </a:p>
        </p:txBody>
      </p:sp>
      <p:sp>
        <p:nvSpPr>
          <p:cNvPr id="19" name="Text 10"/>
          <p:cNvSpPr/>
          <p:nvPr/>
        </p:nvSpPr>
        <p:spPr>
          <a:xfrm>
            <a:off x="963811" y="5858232"/>
            <a:ext cx="7216378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Relevant degrees, certifications, and professional credentials</a:t>
            </a:r>
            <a:endParaRPr lang="en-US" sz="1300" dirty="0"/>
          </a:p>
        </p:txBody>
      </p:sp>
      <p:sp>
        <p:nvSpPr>
          <p:cNvPr id="20" name="Shape 11"/>
          <p:cNvSpPr/>
          <p:nvPr/>
        </p:nvSpPr>
        <p:spPr>
          <a:xfrm>
            <a:off x="793790" y="6491764"/>
            <a:ext cx="7556421" cy="994886"/>
          </a:xfrm>
          <a:prstGeom prst="roundRect">
            <a:avLst>
              <a:gd name="adj" fmla="val 2565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811" y="6745962"/>
            <a:ext cx="212646" cy="170021"/>
          </a:xfrm>
          <a:prstGeom prst="rect">
            <a:avLst/>
          </a:prstGeom>
        </p:spPr>
      </p:pic>
      <p:sp>
        <p:nvSpPr>
          <p:cNvPr id="22" name="Text 12"/>
          <p:cNvSpPr/>
          <p:nvPr/>
        </p:nvSpPr>
        <p:spPr>
          <a:xfrm>
            <a:off x="1346478" y="6704290"/>
            <a:ext cx="683371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EEE27D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Key Insight:</a:t>
            </a:r>
            <a:r>
              <a:rPr lang="en-US" sz="13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"Job analysis lays the groundwork for an effective recruitment strategy" (Rees &amp; Smith, 2014)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87241" y="618530"/>
            <a:ext cx="5061347" cy="6325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Job Description</a:t>
            </a:r>
            <a:endParaRPr lang="en-US" sz="3950" dirty="0"/>
          </a:p>
        </p:txBody>
      </p:sp>
      <p:sp>
        <p:nvSpPr>
          <p:cNvPr id="3" name="Text 1"/>
          <p:cNvSpPr/>
          <p:nvPr/>
        </p:nvSpPr>
        <p:spPr>
          <a:xfrm>
            <a:off x="787241" y="1736884"/>
            <a:ext cx="6281023" cy="129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 job description outlines key duties and responsibilities, setting clear expectations for candidates. For a project manager, this includes leading the transformation project, managing teams, and ensuring timely delivery.</a:t>
            </a:r>
            <a:endParaRPr lang="en-US" sz="1550" dirty="0"/>
          </a:p>
        </p:txBody>
      </p:sp>
      <p:sp>
        <p:nvSpPr>
          <p:cNvPr id="4" name="Text 2"/>
          <p:cNvSpPr/>
          <p:nvPr/>
        </p:nvSpPr>
        <p:spPr>
          <a:xfrm>
            <a:off x="787241" y="3234690"/>
            <a:ext cx="6281023" cy="632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Sample: Project Manager in Business Transformation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787241" y="4069794"/>
            <a:ext cx="6281023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5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Lead business transformation initiatives from conception to completion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87241" y="4788337"/>
            <a:ext cx="6281023" cy="3238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5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Manage cross-functional teams and stakeholder relationships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87241" y="5183029"/>
            <a:ext cx="6281023" cy="3238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5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Ensure timely project delivery within budget constraints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787241" y="5577721"/>
            <a:ext cx="6281023" cy="3238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50"/>
              </a:lnSpc>
              <a:buSzPct val="100000"/>
              <a:buChar char="•"/>
            </a:pPr>
            <a:r>
              <a:rPr lang="en-US" sz="15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Monitor progress and implement corrective actions as needed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787241" y="6083737"/>
            <a:ext cx="6281023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5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"Clear job descriptions help attract the right candidates and set expectations for performance" (Bratton &amp; Gold, 2017)</a:t>
            </a:r>
            <a:endParaRPr lang="en-US" sz="155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9756" y="1782366"/>
            <a:ext cx="5652849" cy="565284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5CC60CA-15D0-9094-6619-8547D2F3E97C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89742"/>
            <a:ext cx="453651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Person Specification</a:t>
            </a:r>
            <a:endParaRPr lang="en-US" sz="3550" dirty="0"/>
          </a:p>
        </p:txBody>
      </p:sp>
      <p:sp>
        <p:nvSpPr>
          <p:cNvPr id="3" name="Text 1"/>
          <p:cNvSpPr/>
          <p:nvPr/>
        </p:nvSpPr>
        <p:spPr>
          <a:xfrm>
            <a:off x="793790" y="1719620"/>
            <a:ext cx="13042821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 person specification describes qualifications, skills, and personal attributes needed for the job, ensuring alignment between candidate capabilities and organizational needs.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793790" y="2504242"/>
            <a:ext cx="6430685" cy="1925836"/>
          </a:xfrm>
          <a:prstGeom prst="roundRect">
            <a:avLst>
              <a:gd name="adj" fmla="val 1413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16650" y="2527102"/>
            <a:ext cx="6384965" cy="544354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2984" y="2629138"/>
            <a:ext cx="272177" cy="34016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98101" y="3252907"/>
            <a:ext cx="2848213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Experience Requirements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998101" y="3645218"/>
            <a:ext cx="6022062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5+ years managing business transformation projects in relevant industries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7405926" y="2504242"/>
            <a:ext cx="6430685" cy="1925836"/>
          </a:xfrm>
          <a:prstGeom prst="roundRect">
            <a:avLst>
              <a:gd name="adj" fmla="val 1413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7428786" y="2527102"/>
            <a:ext cx="6384965" cy="544354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5120" y="2629138"/>
            <a:ext cx="272177" cy="34016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610237" y="3252907"/>
            <a:ext cx="2395776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Communication Skills</a:t>
            </a:r>
            <a:endParaRPr lang="en-US" sz="1750" dirty="0"/>
          </a:p>
        </p:txBody>
      </p:sp>
      <p:sp>
        <p:nvSpPr>
          <p:cNvPr id="13" name="Text 9"/>
          <p:cNvSpPr/>
          <p:nvPr/>
        </p:nvSpPr>
        <p:spPr>
          <a:xfrm>
            <a:off x="7610237" y="3645218"/>
            <a:ext cx="6022062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Exceptional verbal and written communication abilities for stakeholder engagement</a:t>
            </a:r>
            <a:endParaRPr lang="en-US" sz="1400" dirty="0"/>
          </a:p>
        </p:txBody>
      </p:sp>
      <p:sp>
        <p:nvSpPr>
          <p:cNvPr id="14" name="Shape 10"/>
          <p:cNvSpPr/>
          <p:nvPr/>
        </p:nvSpPr>
        <p:spPr>
          <a:xfrm>
            <a:off x="793790" y="4611529"/>
            <a:ext cx="6430685" cy="1925836"/>
          </a:xfrm>
          <a:prstGeom prst="roundRect">
            <a:avLst>
              <a:gd name="adj" fmla="val 1413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816650" y="4634389"/>
            <a:ext cx="6384965" cy="544354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2984" y="4736425"/>
            <a:ext cx="272177" cy="34016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998101" y="5360194"/>
            <a:ext cx="2321243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Technical Knowledge</a:t>
            </a:r>
            <a:endParaRPr lang="en-US" sz="1750" dirty="0"/>
          </a:p>
        </p:txBody>
      </p:sp>
      <p:sp>
        <p:nvSpPr>
          <p:cNvPr id="18" name="Text 13"/>
          <p:cNvSpPr/>
          <p:nvPr/>
        </p:nvSpPr>
        <p:spPr>
          <a:xfrm>
            <a:off x="998101" y="5752505"/>
            <a:ext cx="6022062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Deep understanding of business transformation processes and change management methodologies</a:t>
            </a:r>
            <a:endParaRPr lang="en-US" sz="1400" dirty="0"/>
          </a:p>
        </p:txBody>
      </p:sp>
      <p:sp>
        <p:nvSpPr>
          <p:cNvPr id="19" name="Shape 14"/>
          <p:cNvSpPr/>
          <p:nvPr/>
        </p:nvSpPr>
        <p:spPr>
          <a:xfrm>
            <a:off x="7405926" y="4611529"/>
            <a:ext cx="6430685" cy="1925836"/>
          </a:xfrm>
          <a:prstGeom prst="roundRect">
            <a:avLst>
              <a:gd name="adj" fmla="val 1413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7428786" y="4634389"/>
            <a:ext cx="6384965" cy="544354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85120" y="4736425"/>
            <a:ext cx="272177" cy="34016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610237" y="5360194"/>
            <a:ext cx="2274213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Leadership Qualities</a:t>
            </a:r>
            <a:endParaRPr lang="en-US" sz="1750" dirty="0"/>
          </a:p>
        </p:txBody>
      </p:sp>
      <p:sp>
        <p:nvSpPr>
          <p:cNvPr id="23" name="Text 17"/>
          <p:cNvSpPr/>
          <p:nvPr/>
        </p:nvSpPr>
        <p:spPr>
          <a:xfrm>
            <a:off x="7610237" y="5752505"/>
            <a:ext cx="602206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Proven ability to inspire teams and drive organizational change</a:t>
            </a:r>
            <a:endParaRPr lang="en-US" sz="1400" dirty="0"/>
          </a:p>
        </p:txBody>
      </p:sp>
      <p:sp>
        <p:nvSpPr>
          <p:cNvPr id="24" name="Text 18"/>
          <p:cNvSpPr/>
          <p:nvPr/>
        </p:nvSpPr>
        <p:spPr>
          <a:xfrm>
            <a:off x="1065967" y="6945511"/>
            <a:ext cx="12770644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"A well-defined person specification ensures the recruitment of the right candidate" (Armstrong, 2014)</a:t>
            </a:r>
            <a:endParaRPr lang="en-US" sz="1400" dirty="0"/>
          </a:p>
        </p:txBody>
      </p:sp>
      <p:sp>
        <p:nvSpPr>
          <p:cNvPr id="25" name="Shape 19"/>
          <p:cNvSpPr/>
          <p:nvPr/>
        </p:nvSpPr>
        <p:spPr>
          <a:xfrm>
            <a:off x="793790" y="6741438"/>
            <a:ext cx="22860" cy="698421"/>
          </a:xfrm>
          <a:prstGeom prst="rect">
            <a:avLst/>
          </a:prstGeom>
          <a:solidFill>
            <a:srgbClr val="EEE27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344D70D-BF90-83B3-899C-9A62020E8AD9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56749"/>
            <a:ext cx="5641777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Structured Interviews</a:t>
            </a:r>
            <a:endParaRPr lang="en-US" sz="4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1895713"/>
            <a:ext cx="4656415" cy="465641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28755" y="1868686"/>
            <a:ext cx="4743093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Systematic and Consistent Approach</a:t>
            </a:r>
            <a:endParaRPr lang="en-US" sz="2100" dirty="0"/>
          </a:p>
        </p:txBody>
      </p:sp>
      <p:sp>
        <p:nvSpPr>
          <p:cNvPr id="5" name="Text 2"/>
          <p:cNvSpPr/>
          <p:nvPr/>
        </p:nvSpPr>
        <p:spPr>
          <a:xfrm>
            <a:off x="6228755" y="2420660"/>
            <a:ext cx="7615357" cy="1034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Structured interviews follow a set list of predetermined questions, ensuring consistency and fairness across all candidates. This approach is ideal for roles requiring specific skills and competencies.</a:t>
            </a:r>
            <a:endParaRPr lang="en-US" sz="1650" dirty="0"/>
          </a:p>
        </p:txBody>
      </p:sp>
      <p:sp>
        <p:nvSpPr>
          <p:cNvPr id="6" name="Text 3"/>
          <p:cNvSpPr/>
          <p:nvPr/>
        </p:nvSpPr>
        <p:spPr>
          <a:xfrm>
            <a:off x="6228755" y="3670459"/>
            <a:ext cx="269355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Key Benefits</a:t>
            </a:r>
            <a:endParaRPr lang="en-US" sz="2100" dirty="0"/>
          </a:p>
        </p:txBody>
      </p:sp>
      <p:sp>
        <p:nvSpPr>
          <p:cNvPr id="7" name="Text 4"/>
          <p:cNvSpPr/>
          <p:nvPr/>
        </p:nvSpPr>
        <p:spPr>
          <a:xfrm>
            <a:off x="6228755" y="4222433"/>
            <a:ext cx="7615357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Eliminates interviewer bias through standardization</a:t>
            </a:r>
            <a:endParaRPr lang="en-US" sz="1650" dirty="0"/>
          </a:p>
        </p:txBody>
      </p:sp>
      <p:sp>
        <p:nvSpPr>
          <p:cNvPr id="8" name="Text 5"/>
          <p:cNvSpPr/>
          <p:nvPr/>
        </p:nvSpPr>
        <p:spPr>
          <a:xfrm>
            <a:off x="6228755" y="4642604"/>
            <a:ext cx="7615357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Provides consistent data for comparison</a:t>
            </a:r>
            <a:endParaRPr lang="en-US" sz="1650" dirty="0"/>
          </a:p>
        </p:txBody>
      </p:sp>
      <p:sp>
        <p:nvSpPr>
          <p:cNvPr id="9" name="Text 6"/>
          <p:cNvSpPr/>
          <p:nvPr/>
        </p:nvSpPr>
        <p:spPr>
          <a:xfrm>
            <a:off x="6228755" y="5062776"/>
            <a:ext cx="7615357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Ensures legal compliance and fairness</a:t>
            </a:r>
            <a:endParaRPr lang="en-US" sz="1650" dirty="0"/>
          </a:p>
        </p:txBody>
      </p:sp>
      <p:sp>
        <p:nvSpPr>
          <p:cNvPr id="10" name="Text 7"/>
          <p:cNvSpPr/>
          <p:nvPr/>
        </p:nvSpPr>
        <p:spPr>
          <a:xfrm>
            <a:off x="6228755" y="5482947"/>
            <a:ext cx="7615357" cy="3448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Facilitates objective candidate evaluation</a:t>
            </a:r>
            <a:endParaRPr lang="en-US" sz="1650" dirty="0"/>
          </a:p>
        </p:txBody>
      </p:sp>
      <p:sp>
        <p:nvSpPr>
          <p:cNvPr id="11" name="Shape 8"/>
          <p:cNvSpPr/>
          <p:nvPr/>
        </p:nvSpPr>
        <p:spPr>
          <a:xfrm>
            <a:off x="6228755" y="6070163"/>
            <a:ext cx="7615357" cy="1260277"/>
          </a:xfrm>
          <a:prstGeom prst="roundRect">
            <a:avLst>
              <a:gd name="adj" fmla="val 2565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4139" y="6394728"/>
            <a:ext cx="269319" cy="215384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6928842" y="6339364"/>
            <a:ext cx="6699885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EEE27D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Research shows:</a:t>
            </a:r>
            <a:r>
              <a:rPr lang="en-US" sz="16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"Structured interviews help eliminate bias and ensure consistency" (Snyder, 2018)</a:t>
            </a:r>
            <a:endParaRPr lang="en-US" sz="165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E103C1-BBD8-5C70-2EC8-B75E6955C7DD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111812"/>
            <a:ext cx="663821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Unstructured Interviews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55770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Flexible Approach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048125"/>
            <a:ext cx="4158615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Unstructured interviews are conversational, with interviewers tailoring questions based on candidate responses.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5235893" y="3557707"/>
            <a:ext cx="293120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In-Depth Exploration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5235893" y="4048125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Allows deeper exploration of candidate experience, personality, and cultural fit within the organization.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9677995" y="355770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Cultural Alignment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9677995" y="4048125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Ideal for assessing adaptability and determining whether candidates align with company values and culture.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575488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"Unstructured interviews provide insights into a candidate's adaptability and cultural fit" (Cascio &amp; Boudreau, 2016)</a:t>
            </a:r>
            <a:endParaRPr lang="en-US" sz="175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121851-DE72-D802-CCA0-D2442CA71B4D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696992"/>
            <a:ext cx="5387102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Panel Interviews</a:t>
            </a:r>
            <a:endParaRPr lang="en-US" sz="4200" dirty="0"/>
          </a:p>
        </p:txBody>
      </p:sp>
      <p:sp>
        <p:nvSpPr>
          <p:cNvPr id="4" name="Shape 1"/>
          <p:cNvSpPr/>
          <p:nvPr/>
        </p:nvSpPr>
        <p:spPr>
          <a:xfrm>
            <a:off x="793790" y="1693545"/>
            <a:ext cx="3670459" cy="2620566"/>
          </a:xfrm>
          <a:prstGeom prst="roundRect">
            <a:avLst>
              <a:gd name="adj" fmla="val 1233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09174" y="1908929"/>
            <a:ext cx="2791658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Multiple Perspectives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1009174" y="2374702"/>
            <a:ext cx="3239691" cy="1724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Panel interviews involve multiple interviewers from different departments, providing diverse viewpoints on candidate suitability.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4679633" y="1693545"/>
            <a:ext cx="3670578" cy="2620566"/>
          </a:xfrm>
          <a:prstGeom prst="roundRect">
            <a:avLst>
              <a:gd name="adj" fmla="val 1233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895017" y="1908929"/>
            <a:ext cx="269355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Reduced Bias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4895017" y="2374702"/>
            <a:ext cx="3239810" cy="1724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Multiple evaluators help minimize individual bias, ensuring fairer and more balanced assessment of candidates.</a:t>
            </a:r>
            <a:endParaRPr lang="en-US" sz="1650" dirty="0"/>
          </a:p>
        </p:txBody>
      </p:sp>
      <p:sp>
        <p:nvSpPr>
          <p:cNvPr id="10" name="Shape 7"/>
          <p:cNvSpPr/>
          <p:nvPr/>
        </p:nvSpPr>
        <p:spPr>
          <a:xfrm>
            <a:off x="793790" y="4529495"/>
            <a:ext cx="7556421" cy="1586151"/>
          </a:xfrm>
          <a:prstGeom prst="roundRect">
            <a:avLst>
              <a:gd name="adj" fmla="val 2038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09174" y="4744879"/>
            <a:ext cx="3488293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Comprehensive Evaluation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1009174" y="5210651"/>
            <a:ext cx="7125653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Different interviewers can assess various competencies, creating a thorough evaluation of candidate capabilities.</a:t>
            </a:r>
            <a:endParaRPr lang="en-US" sz="1650" dirty="0"/>
          </a:p>
        </p:txBody>
      </p:sp>
      <p:sp>
        <p:nvSpPr>
          <p:cNvPr id="13" name="Text 10"/>
          <p:cNvSpPr/>
          <p:nvPr/>
        </p:nvSpPr>
        <p:spPr>
          <a:xfrm>
            <a:off x="1116925" y="6600468"/>
            <a:ext cx="7233285" cy="689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"Panel interviews are effective at reducing individual bias and ensuring a fairer decision-making process" (Bratton &amp; Gold, 2017)</a:t>
            </a:r>
            <a:endParaRPr lang="en-US" sz="1650" dirty="0"/>
          </a:p>
        </p:txBody>
      </p:sp>
      <p:sp>
        <p:nvSpPr>
          <p:cNvPr id="14" name="Shape 11"/>
          <p:cNvSpPr/>
          <p:nvPr/>
        </p:nvSpPr>
        <p:spPr>
          <a:xfrm>
            <a:off x="793790" y="6358057"/>
            <a:ext cx="30480" cy="1174433"/>
          </a:xfrm>
          <a:prstGeom prst="rect">
            <a:avLst/>
          </a:prstGeom>
          <a:solidFill>
            <a:srgbClr val="EEE27D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643533"/>
            <a:ext cx="4964311" cy="5316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Questioning Techniques</a:t>
            </a:r>
            <a:endParaRPr lang="en-US" sz="3300" dirty="0"/>
          </a:p>
        </p:txBody>
      </p:sp>
      <p:sp>
        <p:nvSpPr>
          <p:cNvPr id="4" name="Text 1"/>
          <p:cNvSpPr/>
          <p:nvPr/>
        </p:nvSpPr>
        <p:spPr>
          <a:xfrm>
            <a:off x="6280190" y="1430298"/>
            <a:ext cx="755642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Using the right questioning technique allows interviewers to gather the information they need to make an informed decision about a candidate's suitability.</a:t>
            </a:r>
            <a:endParaRPr lang="en-US" sz="1300" dirty="0"/>
          </a:p>
        </p:txBody>
      </p:sp>
      <p:sp>
        <p:nvSpPr>
          <p:cNvPr id="5" name="Shape 2"/>
          <p:cNvSpPr/>
          <p:nvPr/>
        </p:nvSpPr>
        <p:spPr>
          <a:xfrm>
            <a:off x="6280190" y="2165985"/>
            <a:ext cx="7556421" cy="1297900"/>
          </a:xfrm>
          <a:prstGeom prst="roundRect">
            <a:avLst>
              <a:gd name="adj" fmla="val 1966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303050" y="2188845"/>
            <a:ext cx="680442" cy="1252180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5695" y="2655451"/>
            <a:ext cx="255151" cy="31896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153513" y="2358866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Probing Questions</a:t>
            </a:r>
            <a:endParaRPr lang="en-US" sz="1650" dirty="0"/>
          </a:p>
        </p:txBody>
      </p:sp>
      <p:sp>
        <p:nvSpPr>
          <p:cNvPr id="9" name="Text 5"/>
          <p:cNvSpPr/>
          <p:nvPr/>
        </p:nvSpPr>
        <p:spPr>
          <a:xfrm>
            <a:off x="7153513" y="2726650"/>
            <a:ext cx="6660237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Delve deeper into the candidate's response, providing insights into their problem-solving ability and thought process.</a:t>
            </a:r>
            <a:endParaRPr lang="en-US" sz="1300" dirty="0"/>
          </a:p>
        </p:txBody>
      </p:sp>
      <p:sp>
        <p:nvSpPr>
          <p:cNvPr id="10" name="Shape 6"/>
          <p:cNvSpPr/>
          <p:nvPr/>
        </p:nvSpPr>
        <p:spPr>
          <a:xfrm>
            <a:off x="6280190" y="3633907"/>
            <a:ext cx="7556421" cy="1297900"/>
          </a:xfrm>
          <a:prstGeom prst="roundRect">
            <a:avLst>
              <a:gd name="adj" fmla="val 1966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6303050" y="3656767"/>
            <a:ext cx="680442" cy="1252180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5695" y="4123372"/>
            <a:ext cx="255151" cy="318968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7153513" y="3826788"/>
            <a:ext cx="212645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Leading Questions</a:t>
            </a:r>
            <a:endParaRPr lang="en-US" sz="1650" dirty="0"/>
          </a:p>
        </p:txBody>
      </p:sp>
      <p:sp>
        <p:nvSpPr>
          <p:cNvPr id="14" name="Text 9"/>
          <p:cNvSpPr/>
          <p:nvPr/>
        </p:nvSpPr>
        <p:spPr>
          <a:xfrm>
            <a:off x="7153513" y="4194572"/>
            <a:ext cx="6660237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Direct the candidate toward a particular response, useful for assessing specific skills and competencies.</a:t>
            </a:r>
            <a:endParaRPr lang="en-US" sz="1300" dirty="0"/>
          </a:p>
        </p:txBody>
      </p:sp>
      <p:sp>
        <p:nvSpPr>
          <p:cNvPr id="15" name="Shape 10"/>
          <p:cNvSpPr/>
          <p:nvPr/>
        </p:nvSpPr>
        <p:spPr>
          <a:xfrm>
            <a:off x="6280190" y="5101828"/>
            <a:ext cx="7556421" cy="1297900"/>
          </a:xfrm>
          <a:prstGeom prst="roundRect">
            <a:avLst>
              <a:gd name="adj" fmla="val 1966"/>
            </a:avLst>
          </a:prstGeom>
          <a:solidFill>
            <a:srgbClr val="1B1C1D"/>
          </a:solidFill>
          <a:ln w="22860">
            <a:solidFill>
              <a:srgbClr val="5354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6303050" y="5124688"/>
            <a:ext cx="680442" cy="1252180"/>
          </a:xfrm>
          <a:prstGeom prst="rect">
            <a:avLst/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5695" y="5591294"/>
            <a:ext cx="255151" cy="318968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153513" y="5294709"/>
            <a:ext cx="2149316" cy="2657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Socratic Questioning</a:t>
            </a:r>
            <a:endParaRPr lang="en-US" sz="1650" dirty="0"/>
          </a:p>
        </p:txBody>
      </p:sp>
      <p:sp>
        <p:nvSpPr>
          <p:cNvPr id="19" name="Text 13"/>
          <p:cNvSpPr/>
          <p:nvPr/>
        </p:nvSpPr>
        <p:spPr>
          <a:xfrm>
            <a:off x="7153513" y="5662493"/>
            <a:ext cx="6660237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Encourages candidates to think critically and articulate their reasoning through thoughtful dialogue.</a:t>
            </a:r>
            <a:endParaRPr lang="en-US" sz="1300" dirty="0"/>
          </a:p>
        </p:txBody>
      </p:sp>
      <p:sp>
        <p:nvSpPr>
          <p:cNvPr id="20" name="Shape 14"/>
          <p:cNvSpPr/>
          <p:nvPr/>
        </p:nvSpPr>
        <p:spPr>
          <a:xfrm>
            <a:off x="6280190" y="6591062"/>
            <a:ext cx="7556421" cy="994886"/>
          </a:xfrm>
          <a:prstGeom prst="roundRect">
            <a:avLst>
              <a:gd name="adj" fmla="val 2565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50211" y="6845260"/>
            <a:ext cx="212646" cy="170021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832878" y="6803588"/>
            <a:ext cx="683371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Probing questions uncover deeper insights into a candidate's thought process (Cascio &amp; Boudreau, 2016).</a:t>
            </a:r>
            <a:endParaRPr lang="en-US" sz="13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A56682F-EB0A-C5C4-EEF8-24EDDCC41536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787956"/>
            <a:ext cx="7338298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Face-to-Face vs Online Interviews</a:t>
            </a:r>
            <a:endParaRPr lang="en-US" sz="3550" dirty="0"/>
          </a:p>
        </p:txBody>
      </p:sp>
      <p:sp>
        <p:nvSpPr>
          <p:cNvPr id="4" name="Text 1"/>
          <p:cNvSpPr/>
          <p:nvPr/>
        </p:nvSpPr>
        <p:spPr>
          <a:xfrm>
            <a:off x="793790" y="1627108"/>
            <a:ext cx="7556421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Both face-to-face and online interviews have their advantages and drawbacks. The choice between the two should be based on the role, the candidate, and logistical considerations.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793790" y="2593181"/>
            <a:ext cx="3113484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EEE27D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Face-to-Face Interviews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793790" y="3005852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Pros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93790" y="3470791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Build rapport effectively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793790" y="3824526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Assess non-verbal cues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793790" y="4178260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Personal connection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793790" y="4649986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Cons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793790" y="5114925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Higher costs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793790" y="5468660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Logistical challenges</a:t>
            </a:r>
            <a:endParaRPr lang="en-US" sz="1400" dirty="0"/>
          </a:p>
        </p:txBody>
      </p:sp>
      <p:sp>
        <p:nvSpPr>
          <p:cNvPr id="13" name="Text 10"/>
          <p:cNvSpPr/>
          <p:nvPr/>
        </p:nvSpPr>
        <p:spPr>
          <a:xfrm>
            <a:off x="793790" y="5822394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Time-intensive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4800957" y="2593181"/>
            <a:ext cx="2721888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EEE27D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Online Interviews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4800957" y="3005852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Pros</a:t>
            </a:r>
            <a:endParaRPr lang="en-US" sz="1750" dirty="0"/>
          </a:p>
        </p:txBody>
      </p:sp>
      <p:sp>
        <p:nvSpPr>
          <p:cNvPr id="16" name="Text 13"/>
          <p:cNvSpPr/>
          <p:nvPr/>
        </p:nvSpPr>
        <p:spPr>
          <a:xfrm>
            <a:off x="4800957" y="3470791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Cost-effective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4800957" y="3824526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Flexible scheduling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4800957" y="4178260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Wider candidate reach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4800957" y="4649986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Cons</a:t>
            </a:r>
            <a:endParaRPr lang="en-US" sz="1750" dirty="0"/>
          </a:p>
        </p:txBody>
      </p:sp>
      <p:sp>
        <p:nvSpPr>
          <p:cNvPr id="20" name="Text 17"/>
          <p:cNvSpPr/>
          <p:nvPr/>
        </p:nvSpPr>
        <p:spPr>
          <a:xfrm>
            <a:off x="4800957" y="5114925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Limited body language assessment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4800957" y="5468660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Technical issues</a:t>
            </a:r>
            <a:endParaRPr lang="en-US" sz="1400" dirty="0"/>
          </a:p>
        </p:txBody>
      </p:sp>
      <p:sp>
        <p:nvSpPr>
          <p:cNvPr id="22" name="Text 19"/>
          <p:cNvSpPr/>
          <p:nvPr/>
        </p:nvSpPr>
        <p:spPr>
          <a:xfrm>
            <a:off x="4800957" y="5822394"/>
            <a:ext cx="355687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4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Connection challenges</a:t>
            </a:r>
            <a:endParaRPr lang="en-US" sz="1400" dirty="0"/>
          </a:p>
        </p:txBody>
      </p:sp>
      <p:sp>
        <p:nvSpPr>
          <p:cNvPr id="23" name="Shape 20"/>
          <p:cNvSpPr/>
          <p:nvPr/>
        </p:nvSpPr>
        <p:spPr>
          <a:xfrm>
            <a:off x="793790" y="6380202"/>
            <a:ext cx="7556421" cy="1061323"/>
          </a:xfrm>
          <a:prstGeom prst="roundRect">
            <a:avLst>
              <a:gd name="adj" fmla="val 2565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241" y="6653927"/>
            <a:ext cx="226814" cy="181451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1383506" y="6607016"/>
            <a:ext cx="6785253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Face-to-face interviews allow for better assessment of non-verbal cues, while online interviews offer flexibility (Gupta &amp; Singh, 2016).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698540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Conclusion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1747480"/>
            <a:ext cx="3664744" cy="2395657"/>
          </a:xfrm>
          <a:prstGeom prst="roundRect">
            <a:avLst>
              <a:gd name="adj" fmla="val 1420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20604" y="197429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Structured Process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020604" y="2464713"/>
            <a:ext cx="3211116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 well-structured recruitment process ensures organizations can attract and select the right candidates.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4685348" y="1747480"/>
            <a:ext cx="3664863" cy="2395657"/>
          </a:xfrm>
          <a:prstGeom prst="roundRect">
            <a:avLst>
              <a:gd name="adj" fmla="val 1420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912162" y="197429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Critical Role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4912162" y="2464713"/>
            <a:ext cx="3211235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 interview process plays a critical role in ensuring fairness and assessing candidates accurately.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793790" y="4369951"/>
            <a:ext cx="7556421" cy="1669852"/>
          </a:xfrm>
          <a:prstGeom prst="roundRect">
            <a:avLst>
              <a:gd name="adj" fmla="val 2038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20604" y="459676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Success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1020604" y="5087183"/>
            <a:ext cx="710279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Effective recruitment is essential to the success of business transformation projects.</a:t>
            </a:r>
            <a:endParaRPr lang="en-US" sz="1750" dirty="0"/>
          </a:p>
        </p:txBody>
      </p:sp>
      <p:sp>
        <p:nvSpPr>
          <p:cNvPr id="13" name="Text 10"/>
          <p:cNvSpPr/>
          <p:nvPr/>
        </p:nvSpPr>
        <p:spPr>
          <a:xfrm>
            <a:off x="1133951" y="6550104"/>
            <a:ext cx="721625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"A structured recruitment process is essential to the success of business transformation" (Armstrong, 2014)</a:t>
            </a:r>
            <a:endParaRPr lang="en-US" sz="1750" dirty="0"/>
          </a:p>
        </p:txBody>
      </p:sp>
      <p:sp>
        <p:nvSpPr>
          <p:cNvPr id="14" name="Shape 11"/>
          <p:cNvSpPr/>
          <p:nvPr/>
        </p:nvSpPr>
        <p:spPr>
          <a:xfrm>
            <a:off x="793790" y="6294953"/>
            <a:ext cx="30480" cy="1236107"/>
          </a:xfrm>
          <a:prstGeom prst="rect">
            <a:avLst/>
          </a:prstGeom>
          <a:solidFill>
            <a:srgbClr val="EEE27D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47857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References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735958"/>
            <a:ext cx="113348" cy="11334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124780" y="2486403"/>
            <a:ext cx="1270265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200" i="1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Armstrong, M. (2014). Armstrong's Handbook of Human Resource Management Practice (13th ed.). Kogan Page.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319388"/>
            <a:ext cx="113348" cy="113348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124781" y="3069833"/>
            <a:ext cx="1270265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200" i="1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Rees, C., &amp; Smith, P. (2014). Strategic Human Resource Management (2nd ed.). Pearson Education.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868103"/>
            <a:ext cx="113348" cy="113348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133951" y="3743325"/>
            <a:ext cx="1270265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200" i="1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Snyder, E. E. (2018). Employee Selection: A Comprehensive Approach. Cambridge University Press.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4568733"/>
            <a:ext cx="113348" cy="113348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1127470" y="4353313"/>
            <a:ext cx="1270265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200" i="1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Cascio, W. F., &amp; Boudreau, J. W. (2016). The Search for Talent: Finding People Who Make a Difference. Journal of Business and Psychology, 31(2), 1-16.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5208837"/>
            <a:ext cx="113348" cy="113348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1124783" y="4963417"/>
            <a:ext cx="1270265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Bratton, J., &amp; Gold, J. (2017). </a:t>
            </a:r>
            <a:r>
              <a:rPr lang="en-US" sz="1200" i="1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Human Resource Management: Theory and Practice</a:t>
            </a:r>
            <a:r>
              <a:rPr lang="en-US" sz="1200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 (6th ed.). Palgrave Macmillan.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5792267"/>
            <a:ext cx="113348" cy="113348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1124782" y="5573521"/>
            <a:ext cx="1270265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Gupta, S., &amp; Singh, P. (2016). E-recruitment: An Overview and Analysis. </a:t>
            </a:r>
            <a:r>
              <a:rPr lang="en-US" sz="1200" i="1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International Journal of Human Resource Management</a:t>
            </a:r>
            <a:r>
              <a:rPr lang="en-US" sz="1200" dirty="0">
                <a:solidFill>
                  <a:srgbClr val="CFCBBF"/>
                </a:solidFill>
                <a:latin typeface="Arial" panose="020B0604020202020204" pitchFamily="34" charset="0"/>
                <a:ea typeface="Raleway" pitchFamily="34" charset="-122"/>
                <a:cs typeface="Arial" panose="020B0604020202020204" pitchFamily="34" charset="0"/>
              </a:rPr>
              <a:t>, 7(2), 21-36.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4D0DC8-BC03-685A-D7AF-F891D7BEB7AA}"/>
              </a:ext>
            </a:extLst>
          </p:cNvPr>
          <p:cNvSpPr/>
          <p:nvPr/>
        </p:nvSpPr>
        <p:spPr>
          <a:xfrm>
            <a:off x="12719407" y="7685070"/>
            <a:ext cx="1880171" cy="513708"/>
          </a:xfrm>
          <a:prstGeom prst="rect">
            <a:avLst/>
          </a:prstGeom>
          <a:solidFill>
            <a:srgbClr val="1B1C1D"/>
          </a:solidFill>
          <a:ln>
            <a:solidFill>
              <a:srgbClr val="1B1C1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031081"/>
            <a:ext cx="7556421" cy="14176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150"/>
              </a:lnSpc>
              <a:buNone/>
            </a:pPr>
            <a:r>
              <a:rPr lang="en-US" sz="8900" dirty="0">
                <a:solidFill>
                  <a:srgbClr val="EEE27D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Thank You</a:t>
            </a:r>
            <a:endParaRPr lang="en-US" sz="8900" dirty="0"/>
          </a:p>
        </p:txBody>
      </p:sp>
      <p:sp>
        <p:nvSpPr>
          <p:cNvPr id="4" name="Text 1"/>
          <p:cNvSpPr/>
          <p:nvPr/>
        </p:nvSpPr>
        <p:spPr>
          <a:xfrm>
            <a:off x="793790" y="2788920"/>
            <a:ext cx="7556421" cy="4535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 am now happy to answer any questions you may have.</a:t>
            </a:r>
            <a:endParaRPr lang="en-US" sz="22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3497580"/>
            <a:ext cx="453628" cy="453628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530906" y="357544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Questions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1530906" y="4065865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Feel free to ask</a:t>
            </a:r>
            <a:endParaRPr lang="en-US" sz="17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882396"/>
            <a:ext cx="453628" cy="453628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530906" y="496026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Discussion</a:t>
            </a:r>
            <a:endParaRPr lang="en-US" sz="2200" dirty="0"/>
          </a:p>
        </p:txBody>
      </p:sp>
      <p:sp>
        <p:nvSpPr>
          <p:cNvPr id="10" name="Text 5"/>
          <p:cNvSpPr/>
          <p:nvPr/>
        </p:nvSpPr>
        <p:spPr>
          <a:xfrm>
            <a:off x="1530906" y="5450681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Let's connect</a:t>
            </a:r>
            <a:endParaRPr lang="en-US" sz="17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6267212"/>
            <a:ext cx="453628" cy="453628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530906" y="634507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Collaboration</a:t>
            </a:r>
            <a:endParaRPr lang="en-US" sz="2200" dirty="0"/>
          </a:p>
        </p:txBody>
      </p:sp>
      <p:sp>
        <p:nvSpPr>
          <p:cNvPr id="13" name="Text 7"/>
          <p:cNvSpPr/>
          <p:nvPr/>
        </p:nvSpPr>
        <p:spPr>
          <a:xfrm>
            <a:off x="1530906" y="6835497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Looking forward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1168</Words>
  <Application>Microsoft Office PowerPoint</Application>
  <PresentationFormat>Custom</PresentationFormat>
  <Paragraphs>157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Prata</vt:lpstr>
      <vt:lpstr>Raleway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Toni Ognyanov (2407597)</cp:lastModifiedBy>
  <cp:revision>5</cp:revision>
  <dcterms:created xsi:type="dcterms:W3CDTF">2025-10-11T10:59:27Z</dcterms:created>
  <dcterms:modified xsi:type="dcterms:W3CDTF">2025-10-11T11:21:48Z</dcterms:modified>
</cp:coreProperties>
</file>