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24A9BC-D7D0-4A56-B8EA-8139DD3F7188}" v="839" dt="2026-10-11T18:53:32.8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34580" autoAdjust="0"/>
    <p:restoredTop sz="86410"/>
  </p:normalViewPr>
  <p:slideViewPr>
    <p:cSldViewPr snapToGrid="0">
      <p:cViewPr varScale="1">
        <p:scale>
          <a:sx n="56" d="100"/>
          <a:sy n="56" d="100"/>
        </p:scale>
        <p:origin x="498"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umitru Nechifor (2245145)" userId="72b93ecc-85d4-4703-9fd0-5e3786fcf06e" providerId="ADAL" clId="{6BF14EC9-64DD-4FE5-9893-355FB4AC0D03}"/>
    <pc:docChg chg="modSld">
      <pc:chgData name="Dumitru Nechifor (2245145)" userId="72b93ecc-85d4-4703-9fd0-5e3786fcf06e" providerId="ADAL" clId="{6BF14EC9-64DD-4FE5-9893-355FB4AC0D03}" dt="2026-10-11T18:53:32.875" v="784" actId="20577"/>
      <pc:docMkLst>
        <pc:docMk/>
      </pc:docMkLst>
      <pc:sldChg chg="addSp delSp modSp">
        <pc:chgData name="Dumitru Nechifor (2245145)" userId="72b93ecc-85d4-4703-9fd0-5e3786fcf06e" providerId="ADAL" clId="{6BF14EC9-64DD-4FE5-9893-355FB4AC0D03}" dt="2026-10-11T18:53:32.875" v="784" actId="20577"/>
        <pc:sldMkLst>
          <pc:docMk/>
          <pc:sldMk cId="1810074117" sldId="256"/>
        </pc:sldMkLst>
        <pc:spChg chg="del mod">
          <ac:chgData name="Dumitru Nechifor (2245145)" userId="72b93ecc-85d4-4703-9fd0-5e3786fcf06e" providerId="ADAL" clId="{6BF14EC9-64DD-4FE5-9893-355FB4AC0D03}" dt="2026-10-11T17:54:28.367" v="451" actId="478"/>
          <ac:spMkLst>
            <pc:docMk/>
            <pc:sldMk cId="1810074117" sldId="256"/>
            <ac:spMk id="2" creationId="{885E32E3-DA90-53EA-E88D-4C9F41013B5B}"/>
          </ac:spMkLst>
        </pc:spChg>
        <pc:spChg chg="mod">
          <ac:chgData name="Dumitru Nechifor (2245145)" userId="72b93ecc-85d4-4703-9fd0-5e3786fcf06e" providerId="ADAL" clId="{6BF14EC9-64DD-4FE5-9893-355FB4AC0D03}" dt="2026-10-11T18:53:32.875" v="784" actId="20577"/>
          <ac:spMkLst>
            <pc:docMk/>
            <pc:sldMk cId="1810074117" sldId="256"/>
            <ac:spMk id="3" creationId="{900BFE07-0021-AB98-AF10-CE2F42C00808}"/>
          </ac:spMkLst>
        </pc:spChg>
        <pc:spChg chg="add del mod">
          <ac:chgData name="Dumitru Nechifor (2245145)" userId="72b93ecc-85d4-4703-9fd0-5e3786fcf06e" providerId="ADAL" clId="{6BF14EC9-64DD-4FE5-9893-355FB4AC0D03}" dt="2026-10-11T17:54:33.448" v="452" actId="478"/>
          <ac:spMkLst>
            <pc:docMk/>
            <pc:sldMk cId="1810074117" sldId="256"/>
            <ac:spMk id="4" creationId="{EBC5B748-E74D-7D65-B4CC-80686BB53D2A}"/>
          </ac:spMkLst>
        </pc:spChg>
        <pc:picChg chg="mod">
          <ac:chgData name="Dumitru Nechifor (2245145)" userId="72b93ecc-85d4-4703-9fd0-5e3786fcf06e" providerId="ADAL" clId="{6BF14EC9-64DD-4FE5-9893-355FB4AC0D03}" dt="2026-10-11T18:02:36.543" v="460" actId="1076"/>
          <ac:picMkLst>
            <pc:docMk/>
            <pc:sldMk cId="1810074117" sldId="256"/>
            <ac:picMk id="6" creationId="{8DC1DEFF-17D8-4715-9346-D9B3D1CEC815}"/>
          </ac:picMkLst>
        </pc:picChg>
      </pc:sldChg>
      <pc:sldChg chg="modSp">
        <pc:chgData name="Dumitru Nechifor (2245145)" userId="72b93ecc-85d4-4703-9fd0-5e3786fcf06e" providerId="ADAL" clId="{6BF14EC9-64DD-4FE5-9893-355FB4AC0D03}" dt="2026-10-11T18:15:20.591" v="742"/>
        <pc:sldMkLst>
          <pc:docMk/>
          <pc:sldMk cId="2141982857" sldId="257"/>
        </pc:sldMkLst>
        <pc:spChg chg="mod">
          <ac:chgData name="Dumitru Nechifor (2245145)" userId="72b93ecc-85d4-4703-9fd0-5e3786fcf06e" providerId="ADAL" clId="{6BF14EC9-64DD-4FE5-9893-355FB4AC0D03}" dt="2026-10-11T18:15:20.591" v="742"/>
          <ac:spMkLst>
            <pc:docMk/>
            <pc:sldMk cId="2141982857" sldId="257"/>
            <ac:spMk id="2" creationId="{21C6FC87-2825-EFE7-F86E-614260407F0E}"/>
          </ac:spMkLst>
        </pc:spChg>
      </pc:sldChg>
      <pc:sldChg chg="modSp">
        <pc:chgData name="Dumitru Nechifor (2245145)" userId="72b93ecc-85d4-4703-9fd0-5e3786fcf06e" providerId="ADAL" clId="{6BF14EC9-64DD-4FE5-9893-355FB4AC0D03}" dt="2026-10-11T18:15:20.591" v="742"/>
        <pc:sldMkLst>
          <pc:docMk/>
          <pc:sldMk cId="622801196" sldId="258"/>
        </pc:sldMkLst>
        <pc:spChg chg="mod">
          <ac:chgData name="Dumitru Nechifor (2245145)" userId="72b93ecc-85d4-4703-9fd0-5e3786fcf06e" providerId="ADAL" clId="{6BF14EC9-64DD-4FE5-9893-355FB4AC0D03}" dt="2026-10-11T18:15:20.591" v="742"/>
          <ac:spMkLst>
            <pc:docMk/>
            <pc:sldMk cId="622801196" sldId="258"/>
            <ac:spMk id="2" creationId="{903DAD30-1F86-8EB3-52ED-A2D236BE3343}"/>
          </ac:spMkLst>
        </pc:spChg>
        <pc:spChg chg="mod">
          <ac:chgData name="Dumitru Nechifor (2245145)" userId="72b93ecc-85d4-4703-9fd0-5e3786fcf06e" providerId="ADAL" clId="{6BF14EC9-64DD-4FE5-9893-355FB4AC0D03}" dt="2026-10-11T18:06:17.294" v="567" actId="20577"/>
          <ac:spMkLst>
            <pc:docMk/>
            <pc:sldMk cId="622801196" sldId="258"/>
            <ac:spMk id="3" creationId="{4772B036-57F0-B55B-E26F-BE170F1EF3CA}"/>
          </ac:spMkLst>
        </pc:spChg>
      </pc:sldChg>
      <pc:sldChg chg="modSp">
        <pc:chgData name="Dumitru Nechifor (2245145)" userId="72b93ecc-85d4-4703-9fd0-5e3786fcf06e" providerId="ADAL" clId="{6BF14EC9-64DD-4FE5-9893-355FB4AC0D03}" dt="2026-10-11T18:15:20.591" v="742"/>
        <pc:sldMkLst>
          <pc:docMk/>
          <pc:sldMk cId="2182512516" sldId="259"/>
        </pc:sldMkLst>
        <pc:spChg chg="mod">
          <ac:chgData name="Dumitru Nechifor (2245145)" userId="72b93ecc-85d4-4703-9fd0-5e3786fcf06e" providerId="ADAL" clId="{6BF14EC9-64DD-4FE5-9893-355FB4AC0D03}" dt="2026-10-11T18:15:20.591" v="742"/>
          <ac:spMkLst>
            <pc:docMk/>
            <pc:sldMk cId="2182512516" sldId="259"/>
            <ac:spMk id="2" creationId="{F981FEE1-32E2-DFEF-3828-D585A649DC28}"/>
          </ac:spMkLst>
        </pc:spChg>
        <pc:spChg chg="mod">
          <ac:chgData name="Dumitru Nechifor (2245145)" userId="72b93ecc-85d4-4703-9fd0-5e3786fcf06e" providerId="ADAL" clId="{6BF14EC9-64DD-4FE5-9893-355FB4AC0D03}" dt="2026-10-11T17:56:24.137" v="453" actId="20577"/>
          <ac:spMkLst>
            <pc:docMk/>
            <pc:sldMk cId="2182512516" sldId="259"/>
            <ac:spMk id="3" creationId="{CADE525F-0BCF-2E92-08F2-1DB11068B8D6}"/>
          </ac:spMkLst>
        </pc:spChg>
      </pc:sldChg>
      <pc:sldChg chg="modSp">
        <pc:chgData name="Dumitru Nechifor (2245145)" userId="72b93ecc-85d4-4703-9fd0-5e3786fcf06e" providerId="ADAL" clId="{6BF14EC9-64DD-4FE5-9893-355FB4AC0D03}" dt="2026-10-11T18:08:36.641" v="592" actId="20577"/>
        <pc:sldMkLst>
          <pc:docMk/>
          <pc:sldMk cId="1252477046" sldId="260"/>
        </pc:sldMkLst>
        <pc:spChg chg="mod">
          <ac:chgData name="Dumitru Nechifor (2245145)" userId="72b93ecc-85d4-4703-9fd0-5e3786fcf06e" providerId="ADAL" clId="{6BF14EC9-64DD-4FE5-9893-355FB4AC0D03}" dt="2026-10-11T18:08:36.641" v="592" actId="20577"/>
          <ac:spMkLst>
            <pc:docMk/>
            <pc:sldMk cId="1252477046" sldId="260"/>
            <ac:spMk id="2" creationId="{239FA8E4-F1E1-0ECB-E36E-802F948B4631}"/>
          </ac:spMkLst>
        </pc:spChg>
      </pc:sldChg>
      <pc:sldChg chg="modSp">
        <pc:chgData name="Dumitru Nechifor (2245145)" userId="72b93ecc-85d4-4703-9fd0-5e3786fcf06e" providerId="ADAL" clId="{6BF14EC9-64DD-4FE5-9893-355FB4AC0D03}" dt="2026-10-11T18:15:20.591" v="742"/>
        <pc:sldMkLst>
          <pc:docMk/>
          <pc:sldMk cId="3628966265" sldId="261"/>
        </pc:sldMkLst>
        <pc:spChg chg="mod">
          <ac:chgData name="Dumitru Nechifor (2245145)" userId="72b93ecc-85d4-4703-9fd0-5e3786fcf06e" providerId="ADAL" clId="{6BF14EC9-64DD-4FE5-9893-355FB4AC0D03}" dt="2026-10-11T18:15:20.591" v="742"/>
          <ac:spMkLst>
            <pc:docMk/>
            <pc:sldMk cId="3628966265" sldId="261"/>
            <ac:spMk id="2" creationId="{CA467A45-1641-68F4-AFBC-6BA715DBD1A6}"/>
          </ac:spMkLst>
        </pc:spChg>
        <pc:spChg chg="mod">
          <ac:chgData name="Dumitru Nechifor (2245145)" userId="72b93ecc-85d4-4703-9fd0-5e3786fcf06e" providerId="ADAL" clId="{6BF14EC9-64DD-4FE5-9893-355FB4AC0D03}" dt="2026-10-11T18:15:20.591" v="742"/>
          <ac:spMkLst>
            <pc:docMk/>
            <pc:sldMk cId="3628966265" sldId="261"/>
            <ac:spMk id="3" creationId="{29F76CAD-9A68-BD94-280F-7D339029D54C}"/>
          </ac:spMkLst>
        </pc:spChg>
      </pc:sldChg>
      <pc:sldChg chg="modSp">
        <pc:chgData name="Dumitru Nechifor (2245145)" userId="72b93ecc-85d4-4703-9fd0-5e3786fcf06e" providerId="ADAL" clId="{6BF14EC9-64DD-4FE5-9893-355FB4AC0D03}" dt="2026-10-11T18:15:20.591" v="742"/>
        <pc:sldMkLst>
          <pc:docMk/>
          <pc:sldMk cId="2894483100" sldId="262"/>
        </pc:sldMkLst>
        <pc:spChg chg="mod">
          <ac:chgData name="Dumitru Nechifor (2245145)" userId="72b93ecc-85d4-4703-9fd0-5e3786fcf06e" providerId="ADAL" clId="{6BF14EC9-64DD-4FE5-9893-355FB4AC0D03}" dt="2026-10-11T18:15:20.591" v="742"/>
          <ac:spMkLst>
            <pc:docMk/>
            <pc:sldMk cId="2894483100" sldId="262"/>
            <ac:spMk id="2" creationId="{16C8D558-3161-F103-B441-3DF3E2F99E34}"/>
          </ac:spMkLst>
        </pc:spChg>
        <pc:spChg chg="mod">
          <ac:chgData name="Dumitru Nechifor (2245145)" userId="72b93ecc-85d4-4703-9fd0-5e3786fcf06e" providerId="ADAL" clId="{6BF14EC9-64DD-4FE5-9893-355FB4AC0D03}" dt="2026-10-11T17:11:13.882" v="103" actId="12"/>
          <ac:spMkLst>
            <pc:docMk/>
            <pc:sldMk cId="2894483100" sldId="262"/>
            <ac:spMk id="3" creationId="{972340FE-1609-D08E-206D-BDA61B36809E}"/>
          </ac:spMkLst>
        </pc:spChg>
      </pc:sldChg>
      <pc:sldChg chg="modSp">
        <pc:chgData name="Dumitru Nechifor (2245145)" userId="72b93ecc-85d4-4703-9fd0-5e3786fcf06e" providerId="ADAL" clId="{6BF14EC9-64DD-4FE5-9893-355FB4AC0D03}" dt="2026-10-11T18:08:16.127" v="581" actId="20577"/>
        <pc:sldMkLst>
          <pc:docMk/>
          <pc:sldMk cId="1228261878" sldId="263"/>
        </pc:sldMkLst>
        <pc:spChg chg="mod">
          <ac:chgData name="Dumitru Nechifor (2245145)" userId="72b93ecc-85d4-4703-9fd0-5e3786fcf06e" providerId="ADAL" clId="{6BF14EC9-64DD-4FE5-9893-355FB4AC0D03}" dt="2026-10-11T18:08:16.127" v="581" actId="20577"/>
          <ac:spMkLst>
            <pc:docMk/>
            <pc:sldMk cId="1228261878" sldId="263"/>
            <ac:spMk id="2" creationId="{C0061CB3-EF05-82CD-1DB1-8AFD34427F54}"/>
          </ac:spMkLst>
        </pc:spChg>
        <pc:spChg chg="mod">
          <ac:chgData name="Dumitru Nechifor (2245145)" userId="72b93ecc-85d4-4703-9fd0-5e3786fcf06e" providerId="ADAL" clId="{6BF14EC9-64DD-4FE5-9893-355FB4AC0D03}" dt="2026-10-11T17:13:45.184" v="146" actId="12"/>
          <ac:spMkLst>
            <pc:docMk/>
            <pc:sldMk cId="1228261878" sldId="263"/>
            <ac:spMk id="3" creationId="{8A37CC99-0627-58A9-D928-A74F3BD521B7}"/>
          </ac:spMkLst>
        </pc:spChg>
      </pc:sldChg>
      <pc:sldChg chg="modSp">
        <pc:chgData name="Dumitru Nechifor (2245145)" userId="72b93ecc-85d4-4703-9fd0-5e3786fcf06e" providerId="ADAL" clId="{6BF14EC9-64DD-4FE5-9893-355FB4AC0D03}" dt="2026-10-11T18:15:20.591" v="742"/>
        <pc:sldMkLst>
          <pc:docMk/>
          <pc:sldMk cId="3062312378" sldId="264"/>
        </pc:sldMkLst>
        <pc:spChg chg="mod">
          <ac:chgData name="Dumitru Nechifor (2245145)" userId="72b93ecc-85d4-4703-9fd0-5e3786fcf06e" providerId="ADAL" clId="{6BF14EC9-64DD-4FE5-9893-355FB4AC0D03}" dt="2026-10-11T18:15:20.591" v="742"/>
          <ac:spMkLst>
            <pc:docMk/>
            <pc:sldMk cId="3062312378" sldId="264"/>
            <ac:spMk id="2" creationId="{8C27997A-C7EA-BAF1-47A9-D89EBD4F9299}"/>
          </ac:spMkLst>
        </pc:spChg>
        <pc:spChg chg="mod">
          <ac:chgData name="Dumitru Nechifor (2245145)" userId="72b93ecc-85d4-4703-9fd0-5e3786fcf06e" providerId="ADAL" clId="{6BF14EC9-64DD-4FE5-9893-355FB4AC0D03}" dt="2026-10-11T17:29:33.072" v="187" actId="14100"/>
          <ac:spMkLst>
            <pc:docMk/>
            <pc:sldMk cId="3062312378" sldId="264"/>
            <ac:spMk id="3" creationId="{0F6C7BB3-C16E-ED22-BB53-C9F1CD2F1742}"/>
          </ac:spMkLst>
        </pc:spChg>
      </pc:sldChg>
      <pc:sldChg chg="modSp">
        <pc:chgData name="Dumitru Nechifor (2245145)" userId="72b93ecc-85d4-4703-9fd0-5e3786fcf06e" providerId="ADAL" clId="{6BF14EC9-64DD-4FE5-9893-355FB4AC0D03}" dt="2026-10-11T18:08:01.244" v="572" actId="255"/>
        <pc:sldMkLst>
          <pc:docMk/>
          <pc:sldMk cId="3393245013" sldId="265"/>
        </pc:sldMkLst>
        <pc:spChg chg="mod">
          <ac:chgData name="Dumitru Nechifor (2245145)" userId="72b93ecc-85d4-4703-9fd0-5e3786fcf06e" providerId="ADAL" clId="{6BF14EC9-64DD-4FE5-9893-355FB4AC0D03}" dt="2026-10-11T18:08:01.244" v="572" actId="255"/>
          <ac:spMkLst>
            <pc:docMk/>
            <pc:sldMk cId="3393245013" sldId="265"/>
            <ac:spMk id="2" creationId="{39D1E271-597E-66C7-FF2C-EF0E672A1D46}"/>
          </ac:spMkLst>
        </pc:spChg>
        <pc:spChg chg="mod">
          <ac:chgData name="Dumitru Nechifor (2245145)" userId="72b93ecc-85d4-4703-9fd0-5e3786fcf06e" providerId="ADAL" clId="{6BF14EC9-64DD-4FE5-9893-355FB4AC0D03}" dt="2026-10-11T17:31:49.628" v="234" actId="12"/>
          <ac:spMkLst>
            <pc:docMk/>
            <pc:sldMk cId="3393245013" sldId="265"/>
            <ac:spMk id="3" creationId="{EAAF5228-BE8C-6A28-7CAD-5DBAB960BA40}"/>
          </ac:spMkLst>
        </pc:spChg>
      </pc:sldChg>
      <pc:sldChg chg="modSp">
        <pc:chgData name="Dumitru Nechifor (2245145)" userId="72b93ecc-85d4-4703-9fd0-5e3786fcf06e" providerId="ADAL" clId="{6BF14EC9-64DD-4FE5-9893-355FB4AC0D03}" dt="2026-10-11T18:15:20.591" v="742"/>
        <pc:sldMkLst>
          <pc:docMk/>
          <pc:sldMk cId="3648310467" sldId="266"/>
        </pc:sldMkLst>
        <pc:spChg chg="mod">
          <ac:chgData name="Dumitru Nechifor (2245145)" userId="72b93ecc-85d4-4703-9fd0-5e3786fcf06e" providerId="ADAL" clId="{6BF14EC9-64DD-4FE5-9893-355FB4AC0D03}" dt="2026-10-11T18:15:20.591" v="742"/>
          <ac:spMkLst>
            <pc:docMk/>
            <pc:sldMk cId="3648310467" sldId="266"/>
            <ac:spMk id="2" creationId="{3B8D4C17-5360-FC7C-0247-C3F208092824}"/>
          </ac:spMkLst>
        </pc:spChg>
        <pc:spChg chg="mod">
          <ac:chgData name="Dumitru Nechifor (2245145)" userId="72b93ecc-85d4-4703-9fd0-5e3786fcf06e" providerId="ADAL" clId="{6BF14EC9-64DD-4FE5-9893-355FB4AC0D03}" dt="2026-10-11T17:34:55.171" v="273" actId="12"/>
          <ac:spMkLst>
            <pc:docMk/>
            <pc:sldMk cId="3648310467" sldId="266"/>
            <ac:spMk id="3" creationId="{5FCFEAC9-3906-7CBA-4290-B03F596A4CE4}"/>
          </ac:spMkLst>
        </pc:spChg>
      </pc:sldChg>
      <pc:sldChg chg="modSp">
        <pc:chgData name="Dumitru Nechifor (2245145)" userId="72b93ecc-85d4-4703-9fd0-5e3786fcf06e" providerId="ADAL" clId="{6BF14EC9-64DD-4FE5-9893-355FB4AC0D03}" dt="2026-10-11T18:15:25.625" v="744" actId="14100"/>
        <pc:sldMkLst>
          <pc:docMk/>
          <pc:sldMk cId="3303701033" sldId="267"/>
        </pc:sldMkLst>
        <pc:spChg chg="mod">
          <ac:chgData name="Dumitru Nechifor (2245145)" userId="72b93ecc-85d4-4703-9fd0-5e3786fcf06e" providerId="ADAL" clId="{6BF14EC9-64DD-4FE5-9893-355FB4AC0D03}" dt="2026-10-11T18:15:25.625" v="744" actId="14100"/>
          <ac:spMkLst>
            <pc:docMk/>
            <pc:sldMk cId="3303701033" sldId="267"/>
            <ac:spMk id="2" creationId="{383B828F-C60B-962C-6D14-BBF5A0DF48B7}"/>
          </ac:spMkLst>
        </pc:spChg>
        <pc:spChg chg="mod">
          <ac:chgData name="Dumitru Nechifor (2245145)" userId="72b93ecc-85d4-4703-9fd0-5e3786fcf06e" providerId="ADAL" clId="{6BF14EC9-64DD-4FE5-9893-355FB4AC0D03}" dt="2026-10-11T17:37:00.236" v="303" actId="12"/>
          <ac:spMkLst>
            <pc:docMk/>
            <pc:sldMk cId="3303701033" sldId="267"/>
            <ac:spMk id="3" creationId="{63FA5D73-CAFB-841E-3023-372B16E05126}"/>
          </ac:spMkLst>
        </pc:spChg>
      </pc:sldChg>
      <pc:sldChg chg="modSp">
        <pc:chgData name="Dumitru Nechifor (2245145)" userId="72b93ecc-85d4-4703-9fd0-5e3786fcf06e" providerId="ADAL" clId="{6BF14EC9-64DD-4FE5-9893-355FB4AC0D03}" dt="2026-10-11T18:15:22.331" v="743" actId="14100"/>
        <pc:sldMkLst>
          <pc:docMk/>
          <pc:sldMk cId="3066302074" sldId="268"/>
        </pc:sldMkLst>
        <pc:spChg chg="mod">
          <ac:chgData name="Dumitru Nechifor (2245145)" userId="72b93ecc-85d4-4703-9fd0-5e3786fcf06e" providerId="ADAL" clId="{6BF14EC9-64DD-4FE5-9893-355FB4AC0D03}" dt="2026-10-11T18:15:22.331" v="743" actId="14100"/>
          <ac:spMkLst>
            <pc:docMk/>
            <pc:sldMk cId="3066302074" sldId="268"/>
            <ac:spMk id="2" creationId="{15957F7C-73E0-E31D-F690-48FDAC78B475}"/>
          </ac:spMkLst>
        </pc:spChg>
        <pc:spChg chg="mod">
          <ac:chgData name="Dumitru Nechifor (2245145)" userId="72b93ecc-85d4-4703-9fd0-5e3786fcf06e" providerId="ADAL" clId="{6BF14EC9-64DD-4FE5-9893-355FB4AC0D03}" dt="2026-10-11T17:40:19.513" v="327" actId="20577"/>
          <ac:spMkLst>
            <pc:docMk/>
            <pc:sldMk cId="3066302074" sldId="268"/>
            <ac:spMk id="3" creationId="{1EF38A77-82B4-11A9-BF7D-DA81E533D210}"/>
          </ac:spMkLst>
        </pc:spChg>
      </pc:sldChg>
      <pc:sldChg chg="modSp">
        <pc:chgData name="Dumitru Nechifor (2245145)" userId="72b93ecc-85d4-4703-9fd0-5e3786fcf06e" providerId="ADAL" clId="{6BF14EC9-64DD-4FE5-9893-355FB4AC0D03}" dt="2026-10-11T18:15:20.591" v="742"/>
        <pc:sldMkLst>
          <pc:docMk/>
          <pc:sldMk cId="1776282793" sldId="269"/>
        </pc:sldMkLst>
        <pc:spChg chg="mod">
          <ac:chgData name="Dumitru Nechifor (2245145)" userId="72b93ecc-85d4-4703-9fd0-5e3786fcf06e" providerId="ADAL" clId="{6BF14EC9-64DD-4FE5-9893-355FB4AC0D03}" dt="2026-10-11T18:15:20.591" v="742"/>
          <ac:spMkLst>
            <pc:docMk/>
            <pc:sldMk cId="1776282793" sldId="269"/>
            <ac:spMk id="2" creationId="{DECF8C14-62BA-1957-5AAE-36CE872A0FD4}"/>
          </ac:spMkLst>
        </pc:spChg>
        <pc:spChg chg="mod">
          <ac:chgData name="Dumitru Nechifor (2245145)" userId="72b93ecc-85d4-4703-9fd0-5e3786fcf06e" providerId="ADAL" clId="{6BF14EC9-64DD-4FE5-9893-355FB4AC0D03}" dt="2026-10-11T17:45:33.338" v="369" actId="12"/>
          <ac:spMkLst>
            <pc:docMk/>
            <pc:sldMk cId="1776282793" sldId="269"/>
            <ac:spMk id="3" creationId="{BC5D21FF-2DBE-0D5B-7144-1FD7D807C368}"/>
          </ac:spMkLst>
        </pc:spChg>
      </pc:sldChg>
      <pc:sldChg chg="modSp">
        <pc:chgData name="Dumitru Nechifor (2245145)" userId="72b93ecc-85d4-4703-9fd0-5e3786fcf06e" providerId="ADAL" clId="{6BF14EC9-64DD-4FE5-9893-355FB4AC0D03}" dt="2026-10-11T17:59:58.780" v="456" actId="12"/>
        <pc:sldMkLst>
          <pc:docMk/>
          <pc:sldMk cId="2357777757" sldId="270"/>
        </pc:sldMkLst>
        <pc:spChg chg="mod">
          <ac:chgData name="Dumitru Nechifor (2245145)" userId="72b93ecc-85d4-4703-9fd0-5e3786fcf06e" providerId="ADAL" clId="{6BF14EC9-64DD-4FE5-9893-355FB4AC0D03}" dt="2026-10-11T17:46:31.665" v="418" actId="27636"/>
          <ac:spMkLst>
            <pc:docMk/>
            <pc:sldMk cId="2357777757" sldId="270"/>
            <ac:spMk id="2" creationId="{3F4F1520-1FB7-FE55-5338-8AC243058399}"/>
          </ac:spMkLst>
        </pc:spChg>
        <pc:spChg chg="mod">
          <ac:chgData name="Dumitru Nechifor (2245145)" userId="72b93ecc-85d4-4703-9fd0-5e3786fcf06e" providerId="ADAL" clId="{6BF14EC9-64DD-4FE5-9893-355FB4AC0D03}" dt="2026-10-11T17:59:58.780" v="456" actId="12"/>
          <ac:spMkLst>
            <pc:docMk/>
            <pc:sldMk cId="2357777757" sldId="270"/>
            <ac:spMk id="3" creationId="{BCB943C1-44A6-C271-5AA9-83103A938D6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68AECF-94D7-4145-B8BA-0AB2A6FA828C}"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C914C4-6E9A-408C-A6B8-1D9FB44F42C0}" type="slidenum">
              <a:rPr lang="en-GB" smtClean="0"/>
              <a:t>‹#›</a:t>
            </a:fld>
            <a:endParaRPr lang="en-GB"/>
          </a:p>
        </p:txBody>
      </p:sp>
    </p:spTree>
    <p:extLst>
      <p:ext uri="{BB962C8B-B14F-4D97-AF65-F5344CB8AC3E}">
        <p14:creationId xmlns:p14="http://schemas.microsoft.com/office/powerpoint/2010/main" val="2520274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C914C4-6E9A-408C-A6B8-1D9FB44F42C0}" type="slidenum">
              <a:rPr lang="en-GB" smtClean="0"/>
              <a:t>2</a:t>
            </a:fld>
            <a:endParaRPr lang="en-GB"/>
          </a:p>
        </p:txBody>
      </p:sp>
    </p:spTree>
    <p:extLst>
      <p:ext uri="{BB962C8B-B14F-4D97-AF65-F5344CB8AC3E}">
        <p14:creationId xmlns:p14="http://schemas.microsoft.com/office/powerpoint/2010/main" val="40962052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728DE-D335-7798-0357-C57511E150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E620FA-41ED-EF48-A536-B242AC494B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88653F-6716-2DC5-ECFF-05B557190003}"/>
              </a:ext>
            </a:extLst>
          </p:cNvPr>
          <p:cNvSpPr>
            <a:spLocks noGrp="1"/>
          </p:cNvSpPr>
          <p:nvPr>
            <p:ph type="dt" sz="half" idx="10"/>
          </p:nvPr>
        </p:nvSpPr>
        <p:spPr/>
        <p:txBody>
          <a:bodyPr/>
          <a:lstStyle/>
          <a:p>
            <a:fld id="{B9E39AC7-A0C5-484C-81CE-E9FBBA75C151}" type="datetimeFigureOut">
              <a:rPr lang="en-GB" smtClean="0"/>
              <a:t>11/10/2026</a:t>
            </a:fld>
            <a:endParaRPr lang="en-GB"/>
          </a:p>
        </p:txBody>
      </p:sp>
      <p:sp>
        <p:nvSpPr>
          <p:cNvPr id="5" name="Footer Placeholder 4">
            <a:extLst>
              <a:ext uri="{FF2B5EF4-FFF2-40B4-BE49-F238E27FC236}">
                <a16:creationId xmlns:a16="http://schemas.microsoft.com/office/drawing/2014/main" id="{DCB7703E-58B2-766D-E96F-1A7DF3B691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85274B-5D0E-F690-A2C4-D83F8359576F}"/>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28757644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ACCB8-06AF-F77D-D58F-F180D2972E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8D812A-9407-6F5D-ADB2-93D4B2F606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F331F6-9B5B-070D-6D98-BA3C7FD9799C}"/>
              </a:ext>
            </a:extLst>
          </p:cNvPr>
          <p:cNvSpPr>
            <a:spLocks noGrp="1"/>
          </p:cNvSpPr>
          <p:nvPr>
            <p:ph type="dt" sz="half" idx="10"/>
          </p:nvPr>
        </p:nvSpPr>
        <p:spPr/>
        <p:txBody>
          <a:bodyPr/>
          <a:lstStyle/>
          <a:p>
            <a:fld id="{B9E39AC7-A0C5-484C-81CE-E9FBBA75C151}" type="datetimeFigureOut">
              <a:rPr lang="en-GB" smtClean="0"/>
              <a:t>11/10/2026</a:t>
            </a:fld>
            <a:endParaRPr lang="en-GB"/>
          </a:p>
        </p:txBody>
      </p:sp>
      <p:sp>
        <p:nvSpPr>
          <p:cNvPr id="5" name="Footer Placeholder 4">
            <a:extLst>
              <a:ext uri="{FF2B5EF4-FFF2-40B4-BE49-F238E27FC236}">
                <a16:creationId xmlns:a16="http://schemas.microsoft.com/office/drawing/2014/main" id="{A8429F17-D72D-67A1-6B46-5A181CC693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4450A0-4320-DFC6-8A22-F7D842A91A12}"/>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1634152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F6940-C18F-E399-079A-868C4883E5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FA1631A-EC80-7D35-3710-F947CA739D5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6D17F0-F3FD-0E73-8038-A123F2A95556}"/>
              </a:ext>
            </a:extLst>
          </p:cNvPr>
          <p:cNvSpPr>
            <a:spLocks noGrp="1"/>
          </p:cNvSpPr>
          <p:nvPr>
            <p:ph type="dt" sz="half" idx="10"/>
          </p:nvPr>
        </p:nvSpPr>
        <p:spPr/>
        <p:txBody>
          <a:bodyPr/>
          <a:lstStyle/>
          <a:p>
            <a:fld id="{B9E39AC7-A0C5-484C-81CE-E9FBBA75C151}" type="datetimeFigureOut">
              <a:rPr lang="en-GB" smtClean="0"/>
              <a:t>11/10/2026</a:t>
            </a:fld>
            <a:endParaRPr lang="en-GB"/>
          </a:p>
        </p:txBody>
      </p:sp>
      <p:sp>
        <p:nvSpPr>
          <p:cNvPr id="5" name="Footer Placeholder 4">
            <a:extLst>
              <a:ext uri="{FF2B5EF4-FFF2-40B4-BE49-F238E27FC236}">
                <a16:creationId xmlns:a16="http://schemas.microsoft.com/office/drawing/2014/main" id="{5C909754-D0E0-31C3-7BEA-EBC59AE045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02E5B1-62CE-2346-A0B0-2C3955886EEA}"/>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2032613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19F1B-D4EB-B6E0-B468-C8BECCF081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9C9948-CCF0-0FFE-473C-57C0565F86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3FE422-D08F-CD2D-97FE-941F25CC17D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497897-C433-53EF-DC94-7763DA4D6933}"/>
              </a:ext>
            </a:extLst>
          </p:cNvPr>
          <p:cNvSpPr>
            <a:spLocks noGrp="1"/>
          </p:cNvSpPr>
          <p:nvPr>
            <p:ph type="dt" sz="half" idx="10"/>
          </p:nvPr>
        </p:nvSpPr>
        <p:spPr/>
        <p:txBody>
          <a:bodyPr/>
          <a:lstStyle/>
          <a:p>
            <a:fld id="{B9E39AC7-A0C5-484C-81CE-E9FBBA75C151}" type="datetimeFigureOut">
              <a:rPr lang="en-GB" smtClean="0"/>
              <a:t>11/10/2026</a:t>
            </a:fld>
            <a:endParaRPr lang="en-GB"/>
          </a:p>
        </p:txBody>
      </p:sp>
      <p:sp>
        <p:nvSpPr>
          <p:cNvPr id="6" name="Footer Placeholder 5">
            <a:extLst>
              <a:ext uri="{FF2B5EF4-FFF2-40B4-BE49-F238E27FC236}">
                <a16:creationId xmlns:a16="http://schemas.microsoft.com/office/drawing/2014/main" id="{850A8C32-0824-E434-E46E-F381426290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43312F-EA9F-57BE-689E-A30D492A3947}"/>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1714724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10AD6-5891-9635-15D3-8B711ED14B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7F8F3D-1E4D-4BEB-B77F-6069F4B013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1D94F0-5F44-9E77-9305-F9A4F82F7F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8DCC41-4C96-73E9-81B6-16B54A2199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F668FC-EB55-066E-6EB3-C9E3498E4DA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50CB6E7-2C5B-7514-2DC2-4214309AB17E}"/>
              </a:ext>
            </a:extLst>
          </p:cNvPr>
          <p:cNvSpPr>
            <a:spLocks noGrp="1"/>
          </p:cNvSpPr>
          <p:nvPr>
            <p:ph type="dt" sz="half" idx="10"/>
          </p:nvPr>
        </p:nvSpPr>
        <p:spPr/>
        <p:txBody>
          <a:bodyPr/>
          <a:lstStyle/>
          <a:p>
            <a:fld id="{B9E39AC7-A0C5-484C-81CE-E9FBBA75C151}" type="datetimeFigureOut">
              <a:rPr lang="en-GB" smtClean="0"/>
              <a:t>11/10/2026</a:t>
            </a:fld>
            <a:endParaRPr lang="en-GB"/>
          </a:p>
        </p:txBody>
      </p:sp>
      <p:sp>
        <p:nvSpPr>
          <p:cNvPr id="8" name="Footer Placeholder 7">
            <a:extLst>
              <a:ext uri="{FF2B5EF4-FFF2-40B4-BE49-F238E27FC236}">
                <a16:creationId xmlns:a16="http://schemas.microsoft.com/office/drawing/2014/main" id="{750BA440-D95F-475A-46FC-790ACD04278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EAB032-B4D3-54A6-0DE3-90EFBAF1411B}"/>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2900575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1A140-931B-314F-7CE7-E49AC9C61C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D2B37B-2E86-FF07-CACC-2F4C6C2CAD8B}"/>
              </a:ext>
            </a:extLst>
          </p:cNvPr>
          <p:cNvSpPr>
            <a:spLocks noGrp="1"/>
          </p:cNvSpPr>
          <p:nvPr>
            <p:ph type="dt" sz="half" idx="10"/>
          </p:nvPr>
        </p:nvSpPr>
        <p:spPr/>
        <p:txBody>
          <a:bodyPr/>
          <a:lstStyle/>
          <a:p>
            <a:fld id="{B9E39AC7-A0C5-484C-81CE-E9FBBA75C151}" type="datetimeFigureOut">
              <a:rPr lang="en-GB" smtClean="0"/>
              <a:t>11/10/2026</a:t>
            </a:fld>
            <a:endParaRPr lang="en-GB"/>
          </a:p>
        </p:txBody>
      </p:sp>
      <p:sp>
        <p:nvSpPr>
          <p:cNvPr id="4" name="Footer Placeholder 3">
            <a:extLst>
              <a:ext uri="{FF2B5EF4-FFF2-40B4-BE49-F238E27FC236}">
                <a16:creationId xmlns:a16="http://schemas.microsoft.com/office/drawing/2014/main" id="{A6B9DD4D-9305-C5B2-51AA-4F30CADCA75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1A01FB-8E76-7C37-A7FE-85ED351A21DA}"/>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834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C6AAC5-06DB-C202-0204-07583F30F71F}"/>
              </a:ext>
            </a:extLst>
          </p:cNvPr>
          <p:cNvSpPr>
            <a:spLocks noGrp="1"/>
          </p:cNvSpPr>
          <p:nvPr>
            <p:ph type="dt" sz="half" idx="10"/>
          </p:nvPr>
        </p:nvSpPr>
        <p:spPr/>
        <p:txBody>
          <a:bodyPr/>
          <a:lstStyle/>
          <a:p>
            <a:fld id="{B9E39AC7-A0C5-484C-81CE-E9FBBA75C151}" type="datetimeFigureOut">
              <a:rPr lang="en-GB" smtClean="0"/>
              <a:t>11/10/2026</a:t>
            </a:fld>
            <a:endParaRPr lang="en-GB"/>
          </a:p>
        </p:txBody>
      </p:sp>
      <p:sp>
        <p:nvSpPr>
          <p:cNvPr id="3" name="Footer Placeholder 2">
            <a:extLst>
              <a:ext uri="{FF2B5EF4-FFF2-40B4-BE49-F238E27FC236}">
                <a16:creationId xmlns:a16="http://schemas.microsoft.com/office/drawing/2014/main" id="{11204636-50BD-F28C-1530-8AB0257EAF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7ADD5D-DC7A-10ED-2C22-B4F926C19277}"/>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1131951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E7267-50B1-F048-CDC0-0B32546C9C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691E6BD-4D46-A19B-DA73-4C624D1D96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9524A2-179E-63B6-72C1-5FD57FB8B7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63E819-BF47-FC67-CBD5-2DACFE0DE516}"/>
              </a:ext>
            </a:extLst>
          </p:cNvPr>
          <p:cNvSpPr>
            <a:spLocks noGrp="1"/>
          </p:cNvSpPr>
          <p:nvPr>
            <p:ph type="dt" sz="half" idx="10"/>
          </p:nvPr>
        </p:nvSpPr>
        <p:spPr/>
        <p:txBody>
          <a:bodyPr/>
          <a:lstStyle/>
          <a:p>
            <a:fld id="{B9E39AC7-A0C5-484C-81CE-E9FBBA75C151}" type="datetimeFigureOut">
              <a:rPr lang="en-GB" smtClean="0"/>
              <a:t>11/10/2026</a:t>
            </a:fld>
            <a:endParaRPr lang="en-GB"/>
          </a:p>
        </p:txBody>
      </p:sp>
      <p:sp>
        <p:nvSpPr>
          <p:cNvPr id="6" name="Footer Placeholder 5">
            <a:extLst>
              <a:ext uri="{FF2B5EF4-FFF2-40B4-BE49-F238E27FC236}">
                <a16:creationId xmlns:a16="http://schemas.microsoft.com/office/drawing/2014/main" id="{75F71B4B-6C45-F54A-33AA-EC56016525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C86792-D7C1-195B-B38B-C667AB1BDAC9}"/>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3119490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D52BC-1FBE-F47D-4BD6-387EDC67D0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6BCCCE-F68B-BBEC-2F34-AB46648DFF52}"/>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556398-DC09-AB5E-6A6F-53943CA084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5F4B11-EC73-83BE-2EDE-6EB9B81B3FFD}"/>
              </a:ext>
            </a:extLst>
          </p:cNvPr>
          <p:cNvSpPr>
            <a:spLocks noGrp="1"/>
          </p:cNvSpPr>
          <p:nvPr>
            <p:ph type="dt" sz="half" idx="10"/>
          </p:nvPr>
        </p:nvSpPr>
        <p:spPr/>
        <p:txBody>
          <a:bodyPr/>
          <a:lstStyle/>
          <a:p>
            <a:fld id="{B9E39AC7-A0C5-484C-81CE-E9FBBA75C151}" type="datetimeFigureOut">
              <a:rPr lang="en-GB" smtClean="0"/>
              <a:t>11/10/2026</a:t>
            </a:fld>
            <a:endParaRPr lang="en-GB"/>
          </a:p>
        </p:txBody>
      </p:sp>
      <p:sp>
        <p:nvSpPr>
          <p:cNvPr id="6" name="Footer Placeholder 5">
            <a:extLst>
              <a:ext uri="{FF2B5EF4-FFF2-40B4-BE49-F238E27FC236}">
                <a16:creationId xmlns:a16="http://schemas.microsoft.com/office/drawing/2014/main" id="{9A6CCB75-35BB-6FE0-75A4-3D1D9747DE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EB981C-7316-3DCE-2E3C-2A9902507C8F}"/>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1747452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BDEC7-B7FC-7F2A-544B-DB184F4F437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7D47A9-311B-C2EA-C92A-F521D1E1115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F9BC1C-8ABE-5012-7F2D-8EA18D706F50}"/>
              </a:ext>
            </a:extLst>
          </p:cNvPr>
          <p:cNvSpPr>
            <a:spLocks noGrp="1"/>
          </p:cNvSpPr>
          <p:nvPr>
            <p:ph type="dt" sz="half" idx="10"/>
          </p:nvPr>
        </p:nvSpPr>
        <p:spPr/>
        <p:txBody>
          <a:bodyPr/>
          <a:lstStyle/>
          <a:p>
            <a:fld id="{B9E39AC7-A0C5-484C-81CE-E9FBBA75C151}" type="datetimeFigureOut">
              <a:rPr lang="en-GB" smtClean="0"/>
              <a:t>11/10/2026</a:t>
            </a:fld>
            <a:endParaRPr lang="en-GB"/>
          </a:p>
        </p:txBody>
      </p:sp>
      <p:sp>
        <p:nvSpPr>
          <p:cNvPr id="5" name="Footer Placeholder 4">
            <a:extLst>
              <a:ext uri="{FF2B5EF4-FFF2-40B4-BE49-F238E27FC236}">
                <a16:creationId xmlns:a16="http://schemas.microsoft.com/office/drawing/2014/main" id="{FBEA5D9B-F10E-879F-DE9F-D24C7B0F75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53FE23-25DD-98E7-2884-D7093FF412C3}"/>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1385742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3DF8E3-5FAC-E86A-2017-6C5BA9DE154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5FB20A-4E33-C151-6F0B-064A5F714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61F80E-322C-5750-502C-92F3D1CEB68F}"/>
              </a:ext>
            </a:extLst>
          </p:cNvPr>
          <p:cNvSpPr>
            <a:spLocks noGrp="1"/>
          </p:cNvSpPr>
          <p:nvPr>
            <p:ph type="dt" sz="half" idx="10"/>
          </p:nvPr>
        </p:nvSpPr>
        <p:spPr/>
        <p:txBody>
          <a:bodyPr/>
          <a:lstStyle/>
          <a:p>
            <a:fld id="{B9E39AC7-A0C5-484C-81CE-E9FBBA75C151}" type="datetimeFigureOut">
              <a:rPr lang="en-GB" smtClean="0"/>
              <a:t>11/10/2026</a:t>
            </a:fld>
            <a:endParaRPr lang="en-GB"/>
          </a:p>
        </p:txBody>
      </p:sp>
      <p:sp>
        <p:nvSpPr>
          <p:cNvPr id="5" name="Footer Placeholder 4">
            <a:extLst>
              <a:ext uri="{FF2B5EF4-FFF2-40B4-BE49-F238E27FC236}">
                <a16:creationId xmlns:a16="http://schemas.microsoft.com/office/drawing/2014/main" id="{1938BE2E-0849-A004-E332-215F24705F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ECAB14-1256-6F51-0DED-A2C4D7CF1C38}"/>
              </a:ext>
            </a:extLst>
          </p:cNvPr>
          <p:cNvSpPr>
            <a:spLocks noGrp="1"/>
          </p:cNvSpPr>
          <p:nvPr>
            <p:ph type="sldNum" sz="quarter" idx="12"/>
          </p:nvPr>
        </p:nvSpPr>
        <p:spPr/>
        <p:txBody>
          <a:bodyPr/>
          <a:lstStyle/>
          <a:p>
            <a:fld id="{088A2B2D-D96E-4063-B266-FF58BF8E73FD}" type="slidenum">
              <a:rPr lang="en-GB" smtClean="0"/>
              <a:t>‹#›</a:t>
            </a:fld>
            <a:endParaRPr lang="en-GB"/>
          </a:p>
        </p:txBody>
      </p:sp>
    </p:spTree>
    <p:extLst>
      <p:ext uri="{BB962C8B-B14F-4D97-AF65-F5344CB8AC3E}">
        <p14:creationId xmlns:p14="http://schemas.microsoft.com/office/powerpoint/2010/main" val="1653216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A1371-E5C3-EF38-61DC-9EBA695511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CDFF66-E22F-37CF-0A9A-EFC31F4DAF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190E86-6C90-EA50-E411-427DAD7015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9E39AC7-A0C5-484C-81CE-E9FBBA75C151}" type="datetimeFigureOut">
              <a:rPr lang="en-GB" smtClean="0"/>
              <a:t>11/10/2026</a:t>
            </a:fld>
            <a:endParaRPr lang="en-GB"/>
          </a:p>
        </p:txBody>
      </p:sp>
      <p:sp>
        <p:nvSpPr>
          <p:cNvPr id="5" name="Footer Placeholder 4">
            <a:extLst>
              <a:ext uri="{FF2B5EF4-FFF2-40B4-BE49-F238E27FC236}">
                <a16:creationId xmlns:a16="http://schemas.microsoft.com/office/drawing/2014/main" id="{C8398C5D-85E0-C5D4-808C-A9DF9F835E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3777642-32C9-C66D-BAD7-5DFD606FA7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8A2B2D-D96E-4063-B266-FF58BF8E73FD}" type="slidenum">
              <a:rPr lang="en-GB" smtClean="0"/>
              <a:t>‹#›</a:t>
            </a:fld>
            <a:endParaRPr lang="en-GB"/>
          </a:p>
        </p:txBody>
      </p:sp>
    </p:spTree>
    <p:extLst>
      <p:ext uri="{BB962C8B-B14F-4D97-AF65-F5344CB8AC3E}">
        <p14:creationId xmlns:p14="http://schemas.microsoft.com/office/powerpoint/2010/main" val="8955897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00BFE07-0021-AB98-AF10-CE2F42C00808}"/>
              </a:ext>
            </a:extLst>
          </p:cNvPr>
          <p:cNvSpPr>
            <a:spLocks noGrp="1"/>
          </p:cNvSpPr>
          <p:nvPr>
            <p:ph type="subTitle" idx="1"/>
          </p:nvPr>
        </p:nvSpPr>
        <p:spPr>
          <a:xfrm>
            <a:off x="179614" y="195943"/>
            <a:ext cx="12012385" cy="6662057"/>
          </a:xfrm>
        </p:spPr>
        <p:txBody>
          <a:bodyPr/>
          <a:lstStyle/>
          <a:p>
            <a:endParaRPr lang="en-GB" dirty="0"/>
          </a:p>
          <a:p>
            <a:endParaRPr lang="en-GB" dirty="0"/>
          </a:p>
          <a:p>
            <a:pPr algn="l"/>
            <a:endParaRPr lang="en-GB" dirty="0"/>
          </a:p>
          <a:p>
            <a:pPr algn="l"/>
            <a:r>
              <a:rPr lang="en-GB" dirty="0"/>
              <a:t>                 Programme: BA (Hons) Business Management</a:t>
            </a:r>
            <a:endParaRPr lang="en-GB" sz="1100" dirty="0"/>
          </a:p>
          <a:p>
            <a:pPr algn="l"/>
            <a:r>
              <a:rPr lang="en-GB" dirty="0"/>
              <a:t>                 Module: Leadership and Management Theory and Practice </a:t>
            </a:r>
            <a:endParaRPr lang="en-GB" sz="1100" dirty="0"/>
          </a:p>
          <a:p>
            <a:pPr algn="l"/>
            <a:r>
              <a:rPr lang="en-GB" dirty="0"/>
              <a:t>                 Module code: LCBB6022</a:t>
            </a:r>
            <a:endParaRPr lang="en-GB" sz="1100" dirty="0"/>
          </a:p>
          <a:p>
            <a:pPr algn="l"/>
            <a:r>
              <a:rPr lang="en-GB" dirty="0"/>
              <a:t>                 Assignment Title: Individual Presentation</a:t>
            </a:r>
            <a:endParaRPr lang="en-GB" sz="1100" dirty="0"/>
          </a:p>
          <a:p>
            <a:pPr algn="l"/>
            <a:r>
              <a:rPr lang="en-GB" sz="1100" dirty="0"/>
              <a:t>                                      </a:t>
            </a:r>
            <a:r>
              <a:rPr lang="en-GB" dirty="0"/>
              <a:t>Lecturer: Trinh Nguyen </a:t>
            </a:r>
            <a:r>
              <a:rPr lang="en-GB" dirty="0" err="1"/>
              <a:t>Thi</a:t>
            </a:r>
            <a:r>
              <a:rPr lang="en-GB"/>
              <a:t> Ngoc</a:t>
            </a:r>
            <a:endParaRPr lang="en-GB" sz="1100" dirty="0"/>
          </a:p>
          <a:p>
            <a:pPr algn="l"/>
            <a:r>
              <a:rPr lang="en-GB" dirty="0"/>
              <a:t>                  Student Name: Dumitru Nechifor                          </a:t>
            </a:r>
            <a:endParaRPr lang="en-GB" sz="1100" dirty="0"/>
          </a:p>
          <a:p>
            <a:pPr algn="l"/>
            <a:r>
              <a:rPr lang="en-GB" dirty="0"/>
              <a:t>                  Student ID: 2245145</a:t>
            </a:r>
            <a:endParaRPr lang="en-GB" sz="1100" dirty="0"/>
          </a:p>
          <a:p>
            <a:endParaRPr lang="en-GB" dirty="0"/>
          </a:p>
        </p:txBody>
      </p:sp>
      <p:pic>
        <p:nvPicPr>
          <p:cNvPr id="6" name="Picture 5" descr="Discover University of Wales Trinity Saint David">
            <a:extLst>
              <a:ext uri="{FF2B5EF4-FFF2-40B4-BE49-F238E27FC236}">
                <a16:creationId xmlns:a16="http://schemas.microsoft.com/office/drawing/2014/main" id="{8DC1DEFF-17D8-4715-9346-D9B3D1CEC815}"/>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36429" y="310243"/>
            <a:ext cx="1809750" cy="723900"/>
          </a:xfrm>
          <a:prstGeom prst="rect">
            <a:avLst/>
          </a:prstGeom>
          <a:noFill/>
          <a:ln>
            <a:noFill/>
          </a:ln>
        </p:spPr>
      </p:pic>
    </p:spTree>
    <p:extLst>
      <p:ext uri="{BB962C8B-B14F-4D97-AF65-F5344CB8AC3E}">
        <p14:creationId xmlns:p14="http://schemas.microsoft.com/office/powerpoint/2010/main" val="1810074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6FC87-2825-EFE7-F86E-614260407F0E}"/>
              </a:ext>
            </a:extLst>
          </p:cNvPr>
          <p:cNvSpPr>
            <a:spLocks noGrp="1"/>
          </p:cNvSpPr>
          <p:nvPr>
            <p:ph type="title"/>
          </p:nvPr>
        </p:nvSpPr>
        <p:spPr/>
        <p:txBody>
          <a:bodyPr>
            <a:normAutofit fontScale="90000"/>
          </a:bodyPr>
          <a:lstStyle/>
          <a:p>
            <a:r>
              <a:rPr lang="en-GB" sz="3600" dirty="0"/>
              <a:t>                                     </a:t>
            </a:r>
            <a:r>
              <a:rPr lang="en-GB" sz="4000" dirty="0"/>
              <a:t>Presentation Outline</a:t>
            </a:r>
            <a:br>
              <a:rPr lang="en-GB" dirty="0"/>
            </a:br>
            <a:r>
              <a:rPr lang="en-GB" sz="3600" dirty="0"/>
              <a:t> </a:t>
            </a:r>
            <a:br>
              <a:rPr lang="en-GB" dirty="0"/>
            </a:br>
            <a:endParaRPr lang="en-GB" dirty="0"/>
          </a:p>
        </p:txBody>
      </p:sp>
      <p:sp>
        <p:nvSpPr>
          <p:cNvPr id="3" name="Content Placeholder 2">
            <a:extLst>
              <a:ext uri="{FF2B5EF4-FFF2-40B4-BE49-F238E27FC236}">
                <a16:creationId xmlns:a16="http://schemas.microsoft.com/office/drawing/2014/main" id="{2658664C-CBB2-BA61-0A53-A2249F7755FB}"/>
              </a:ext>
            </a:extLst>
          </p:cNvPr>
          <p:cNvSpPr>
            <a:spLocks noGrp="1"/>
          </p:cNvSpPr>
          <p:nvPr>
            <p:ph idx="1"/>
          </p:nvPr>
        </p:nvSpPr>
        <p:spPr>
          <a:xfrm>
            <a:off x="838200" y="1371600"/>
            <a:ext cx="10515600" cy="4805363"/>
          </a:xfrm>
        </p:spPr>
        <p:txBody>
          <a:bodyPr>
            <a:normAutofit lnSpcReduction="10000"/>
          </a:bodyPr>
          <a:lstStyle/>
          <a:p>
            <a:pPr lvl="0"/>
            <a:r>
              <a:rPr lang="en-GB" dirty="0"/>
              <a:t>Introduction to the organisation and period analysed</a:t>
            </a:r>
          </a:p>
          <a:p>
            <a:pPr lvl="0"/>
            <a:r>
              <a:rPr lang="en-GB" dirty="0"/>
              <a:t>Theory 1: Transformational Leadership — origins and key principles</a:t>
            </a:r>
          </a:p>
          <a:p>
            <a:pPr lvl="0"/>
            <a:r>
              <a:rPr lang="en-GB" dirty="0"/>
              <a:t>Theory 2: Autocratic Leadership — characteristics and application</a:t>
            </a:r>
          </a:p>
          <a:p>
            <a:pPr lvl="0"/>
            <a:r>
              <a:rPr lang="en-GB" dirty="0"/>
              <a:t>Four business examples: AWS, Amazon Prime, Kindle, Fulfilment Centres</a:t>
            </a:r>
          </a:p>
          <a:p>
            <a:pPr lvl="0"/>
            <a:r>
              <a:rPr lang="en-GB" dirty="0"/>
              <a:t>Assessment of impact on people and organisational performance</a:t>
            </a:r>
          </a:p>
          <a:p>
            <a:pPr lvl="0"/>
            <a:r>
              <a:rPr lang="en-GB" dirty="0"/>
              <a:t>Critical argument: Could a different approach have delivered better results?</a:t>
            </a:r>
          </a:p>
          <a:p>
            <a:pPr lvl="0"/>
            <a:r>
              <a:rPr lang="en-GB" dirty="0"/>
              <a:t>Conclusions and key lessons</a:t>
            </a:r>
          </a:p>
          <a:p>
            <a:pPr lvl="0"/>
            <a:r>
              <a:rPr lang="en-GB" dirty="0"/>
              <a:t>Reference list</a:t>
            </a:r>
          </a:p>
          <a:p>
            <a:endParaRPr lang="en-GB" dirty="0"/>
          </a:p>
        </p:txBody>
      </p:sp>
    </p:spTree>
    <p:extLst>
      <p:ext uri="{BB962C8B-B14F-4D97-AF65-F5344CB8AC3E}">
        <p14:creationId xmlns:p14="http://schemas.microsoft.com/office/powerpoint/2010/main" val="2141982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DAD30-1F86-8EB3-52ED-A2D236BE3343}"/>
              </a:ext>
            </a:extLst>
          </p:cNvPr>
          <p:cNvSpPr>
            <a:spLocks noGrp="1"/>
          </p:cNvSpPr>
          <p:nvPr>
            <p:ph type="title"/>
          </p:nvPr>
        </p:nvSpPr>
        <p:spPr/>
        <p:txBody>
          <a:bodyPr/>
          <a:lstStyle/>
          <a:p>
            <a:r>
              <a:rPr lang="en-GB" dirty="0"/>
              <a:t>                  </a:t>
            </a:r>
            <a:r>
              <a:rPr lang="en-GB" sz="3600" dirty="0"/>
              <a:t>Organisation Profile: Amazon</a:t>
            </a:r>
            <a:br>
              <a:rPr lang="en-GB" dirty="0"/>
            </a:br>
            <a:endParaRPr lang="en-GB" dirty="0"/>
          </a:p>
        </p:txBody>
      </p:sp>
      <p:sp>
        <p:nvSpPr>
          <p:cNvPr id="3" name="Content Placeholder 2">
            <a:extLst>
              <a:ext uri="{FF2B5EF4-FFF2-40B4-BE49-F238E27FC236}">
                <a16:creationId xmlns:a16="http://schemas.microsoft.com/office/drawing/2014/main" id="{4772B036-57F0-B55B-E26F-BE170F1EF3CA}"/>
              </a:ext>
            </a:extLst>
          </p:cNvPr>
          <p:cNvSpPr>
            <a:spLocks noGrp="1"/>
          </p:cNvSpPr>
          <p:nvPr>
            <p:ph idx="1"/>
          </p:nvPr>
        </p:nvSpPr>
        <p:spPr>
          <a:xfrm>
            <a:off x="179614" y="1110342"/>
            <a:ext cx="11756572" cy="5747657"/>
          </a:xfrm>
        </p:spPr>
        <p:txBody>
          <a:bodyPr>
            <a:normAutofit fontScale="85000" lnSpcReduction="20000"/>
          </a:bodyPr>
          <a:lstStyle/>
          <a:p>
            <a:pPr marL="0" indent="0">
              <a:buNone/>
            </a:pPr>
            <a:endParaRPr lang="en-GB" dirty="0"/>
          </a:p>
          <a:p>
            <a:pPr marL="0" indent="0">
              <a:buNone/>
            </a:pPr>
            <a:r>
              <a:rPr lang="en-GB" sz="3300" b="1" dirty="0"/>
              <a:t>Presentation: Leadership at Amazon — Jeff Bezos</a:t>
            </a:r>
            <a:br>
              <a:rPr lang="en-GB" sz="3300" dirty="0"/>
            </a:br>
            <a:r>
              <a:rPr lang="en-GB" sz="3300" dirty="0"/>
              <a:t>Amazon under Jeff Bezos Organisation: Amazon.com, Inc. | Period: 1994–2021 (Founder &amp; CEO)Theories Applied: Transformational Leadership &amp; Strategic Leadership</a:t>
            </a:r>
          </a:p>
          <a:p>
            <a:pPr marL="0" indent="0">
              <a:buNone/>
            </a:pPr>
            <a:r>
              <a:rPr lang="en-GB" sz="3300" dirty="0"/>
              <a:t>From a Garage to a $1.7 Trillion Global Giant</a:t>
            </a:r>
          </a:p>
          <a:p>
            <a:r>
              <a:rPr lang="en-GB" sz="3300" dirty="0"/>
              <a:t> Founded in 1994 by Jeff Bezos, originally an online bookstore operating from a garage</a:t>
            </a:r>
          </a:p>
          <a:p>
            <a:r>
              <a:rPr lang="en-GB" sz="3300" dirty="0"/>
              <a:t>Period analysed: 1994 to 2021, when Bezos stepped down as CEO</a:t>
            </a:r>
          </a:p>
          <a:p>
            <a:r>
              <a:rPr lang="en-GB" sz="3300" dirty="0"/>
              <a:t>Today operates across e-commerce, cloud computing, digital streaming, artificial intelligence, consumer electronics, and logistics</a:t>
            </a:r>
          </a:p>
          <a:p>
            <a:r>
              <a:rPr lang="en-GB" sz="3300" dirty="0"/>
              <a:t>Employed over 1.3 million people worldwide in 2021</a:t>
            </a:r>
          </a:p>
          <a:p>
            <a:r>
              <a:rPr lang="en-GB" sz="3300" dirty="0"/>
              <a:t>Annual revenue reached $386 billion in 2021</a:t>
            </a:r>
          </a:p>
          <a:p>
            <a:r>
              <a:rPr lang="en-GB" sz="3300" dirty="0"/>
              <a:t>Guided by 16 Leadership Principles including Customer Obsession, Ownership, Invent and Simplify, and Bias for Action (Amazon, 2021)</a:t>
            </a:r>
          </a:p>
          <a:p>
            <a:endParaRPr lang="en-GB" dirty="0"/>
          </a:p>
        </p:txBody>
      </p:sp>
    </p:spTree>
    <p:extLst>
      <p:ext uri="{BB962C8B-B14F-4D97-AF65-F5344CB8AC3E}">
        <p14:creationId xmlns:p14="http://schemas.microsoft.com/office/powerpoint/2010/main" val="622801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1FEE1-32E2-DFEF-3828-D585A649DC28}"/>
              </a:ext>
            </a:extLst>
          </p:cNvPr>
          <p:cNvSpPr>
            <a:spLocks noGrp="1"/>
          </p:cNvSpPr>
          <p:nvPr>
            <p:ph type="title"/>
          </p:nvPr>
        </p:nvSpPr>
        <p:spPr/>
        <p:txBody>
          <a:bodyPr/>
          <a:lstStyle/>
          <a:p>
            <a:r>
              <a:rPr lang="en-GB" dirty="0"/>
              <a:t>         </a:t>
            </a:r>
            <a:r>
              <a:rPr lang="en-GB" sz="3600" dirty="0"/>
              <a:t>Theory 1: Transformational Leadership</a:t>
            </a:r>
          </a:p>
        </p:txBody>
      </p:sp>
      <p:sp>
        <p:nvSpPr>
          <p:cNvPr id="3" name="Content Placeholder 2">
            <a:extLst>
              <a:ext uri="{FF2B5EF4-FFF2-40B4-BE49-F238E27FC236}">
                <a16:creationId xmlns:a16="http://schemas.microsoft.com/office/drawing/2014/main" id="{CADE525F-0BCF-2E92-08F2-1DB11068B8D6}"/>
              </a:ext>
            </a:extLst>
          </p:cNvPr>
          <p:cNvSpPr>
            <a:spLocks noGrp="1"/>
          </p:cNvSpPr>
          <p:nvPr>
            <p:ph idx="1"/>
          </p:nvPr>
        </p:nvSpPr>
        <p:spPr>
          <a:xfrm>
            <a:off x="277586" y="1825625"/>
            <a:ext cx="11076214" cy="4667250"/>
          </a:xfrm>
        </p:spPr>
        <p:txBody>
          <a:bodyPr>
            <a:normAutofit fontScale="85000" lnSpcReduction="20000"/>
          </a:bodyPr>
          <a:lstStyle/>
          <a:p>
            <a:pPr marL="0" indent="0">
              <a:buNone/>
            </a:pPr>
            <a:r>
              <a:rPr lang="en-GB" b="1" dirty="0"/>
              <a:t>Inspiring People to Achieve the Extraordinary</a:t>
            </a:r>
            <a:endParaRPr lang="en-GB" dirty="0"/>
          </a:p>
          <a:p>
            <a:pPr marL="0" indent="0">
              <a:buNone/>
            </a:pPr>
            <a:r>
              <a:rPr lang="en-GB" dirty="0"/>
              <a:t>Developed by Bass (1985) and further refined by Bass and Avolio (1994) ,</a:t>
            </a:r>
          </a:p>
          <a:p>
            <a:pPr marL="0" indent="0">
              <a:buNone/>
            </a:pPr>
            <a:r>
              <a:rPr lang="en-GB" dirty="0"/>
              <a:t>Defined as a leadership approach that inspires followers to look beyond immediate self-interest and work toward shared, ambitious goals</a:t>
            </a:r>
          </a:p>
          <a:p>
            <a:pPr marL="0" indent="0">
              <a:buNone/>
            </a:pPr>
            <a:r>
              <a:rPr lang="en-GB" dirty="0"/>
              <a:t>Four core pillars:</a:t>
            </a:r>
          </a:p>
          <a:p>
            <a:pPr marL="0" indent="0">
              <a:buNone/>
            </a:pPr>
            <a:r>
              <a:rPr lang="en-GB" dirty="0"/>
              <a:t>1.Inspirational Motivation — creating a compelling, optimistic vision that people want to follow</a:t>
            </a:r>
          </a:p>
          <a:p>
            <a:pPr marL="0" indent="0">
              <a:buNone/>
            </a:pPr>
            <a:r>
              <a:rPr lang="en-GB" dirty="0"/>
              <a:t>2.Intellectual Stimulation — encouraging creativity, questioning assumptions, and accepting reasonable risk</a:t>
            </a:r>
          </a:p>
          <a:p>
            <a:pPr marL="0" indent="0">
              <a:buNone/>
            </a:pPr>
            <a:r>
              <a:rPr lang="en-GB" dirty="0"/>
              <a:t>3.Individualised Consideration — supporting personal growth, autonomy, and development</a:t>
            </a:r>
          </a:p>
          <a:p>
            <a:pPr marL="0" indent="0">
              <a:buNone/>
            </a:pPr>
            <a:r>
              <a:rPr lang="en-GB" dirty="0"/>
              <a:t>4.Idealised Influence — the leader acts as a role model demonstrating shared values</a:t>
            </a:r>
          </a:p>
          <a:p>
            <a:pPr marL="0" indent="0">
              <a:buNone/>
            </a:pPr>
            <a:endParaRPr lang="en-GB" dirty="0"/>
          </a:p>
        </p:txBody>
      </p:sp>
    </p:spTree>
    <p:extLst>
      <p:ext uri="{BB962C8B-B14F-4D97-AF65-F5344CB8AC3E}">
        <p14:creationId xmlns:p14="http://schemas.microsoft.com/office/powerpoint/2010/main" val="2182512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FA8E4-F1E1-0ECB-E36E-802F948B4631}"/>
              </a:ext>
            </a:extLst>
          </p:cNvPr>
          <p:cNvSpPr>
            <a:spLocks noGrp="1"/>
          </p:cNvSpPr>
          <p:nvPr>
            <p:ph type="title"/>
          </p:nvPr>
        </p:nvSpPr>
        <p:spPr>
          <a:xfrm>
            <a:off x="1094014" y="365125"/>
            <a:ext cx="10259786" cy="1325563"/>
          </a:xfrm>
        </p:spPr>
        <p:txBody>
          <a:bodyPr>
            <a:normAutofit/>
          </a:bodyPr>
          <a:lstStyle/>
          <a:p>
            <a:r>
              <a:rPr lang="en-GB" sz="3200" dirty="0"/>
              <a:t>           </a:t>
            </a:r>
            <a:r>
              <a:rPr lang="en-GB" sz="3600" dirty="0"/>
              <a:t>Applying Transformational Leadership at Amazon</a:t>
            </a:r>
          </a:p>
        </p:txBody>
      </p:sp>
      <p:sp>
        <p:nvSpPr>
          <p:cNvPr id="3" name="Content Placeholder 2">
            <a:extLst>
              <a:ext uri="{FF2B5EF4-FFF2-40B4-BE49-F238E27FC236}">
                <a16:creationId xmlns:a16="http://schemas.microsoft.com/office/drawing/2014/main" id="{AE568A23-2FD8-EB1E-B03C-549985115AF8}"/>
              </a:ext>
            </a:extLst>
          </p:cNvPr>
          <p:cNvSpPr>
            <a:spLocks noGrp="1"/>
          </p:cNvSpPr>
          <p:nvPr>
            <p:ph idx="1"/>
          </p:nvPr>
        </p:nvSpPr>
        <p:spPr>
          <a:xfrm>
            <a:off x="391886" y="1690688"/>
            <a:ext cx="10961914" cy="5167312"/>
          </a:xfrm>
        </p:spPr>
        <p:txBody>
          <a:bodyPr>
            <a:normAutofit fontScale="92500" lnSpcReduction="10000"/>
          </a:bodyPr>
          <a:lstStyle/>
          <a:p>
            <a:pPr marL="0" indent="0">
              <a:buNone/>
            </a:pPr>
            <a:r>
              <a:rPr lang="en-GB" dirty="0"/>
              <a:t>How Bezos Put Vision into Practice</a:t>
            </a:r>
          </a:p>
          <a:p>
            <a:pPr marL="0" indent="0">
              <a:buNone/>
            </a:pPr>
            <a:r>
              <a:rPr lang="en-GB" dirty="0"/>
              <a:t>• Inspirational Motivation: The 'Day 1' philosophy 'It's always Day 1. Complacency is the enemy' a constant reminder to maintain startup agility (Treanor, 2010)</a:t>
            </a:r>
          </a:p>
          <a:p>
            <a:pPr marL="0" indent="0">
              <a:buNone/>
            </a:pPr>
            <a:r>
              <a:rPr lang="en-GB" dirty="0"/>
              <a:t>• Intellectual Stimulation: The principle 'Invent and Simplify'. Bezos famously stated that 'failure and invention are inseparable twins' meaning innovation requires accepting that not every experiment will succeed (Denning, 2019)</a:t>
            </a:r>
          </a:p>
          <a:p>
            <a:pPr marL="0" indent="0">
              <a:buNone/>
            </a:pPr>
            <a:r>
              <a:rPr lang="en-GB" dirty="0"/>
              <a:t>• Individualised Consideration: 'Two-Pizza Teams' small, autonomous teams with clear ownership and decision-making authority</a:t>
            </a:r>
          </a:p>
          <a:p>
            <a:pPr marL="0" indent="0">
              <a:buNone/>
            </a:pPr>
            <a:r>
              <a:rPr lang="en-GB" dirty="0"/>
              <a:t>• Idealised Influence: Bezos personally embodied Amazon's most important value customer obsession often prioritising customer experience over short-term profit</a:t>
            </a:r>
          </a:p>
          <a:p>
            <a:pPr marL="0" indent="0">
              <a:buNone/>
            </a:pPr>
            <a:endParaRPr lang="en-GB" dirty="0"/>
          </a:p>
        </p:txBody>
      </p:sp>
    </p:spTree>
    <p:extLst>
      <p:ext uri="{BB962C8B-B14F-4D97-AF65-F5344CB8AC3E}">
        <p14:creationId xmlns:p14="http://schemas.microsoft.com/office/powerpoint/2010/main" val="1252477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67A45-1641-68F4-AFBC-6BA715DBD1A6}"/>
              </a:ext>
            </a:extLst>
          </p:cNvPr>
          <p:cNvSpPr>
            <a:spLocks noGrp="1"/>
          </p:cNvSpPr>
          <p:nvPr>
            <p:ph type="title"/>
          </p:nvPr>
        </p:nvSpPr>
        <p:spPr/>
        <p:txBody>
          <a:bodyPr/>
          <a:lstStyle/>
          <a:p>
            <a:r>
              <a:rPr lang="en-GB" dirty="0"/>
              <a:t>                         </a:t>
            </a:r>
            <a:r>
              <a:rPr lang="en-GB" sz="3600" dirty="0"/>
              <a:t>Theory 2: Autocratic Leadership</a:t>
            </a:r>
          </a:p>
        </p:txBody>
      </p:sp>
      <p:sp>
        <p:nvSpPr>
          <p:cNvPr id="3" name="Content Placeholder 2">
            <a:extLst>
              <a:ext uri="{FF2B5EF4-FFF2-40B4-BE49-F238E27FC236}">
                <a16:creationId xmlns:a16="http://schemas.microsoft.com/office/drawing/2014/main" id="{29F76CAD-9A68-BD94-280F-7D339029D54C}"/>
              </a:ext>
            </a:extLst>
          </p:cNvPr>
          <p:cNvSpPr>
            <a:spLocks noGrp="1"/>
          </p:cNvSpPr>
          <p:nvPr>
            <p:ph idx="1"/>
          </p:nvPr>
        </p:nvSpPr>
        <p:spPr/>
        <p:txBody>
          <a:bodyPr>
            <a:normAutofit lnSpcReduction="10000"/>
          </a:bodyPr>
          <a:lstStyle/>
          <a:p>
            <a:pPr marL="0" indent="0">
              <a:buNone/>
            </a:pPr>
            <a:r>
              <a:rPr lang="en-GB" b="1" dirty="0"/>
              <a:t>Centralised Decision-Making and Disciplined Execution</a:t>
            </a:r>
            <a:endParaRPr lang="en-GB" dirty="0"/>
          </a:p>
          <a:p>
            <a:pPr marL="0" indent="0">
              <a:buNone/>
            </a:pPr>
            <a:r>
              <a:rPr lang="en-GB" dirty="0"/>
              <a:t>• A leadership style characterised by concentration of decision-making authority with the leader</a:t>
            </a:r>
          </a:p>
          <a:p>
            <a:pPr marL="0" indent="0">
              <a:buNone/>
            </a:pPr>
            <a:r>
              <a:rPr lang="en-GB" dirty="0"/>
              <a:t>• Key features: clear chain of command, top-down communication, limited employee participation in strategic decisions, emphasis on efficiency and consistency (</a:t>
            </a:r>
            <a:r>
              <a:rPr lang="en-GB" dirty="0" err="1"/>
              <a:t>Densten</a:t>
            </a:r>
            <a:r>
              <a:rPr lang="en-GB" dirty="0"/>
              <a:t>, 2002)</a:t>
            </a:r>
          </a:p>
          <a:p>
            <a:pPr marL="0" indent="0">
              <a:buNone/>
            </a:pPr>
            <a:r>
              <a:rPr lang="en-GB" dirty="0"/>
              <a:t>• Potential strengths: fast decision-making, consistent standards, clear accountability</a:t>
            </a:r>
          </a:p>
          <a:p>
            <a:pPr marL="0" indent="0">
              <a:buNone/>
            </a:pPr>
            <a:r>
              <a:rPr lang="en-GB" dirty="0"/>
              <a:t>• Potential limitations: reduced employee engagement, limited knowledge sharing, higher staff turnover, resistance to change</a:t>
            </a:r>
          </a:p>
          <a:p>
            <a:pPr marL="0" indent="0">
              <a:buNone/>
            </a:pPr>
            <a:endParaRPr lang="en-GB" dirty="0"/>
          </a:p>
        </p:txBody>
      </p:sp>
    </p:spTree>
    <p:extLst>
      <p:ext uri="{BB962C8B-B14F-4D97-AF65-F5344CB8AC3E}">
        <p14:creationId xmlns:p14="http://schemas.microsoft.com/office/powerpoint/2010/main" val="3628966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8D558-3161-F103-B441-3DF3E2F99E34}"/>
              </a:ext>
            </a:extLst>
          </p:cNvPr>
          <p:cNvSpPr>
            <a:spLocks noGrp="1"/>
          </p:cNvSpPr>
          <p:nvPr>
            <p:ph type="title"/>
          </p:nvPr>
        </p:nvSpPr>
        <p:spPr/>
        <p:txBody>
          <a:bodyPr>
            <a:normAutofit/>
          </a:bodyPr>
          <a:lstStyle/>
          <a:p>
            <a:r>
              <a:rPr lang="en-GB" sz="4000" dirty="0"/>
              <a:t>                 </a:t>
            </a:r>
            <a:r>
              <a:rPr lang="en-GB" sz="3600" dirty="0"/>
              <a:t>Applying Autocratic Leadership at Amazon</a:t>
            </a:r>
            <a:br>
              <a:rPr lang="en-GB" sz="3600" dirty="0"/>
            </a:br>
            <a:endParaRPr lang="en-GB" sz="3600" dirty="0"/>
          </a:p>
        </p:txBody>
      </p:sp>
      <p:sp>
        <p:nvSpPr>
          <p:cNvPr id="3" name="Content Placeholder 2">
            <a:extLst>
              <a:ext uri="{FF2B5EF4-FFF2-40B4-BE49-F238E27FC236}">
                <a16:creationId xmlns:a16="http://schemas.microsoft.com/office/drawing/2014/main" id="{972340FE-1609-D08E-206D-BDA61B36809E}"/>
              </a:ext>
            </a:extLst>
          </p:cNvPr>
          <p:cNvSpPr>
            <a:spLocks noGrp="1"/>
          </p:cNvSpPr>
          <p:nvPr>
            <p:ph idx="1"/>
          </p:nvPr>
        </p:nvSpPr>
        <p:spPr>
          <a:xfrm>
            <a:off x="195943" y="1825624"/>
            <a:ext cx="11838214" cy="5032375"/>
          </a:xfrm>
        </p:spPr>
        <p:txBody>
          <a:bodyPr>
            <a:normAutofit lnSpcReduction="10000"/>
          </a:bodyPr>
          <a:lstStyle/>
          <a:p>
            <a:pPr marL="0" indent="0">
              <a:buNone/>
            </a:pPr>
            <a:r>
              <a:rPr lang="en-GB" b="1" dirty="0"/>
              <a:t>High Standards and Central Control</a:t>
            </a:r>
            <a:endParaRPr lang="en-GB" dirty="0"/>
          </a:p>
          <a:p>
            <a:pPr marL="0" indent="0">
              <a:buNone/>
            </a:pPr>
            <a:r>
              <a:rPr lang="en-GB" dirty="0"/>
              <a:t>• Two types of decisions: Bezos distinguished between Type 1 — irreversible, high-impact decisions he retained personal authority over — and Type 2 — reversible decisions that could be delegated</a:t>
            </a:r>
          </a:p>
          <a:p>
            <a:pPr marL="0" indent="0">
              <a:buNone/>
            </a:pPr>
            <a:r>
              <a:rPr lang="en-GB" dirty="0"/>
              <a:t>• Uncompromising standards: The leadership principle 'Insist on the Highest Standards' meant average performance was not accepted anywhere in the organisation</a:t>
            </a:r>
          </a:p>
          <a:p>
            <a:pPr marL="0" indent="0">
              <a:buNone/>
            </a:pPr>
            <a:r>
              <a:rPr lang="en-GB" dirty="0"/>
              <a:t>• Operational discipline: In fulfilment centres and logistics, processes were highly standardised with precise performance targets</a:t>
            </a:r>
          </a:p>
          <a:p>
            <a:pPr marL="0" indent="0">
              <a:buNone/>
            </a:pPr>
            <a:r>
              <a:rPr lang="en-GB" dirty="0"/>
              <a:t>• 'Disagree and Commit': Dissent was allowed during discussion, but once a decision was finalised, everyone was expected to support it fully — regardless of opinion (Amazon, 2021)</a:t>
            </a:r>
          </a:p>
          <a:p>
            <a:pPr marL="0" indent="0">
              <a:buNone/>
            </a:pPr>
            <a:endParaRPr lang="en-GB" dirty="0"/>
          </a:p>
        </p:txBody>
      </p:sp>
    </p:spTree>
    <p:extLst>
      <p:ext uri="{BB962C8B-B14F-4D97-AF65-F5344CB8AC3E}">
        <p14:creationId xmlns:p14="http://schemas.microsoft.com/office/powerpoint/2010/main" val="2894483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61CB3-EF05-82CD-1DB1-8AFD34427F54}"/>
              </a:ext>
            </a:extLst>
          </p:cNvPr>
          <p:cNvSpPr>
            <a:spLocks noGrp="1"/>
          </p:cNvSpPr>
          <p:nvPr>
            <p:ph type="title"/>
          </p:nvPr>
        </p:nvSpPr>
        <p:spPr>
          <a:xfrm>
            <a:off x="838199" y="163287"/>
            <a:ext cx="11195957" cy="1527402"/>
          </a:xfrm>
        </p:spPr>
        <p:txBody>
          <a:bodyPr>
            <a:normAutofit/>
          </a:bodyPr>
          <a:lstStyle/>
          <a:p>
            <a:r>
              <a:rPr lang="en-GB" sz="3200" dirty="0"/>
              <a:t>                    </a:t>
            </a:r>
            <a:r>
              <a:rPr lang="en-GB" sz="3600" dirty="0"/>
              <a:t>Business Example 1: Amazon Web Services (AWS)</a:t>
            </a:r>
            <a:br>
              <a:rPr lang="en-GB" sz="3600" dirty="0"/>
            </a:br>
            <a:r>
              <a:rPr lang="en-GB" sz="3200" dirty="0"/>
              <a:t> </a:t>
            </a:r>
          </a:p>
        </p:txBody>
      </p:sp>
      <p:sp>
        <p:nvSpPr>
          <p:cNvPr id="3" name="Content Placeholder 2">
            <a:extLst>
              <a:ext uri="{FF2B5EF4-FFF2-40B4-BE49-F238E27FC236}">
                <a16:creationId xmlns:a16="http://schemas.microsoft.com/office/drawing/2014/main" id="{8A37CC99-0627-58A9-D928-A74F3BD521B7}"/>
              </a:ext>
            </a:extLst>
          </p:cNvPr>
          <p:cNvSpPr>
            <a:spLocks noGrp="1"/>
          </p:cNvSpPr>
          <p:nvPr>
            <p:ph idx="1"/>
          </p:nvPr>
        </p:nvSpPr>
        <p:spPr>
          <a:xfrm>
            <a:off x="157843" y="1289957"/>
            <a:ext cx="11696700" cy="5404756"/>
          </a:xfrm>
        </p:spPr>
        <p:txBody>
          <a:bodyPr>
            <a:normAutofit/>
          </a:bodyPr>
          <a:lstStyle/>
          <a:p>
            <a:pPr marL="0" indent="0">
              <a:buNone/>
            </a:pPr>
            <a:r>
              <a:rPr lang="en-GB" b="1" dirty="0"/>
              <a:t>The Bet That Defined an Industry</a:t>
            </a:r>
            <a:endParaRPr lang="en-GB" dirty="0"/>
          </a:p>
          <a:p>
            <a:pPr marL="0" indent="0">
              <a:buNone/>
            </a:pPr>
            <a:r>
              <a:rPr lang="en-GB" dirty="0"/>
              <a:t>• Launched in 2006, years before cloud computing was widely understood or adopted</a:t>
            </a:r>
          </a:p>
          <a:p>
            <a:pPr marL="0" indent="0">
              <a:buNone/>
            </a:pPr>
            <a:r>
              <a:rPr lang="en-GB" dirty="0"/>
              <a:t>• Faced significant internal scepticism outside Amazon's core retail expertise and required massive upfront investment</a:t>
            </a:r>
          </a:p>
          <a:p>
            <a:pPr marL="0" indent="0">
              <a:buNone/>
            </a:pPr>
            <a:r>
              <a:rPr lang="en-GB" dirty="0"/>
              <a:t>• Bezos persisted using transformational vision seeing the long-term potential combined with autocratic determination to continue investing despite concerns</a:t>
            </a:r>
          </a:p>
          <a:p>
            <a:pPr marL="0" indent="0">
              <a:buNone/>
            </a:pPr>
            <a:r>
              <a:rPr lang="en-GB" dirty="0"/>
              <a:t>• By 2021, AWS generated $62.2 billion in annual revenue with approximately 30 percent operating margin Amazon's most profitable division by far (Rivette, 2017)</a:t>
            </a:r>
          </a:p>
          <a:p>
            <a:pPr marL="0" indent="0">
              <a:buNone/>
            </a:pPr>
            <a:r>
              <a:rPr lang="en-GB" dirty="0"/>
              <a:t>• Without Bezos's dual approach, AWS would likely not exist today</a:t>
            </a:r>
          </a:p>
          <a:p>
            <a:endParaRPr lang="en-GB" dirty="0"/>
          </a:p>
        </p:txBody>
      </p:sp>
    </p:spTree>
    <p:extLst>
      <p:ext uri="{BB962C8B-B14F-4D97-AF65-F5344CB8AC3E}">
        <p14:creationId xmlns:p14="http://schemas.microsoft.com/office/powerpoint/2010/main" val="1228261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7997A-C7EA-BAF1-47A9-D89EBD4F9299}"/>
              </a:ext>
            </a:extLst>
          </p:cNvPr>
          <p:cNvSpPr>
            <a:spLocks noGrp="1"/>
          </p:cNvSpPr>
          <p:nvPr>
            <p:ph type="title"/>
          </p:nvPr>
        </p:nvSpPr>
        <p:spPr/>
        <p:txBody>
          <a:bodyPr>
            <a:normAutofit/>
          </a:bodyPr>
          <a:lstStyle/>
          <a:p>
            <a:r>
              <a:rPr lang="en-GB" sz="3200" dirty="0"/>
              <a:t>                               Business Example 2: Amazon Prime</a:t>
            </a:r>
            <a:br>
              <a:rPr lang="en-GB" sz="3200" dirty="0"/>
            </a:br>
            <a:endParaRPr lang="en-GB" sz="3200" dirty="0"/>
          </a:p>
        </p:txBody>
      </p:sp>
      <p:sp>
        <p:nvSpPr>
          <p:cNvPr id="3" name="Content Placeholder 2">
            <a:extLst>
              <a:ext uri="{FF2B5EF4-FFF2-40B4-BE49-F238E27FC236}">
                <a16:creationId xmlns:a16="http://schemas.microsoft.com/office/drawing/2014/main" id="{0F6C7BB3-C16E-ED22-BB53-C9F1CD2F1742}"/>
              </a:ext>
            </a:extLst>
          </p:cNvPr>
          <p:cNvSpPr>
            <a:spLocks noGrp="1"/>
          </p:cNvSpPr>
          <p:nvPr>
            <p:ph idx="1"/>
          </p:nvPr>
        </p:nvSpPr>
        <p:spPr>
          <a:xfrm>
            <a:off x="473529" y="1224643"/>
            <a:ext cx="11544300" cy="5268232"/>
          </a:xfrm>
        </p:spPr>
        <p:txBody>
          <a:bodyPr>
            <a:normAutofit/>
          </a:bodyPr>
          <a:lstStyle/>
          <a:p>
            <a:pPr marL="0" indent="0">
              <a:buNone/>
            </a:pPr>
            <a:r>
              <a:rPr lang="en-GB" b="1" dirty="0"/>
              <a:t>Customer Obsession Over Short-Term Profit</a:t>
            </a:r>
            <a:endParaRPr lang="en-GB" dirty="0"/>
          </a:p>
          <a:p>
            <a:pPr marL="0" indent="0">
              <a:buNone/>
            </a:pPr>
            <a:r>
              <a:rPr lang="en-GB" dirty="0"/>
              <a:t>• Launched in 2005 with a simple promise: unlimited fast, free delivery</a:t>
            </a:r>
          </a:p>
          <a:p>
            <a:pPr marL="0" indent="0">
              <a:buNone/>
            </a:pPr>
            <a:r>
              <a:rPr lang="en-GB" dirty="0"/>
              <a:t>• Developed using Amazon's 'Working Backwards' process starting from what customers wanted rather than what was cheapest to provide (Glasgow, 2020)</a:t>
            </a:r>
          </a:p>
          <a:p>
            <a:pPr marL="0" indent="0">
              <a:buNone/>
            </a:pPr>
            <a:r>
              <a:rPr lang="en-GB" dirty="0"/>
              <a:t>• Initially lost money on every order fulfilled Bezos accepted short-term losses in exchange for long-term customer loyalty</a:t>
            </a:r>
          </a:p>
          <a:p>
            <a:pPr marL="0" indent="0">
              <a:buNone/>
            </a:pPr>
            <a:r>
              <a:rPr lang="en-GB" dirty="0"/>
              <a:t>• Expanded to include video, music, reading, and exclusive deals</a:t>
            </a:r>
          </a:p>
          <a:p>
            <a:pPr marL="0" indent="0">
              <a:buNone/>
            </a:pPr>
            <a:r>
              <a:rPr lang="en-GB" dirty="0"/>
              <a:t>• By 2021, Prime exceeded 200 million subscribers worldwide with exceptionally high retention rates around 90 percent</a:t>
            </a:r>
          </a:p>
          <a:p>
            <a:endParaRPr lang="en-GB" dirty="0"/>
          </a:p>
        </p:txBody>
      </p:sp>
    </p:spTree>
    <p:extLst>
      <p:ext uri="{BB962C8B-B14F-4D97-AF65-F5344CB8AC3E}">
        <p14:creationId xmlns:p14="http://schemas.microsoft.com/office/powerpoint/2010/main" val="3062312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1E271-597E-66C7-FF2C-EF0E672A1D46}"/>
              </a:ext>
            </a:extLst>
          </p:cNvPr>
          <p:cNvSpPr>
            <a:spLocks noGrp="1"/>
          </p:cNvSpPr>
          <p:nvPr>
            <p:ph type="title"/>
          </p:nvPr>
        </p:nvSpPr>
        <p:spPr>
          <a:xfrm>
            <a:off x="843643" y="163287"/>
            <a:ext cx="10515600" cy="1143000"/>
          </a:xfrm>
        </p:spPr>
        <p:txBody>
          <a:bodyPr>
            <a:normAutofit fontScale="90000"/>
          </a:bodyPr>
          <a:lstStyle/>
          <a:p>
            <a:r>
              <a:rPr lang="en-GB" sz="4000" dirty="0"/>
              <a:t>                               Business Example 3: Kindle E-Reader</a:t>
            </a:r>
            <a:br>
              <a:rPr lang="en-GB" dirty="0"/>
            </a:br>
            <a:endParaRPr lang="en-GB" dirty="0"/>
          </a:p>
        </p:txBody>
      </p:sp>
      <p:sp>
        <p:nvSpPr>
          <p:cNvPr id="3" name="Content Placeholder 2">
            <a:extLst>
              <a:ext uri="{FF2B5EF4-FFF2-40B4-BE49-F238E27FC236}">
                <a16:creationId xmlns:a16="http://schemas.microsoft.com/office/drawing/2014/main" id="{EAAF5228-BE8C-6A28-7CAD-5DBAB960BA40}"/>
              </a:ext>
            </a:extLst>
          </p:cNvPr>
          <p:cNvSpPr>
            <a:spLocks noGrp="1"/>
          </p:cNvSpPr>
          <p:nvPr>
            <p:ph idx="1"/>
          </p:nvPr>
        </p:nvSpPr>
        <p:spPr>
          <a:xfrm>
            <a:off x="244929" y="1306287"/>
            <a:ext cx="11625942" cy="5388425"/>
          </a:xfrm>
        </p:spPr>
        <p:txBody>
          <a:bodyPr>
            <a:normAutofit/>
          </a:bodyPr>
          <a:lstStyle/>
          <a:p>
            <a:pPr marL="0" indent="0">
              <a:buNone/>
            </a:pPr>
            <a:r>
              <a:rPr lang="en-GB" b="1" dirty="0"/>
              <a:t>Willingness to Disrupt Your Own Business</a:t>
            </a:r>
            <a:endParaRPr lang="en-GB" dirty="0"/>
          </a:p>
          <a:p>
            <a:pPr marL="0" indent="0">
              <a:buNone/>
            </a:pPr>
            <a:r>
              <a:rPr lang="en-GB" dirty="0"/>
              <a:t>• Launched in 2007 entering hardware manufacturing and publishing, an entirely new industry</a:t>
            </a:r>
          </a:p>
          <a:p>
            <a:pPr marL="0" indent="0">
              <a:buNone/>
            </a:pPr>
            <a:r>
              <a:rPr lang="en-GB" dirty="0"/>
              <a:t>• Risked cannibalising Amazon's existing physical book sales but Bezos chose to lead the inevitable change rather than resist it</a:t>
            </a:r>
          </a:p>
          <a:p>
            <a:pPr marL="0" indent="0">
              <a:buNone/>
            </a:pPr>
            <a:r>
              <a:rPr lang="en-GB" dirty="0"/>
              <a:t>• When the Fire Phone project failed significantly reportedly losing hundreds of millions of dollars the team was not dismissed but reassigned to develop what became the successful Alexa and Echo devices</a:t>
            </a:r>
          </a:p>
          <a:p>
            <a:pPr marL="0" indent="0">
              <a:buNone/>
            </a:pPr>
            <a:r>
              <a:rPr lang="en-GB" dirty="0"/>
              <a:t>• Within five years, Kindle captured over 60 percent of the US e-reader market, fundamentally shifting how books are purchased and consumed (Peng et al., 2016)</a:t>
            </a:r>
          </a:p>
          <a:p>
            <a:endParaRPr lang="en-GB" dirty="0"/>
          </a:p>
        </p:txBody>
      </p:sp>
    </p:spTree>
    <p:extLst>
      <p:ext uri="{BB962C8B-B14F-4D97-AF65-F5344CB8AC3E}">
        <p14:creationId xmlns:p14="http://schemas.microsoft.com/office/powerpoint/2010/main" val="3393245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D4C17-5360-FC7C-0247-C3F208092824}"/>
              </a:ext>
            </a:extLst>
          </p:cNvPr>
          <p:cNvSpPr>
            <a:spLocks noGrp="1"/>
          </p:cNvSpPr>
          <p:nvPr>
            <p:ph type="title"/>
          </p:nvPr>
        </p:nvSpPr>
        <p:spPr/>
        <p:txBody>
          <a:bodyPr/>
          <a:lstStyle/>
          <a:p>
            <a:r>
              <a:rPr lang="en-GB" sz="3600" dirty="0"/>
              <a:t>                           Business Example 4: Fulfilment Centres</a:t>
            </a:r>
            <a:br>
              <a:rPr lang="en-GB" dirty="0"/>
            </a:br>
            <a:endParaRPr lang="en-GB" dirty="0"/>
          </a:p>
        </p:txBody>
      </p:sp>
      <p:sp>
        <p:nvSpPr>
          <p:cNvPr id="3" name="Content Placeholder 2">
            <a:extLst>
              <a:ext uri="{FF2B5EF4-FFF2-40B4-BE49-F238E27FC236}">
                <a16:creationId xmlns:a16="http://schemas.microsoft.com/office/drawing/2014/main" id="{5FCFEAC9-3906-7CBA-4290-B03F596A4CE4}"/>
              </a:ext>
            </a:extLst>
          </p:cNvPr>
          <p:cNvSpPr>
            <a:spLocks noGrp="1"/>
          </p:cNvSpPr>
          <p:nvPr>
            <p:ph idx="1"/>
          </p:nvPr>
        </p:nvSpPr>
        <p:spPr>
          <a:xfrm>
            <a:off x="244929" y="1077686"/>
            <a:ext cx="11947071" cy="5415189"/>
          </a:xfrm>
        </p:spPr>
        <p:txBody>
          <a:bodyPr>
            <a:normAutofit/>
          </a:bodyPr>
          <a:lstStyle/>
          <a:p>
            <a:pPr marL="0" indent="0">
              <a:buNone/>
            </a:pPr>
            <a:r>
              <a:rPr lang="en-GB" b="1" dirty="0"/>
              <a:t>Operational Efficiency and Its Human Cost</a:t>
            </a:r>
            <a:endParaRPr lang="en-GB" dirty="0"/>
          </a:p>
          <a:p>
            <a:pPr marL="0" indent="0">
              <a:buNone/>
            </a:pPr>
            <a:r>
              <a:rPr lang="en-GB" dirty="0"/>
              <a:t>• Amazon's warehousing network enabled same-day and next-day delivery to millions an operational achievement unmatched by competitors</a:t>
            </a:r>
          </a:p>
          <a:p>
            <a:pPr marL="0" indent="0">
              <a:buNone/>
            </a:pPr>
            <a:r>
              <a:rPr lang="en-GB" dirty="0"/>
              <a:t>• Autocratic management delivered consistency, speed, and scalability critical for Prime's promise</a:t>
            </a:r>
          </a:p>
          <a:p>
            <a:pPr marL="0" indent="0">
              <a:buNone/>
            </a:pPr>
            <a:r>
              <a:rPr lang="en-GB" dirty="0"/>
              <a:t>• However, this same approach created significant concerns: reported annual staff turnover reaching 150 percent in some locations, physical and mental fatigue, workplace safety concerns, and growing unionisation efforts</a:t>
            </a:r>
          </a:p>
          <a:p>
            <a:pPr marL="0" indent="0">
              <a:buNone/>
            </a:pPr>
            <a:r>
              <a:rPr lang="en-GB" dirty="0"/>
              <a:t>• Evidence from Toyota and other manufacturers demonstrates that when employees contribute to process design, both productivity AND working conditions improve suggesting Amazon's approach was not the only path to efficiency</a:t>
            </a:r>
          </a:p>
          <a:p>
            <a:endParaRPr lang="en-GB" dirty="0"/>
          </a:p>
        </p:txBody>
      </p:sp>
    </p:spTree>
    <p:extLst>
      <p:ext uri="{BB962C8B-B14F-4D97-AF65-F5344CB8AC3E}">
        <p14:creationId xmlns:p14="http://schemas.microsoft.com/office/powerpoint/2010/main" val="3648310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B828F-C60B-962C-6D14-BBF5A0DF48B7}"/>
              </a:ext>
            </a:extLst>
          </p:cNvPr>
          <p:cNvSpPr>
            <a:spLocks noGrp="1"/>
          </p:cNvSpPr>
          <p:nvPr>
            <p:ph type="title"/>
          </p:nvPr>
        </p:nvSpPr>
        <p:spPr>
          <a:xfrm>
            <a:off x="838199" y="365125"/>
            <a:ext cx="11130643" cy="1325563"/>
          </a:xfrm>
        </p:spPr>
        <p:txBody>
          <a:bodyPr>
            <a:normAutofit/>
          </a:bodyPr>
          <a:lstStyle/>
          <a:p>
            <a:r>
              <a:rPr lang="en-GB" sz="3600" dirty="0"/>
              <a:t>                 Impact on People and Organisational Performance </a:t>
            </a:r>
          </a:p>
        </p:txBody>
      </p:sp>
      <p:sp>
        <p:nvSpPr>
          <p:cNvPr id="3" name="Content Placeholder 2">
            <a:extLst>
              <a:ext uri="{FF2B5EF4-FFF2-40B4-BE49-F238E27FC236}">
                <a16:creationId xmlns:a16="http://schemas.microsoft.com/office/drawing/2014/main" id="{63FA5D73-CAFB-841E-3023-372B16E05126}"/>
              </a:ext>
            </a:extLst>
          </p:cNvPr>
          <p:cNvSpPr>
            <a:spLocks noGrp="1"/>
          </p:cNvSpPr>
          <p:nvPr>
            <p:ph idx="1"/>
          </p:nvPr>
        </p:nvSpPr>
        <p:spPr>
          <a:xfrm>
            <a:off x="0" y="1420586"/>
            <a:ext cx="12191999" cy="5437414"/>
          </a:xfrm>
        </p:spPr>
        <p:txBody>
          <a:bodyPr>
            <a:normAutofit/>
          </a:bodyPr>
          <a:lstStyle/>
          <a:p>
            <a:pPr marL="0" indent="0">
              <a:buNone/>
            </a:pPr>
            <a:r>
              <a:rPr lang="en-GB" b="1" dirty="0"/>
              <a:t>Mixed Outcomes Across the Organisation</a:t>
            </a:r>
            <a:endParaRPr lang="en-GB" dirty="0"/>
          </a:p>
          <a:p>
            <a:pPr marL="0" indent="0">
              <a:buNone/>
            </a:pPr>
            <a:r>
              <a:rPr lang="en-GB" dirty="0"/>
              <a:t>• Organisational performance: Exceptional growth from startup to one of the world's most valuable companies. AWS and Prime created dominant market positions. Revenue grew consistently year-on-year</a:t>
            </a:r>
          </a:p>
          <a:p>
            <a:pPr marL="0" indent="0">
              <a:buNone/>
            </a:pPr>
            <a:r>
              <a:rPr lang="en-GB" dirty="0"/>
              <a:t>• Impact on people: Two very different experiences emerged. Professional and technical teams described an empowering, innovative culture where ideas mattered. However, frontline operational staff reported feeling monitored, pressured, and undervalued</a:t>
            </a:r>
          </a:p>
          <a:p>
            <a:pPr marL="0" indent="0">
              <a:buNone/>
            </a:pPr>
            <a:r>
              <a:rPr lang="en-GB" dirty="0"/>
              <a:t>• Leadership dependency: Amazon's structure concentrated significant authority in one person. When Bezos stepped down in 2021, questions remained about whether the same bold decision-making would continue a vulnerability created by centralised leadership</a:t>
            </a:r>
          </a:p>
          <a:p>
            <a:endParaRPr lang="en-GB" dirty="0"/>
          </a:p>
        </p:txBody>
      </p:sp>
    </p:spTree>
    <p:extLst>
      <p:ext uri="{BB962C8B-B14F-4D97-AF65-F5344CB8AC3E}">
        <p14:creationId xmlns:p14="http://schemas.microsoft.com/office/powerpoint/2010/main" val="33037010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57F7C-73E0-E31D-F690-48FDAC78B475}"/>
              </a:ext>
            </a:extLst>
          </p:cNvPr>
          <p:cNvSpPr>
            <a:spLocks noGrp="1"/>
          </p:cNvSpPr>
          <p:nvPr>
            <p:ph type="title"/>
          </p:nvPr>
        </p:nvSpPr>
        <p:spPr/>
        <p:txBody>
          <a:bodyPr>
            <a:normAutofit/>
          </a:bodyPr>
          <a:lstStyle/>
          <a:p>
            <a:r>
              <a:rPr lang="en-GB" sz="3600" dirty="0"/>
              <a:t>Critical Analysis: Could a Different Approach Do Better?</a:t>
            </a:r>
          </a:p>
        </p:txBody>
      </p:sp>
      <p:sp>
        <p:nvSpPr>
          <p:cNvPr id="3" name="Content Placeholder 2">
            <a:extLst>
              <a:ext uri="{FF2B5EF4-FFF2-40B4-BE49-F238E27FC236}">
                <a16:creationId xmlns:a16="http://schemas.microsoft.com/office/drawing/2014/main" id="{1EF38A77-82B4-11A9-BF7D-DA81E533D210}"/>
              </a:ext>
            </a:extLst>
          </p:cNvPr>
          <p:cNvSpPr>
            <a:spLocks noGrp="1"/>
          </p:cNvSpPr>
          <p:nvPr>
            <p:ph idx="1"/>
          </p:nvPr>
        </p:nvSpPr>
        <p:spPr>
          <a:xfrm>
            <a:off x="146957" y="1371600"/>
            <a:ext cx="12045043" cy="5486400"/>
          </a:xfrm>
        </p:spPr>
        <p:txBody>
          <a:bodyPr>
            <a:normAutofit fontScale="85000" lnSpcReduction="20000"/>
          </a:bodyPr>
          <a:lstStyle/>
          <a:p>
            <a:endParaRPr lang="en-GB" b="1" dirty="0"/>
          </a:p>
          <a:p>
            <a:pPr marL="0" indent="0">
              <a:buNone/>
            </a:pPr>
            <a:r>
              <a:rPr lang="en-GB" b="1" dirty="0"/>
              <a:t>Retain the Vision — Share the Execution</a:t>
            </a:r>
            <a:endParaRPr lang="en-GB" dirty="0"/>
          </a:p>
          <a:p>
            <a:pPr marL="0" indent="0">
              <a:buNone/>
            </a:pPr>
            <a:r>
              <a:rPr lang="en-GB" dirty="0"/>
              <a:t>• Keep: Bezos's transformational vision this was his greatest strength and cannot be easily replaced or replicated</a:t>
            </a:r>
          </a:p>
          <a:p>
            <a:pPr marL="0" indent="0">
              <a:buNone/>
            </a:pPr>
            <a:r>
              <a:rPr lang="en-GB" dirty="0"/>
              <a:t>• Change: The intensity of autocratic control particularly within operations and warehousing. </a:t>
            </a:r>
          </a:p>
          <a:p>
            <a:pPr marL="0" indent="0">
              <a:buNone/>
            </a:pPr>
            <a:r>
              <a:rPr lang="en-GB" dirty="0"/>
              <a:t>A more participative or democratic approach would likely have:</a:t>
            </a:r>
          </a:p>
          <a:p>
            <a:pPr marL="0" indent="0">
              <a:buNone/>
            </a:pPr>
            <a:r>
              <a:rPr lang="en-GB" dirty="0"/>
              <a:t>1.Reduced costly staff turnover and recruitment expenses</a:t>
            </a:r>
          </a:p>
          <a:p>
            <a:pPr marL="0" indent="0">
              <a:buNone/>
            </a:pPr>
            <a:r>
              <a:rPr lang="en-GB" dirty="0"/>
              <a:t>2.Unlocked practical improvements from employees closest to daily operations</a:t>
            </a:r>
          </a:p>
          <a:p>
            <a:pPr marL="0" indent="0">
              <a:buNone/>
            </a:pPr>
            <a:r>
              <a:rPr lang="en-GB" dirty="0"/>
              <a:t>3.Improved safety, morale, and public reputation without necessarily sacrificing speed or efficiency</a:t>
            </a:r>
          </a:p>
          <a:p>
            <a:pPr marL="0" indent="0">
              <a:buNone/>
            </a:pPr>
            <a:r>
              <a:rPr lang="en-GB" dirty="0"/>
              <a:t>• Supporting evidence: Google, 3M, and Toyota demonstrate that ambitious goals and employee participation are not mutually exclusive they often reinforce each other</a:t>
            </a:r>
          </a:p>
          <a:p>
            <a:pPr marL="0" indent="0">
              <a:buNone/>
            </a:pPr>
            <a:r>
              <a:rPr lang="en-GB" dirty="0"/>
              <a:t>• Conclusion: The vision was not the problem command-and-control execution was. Setting direction together but deciding HOW to achieve it together would have served Amazon better</a:t>
            </a:r>
          </a:p>
          <a:p>
            <a:endParaRPr lang="en-GB" dirty="0"/>
          </a:p>
        </p:txBody>
      </p:sp>
    </p:spTree>
    <p:extLst>
      <p:ext uri="{BB962C8B-B14F-4D97-AF65-F5344CB8AC3E}">
        <p14:creationId xmlns:p14="http://schemas.microsoft.com/office/powerpoint/2010/main" val="3066302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F8C14-62BA-1957-5AAE-36CE872A0FD4}"/>
              </a:ext>
            </a:extLst>
          </p:cNvPr>
          <p:cNvSpPr>
            <a:spLocks noGrp="1"/>
          </p:cNvSpPr>
          <p:nvPr>
            <p:ph type="title"/>
          </p:nvPr>
        </p:nvSpPr>
        <p:spPr/>
        <p:txBody>
          <a:bodyPr/>
          <a:lstStyle/>
          <a:p>
            <a:r>
              <a:rPr lang="en-GB" dirty="0"/>
              <a:t>                                </a:t>
            </a:r>
            <a:r>
              <a:rPr lang="en-GB" sz="3600" dirty="0"/>
              <a:t>Conclusion</a:t>
            </a:r>
            <a:br>
              <a:rPr lang="en-GB" dirty="0"/>
            </a:br>
            <a:endParaRPr lang="en-GB" dirty="0"/>
          </a:p>
        </p:txBody>
      </p:sp>
      <p:sp>
        <p:nvSpPr>
          <p:cNvPr id="3" name="Content Placeholder 2">
            <a:extLst>
              <a:ext uri="{FF2B5EF4-FFF2-40B4-BE49-F238E27FC236}">
                <a16:creationId xmlns:a16="http://schemas.microsoft.com/office/drawing/2014/main" id="{BC5D21FF-2DBE-0D5B-7144-1FD7D807C368}"/>
              </a:ext>
            </a:extLst>
          </p:cNvPr>
          <p:cNvSpPr>
            <a:spLocks noGrp="1"/>
          </p:cNvSpPr>
          <p:nvPr>
            <p:ph idx="1"/>
          </p:nvPr>
        </p:nvSpPr>
        <p:spPr>
          <a:xfrm>
            <a:off x="179613" y="1825624"/>
            <a:ext cx="11805557" cy="4869089"/>
          </a:xfrm>
        </p:spPr>
        <p:txBody>
          <a:bodyPr>
            <a:normAutofit lnSpcReduction="10000"/>
          </a:bodyPr>
          <a:lstStyle/>
          <a:p>
            <a:pPr marL="0" indent="0">
              <a:buNone/>
            </a:pPr>
            <a:r>
              <a:rPr lang="en-GB" b="1" dirty="0"/>
              <a:t>Key Findings and Lessons</a:t>
            </a:r>
            <a:endParaRPr lang="en-GB" dirty="0"/>
          </a:p>
          <a:p>
            <a:pPr marL="0" indent="0">
              <a:buNone/>
            </a:pPr>
            <a:r>
              <a:rPr lang="en-GB" dirty="0"/>
              <a:t>• Jeff Bezos successfully combined transformational vision with autocratic discipline to build one of history's most influential companies</a:t>
            </a:r>
          </a:p>
          <a:p>
            <a:pPr marL="0" indent="0">
              <a:buNone/>
            </a:pPr>
            <a:r>
              <a:rPr lang="en-GB" dirty="0"/>
              <a:t>• The transformational elements created Amazon's most valuable innovations: AWS, Prime, Kindle</a:t>
            </a:r>
          </a:p>
          <a:p>
            <a:pPr marL="0" indent="0">
              <a:buNone/>
            </a:pPr>
            <a:r>
              <a:rPr lang="en-GB" dirty="0"/>
              <a:t>• The autocratic elements ensured execution at scale but created significant human costs burnout, turnover, and workplace criticism</a:t>
            </a:r>
          </a:p>
          <a:p>
            <a:pPr marL="0" indent="0">
              <a:buNone/>
            </a:pPr>
            <a:r>
              <a:rPr lang="en-GB" dirty="0"/>
              <a:t>• The ideal leadership approach retains bold, inspirational vision while democratising how that vision is implemented</a:t>
            </a:r>
          </a:p>
          <a:p>
            <a:pPr marL="0" indent="0">
              <a:buNone/>
            </a:pPr>
            <a:r>
              <a:rPr lang="en-GB" dirty="0"/>
              <a:t>• Ultimately: you do not need to sacrifice people to build a great business you just need to trust them enough to help build it with you</a:t>
            </a:r>
          </a:p>
          <a:p>
            <a:endParaRPr lang="en-GB" dirty="0"/>
          </a:p>
        </p:txBody>
      </p:sp>
    </p:spTree>
    <p:extLst>
      <p:ext uri="{BB962C8B-B14F-4D97-AF65-F5344CB8AC3E}">
        <p14:creationId xmlns:p14="http://schemas.microsoft.com/office/powerpoint/2010/main" val="17762827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F1520-1FB7-FE55-5338-8AC243058399}"/>
              </a:ext>
            </a:extLst>
          </p:cNvPr>
          <p:cNvSpPr>
            <a:spLocks noGrp="1"/>
          </p:cNvSpPr>
          <p:nvPr>
            <p:ph type="title"/>
          </p:nvPr>
        </p:nvSpPr>
        <p:spPr>
          <a:xfrm>
            <a:off x="838200" y="365125"/>
            <a:ext cx="10515600" cy="892175"/>
          </a:xfrm>
        </p:spPr>
        <p:txBody>
          <a:bodyPr>
            <a:normAutofit fontScale="90000"/>
          </a:bodyPr>
          <a:lstStyle/>
          <a:p>
            <a:r>
              <a:rPr lang="en-GB" dirty="0"/>
              <a:t>                                 </a:t>
            </a:r>
            <a:r>
              <a:rPr lang="en-GB" sz="3600" dirty="0"/>
              <a:t>References</a:t>
            </a:r>
            <a:br>
              <a:rPr lang="en-GB" dirty="0"/>
            </a:br>
            <a:endParaRPr lang="en-GB" dirty="0"/>
          </a:p>
        </p:txBody>
      </p:sp>
      <p:sp>
        <p:nvSpPr>
          <p:cNvPr id="3" name="Content Placeholder 2">
            <a:extLst>
              <a:ext uri="{FF2B5EF4-FFF2-40B4-BE49-F238E27FC236}">
                <a16:creationId xmlns:a16="http://schemas.microsoft.com/office/drawing/2014/main" id="{BCB943C1-44A6-C271-5AA9-83103A938D6A}"/>
              </a:ext>
            </a:extLst>
          </p:cNvPr>
          <p:cNvSpPr>
            <a:spLocks noGrp="1"/>
          </p:cNvSpPr>
          <p:nvPr>
            <p:ph idx="1"/>
          </p:nvPr>
        </p:nvSpPr>
        <p:spPr>
          <a:xfrm>
            <a:off x="163286" y="1142999"/>
            <a:ext cx="12028714" cy="5715001"/>
          </a:xfrm>
        </p:spPr>
        <p:txBody>
          <a:bodyPr>
            <a:normAutofit fontScale="77500" lnSpcReduction="20000"/>
          </a:bodyPr>
          <a:lstStyle/>
          <a:p>
            <a:pPr marL="0" indent="0">
              <a:buNone/>
            </a:pPr>
            <a:r>
              <a:rPr lang="en-GB" dirty="0"/>
              <a:t>Bass, B.M. (1985). Leadership and Performance Beyond Expectations. New York: Free Press.</a:t>
            </a:r>
          </a:p>
          <a:p>
            <a:pPr marL="0" indent="0">
              <a:buNone/>
            </a:pPr>
            <a:r>
              <a:rPr lang="en-GB" dirty="0"/>
              <a:t>Bass, B.M. &amp; Avolio, B.J. (1994). Improving Organizational Effectiveness Through Transformational Leadership. Thousand Oaks: Sage Publications.</a:t>
            </a:r>
          </a:p>
          <a:p>
            <a:pPr marL="0" indent="0">
              <a:buNone/>
            </a:pPr>
            <a:r>
              <a:rPr lang="en-GB" dirty="0"/>
              <a:t>Denning, S. (2018). The role of the C-suite in agile transformation: the case of Amazon. Strategy &amp; Leadership, 46(6), pp. 3–8.</a:t>
            </a:r>
          </a:p>
          <a:p>
            <a:pPr marL="0" indent="0">
              <a:buNone/>
            </a:pPr>
            <a:r>
              <a:rPr lang="en-GB" dirty="0"/>
              <a:t>Denning, S. (2019). How Amazon practices the three laws of agile management. Strategy &amp; Leadership, 47(5), pp. 36–41.</a:t>
            </a:r>
          </a:p>
          <a:p>
            <a:pPr marL="0" indent="0">
              <a:buNone/>
            </a:pPr>
            <a:r>
              <a:rPr lang="en-GB" dirty="0" err="1"/>
              <a:t>Densten</a:t>
            </a:r>
            <a:r>
              <a:rPr lang="en-GB" dirty="0"/>
              <a:t>, I.L. (2002). Clarifying inspirational motivation and its relationship to extra effort. Leadership &amp; Organization Development Journal, 23(1), pp. 40–44.</a:t>
            </a:r>
          </a:p>
          <a:p>
            <a:pPr marL="0" indent="0">
              <a:buNone/>
            </a:pPr>
            <a:r>
              <a:rPr lang="en-GB" dirty="0"/>
              <a:t>Glasgow, M. (2020). Working backwards: Amazon's customer-centric approach. Journal of Business Strategy, 41(3), pp. 45–52.</a:t>
            </a:r>
          </a:p>
          <a:p>
            <a:pPr marL="0" indent="0">
              <a:buNone/>
            </a:pPr>
            <a:r>
              <a:rPr lang="en-GB" dirty="0"/>
              <a:t>Kotter, J.P., Akhtar, V. &amp; Gupta, G. (2021). Leading Change: An Action Plan from the World's Foremost Expert on Business Leadership. Boston: Harvard Business Review Press.</a:t>
            </a:r>
          </a:p>
          <a:p>
            <a:pPr marL="0" indent="0">
              <a:buNone/>
            </a:pPr>
            <a:r>
              <a:rPr lang="en-GB" dirty="0"/>
              <a:t>Kozioł-</a:t>
            </a:r>
            <a:r>
              <a:rPr lang="en-GB" dirty="0" err="1"/>
              <a:t>Nadolna</a:t>
            </a:r>
            <a:r>
              <a:rPr lang="en-GB" dirty="0"/>
              <a:t>, K. (2020). The role of a leader in stimulating innovation in an organisation. International Journal of Innovation Studies, 4(2), pp. 123–135.</a:t>
            </a:r>
          </a:p>
          <a:p>
            <a:pPr marL="0" indent="0">
              <a:buNone/>
            </a:pPr>
            <a:r>
              <a:rPr lang="en-GB" dirty="0"/>
              <a:t>Peng, D.X. et al. (2016). Amazon's evolution: From library bookseller to e-commerce and beyond. Journal of Business Logistics, 37(1), pp. 134–141.</a:t>
            </a:r>
          </a:p>
          <a:p>
            <a:pPr marL="0" indent="0">
              <a:buNone/>
            </a:pPr>
            <a:r>
              <a:rPr lang="en-GB" dirty="0"/>
              <a:t>Quarterdeck (2026). What leadership style does Amazon use? Complete Analysis. Quarterdeck, 9 January.</a:t>
            </a:r>
          </a:p>
          <a:p>
            <a:endParaRPr lang="en-GB" dirty="0"/>
          </a:p>
        </p:txBody>
      </p:sp>
    </p:spTree>
    <p:extLst>
      <p:ext uri="{BB962C8B-B14F-4D97-AF65-F5344CB8AC3E}">
        <p14:creationId xmlns:p14="http://schemas.microsoft.com/office/powerpoint/2010/main" val="23577777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97</TotalTime>
  <Words>1783</Words>
  <Application>Microsoft Office PowerPoint</Application>
  <PresentationFormat>Widescreen</PresentationFormat>
  <Paragraphs>117</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PowerPoint Presentation</vt:lpstr>
      <vt:lpstr>                                     Presentation Outline   </vt:lpstr>
      <vt:lpstr>                  Organisation Profile: Amazon </vt:lpstr>
      <vt:lpstr>         Theory 1: Transformational Leadership</vt:lpstr>
      <vt:lpstr>           Applying Transformational Leadership at Amazon</vt:lpstr>
      <vt:lpstr>                         Theory 2: Autocratic Leadership</vt:lpstr>
      <vt:lpstr>                 Applying Autocratic Leadership at Amazon </vt:lpstr>
      <vt:lpstr>                    Business Example 1: Amazon Web Services (AWS)  </vt:lpstr>
      <vt:lpstr>                               Business Example 2: Amazon Prime </vt:lpstr>
      <vt:lpstr>                               Business Example 3: Kindle E-Reader </vt:lpstr>
      <vt:lpstr>                           Business Example 4: Fulfilment Centres </vt:lpstr>
      <vt:lpstr>                 Impact on People and Organisational Performance </vt:lpstr>
      <vt:lpstr>Critical Analysis: Could a Different Approach Do Better?</vt:lpstr>
      <vt:lpstr>                                Conclusion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Dumitru Nechifor (2245145)</dc:creator>
  <cp:lastModifiedBy>Dumitru Nechifor (2245145)</cp:lastModifiedBy>
  <cp:revision>1</cp:revision>
  <dcterms:created xsi:type="dcterms:W3CDTF">2026-10-11T17:03:30Z</dcterms:created>
  <dcterms:modified xsi:type="dcterms:W3CDTF">2026-10-11T18:53:36Z</dcterms:modified>
</cp:coreProperties>
</file>