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  <p:sldMasterId id="2147483714" r:id="rId2"/>
  </p:sldMasterIdLst>
  <p:notesMasterIdLst>
    <p:notesMasterId r:id="rId11"/>
  </p:notesMasterIdLst>
  <p:sldIdLst>
    <p:sldId id="296" r:id="rId3"/>
    <p:sldId id="280" r:id="rId4"/>
    <p:sldId id="281" r:id="rId5"/>
    <p:sldId id="282" r:id="rId6"/>
    <p:sldId id="283" r:id="rId7"/>
    <p:sldId id="284" r:id="rId8"/>
    <p:sldId id="285" r:id="rId9"/>
    <p:sldId id="293" r:id="rId10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867" autoAdjust="0"/>
  </p:normalViewPr>
  <p:slideViewPr>
    <p:cSldViewPr snapToGrid="0">
      <p:cViewPr varScale="1">
        <p:scale>
          <a:sx n="90" d="100"/>
          <a:sy n="90" d="100"/>
        </p:scale>
        <p:origin x="13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15"/>
      <c:rotY val="20"/>
      <c:depthPercent val="100"/>
      <c:rAngAx val="1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Duration (Months)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101600" dist="736600" dir="13320000" sx="103000" sy="103000" algn="tl" rotWithShape="0">
                <a:prstClr val="black">
                  <a:alpha val="24000"/>
                </a:prstClr>
              </a:outerShdw>
            </a:effectLst>
            <a:sp3d/>
          </c:spPr>
          <c:invertIfNegative val="0"/>
          <c:dLbls>
            <c:dLbl>
              <c:idx val="0"/>
              <c:layout>
                <c:manualLayout>
                  <c:x val="-1.0419271484537801E-3"/>
                  <c:y val="0.20363710572512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7FF-4290-8593-49AC83C98E21}"/>
                </c:ext>
              </c:extLst>
            </c:dLbl>
            <c:dLbl>
              <c:idx val="1"/>
              <c:layout>
                <c:manualLayout>
                  <c:x val="0"/>
                  <c:y val="0.20363710572512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7FF-4290-8593-49AC83C98E21}"/>
                </c:ext>
              </c:extLst>
            </c:dLbl>
            <c:dLbl>
              <c:idx val="2"/>
              <c:layout>
                <c:manualLayout>
                  <c:x val="-1.0419271484537801E-3"/>
                  <c:y val="0.3226458038761643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7FF-4290-8593-49AC83C98E21}"/>
                </c:ext>
              </c:extLst>
            </c:dLbl>
            <c:dLbl>
              <c:idx val="3"/>
              <c:layout>
                <c:manualLayout>
                  <c:x val="-2.0838542969075602E-3"/>
                  <c:y val="0.20363710572512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7FF-4290-8593-49AC83C98E21}"/>
                </c:ext>
              </c:extLst>
            </c:dLbl>
            <c:dLbl>
              <c:idx val="4"/>
              <c:layout>
                <c:manualLayout>
                  <c:x val="0"/>
                  <c:y val="0.2036371057251201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7FF-4290-8593-49AC83C98E2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1" i="0" u="none" strike="noStrike" kern="1200" baseline="0">
                    <a:solidFill>
                      <a:schemeClr val="bg1"/>
                    </a:solidFill>
                    <a:latin typeface="Amasis MT Pro Light" panose="02040304050005020304" pitchFamily="18" charset="0"/>
                    <a:ea typeface="+mn-ea"/>
                    <a:cs typeface="+mn-cs"/>
                  </a:defRPr>
                </a:pPr>
                <a:endParaRPr lang="ru-RU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Research &amp; Planning</c:v>
                </c:pt>
                <c:pt idx="1">
                  <c:v>Prototype &amp; Design</c:v>
                </c:pt>
                <c:pt idx="2">
                  <c:v>Core Development</c:v>
                </c:pt>
                <c:pt idx="3">
                  <c:v>Testing &amp; Optimization</c:v>
                </c:pt>
                <c:pt idx="4">
                  <c:v>Launch &amp; Marketing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2</c:v>
                </c:pt>
                <c:pt idx="1">
                  <c:v>2</c:v>
                </c:pt>
                <c:pt idx="2">
                  <c:v>4</c:v>
                </c:pt>
                <c:pt idx="3">
                  <c:v>2</c:v>
                </c:pt>
                <c:pt idx="4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7FF-4290-8593-49AC83C98E2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shape val="box"/>
        <c:axId val="1574704271"/>
        <c:axId val="1574704751"/>
        <c:axId val="0"/>
      </c:bar3DChart>
      <c:catAx>
        <c:axId val="157470427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ru-RU"/>
          </a:p>
        </c:txPr>
        <c:crossAx val="1574704751"/>
        <c:crosses val="autoZero"/>
        <c:auto val="1"/>
        <c:lblAlgn val="ctr"/>
        <c:lblOffset val="100"/>
        <c:noMultiLvlLbl val="0"/>
      </c:catAx>
      <c:valAx>
        <c:axId val="1574704751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157470427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u-RU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ru-RU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9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/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bg1"/>
    </cs:fontRef>
    <cs:spPr>
      <a:solidFill>
        <a:schemeClr val="tx1">
          <a:lumMod val="50000"/>
          <a:lumOff val="50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gradFill flip="none" rotWithShape="1">
        <a:gsLst>
          <a:gs pos="0">
            <a:schemeClr val="phClr"/>
          </a:gs>
          <a:gs pos="75000">
            <a:schemeClr val="phClr">
              <a:lumMod val="60000"/>
              <a:lumOff val="40000"/>
            </a:schemeClr>
          </a:gs>
          <a:gs pos="51000">
            <a:schemeClr val="phClr">
              <a:alpha val="75000"/>
            </a:schemeClr>
          </a:gs>
          <a:gs pos="100000">
            <a:schemeClr val="phClr">
              <a:lumMod val="20000"/>
              <a:lumOff val="80000"/>
              <a:alpha val="15000"/>
            </a:schemeClr>
          </a:gs>
        </a:gsLst>
        <a:lin ang="5400000" scaled="0"/>
      </a:gra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gradFill>
        <a:gsLst>
          <a:gs pos="100000">
            <a:schemeClr val="phClr">
              <a:alpha val="0"/>
            </a:schemeClr>
          </a:gs>
          <a:gs pos="50000">
            <a:schemeClr val="phClr"/>
          </a:gs>
        </a:gsLst>
        <a:lin ang="5400000" scaled="0"/>
      </a:gradFill>
      <a:sp3d/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 flip="none" rotWithShape="1">
        <a:gsLst>
          <a:gs pos="0">
            <a:schemeClr val="phClr"/>
          </a:gs>
          <a:gs pos="75000">
            <a:schemeClr val="phClr">
              <a:lumMod val="60000"/>
              <a:lumOff val="40000"/>
            </a:schemeClr>
          </a:gs>
          <a:gs pos="51000">
            <a:schemeClr val="phClr">
              <a:alpha val="75000"/>
            </a:schemeClr>
          </a:gs>
          <a:gs pos="100000">
            <a:schemeClr val="phClr">
              <a:lumMod val="20000"/>
              <a:lumOff val="80000"/>
              <a:alpha val="15000"/>
            </a:schemeClr>
          </a:gs>
        </a:gsLst>
        <a:lin ang="5400000" scaled="0"/>
      </a:gradFill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  <a:headEnd type="none" w="sm" len="sm"/>
        <a:tailEnd type="none" w="sm" len="sm"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200" b="1" kern="1200" cap="all" spc="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36FF06-B95B-42F6-9B96-1A350718CA1B}" type="datetimeFigureOut">
              <a:rPr lang="ru-RU" smtClean="0"/>
              <a:t>10.04.2025</a:t>
            </a:fld>
            <a:endParaRPr lang="ru-R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9C6601-F4CB-4E92-A4EE-9A0D8504B1E7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71596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9C6601-F4CB-4E92-A4EE-9A0D8504B1E7}" type="slidenum">
              <a:rPr kumimoji="0" lang="ru-RU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ru-RU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35470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9C6601-F4CB-4E92-A4EE-9A0D8504B1E7}" type="slidenum">
              <a:rPr kumimoji="0" lang="ru-RU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ru-RU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28502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9C6601-F4CB-4E92-A4EE-9A0D8504B1E7}" type="slidenum">
              <a:rPr kumimoji="0" lang="ru-RU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ru-RU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22325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9C6601-F4CB-4E92-A4EE-9A0D8504B1E7}" type="slidenum">
              <a:rPr kumimoji="0" lang="ru-RU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ru-RU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035535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9C6601-F4CB-4E92-A4EE-9A0D8504B1E7}" type="slidenum">
              <a:rPr kumimoji="0" lang="ru-RU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ru-RU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01760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Our total estimated cost is </a:t>
            </a:r>
            <a:r>
              <a:rPr lang="en-US" b="1" dirty="0"/>
              <a:t>£285,000</a:t>
            </a:r>
            <a:r>
              <a:rPr lang="en-US" dirty="0"/>
              <a:t>. But with a freemium model, B2B licensing, and strategic partnerships, we project £1 million revenue in year one — and over £10 million by year three. Most importantly, this app will change lives for millions of people with visual impairments.[12,13]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9C6601-F4CB-4E92-A4EE-9A0D8504B1E7}" type="slidenum">
              <a:rPr kumimoji="0" lang="ru-RU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ru-RU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6915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171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43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175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275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356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304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238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827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677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069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8913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94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F1A28-C71D-F954-725E-CFD4596BDA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1E6DF9-21FC-413E-DDA7-71A3AEA753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u-R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12D870-7DEC-B58E-B0D9-D294CD8F5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50BC-3226-4ED9-8F2B-9D1188C6C922}" type="datetimeFigureOut">
              <a:rPr lang="ru-RU" smtClean="0"/>
              <a:t>10.04.2025</a:t>
            </a:fld>
            <a:endParaRPr lang="ru-R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47A066-B1B9-BE16-6D55-1D092F0E2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518BF-F4B8-CE01-4580-BE98AD0D2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D5E5C-D48D-4210-9F8D-2E67283B869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905342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FE22C-EEBF-A705-3E8C-874284930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DF2DB-DF0C-E87B-7981-A6265FC8FA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8DEC3B-F5BA-C43B-3E3F-8525BBDB4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50BC-3226-4ED9-8F2B-9D1188C6C922}" type="datetimeFigureOut">
              <a:rPr lang="ru-RU" smtClean="0"/>
              <a:t>10.04.2025</a:t>
            </a:fld>
            <a:endParaRPr lang="ru-R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5384ED-BE47-91A5-A56C-2DE4485E7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38ED18-4DD6-1A0C-5304-40BD199BB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D5E5C-D48D-4210-9F8D-2E67283B869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714620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6F2CF-66A4-B934-85CB-FF242752F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D3E58E-0022-7F9F-3199-16615F9511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E2FD9E-D56B-4C39-B35C-072B0E6118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50BC-3226-4ED9-8F2B-9D1188C6C922}" type="datetimeFigureOut">
              <a:rPr lang="ru-RU" smtClean="0"/>
              <a:t>10.04.2025</a:t>
            </a:fld>
            <a:endParaRPr lang="ru-R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1E2D05-3F79-3264-F99F-B865448ED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64A1B-ED49-B60E-105F-4B618C1CC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D5E5C-D48D-4210-9F8D-2E67283B869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53960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14B81-213D-FA32-EC31-D631ADA5C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CA41B-655C-43E1-C786-5CBDAAF5ED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69C0D2-0861-5EBB-DD8E-D612F88305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67C608-B9DE-1957-9BDE-46F43F2C38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50BC-3226-4ED9-8F2B-9D1188C6C922}" type="datetimeFigureOut">
              <a:rPr lang="ru-RU" smtClean="0"/>
              <a:t>10.04.2025</a:t>
            </a:fld>
            <a:endParaRPr lang="ru-RU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5A2382-5DFB-8559-2F15-0AC2430D1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191A19-AC67-43F6-2B5F-62AF31F28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D5E5C-D48D-4210-9F8D-2E67283B869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577982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981E9-407A-A8AF-0BAD-0B8959D70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721D82-77F8-F04F-04A1-0440DCAC64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CBBB16-E194-91B0-904E-31C03685C8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5D7311-5A04-E98E-781F-577D93C98E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E8B42E-F9B3-1C2B-FC82-82D50D6AB2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CE66A0-C712-06C6-2446-412905C9D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50BC-3226-4ED9-8F2B-9D1188C6C922}" type="datetimeFigureOut">
              <a:rPr lang="ru-RU" smtClean="0"/>
              <a:t>10.04.2025</a:t>
            </a:fld>
            <a:endParaRPr lang="ru-RU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FC944E-09BF-7F96-ACD8-EA8434A7A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A9180D-D512-5C4F-E5BA-EEC40BBF7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D5E5C-D48D-4210-9F8D-2E67283B869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122962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C5F14-1B9C-4883-166D-8F1EA41BB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D75300-D373-C28D-7BFE-1EF8D67BF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50BC-3226-4ED9-8F2B-9D1188C6C922}" type="datetimeFigureOut">
              <a:rPr lang="ru-RU" smtClean="0"/>
              <a:t>10.04.2025</a:t>
            </a:fld>
            <a:endParaRPr lang="ru-RU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E96357-A29C-E5C1-6066-1FE18D7E9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6300DB-081D-2624-A60E-FEF512468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D5E5C-D48D-4210-9F8D-2E67283B869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27670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37034E-D8CB-4A05-4EB0-73FD53F635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50BC-3226-4ED9-8F2B-9D1188C6C922}" type="datetimeFigureOut">
              <a:rPr lang="ru-RU" smtClean="0"/>
              <a:t>10.04.2025</a:t>
            </a:fld>
            <a:endParaRPr lang="ru-RU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EE6F2E-18FC-79CC-E542-BF11E94C7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E33323-571C-2299-B0F7-D383BA104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D5E5C-D48D-4210-9F8D-2E67283B869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359393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001CA-ACDA-D91A-0414-9AA3A2F3A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7D5B2-083C-4B15-007C-E8166B3C4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0BEF9-C3DF-201B-4865-941578F1B0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3AD053-AA8E-68D2-A17C-603B0D296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50BC-3226-4ED9-8F2B-9D1188C6C922}" type="datetimeFigureOut">
              <a:rPr lang="ru-RU" smtClean="0"/>
              <a:t>10.04.2025</a:t>
            </a:fld>
            <a:endParaRPr lang="ru-RU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DE41CC-8114-88C7-80E5-D548BDF05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145831-1A88-74C0-CEA7-E7DF308DB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D5E5C-D48D-4210-9F8D-2E67283B869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926914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A18F-34B6-7D2B-DF6B-A8B54B6C3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6C31CB-A3AA-57B8-B13F-5325F58AA1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RU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1EDAA5-89EB-5FC7-A4C7-84E2506791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99248B-1F19-F131-25EC-49CDA8991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50BC-3226-4ED9-8F2B-9D1188C6C922}" type="datetimeFigureOut">
              <a:rPr lang="ru-RU" smtClean="0"/>
              <a:t>10.04.2025</a:t>
            </a:fld>
            <a:endParaRPr lang="ru-RU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A94DAB-2BC4-190C-BA2A-A141881C6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B7C259-DC36-AF11-6EA1-FC0B71454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D5E5C-D48D-4210-9F8D-2E67283B869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545763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ACA19-BF5B-12EE-28D9-1242D2BBA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73CA01-9252-6F2F-7508-BE004482B9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44276F-B12B-6F2A-B248-E29F4918EE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50BC-3226-4ED9-8F2B-9D1188C6C922}" type="datetimeFigureOut">
              <a:rPr lang="ru-RU" smtClean="0"/>
              <a:t>10.04.2025</a:t>
            </a:fld>
            <a:endParaRPr lang="ru-R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E59B94-02DB-FA09-C9B4-F9A499072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3B0F16-9692-23E9-E2AC-FBDC46952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D5E5C-D48D-4210-9F8D-2E67283B869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122976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7B612-D0CC-90B8-2004-333AC193AC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626795-492D-5C4C-513C-AFE6FE70BD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04280-0F1D-E368-A69B-575BA848F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C50BC-3226-4ED9-8F2B-9D1188C6C922}" type="datetimeFigureOut">
              <a:rPr lang="ru-RU" smtClean="0"/>
              <a:t>10.04.2025</a:t>
            </a:fld>
            <a:endParaRPr lang="ru-R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F86E3C-EE63-0E83-7BE1-D04E8E3EC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FEBAA-B018-4AD1-2257-E3DCD8740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D5E5C-D48D-4210-9F8D-2E67283B869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4505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372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01" r:id="rId4"/>
    <p:sldLayoutId id="2147483702" r:id="rId5"/>
    <p:sldLayoutId id="2147483703" r:id="rId6"/>
    <p:sldLayoutId id="2147483708" r:id="rId7"/>
    <p:sldLayoutId id="2147483704" r:id="rId8"/>
    <p:sldLayoutId id="2147483705" r:id="rId9"/>
    <p:sldLayoutId id="2147483706" r:id="rId10"/>
    <p:sldLayoutId id="2147483707" r:id="rId11"/>
    <p:sldLayoutId id="214748370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2607CE-E9C5-B26B-56E0-7084733A1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u-RU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F3022A-3107-70F1-4460-EDE1B057A7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175CF5-C41C-AE20-23B7-E46323016D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0C50BC-3226-4ED9-8F2B-9D1188C6C922}" type="datetimeFigureOut">
              <a:rPr lang="ru-RU" smtClean="0"/>
              <a:t>10.04.2025</a:t>
            </a:fld>
            <a:endParaRPr lang="ru-R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A2A93-EFE3-E843-EA33-47E1DE0C60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56C167-8788-253E-DF5D-C26749E7BE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BD5E5C-D48D-4210-9F8D-2E67283B869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76219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7D9DB"/>
            </a:gs>
            <a:gs pos="74000">
              <a:srgbClr val="86ABB1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F9E49E-F50F-4460-82E5-3F32E9646A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3C3A36D-5F7F-E232-9435-AD3FAE3B62B3}"/>
              </a:ext>
            </a:extLst>
          </p:cNvPr>
          <p:cNvSpPr txBox="1"/>
          <p:nvPr/>
        </p:nvSpPr>
        <p:spPr>
          <a:xfrm>
            <a:off x="3760304" y="2167116"/>
            <a:ext cx="467139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0">
                      <a:srgbClr val="CC0000">
                        <a:shade val="30000"/>
                        <a:satMod val="115000"/>
                      </a:srgbClr>
                    </a:gs>
                    <a:gs pos="50000">
                      <a:srgbClr val="CC0000">
                        <a:shade val="67500"/>
                        <a:satMod val="115000"/>
                      </a:srgbClr>
                    </a:gs>
                    <a:gs pos="100000">
                      <a:srgbClr val="CC0000">
                        <a:shade val="100000"/>
                        <a:satMod val="115000"/>
                      </a:srgbClr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Verdana Pro Cond" panose="020F0502020204030204" pitchFamily="34" charset="0"/>
                <a:ea typeface="+mn-ea"/>
                <a:cs typeface="+mn-cs"/>
              </a:rPr>
              <a:t>Assessment 1</a:t>
            </a:r>
            <a:endParaRPr kumimoji="0" lang="ru-RU" sz="1800" b="0" i="0" u="none" strike="noStrike" kern="1200" cap="none" spc="0" normalizeH="0" baseline="0" noProof="0" dirty="0">
              <a:ln>
                <a:noFill/>
              </a:ln>
              <a:gradFill flip="none" rotWithShape="1">
                <a:gsLst>
                  <a:gs pos="0">
                    <a:srgbClr val="CC0000">
                      <a:shade val="30000"/>
                      <a:satMod val="115000"/>
                    </a:srgbClr>
                  </a:gs>
                  <a:gs pos="50000">
                    <a:srgbClr val="CC0000">
                      <a:shade val="67500"/>
                      <a:satMod val="115000"/>
                    </a:srgbClr>
                  </a:gs>
                  <a:gs pos="100000">
                    <a:srgbClr val="CC0000">
                      <a:shade val="100000"/>
                      <a:satMod val="115000"/>
                    </a:srgbClr>
                  </a:gs>
                </a:gsLst>
                <a:lin ang="13500000" scaled="1"/>
                <a:tileRect/>
              </a:gradFill>
              <a:effectLst/>
              <a:uLnTx/>
              <a:uFillTx/>
              <a:latin typeface="Verdana Pro" panose="020F0502020204030204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 Pro" panose="020F0502020204030204" pitchFamily="34" charset="0"/>
                <a:ea typeface="+mn-ea"/>
                <a:cs typeface="+mn-cs"/>
              </a:rPr>
              <a:t>Sightway</a:t>
            </a:r>
            <a:endParaRPr kumimoji="0" lang="ru-RU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 Pro" panose="020F0502020204030204" pitchFamily="34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E79862-CCCD-2258-6414-29E5BA24258B}"/>
              </a:ext>
            </a:extLst>
          </p:cNvPr>
          <p:cNvSpPr txBox="1"/>
          <p:nvPr/>
        </p:nvSpPr>
        <p:spPr>
          <a:xfrm>
            <a:off x="3760304" y="2167116"/>
            <a:ext cx="46713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11.04.2025</a:t>
            </a:r>
            <a:endParaRPr kumimoji="0" lang="ru-RU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2D3574-2AFD-55FD-52C9-A7C98F679F69}"/>
              </a:ext>
            </a:extLst>
          </p:cNvPr>
          <p:cNvSpPr txBox="1"/>
          <p:nvPr/>
        </p:nvSpPr>
        <p:spPr>
          <a:xfrm>
            <a:off x="3760304" y="3574436"/>
            <a:ext cx="46713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Vasile Sili (2236729)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Emerging Trends ACCB6019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BSc Applied Computing</a:t>
            </a:r>
            <a:endParaRPr kumimoji="0" lang="ru-RU" sz="1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24046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BCD1D4"/>
            </a:gs>
            <a:gs pos="68000">
              <a:srgbClr val="9CBABF"/>
            </a:gs>
            <a:gs pos="100000">
              <a:srgbClr val="86ABB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13702D5-1DA7-C7F4-F00E-EAEB36168993}"/>
              </a:ext>
            </a:extLst>
          </p:cNvPr>
          <p:cNvSpPr txBox="1"/>
          <p:nvPr/>
        </p:nvSpPr>
        <p:spPr>
          <a:xfrm>
            <a:off x="1165669" y="959682"/>
            <a:ext cx="98606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SightWay is a smart navigation and object detection app designed to assist visually impaired individuals in navigating urban and indoor environments. To ensure its success, the project follows a well-structured development roadmap, combining practical timelines, realistic budgeting, and a phased execution strategy. Below is the breakdown of the roadmap, budget, and financial justification based on real-world development costs.[1]</a:t>
            </a:r>
            <a:endParaRPr kumimoji="0" lang="ru-RU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21" name="Chart 20">
            <a:extLst>
              <a:ext uri="{FF2B5EF4-FFF2-40B4-BE49-F238E27FC236}">
                <a16:creationId xmlns:a16="http://schemas.microsoft.com/office/drawing/2014/main" id="{13D82CE4-02FE-8E4D-94FD-320325B82F4C}"/>
              </a:ext>
            </a:extLst>
          </p:cNvPr>
          <p:cNvGraphicFramePr/>
          <p:nvPr/>
        </p:nvGraphicFramePr>
        <p:xfrm>
          <a:off x="3048" y="2152316"/>
          <a:ext cx="12188952" cy="48021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47F5B1AE-E844-C821-2DD8-CA55E4076CEA}"/>
              </a:ext>
            </a:extLst>
          </p:cNvPr>
          <p:cNvSpPr txBox="1"/>
          <p:nvPr/>
        </p:nvSpPr>
        <p:spPr>
          <a:xfrm>
            <a:off x="3251755" y="136380"/>
            <a:ext cx="56884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0">
                      <a:srgbClr val="990000"/>
                    </a:gs>
                    <a:gs pos="42000">
                      <a:srgbClr val="C00000"/>
                    </a:gs>
                    <a:gs pos="90000">
                      <a:srgbClr val="FF0000"/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Verdana Pro Cond" panose="020B0606030504040204" pitchFamily="34" charset="0"/>
                <a:ea typeface="+mn-ea"/>
                <a:cs typeface="+mn-cs"/>
              </a:rPr>
              <a:t>Roadmap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0">
                      <a:srgbClr val="990000"/>
                    </a:gs>
                    <a:gs pos="42000">
                      <a:srgbClr val="C00000"/>
                    </a:gs>
                    <a:gs pos="90000">
                      <a:srgbClr val="FF0000"/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Verdana Pro Cond" panose="020B0606030504040204" pitchFamily="34" charset="0"/>
                <a:ea typeface="+mn-ea"/>
                <a:cs typeface="+mn-cs"/>
              </a:rPr>
              <a:t>&amp; Budget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✨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0">
                      <a:srgbClr val="990000"/>
                    </a:gs>
                    <a:gs pos="42000">
                      <a:srgbClr val="C00000"/>
                    </a:gs>
                    <a:gs pos="90000">
                      <a:srgbClr val="FF0000"/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Verdana Pro Cond" panose="020B0606030504040204" pitchFamily="34" charset="0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40879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29000">
              <a:srgbClr val="BCD1D4"/>
            </a:gs>
            <a:gs pos="76000">
              <a:srgbClr val="9CBABF"/>
            </a:gs>
            <a:gs pos="100000">
              <a:srgbClr val="86ABB1"/>
            </a:gs>
          </a:gsLst>
          <a:lin ang="27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F6E36F-629B-41A8-228D-CE84F6CCE6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12C7070-6491-5F0F-EA72-DF09902F777B}"/>
              </a:ext>
            </a:extLst>
          </p:cNvPr>
          <p:cNvSpPr txBox="1"/>
          <p:nvPr/>
        </p:nvSpPr>
        <p:spPr>
          <a:xfrm>
            <a:off x="2560551" y="77770"/>
            <a:ext cx="67482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0">
                      <a:srgbClr val="990000"/>
                    </a:gs>
                    <a:gs pos="42000">
                      <a:srgbClr val="C00000"/>
                    </a:gs>
                    <a:gs pos="90000">
                      <a:srgbClr val="FF0000"/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Verdana Pro Cond" panose="020B0606030504040204" pitchFamily="34" charset="0"/>
                <a:ea typeface="+mn-ea"/>
                <a:cs typeface="+mn-cs"/>
              </a:rPr>
              <a:t>Phase 1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Research &amp; Planning (2 months)</a:t>
            </a:r>
            <a:endParaRPr kumimoji="0" lang="ru-RU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B884FB-4AEA-03FC-6E4F-AEE30718064A}"/>
              </a:ext>
            </a:extLst>
          </p:cNvPr>
          <p:cNvSpPr txBox="1"/>
          <p:nvPr/>
        </p:nvSpPr>
        <p:spPr>
          <a:xfrm>
            <a:off x="2362791" y="5280233"/>
            <a:ext cx="714378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1.Understand the specific needs of visually impaired users.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2.Evaluate accessibility standards and existing assistive technologies.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3.Perform competitor benchmarking (e.g., Lazarillo, WeWALK, BlindSquare).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4.Define MVP scope and create user personas &amp; journey maps.[2]</a:t>
            </a:r>
            <a:endParaRPr kumimoji="0" lang="ru-RU" sz="1400" b="0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25000"/>
                </a:srgbClr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09006B6-5CF7-8BF5-6FE0-990F8B62042B}"/>
              </a:ext>
            </a:extLst>
          </p:cNvPr>
          <p:cNvSpPr/>
          <p:nvPr/>
        </p:nvSpPr>
        <p:spPr>
          <a:xfrm>
            <a:off x="4900277" y="1847485"/>
            <a:ext cx="2068819" cy="526473"/>
          </a:xfrm>
          <a:prstGeom prst="roundRect">
            <a:avLst/>
          </a:prstGeom>
          <a:gradFill flip="none" rotWithShape="1">
            <a:gsLst>
              <a:gs pos="100000">
                <a:schemeClr val="accent1">
                  <a:lumMod val="50000"/>
                </a:schemeClr>
              </a:gs>
              <a:gs pos="63000">
                <a:srgbClr val="FF0000"/>
              </a:gs>
              <a:gs pos="0">
                <a:schemeClr val="accent1"/>
              </a:gs>
            </a:gsLst>
            <a:lin ang="2700000" scaled="1"/>
            <a:tileRect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Activities</a:t>
            </a:r>
            <a:endParaRPr kumimoji="0" lang="ru-RU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2A990DD-88E6-B5DC-D830-A50B8E33EB95}"/>
              </a:ext>
            </a:extLst>
          </p:cNvPr>
          <p:cNvSpPr txBox="1"/>
          <p:nvPr/>
        </p:nvSpPr>
        <p:spPr>
          <a:xfrm>
            <a:off x="2236716" y="2781617"/>
            <a:ext cx="73959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1.Surveys, interviews, and focus groups with visually impaired users.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2.Technical feasibility assessment of AI features (object detection, OCR, voice navigation).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3.Coordination with urban transport authorities for Bluetooth beacon integration.[1]</a:t>
            </a:r>
            <a:endParaRPr kumimoji="0" lang="ru-RU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89B1807-3912-5CC5-5B01-84C399C91CF4}"/>
              </a:ext>
            </a:extLst>
          </p:cNvPr>
          <p:cNvSpPr/>
          <p:nvPr/>
        </p:nvSpPr>
        <p:spPr>
          <a:xfrm>
            <a:off x="4900277" y="4226243"/>
            <a:ext cx="2068820" cy="526473"/>
          </a:xfrm>
          <a:prstGeom prst="roundRect">
            <a:avLst/>
          </a:prstGeom>
          <a:gradFill>
            <a:gsLst>
              <a:gs pos="100000">
                <a:schemeClr val="accent1">
                  <a:lumMod val="50000"/>
                </a:schemeClr>
              </a:gs>
              <a:gs pos="63000">
                <a:srgbClr val="FF0000"/>
              </a:gs>
              <a:gs pos="0">
                <a:schemeClr val="accent1"/>
              </a:gs>
            </a:gsLst>
            <a:lin ang="2700000" scaled="1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Goals</a:t>
            </a:r>
            <a:endParaRPr kumimoji="0" lang="ru-RU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1A43C42-D26D-1844-5DB2-D065C020DDF0}"/>
              </a:ext>
            </a:extLst>
          </p:cNvPr>
          <p:cNvGrpSpPr/>
          <p:nvPr/>
        </p:nvGrpSpPr>
        <p:grpSpPr>
          <a:xfrm>
            <a:off x="9856749" y="42566"/>
            <a:ext cx="2205941" cy="6738844"/>
            <a:chOff x="9856749" y="42566"/>
            <a:chExt cx="2205941" cy="6738844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55148BA2-5915-3355-552A-D36C05D80E18}"/>
                </a:ext>
              </a:extLst>
            </p:cNvPr>
            <p:cNvSpPr/>
            <p:nvPr/>
          </p:nvSpPr>
          <p:spPr>
            <a:xfrm>
              <a:off x="9858702" y="77769"/>
              <a:ext cx="2203988" cy="6702461"/>
            </a:xfrm>
            <a:prstGeom prst="roundRect">
              <a:avLst>
                <a:gd name="adj" fmla="val 3791"/>
              </a:avLst>
            </a:prstGeom>
            <a:gradFill>
              <a:gsLst>
                <a:gs pos="100000">
                  <a:schemeClr val="accent1">
                    <a:lumMod val="50000"/>
                  </a:schemeClr>
                </a:gs>
                <a:gs pos="80000">
                  <a:srgbClr val="FF0000"/>
                </a:gs>
                <a:gs pos="41000">
                  <a:schemeClr val="accent1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878A5BF9-DDBC-35FA-EBEC-8B24A2B21675}"/>
                </a:ext>
              </a:extLst>
            </p:cNvPr>
            <p:cNvSpPr txBox="1"/>
            <p:nvPr/>
          </p:nvSpPr>
          <p:spPr>
            <a:xfrm>
              <a:off x="9939482" y="42566"/>
              <a:ext cx="204633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UX Research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£15,000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D1764FC-F0C5-ED41-A0B3-D13B5AF3A31C}"/>
                </a:ext>
              </a:extLst>
            </p:cNvPr>
            <p:cNvSpPr txBox="1"/>
            <p:nvPr/>
          </p:nvSpPr>
          <p:spPr>
            <a:xfrm>
              <a:off x="9856749" y="565786"/>
              <a:ext cx="2203988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Planning &amp; Consultant Fees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£15,000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6EC7A242-E932-97B6-7605-C13DD0FA77FC}"/>
                </a:ext>
              </a:extLst>
            </p:cNvPr>
            <p:cNvSpPr txBox="1"/>
            <p:nvPr/>
          </p:nvSpPr>
          <p:spPr>
            <a:xfrm>
              <a:off x="9858702" y="6011969"/>
              <a:ext cx="220398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/>
                  <a:ea typeface="+mn-ea"/>
                  <a:cs typeface="+mn-cs"/>
                </a:rPr>
                <a:t>Total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DLaM Display" panose="02010000000000000000" pitchFamily="2" charset="0"/>
                  <a:ea typeface="ADLaM Display" panose="02010000000000000000" pitchFamily="2" charset="0"/>
                  <a:cs typeface="ADLaM Display" panose="02010000000000000000" pitchFamily="2" charset="0"/>
                </a:rPr>
                <a:t>£30,000</a:t>
              </a:r>
              <a:endParaRPr kumimoji="0" lang="ru-RU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ADLaM Display" panose="02010000000000000000" pitchFamily="2" charset="0"/>
                <a:cs typeface="ADLaM Display" panose="02010000000000000000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19212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100000">
              <a:srgbClr val="86ABB1"/>
            </a:gs>
            <a:gs pos="30000">
              <a:srgbClr val="BCD1D4"/>
            </a:gs>
            <a:gs pos="58000">
              <a:srgbClr val="9CBABF"/>
            </a:gs>
          </a:gsLst>
          <a:lin ang="27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09E672-2675-52F1-025B-EC0CE7BBC2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A21378B-B925-8DA0-A909-2AD9A562B5D7}"/>
              </a:ext>
            </a:extLst>
          </p:cNvPr>
          <p:cNvSpPr txBox="1"/>
          <p:nvPr/>
        </p:nvSpPr>
        <p:spPr>
          <a:xfrm>
            <a:off x="2560551" y="77770"/>
            <a:ext cx="67482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0">
                      <a:srgbClr val="990000"/>
                    </a:gs>
                    <a:gs pos="42000">
                      <a:srgbClr val="C00000"/>
                    </a:gs>
                    <a:gs pos="90000">
                      <a:srgbClr val="FF0000"/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Verdana Pro Cond" panose="020B0606030504040204" pitchFamily="34" charset="0"/>
                <a:ea typeface="+mn-ea"/>
                <a:cs typeface="+mn-cs"/>
              </a:rPr>
              <a:t>Phase 2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Prototype &amp; Design (2 months)</a:t>
            </a:r>
            <a:endParaRPr kumimoji="0" lang="ru-RU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1C0702-F0DE-D722-1A32-91787A029C6C}"/>
              </a:ext>
            </a:extLst>
          </p:cNvPr>
          <p:cNvSpPr txBox="1"/>
          <p:nvPr/>
        </p:nvSpPr>
        <p:spPr>
          <a:xfrm>
            <a:off x="2362791" y="5043603"/>
            <a:ext cx="714378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1.UI/UX mockups for all core screens.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2.Rapid prototyping of user flow (onboarding, navigation, object detection).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3.Usability testing with screen readers (VoiceOver, TalkBack).[4]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1E3CAA8-8C09-55AE-BDD1-9EE0C1F439C7}"/>
              </a:ext>
            </a:extLst>
          </p:cNvPr>
          <p:cNvSpPr/>
          <p:nvPr/>
        </p:nvSpPr>
        <p:spPr>
          <a:xfrm>
            <a:off x="4900277" y="1822937"/>
            <a:ext cx="2068819" cy="526473"/>
          </a:xfrm>
          <a:prstGeom prst="roundRect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5000">
                <a:schemeClr val="accent1">
                  <a:lumMod val="75000"/>
                </a:schemeClr>
              </a:gs>
              <a:gs pos="100000">
                <a:srgbClr val="FF0000"/>
              </a:gs>
            </a:gsLst>
            <a:lin ang="2700000" scaled="1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Activities</a:t>
            </a:r>
            <a:endParaRPr kumimoji="0" lang="ru-RU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6CAABBE-890A-5BF5-FB17-0FC5216BBF41}"/>
              </a:ext>
            </a:extLst>
          </p:cNvPr>
          <p:cNvSpPr txBox="1"/>
          <p:nvPr/>
        </p:nvSpPr>
        <p:spPr>
          <a:xfrm>
            <a:off x="2236716" y="2694193"/>
            <a:ext cx="73959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1.Design the full user interface based on accessibility guidelines (WCAG 2.1).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2.Build interactive wireframes and visual prototypes (Figma/Adobe XD).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3.Define the architecture for voice input, camera feed processing, and vibration alerts.[3]</a:t>
            </a:r>
            <a:endParaRPr kumimoji="0" lang="ru-RU" sz="1400" b="0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25000"/>
                </a:srgbClr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D0A0080-1E17-47A1-3296-628C124A1A21}"/>
              </a:ext>
            </a:extLst>
          </p:cNvPr>
          <p:cNvSpPr/>
          <p:nvPr/>
        </p:nvSpPr>
        <p:spPr>
          <a:xfrm>
            <a:off x="4900277" y="4052489"/>
            <a:ext cx="2068819" cy="526473"/>
          </a:xfrm>
          <a:prstGeom prst="roundRect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5000">
                <a:schemeClr val="accent1">
                  <a:lumMod val="75000"/>
                </a:schemeClr>
              </a:gs>
              <a:gs pos="100000">
                <a:srgbClr val="FF0000"/>
              </a:gs>
            </a:gsLst>
            <a:lin ang="2700000" scaled="1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Goals</a:t>
            </a:r>
            <a:endParaRPr kumimoji="0" lang="ru-RU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20100F-F20A-E8AB-42D1-A78B2CBFC7BE}"/>
              </a:ext>
            </a:extLst>
          </p:cNvPr>
          <p:cNvGrpSpPr/>
          <p:nvPr/>
        </p:nvGrpSpPr>
        <p:grpSpPr>
          <a:xfrm>
            <a:off x="9856749" y="42566"/>
            <a:ext cx="2205941" cy="6738844"/>
            <a:chOff x="9856749" y="42566"/>
            <a:chExt cx="2205941" cy="6738844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0645FC01-E792-33EF-E525-96877A3C963F}"/>
                </a:ext>
              </a:extLst>
            </p:cNvPr>
            <p:cNvSpPr/>
            <p:nvPr/>
          </p:nvSpPr>
          <p:spPr>
            <a:xfrm>
              <a:off x="9858702" y="77769"/>
              <a:ext cx="2203988" cy="6702461"/>
            </a:xfrm>
            <a:prstGeom prst="roundRect">
              <a:avLst>
                <a:gd name="adj" fmla="val 3791"/>
              </a:avLst>
            </a:prstGeom>
            <a:gradFill>
              <a:gsLst>
                <a:gs pos="100000">
                  <a:schemeClr val="accent1">
                    <a:lumMod val="50000"/>
                  </a:schemeClr>
                </a:gs>
                <a:gs pos="80000">
                  <a:srgbClr val="FF0000"/>
                </a:gs>
                <a:gs pos="41000">
                  <a:schemeClr val="accent1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EE16825F-727C-3609-0D62-8B8846481B6E}"/>
                </a:ext>
              </a:extLst>
            </p:cNvPr>
            <p:cNvSpPr txBox="1"/>
            <p:nvPr/>
          </p:nvSpPr>
          <p:spPr>
            <a:xfrm>
              <a:off x="9939482" y="42566"/>
              <a:ext cx="204633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UX Research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£15,000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C222F03-88D9-DACD-609C-532542E50EEC}"/>
                </a:ext>
              </a:extLst>
            </p:cNvPr>
            <p:cNvSpPr txBox="1"/>
            <p:nvPr/>
          </p:nvSpPr>
          <p:spPr>
            <a:xfrm>
              <a:off x="9856749" y="565786"/>
              <a:ext cx="2203988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Planning &amp; Consultant Fees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£15,000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3EEF4A0-37D5-C49C-1A1F-7F494311A07A}"/>
                </a:ext>
              </a:extLst>
            </p:cNvPr>
            <p:cNvSpPr txBox="1"/>
            <p:nvPr/>
          </p:nvSpPr>
          <p:spPr>
            <a:xfrm>
              <a:off x="9858702" y="6011969"/>
              <a:ext cx="220398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/>
                  <a:ea typeface="+mn-ea"/>
                  <a:cs typeface="+mn-cs"/>
                </a:rPr>
                <a:t>Total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DLaM Display" panose="02010000000000000000" pitchFamily="2" charset="0"/>
                  <a:ea typeface="ADLaM Display" panose="02010000000000000000" pitchFamily="2" charset="0"/>
                  <a:cs typeface="ADLaM Display" panose="02010000000000000000" pitchFamily="2" charset="0"/>
                </a:rPr>
                <a:t>£70,000</a:t>
              </a:r>
              <a:endParaRPr kumimoji="0" lang="ru-RU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ADLaM Display" panose="02010000000000000000" pitchFamily="2" charset="0"/>
                <a:cs typeface="ADLaM Display" panose="02010000000000000000" pitchFamily="2" charset="0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C7069B5F-B641-F1FA-B7C4-B2BCC33F179E}"/>
                </a:ext>
              </a:extLst>
            </p:cNvPr>
            <p:cNvSpPr txBox="1"/>
            <p:nvPr/>
          </p:nvSpPr>
          <p:spPr>
            <a:xfrm>
              <a:off x="9939482" y="1052476"/>
              <a:ext cx="204633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UX/UI Designer(s)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£20,000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8F34206-AB8E-7810-0D8F-07A75DBDDD01}"/>
                </a:ext>
              </a:extLst>
            </p:cNvPr>
            <p:cNvSpPr txBox="1"/>
            <p:nvPr/>
          </p:nvSpPr>
          <p:spPr>
            <a:xfrm>
              <a:off x="9935575" y="1548156"/>
              <a:ext cx="2046333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Prototyping Tools &amp; Accessibility Testing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£20,000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866080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rgbClr val="BCD1D4"/>
            </a:gs>
            <a:gs pos="57000">
              <a:srgbClr val="9CBABF"/>
            </a:gs>
            <a:gs pos="100000">
              <a:srgbClr val="86ABB1"/>
            </a:gs>
          </a:gsLst>
          <a:lin ang="27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E28558-A9F1-649F-EAC4-19FA63EC69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A648ECC-EFB1-4659-0017-BDC309D4F1E1}"/>
              </a:ext>
            </a:extLst>
          </p:cNvPr>
          <p:cNvSpPr/>
          <p:nvPr/>
        </p:nvSpPr>
        <p:spPr>
          <a:xfrm>
            <a:off x="4900275" y="4052489"/>
            <a:ext cx="2068819" cy="526473"/>
          </a:xfrm>
          <a:prstGeom prst="roundRect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5000">
                <a:schemeClr val="accent1">
                  <a:lumMod val="75000"/>
                </a:schemeClr>
              </a:gs>
              <a:gs pos="100000">
                <a:srgbClr val="FF0000"/>
              </a:gs>
            </a:gsLst>
            <a:lin ang="2700000" scaled="1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Goals</a:t>
            </a:r>
            <a:endParaRPr kumimoji="0" lang="ru-RU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A55F617-72E6-698A-CF74-3AC9355467A9}"/>
              </a:ext>
            </a:extLst>
          </p:cNvPr>
          <p:cNvSpPr/>
          <p:nvPr/>
        </p:nvSpPr>
        <p:spPr>
          <a:xfrm>
            <a:off x="4900275" y="1822936"/>
            <a:ext cx="2068819" cy="526473"/>
          </a:xfrm>
          <a:prstGeom prst="roundRect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5000">
                <a:schemeClr val="accent1">
                  <a:lumMod val="75000"/>
                </a:schemeClr>
              </a:gs>
              <a:gs pos="100000">
                <a:srgbClr val="FF0000"/>
              </a:gs>
            </a:gsLst>
            <a:lin ang="2700000" scaled="1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Activities</a:t>
            </a:r>
            <a:endParaRPr kumimoji="0" lang="ru-RU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C82916-BBB3-4726-F3DA-378716FA4A4B}"/>
              </a:ext>
            </a:extLst>
          </p:cNvPr>
          <p:cNvSpPr txBox="1"/>
          <p:nvPr/>
        </p:nvSpPr>
        <p:spPr>
          <a:xfrm>
            <a:off x="2560551" y="77770"/>
            <a:ext cx="67482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0">
                      <a:srgbClr val="990000"/>
                    </a:gs>
                    <a:gs pos="42000">
                      <a:srgbClr val="C00000"/>
                    </a:gs>
                    <a:gs pos="90000">
                      <a:srgbClr val="FF0000"/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Verdana Pro Cond" panose="020B0606030504040204" pitchFamily="34" charset="0"/>
                <a:ea typeface="+mn-ea"/>
                <a:cs typeface="+mn-cs"/>
              </a:rPr>
              <a:t>Phase 3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Core Development (4 months)</a:t>
            </a:r>
            <a:endParaRPr kumimoji="0" lang="ru-RU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86D041-F04D-C237-A8FA-91B8531A9F0D}"/>
              </a:ext>
            </a:extLst>
          </p:cNvPr>
          <p:cNvSpPr txBox="1"/>
          <p:nvPr/>
        </p:nvSpPr>
        <p:spPr>
          <a:xfrm>
            <a:off x="2362791" y="5043603"/>
            <a:ext cx="714378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1.AI model training (for obstacle and sign detection).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2.Implementation of route calculation and haptic patterns.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3.Setup of backend services for voice and data processing.[7]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A989AC-89FA-FE04-3512-AF4FA1F52B9A}"/>
              </a:ext>
            </a:extLst>
          </p:cNvPr>
          <p:cNvSpPr txBox="1"/>
          <p:nvPr/>
        </p:nvSpPr>
        <p:spPr>
          <a:xfrm>
            <a:off x="2236716" y="2694193"/>
            <a:ext cx="73959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1.Develop core application logic (navigation, real-time object detection, OCR, voice synthesis).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2.Build iOS and Android apps using React Native or Flutter for cross-platform support.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3.Integrate third-party APIs: Google Maps API, OpenCV, Tesseract, and Bluetooth SDKs.[5,6]</a:t>
            </a:r>
            <a:endParaRPr kumimoji="0" lang="ru-RU" sz="1400" b="0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25000"/>
                </a:srgbClr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A9221CF6-42A2-A255-4172-A1877C1A34F0}"/>
              </a:ext>
            </a:extLst>
          </p:cNvPr>
          <p:cNvGrpSpPr/>
          <p:nvPr/>
        </p:nvGrpSpPr>
        <p:grpSpPr>
          <a:xfrm>
            <a:off x="9856749" y="42566"/>
            <a:ext cx="2205941" cy="6738844"/>
            <a:chOff x="9856749" y="42566"/>
            <a:chExt cx="2205941" cy="6738844"/>
          </a:xfrm>
        </p:grpSpPr>
        <p:sp>
          <p:nvSpPr>
            <p:cNvPr id="45" name="Rectangle: Rounded Corners 44">
              <a:extLst>
                <a:ext uri="{FF2B5EF4-FFF2-40B4-BE49-F238E27FC236}">
                  <a16:creationId xmlns:a16="http://schemas.microsoft.com/office/drawing/2014/main" id="{D0190576-E715-5D4B-14B0-64E6362F3C67}"/>
                </a:ext>
              </a:extLst>
            </p:cNvPr>
            <p:cNvSpPr/>
            <p:nvPr/>
          </p:nvSpPr>
          <p:spPr>
            <a:xfrm>
              <a:off x="9858702" y="77769"/>
              <a:ext cx="2203988" cy="6702461"/>
            </a:xfrm>
            <a:prstGeom prst="roundRect">
              <a:avLst>
                <a:gd name="adj" fmla="val 3791"/>
              </a:avLst>
            </a:prstGeom>
            <a:gradFill>
              <a:gsLst>
                <a:gs pos="100000">
                  <a:schemeClr val="accent1">
                    <a:lumMod val="50000"/>
                  </a:schemeClr>
                </a:gs>
                <a:gs pos="80000">
                  <a:srgbClr val="FF0000"/>
                </a:gs>
                <a:gs pos="41000">
                  <a:schemeClr val="accent1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A4A0E2B3-D6B5-FB7B-5BE7-63FEBCBC722E}"/>
                </a:ext>
              </a:extLst>
            </p:cNvPr>
            <p:cNvSpPr txBox="1"/>
            <p:nvPr/>
          </p:nvSpPr>
          <p:spPr>
            <a:xfrm>
              <a:off x="9939482" y="42566"/>
              <a:ext cx="204633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UX Research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£15,000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D7C7BA35-2879-0C9C-EC54-00A1E6983390}"/>
                </a:ext>
              </a:extLst>
            </p:cNvPr>
            <p:cNvSpPr txBox="1"/>
            <p:nvPr/>
          </p:nvSpPr>
          <p:spPr>
            <a:xfrm>
              <a:off x="9856749" y="565786"/>
              <a:ext cx="2203988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Planning &amp; Consultant Fees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£15,000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51919123-F24E-7B36-5621-F3A9FA99E934}"/>
                </a:ext>
              </a:extLst>
            </p:cNvPr>
            <p:cNvSpPr txBox="1"/>
            <p:nvPr/>
          </p:nvSpPr>
          <p:spPr>
            <a:xfrm>
              <a:off x="9858702" y="6011969"/>
              <a:ext cx="220398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/>
                  <a:ea typeface="+mn-ea"/>
                  <a:cs typeface="+mn-cs"/>
                </a:rPr>
                <a:t>Total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DLaM Display" panose="02010000000000000000" pitchFamily="2" charset="0"/>
                  <a:ea typeface="ADLaM Display" panose="02010000000000000000" pitchFamily="2" charset="0"/>
                  <a:cs typeface="ADLaM Display" panose="02010000000000000000" pitchFamily="2" charset="0"/>
                </a:rPr>
                <a:t>£220,000</a:t>
              </a:r>
              <a:endParaRPr kumimoji="0" lang="ru-RU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ADLaM Display" panose="02010000000000000000" pitchFamily="2" charset="0"/>
                <a:cs typeface="ADLaM Display" panose="02010000000000000000" pitchFamily="2" charset="0"/>
              </a:endParaRP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5322E8C0-A1C3-497F-988B-A204BE60E7BE}"/>
                </a:ext>
              </a:extLst>
            </p:cNvPr>
            <p:cNvSpPr txBox="1"/>
            <p:nvPr/>
          </p:nvSpPr>
          <p:spPr>
            <a:xfrm>
              <a:off x="9939482" y="1052476"/>
              <a:ext cx="204633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UX/UI Designer(s)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£20,000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3EC5ABB1-F5DE-1579-19C8-2A16CA3D503F}"/>
                </a:ext>
              </a:extLst>
            </p:cNvPr>
            <p:cNvSpPr txBox="1"/>
            <p:nvPr/>
          </p:nvSpPr>
          <p:spPr>
            <a:xfrm>
              <a:off x="9935575" y="1548156"/>
              <a:ext cx="2046333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Prototyping Tools &amp; Accessibility Testing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£20,000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285BD601-2CE6-6F0D-FABD-F253C115A499}"/>
                </a:ext>
              </a:extLst>
            </p:cNvPr>
            <p:cNvSpPr txBox="1"/>
            <p:nvPr/>
          </p:nvSpPr>
          <p:spPr>
            <a:xfrm>
              <a:off x="9948360" y="2226184"/>
              <a:ext cx="204633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Mobile Developers (2)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£80,000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BE082690-43BD-85A3-1E62-837C310B2661}"/>
                </a:ext>
              </a:extLst>
            </p:cNvPr>
            <p:cNvSpPr txBox="1"/>
            <p:nvPr/>
          </p:nvSpPr>
          <p:spPr>
            <a:xfrm>
              <a:off x="9935575" y="2718608"/>
              <a:ext cx="204633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AI/ML Developer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£40,000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379406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37000">
              <a:srgbClr val="BCD1D4"/>
            </a:gs>
            <a:gs pos="80000">
              <a:srgbClr val="9CBABF"/>
            </a:gs>
            <a:gs pos="100000">
              <a:srgbClr val="86ABB1"/>
            </a:gs>
          </a:gsLst>
          <a:lin ang="27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0F9CD0-CC4A-D229-51A8-7DB3BC1E65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5112C6B-11BE-2FBE-7A8F-2C799DCA9238}"/>
              </a:ext>
            </a:extLst>
          </p:cNvPr>
          <p:cNvSpPr/>
          <p:nvPr/>
        </p:nvSpPr>
        <p:spPr>
          <a:xfrm>
            <a:off x="4898322" y="4057433"/>
            <a:ext cx="2068819" cy="526473"/>
          </a:xfrm>
          <a:prstGeom prst="roundRect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5000">
                <a:schemeClr val="accent1">
                  <a:lumMod val="75000"/>
                </a:schemeClr>
              </a:gs>
              <a:gs pos="100000">
                <a:srgbClr val="FF0000"/>
              </a:gs>
            </a:gsLst>
            <a:lin ang="2700000" scaled="1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Goals</a:t>
            </a:r>
            <a:endParaRPr kumimoji="0" lang="ru-RU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420FC909-65B2-EEC4-D00B-EE4AADE7C2E6}"/>
              </a:ext>
            </a:extLst>
          </p:cNvPr>
          <p:cNvSpPr/>
          <p:nvPr/>
        </p:nvSpPr>
        <p:spPr>
          <a:xfrm>
            <a:off x="4900277" y="1811737"/>
            <a:ext cx="2068819" cy="526473"/>
          </a:xfrm>
          <a:prstGeom prst="roundRect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5000">
                <a:schemeClr val="accent1">
                  <a:lumMod val="75000"/>
                </a:schemeClr>
              </a:gs>
              <a:gs pos="100000">
                <a:srgbClr val="FF0000"/>
              </a:gs>
            </a:gsLst>
            <a:lin ang="2700000" scaled="1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Activities</a:t>
            </a:r>
            <a:endParaRPr kumimoji="0" lang="ru-RU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4CC99C-F384-F15B-3AE9-E7193E5B327D}"/>
              </a:ext>
            </a:extLst>
          </p:cNvPr>
          <p:cNvSpPr txBox="1"/>
          <p:nvPr/>
        </p:nvSpPr>
        <p:spPr>
          <a:xfrm>
            <a:off x="2560551" y="77770"/>
            <a:ext cx="67482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0">
                      <a:srgbClr val="990000"/>
                    </a:gs>
                    <a:gs pos="42000">
                      <a:srgbClr val="C00000"/>
                    </a:gs>
                    <a:gs pos="90000">
                      <a:srgbClr val="FF0000"/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Verdana Pro Cond" panose="020B0606030504040204" pitchFamily="34" charset="0"/>
                <a:ea typeface="+mn-ea"/>
                <a:cs typeface="+mn-cs"/>
              </a:rPr>
              <a:t>Phase 4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Testing &amp; Optimization (2 months)</a:t>
            </a:r>
            <a:endParaRPr kumimoji="0" lang="ru-RU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10C10C-79B2-3BBD-1D3A-08CE0EFB4138}"/>
              </a:ext>
            </a:extLst>
          </p:cNvPr>
          <p:cNvSpPr txBox="1"/>
          <p:nvPr/>
        </p:nvSpPr>
        <p:spPr>
          <a:xfrm>
            <a:off x="2362791" y="5043603"/>
            <a:ext cx="714378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1.Manual and automated testing on multiple devices.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2.Gathering user feedback and iterating on UI and navigation flows.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3.Security review and privacy compliance (GDPR, CCPA).[9]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A12992F-2536-4E8F-7B38-CB7863932BA3}"/>
              </a:ext>
            </a:extLst>
          </p:cNvPr>
          <p:cNvSpPr txBox="1"/>
          <p:nvPr/>
        </p:nvSpPr>
        <p:spPr>
          <a:xfrm>
            <a:off x="2236716" y="2694193"/>
            <a:ext cx="73959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Ensure that all app functions work smoothly for users with various levels of visual impairment.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2.Conduct beta testing with partner organizations (schools, NGOs, transport agencies).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3.Optimize app performance, energy efficiency, and accessibility compliance.[8]</a:t>
            </a:r>
            <a:endParaRPr kumimoji="0" lang="ru-RU" sz="1400" b="0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25000"/>
                </a:srgbClr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6FFE743-5311-5B5E-6416-2E78EE950BD3}"/>
              </a:ext>
            </a:extLst>
          </p:cNvPr>
          <p:cNvGrpSpPr/>
          <p:nvPr/>
        </p:nvGrpSpPr>
        <p:grpSpPr>
          <a:xfrm>
            <a:off x="9856749" y="42566"/>
            <a:ext cx="2205941" cy="6738844"/>
            <a:chOff x="9856749" y="42566"/>
            <a:chExt cx="2205941" cy="6738844"/>
          </a:xfrm>
        </p:grpSpPr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86F0350A-60E4-1995-9282-7CE841DAE5CC}"/>
                </a:ext>
              </a:extLst>
            </p:cNvPr>
            <p:cNvSpPr/>
            <p:nvPr/>
          </p:nvSpPr>
          <p:spPr>
            <a:xfrm>
              <a:off x="9858702" y="77769"/>
              <a:ext cx="2203988" cy="6702461"/>
            </a:xfrm>
            <a:prstGeom prst="roundRect">
              <a:avLst>
                <a:gd name="adj" fmla="val 3791"/>
              </a:avLst>
            </a:prstGeom>
            <a:gradFill>
              <a:gsLst>
                <a:gs pos="100000">
                  <a:schemeClr val="accent1">
                    <a:lumMod val="50000"/>
                  </a:schemeClr>
                </a:gs>
                <a:gs pos="80000">
                  <a:srgbClr val="FF0000"/>
                </a:gs>
                <a:gs pos="41000">
                  <a:schemeClr val="accent1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D3EC5FC2-1261-6983-9DAF-6D338E7ED82A}"/>
                </a:ext>
              </a:extLst>
            </p:cNvPr>
            <p:cNvSpPr txBox="1"/>
            <p:nvPr/>
          </p:nvSpPr>
          <p:spPr>
            <a:xfrm>
              <a:off x="9939482" y="42566"/>
              <a:ext cx="204633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UX Research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£15,000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4220FF54-3339-677F-34BC-BCA380A7F62E}"/>
                </a:ext>
              </a:extLst>
            </p:cNvPr>
            <p:cNvSpPr txBox="1"/>
            <p:nvPr/>
          </p:nvSpPr>
          <p:spPr>
            <a:xfrm>
              <a:off x="9856749" y="565786"/>
              <a:ext cx="2203988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Planning &amp; Consultant Fees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£15,000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6844F1DD-063C-3883-D75C-FE8ADCBC4E94}"/>
                </a:ext>
              </a:extLst>
            </p:cNvPr>
            <p:cNvSpPr txBox="1"/>
            <p:nvPr/>
          </p:nvSpPr>
          <p:spPr>
            <a:xfrm>
              <a:off x="9858702" y="6011969"/>
              <a:ext cx="220398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/>
                  <a:ea typeface="+mn-ea"/>
                  <a:cs typeface="+mn-cs"/>
                </a:rPr>
                <a:t>Total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DLaM Display" panose="02010000000000000000" pitchFamily="2" charset="0"/>
                  <a:ea typeface="ADLaM Display" panose="02010000000000000000" pitchFamily="2" charset="0"/>
                  <a:cs typeface="ADLaM Display" panose="02010000000000000000" pitchFamily="2" charset="0"/>
                </a:rPr>
                <a:t>£250,000</a:t>
              </a:r>
              <a:endParaRPr kumimoji="0" lang="ru-RU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ADLaM Display" panose="02010000000000000000" pitchFamily="2" charset="0"/>
                <a:cs typeface="ADLaM Display" panose="02010000000000000000" pitchFamily="2" charset="0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98E582B9-1DA5-3397-BF77-E85BB0980C12}"/>
                </a:ext>
              </a:extLst>
            </p:cNvPr>
            <p:cNvSpPr txBox="1"/>
            <p:nvPr/>
          </p:nvSpPr>
          <p:spPr>
            <a:xfrm>
              <a:off x="9939482" y="1052476"/>
              <a:ext cx="204633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UX/UI Designer(s)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£20,000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60B45AD5-571E-1896-4A7E-703CF1FF2100}"/>
                </a:ext>
              </a:extLst>
            </p:cNvPr>
            <p:cNvSpPr txBox="1"/>
            <p:nvPr/>
          </p:nvSpPr>
          <p:spPr>
            <a:xfrm>
              <a:off x="9935575" y="1548156"/>
              <a:ext cx="2046333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Prototyping Tools &amp; Accessibility Testing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£20,000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77A487D6-F712-C7EA-EF1C-C2A7D55E09EC}"/>
                </a:ext>
              </a:extLst>
            </p:cNvPr>
            <p:cNvSpPr txBox="1"/>
            <p:nvPr/>
          </p:nvSpPr>
          <p:spPr>
            <a:xfrm>
              <a:off x="9948360" y="2226184"/>
              <a:ext cx="204633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Mobile Developers (2)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£80,000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3C39C43F-4D78-E090-4AFF-248416D989C8}"/>
                </a:ext>
              </a:extLst>
            </p:cNvPr>
            <p:cNvSpPr txBox="1"/>
            <p:nvPr/>
          </p:nvSpPr>
          <p:spPr>
            <a:xfrm>
              <a:off x="9935575" y="2718608"/>
              <a:ext cx="204633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AI/ML Developer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£40,000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3090CA29-EFB9-84A7-D1A7-9F9E572BA424}"/>
                </a:ext>
              </a:extLst>
            </p:cNvPr>
            <p:cNvSpPr txBox="1"/>
            <p:nvPr/>
          </p:nvSpPr>
          <p:spPr>
            <a:xfrm>
              <a:off x="9922790" y="3178574"/>
              <a:ext cx="2046333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Backend &amp; Cloud Services (12 months)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£30,000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DB13C88F-785A-4A06-C156-87664A2AC23E}"/>
                </a:ext>
              </a:extLst>
            </p:cNvPr>
            <p:cNvSpPr txBox="1"/>
            <p:nvPr/>
          </p:nvSpPr>
          <p:spPr>
            <a:xfrm>
              <a:off x="9943558" y="3859839"/>
              <a:ext cx="208965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QA &amp; Accessibility Testing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£15,000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519995FB-2E24-C541-720F-D31E3893BBC7}"/>
                </a:ext>
              </a:extLst>
            </p:cNvPr>
            <p:cNvSpPr txBox="1"/>
            <p:nvPr/>
          </p:nvSpPr>
          <p:spPr>
            <a:xfrm>
              <a:off x="9943558" y="4345609"/>
              <a:ext cx="208965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Fixes and optimization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£15,000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193668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44000">
              <a:srgbClr val="BCD1D4"/>
            </a:gs>
            <a:gs pos="74000">
              <a:srgbClr val="9CBABF"/>
            </a:gs>
            <a:gs pos="100000">
              <a:srgbClr val="86ABB1"/>
            </a:gs>
          </a:gsLst>
          <a:lin ang="27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9A413C-9A14-21F2-2559-FBE7068646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AFB1B4E7-ABB1-98A9-52A1-FD4FED93373D}"/>
              </a:ext>
            </a:extLst>
          </p:cNvPr>
          <p:cNvSpPr/>
          <p:nvPr/>
        </p:nvSpPr>
        <p:spPr>
          <a:xfrm>
            <a:off x="4909153" y="4052489"/>
            <a:ext cx="2068819" cy="526473"/>
          </a:xfrm>
          <a:prstGeom prst="roundRect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5000">
                <a:schemeClr val="accent1">
                  <a:lumMod val="75000"/>
                </a:schemeClr>
              </a:gs>
              <a:gs pos="100000">
                <a:srgbClr val="FF0000"/>
              </a:gs>
            </a:gsLst>
            <a:lin ang="2700000" scaled="1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Goals</a:t>
            </a:r>
            <a:endParaRPr kumimoji="0" lang="ru-RU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EFD20B6-FA48-994C-2DC1-664DBFD91352}"/>
              </a:ext>
            </a:extLst>
          </p:cNvPr>
          <p:cNvSpPr/>
          <p:nvPr/>
        </p:nvSpPr>
        <p:spPr>
          <a:xfrm>
            <a:off x="4898322" y="1822936"/>
            <a:ext cx="2068819" cy="526473"/>
          </a:xfrm>
          <a:prstGeom prst="roundRect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5000">
                <a:schemeClr val="accent1">
                  <a:lumMod val="75000"/>
                </a:schemeClr>
              </a:gs>
              <a:gs pos="100000">
                <a:srgbClr val="FF0000"/>
              </a:gs>
            </a:gsLst>
            <a:lin ang="2700000" scaled="1"/>
          </a:gra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Activities</a:t>
            </a:r>
            <a:endParaRPr kumimoji="0" lang="ru-RU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8F075F-8F02-E749-6771-292C198A928C}"/>
              </a:ext>
            </a:extLst>
          </p:cNvPr>
          <p:cNvSpPr txBox="1"/>
          <p:nvPr/>
        </p:nvSpPr>
        <p:spPr>
          <a:xfrm>
            <a:off x="2560551" y="77770"/>
            <a:ext cx="67482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0">
                      <a:srgbClr val="990000"/>
                    </a:gs>
                    <a:gs pos="42000">
                      <a:srgbClr val="C00000"/>
                    </a:gs>
                    <a:gs pos="90000">
                      <a:srgbClr val="FF0000"/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Verdana Pro Cond" panose="020B0606030504040204" pitchFamily="34" charset="0"/>
                <a:ea typeface="+mn-ea"/>
                <a:cs typeface="+mn-cs"/>
              </a:rPr>
              <a:t>Phase 5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Launch &amp; Marketing (2 months)</a:t>
            </a:r>
            <a:endParaRPr kumimoji="0" lang="ru-RU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F94FB9-3978-4144-A4FD-B437375CD588}"/>
              </a:ext>
            </a:extLst>
          </p:cNvPr>
          <p:cNvSpPr txBox="1"/>
          <p:nvPr/>
        </p:nvSpPr>
        <p:spPr>
          <a:xfrm>
            <a:off x="2362791" y="5043603"/>
            <a:ext cx="714378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1.Localized launch in London, Berlin, and New York.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2.Influencer outreach and digital marketing on accessibility platforms.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3.Deployment of Bluetooth beacons at selected public locations.[11]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BFD7384-6EA7-2BB2-0899-86F206ED1151}"/>
              </a:ext>
            </a:extLst>
          </p:cNvPr>
          <p:cNvSpPr txBox="1"/>
          <p:nvPr/>
        </p:nvSpPr>
        <p:spPr>
          <a:xfrm>
            <a:off x="2236716" y="2694193"/>
            <a:ext cx="73959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1.Release the app on the App Store and Google Play.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2.Run awareness campaigns targeting visually impaired communities.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E7E6E6">
                    <a:lumMod val="25000"/>
                  </a:srgbClr>
                </a:solidFill>
                <a:effectLst/>
                <a:uLnTx/>
                <a:uFillTx/>
                <a:latin typeface="Aptos" panose="020B0004020202020204" pitchFamily="34" charset="0"/>
                <a:ea typeface="+mn-ea"/>
                <a:cs typeface="+mn-cs"/>
              </a:rPr>
              <a:t>3.Partner with city transport authorities and NGOs for distribution.[10]</a:t>
            </a:r>
            <a:endParaRPr kumimoji="0" lang="ru-RU" sz="1400" b="0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25000"/>
                </a:srgbClr>
              </a:solidFill>
              <a:effectLst/>
              <a:uLnTx/>
              <a:uFillTx/>
              <a:latin typeface="Aptos" panose="020B0004020202020204" pitchFamily="34" charset="0"/>
              <a:ea typeface="+mn-ea"/>
              <a:cs typeface="+mn-cs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48D795D-3787-562C-3774-94CFFC2F46C6}"/>
              </a:ext>
            </a:extLst>
          </p:cNvPr>
          <p:cNvGrpSpPr/>
          <p:nvPr/>
        </p:nvGrpSpPr>
        <p:grpSpPr>
          <a:xfrm>
            <a:off x="9782161" y="42566"/>
            <a:ext cx="2353159" cy="6738844"/>
            <a:chOff x="9782161" y="42566"/>
            <a:chExt cx="2353159" cy="6738844"/>
          </a:xfrm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8E9ABF24-39D3-03AD-5449-8EBEE0BD4FDB}"/>
                </a:ext>
              </a:extLst>
            </p:cNvPr>
            <p:cNvSpPr/>
            <p:nvPr/>
          </p:nvSpPr>
          <p:spPr>
            <a:xfrm>
              <a:off x="9858702" y="77769"/>
              <a:ext cx="2203988" cy="6702461"/>
            </a:xfrm>
            <a:prstGeom prst="roundRect">
              <a:avLst>
                <a:gd name="adj" fmla="val 3791"/>
              </a:avLst>
            </a:prstGeom>
            <a:gradFill>
              <a:gsLst>
                <a:gs pos="100000">
                  <a:schemeClr val="accent1">
                    <a:lumMod val="50000"/>
                  </a:schemeClr>
                </a:gs>
                <a:gs pos="80000">
                  <a:srgbClr val="FF0000"/>
                </a:gs>
                <a:gs pos="41000">
                  <a:schemeClr val="accent1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ru-RU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D11AC445-6D36-7C1D-7C5A-827CA198BB50}"/>
                </a:ext>
              </a:extLst>
            </p:cNvPr>
            <p:cNvSpPr txBox="1"/>
            <p:nvPr/>
          </p:nvSpPr>
          <p:spPr>
            <a:xfrm>
              <a:off x="9939482" y="42566"/>
              <a:ext cx="204633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UX Research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£15,000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A7F411DA-ED8C-E008-82D0-7BC53F59033D}"/>
                </a:ext>
              </a:extLst>
            </p:cNvPr>
            <p:cNvSpPr txBox="1"/>
            <p:nvPr/>
          </p:nvSpPr>
          <p:spPr>
            <a:xfrm>
              <a:off x="9856749" y="565786"/>
              <a:ext cx="2203988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Planning &amp; Consultant Fees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£15,000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FCB2DA26-D00B-DBE7-9AD3-98E071BCEA62}"/>
                </a:ext>
              </a:extLst>
            </p:cNvPr>
            <p:cNvSpPr txBox="1"/>
            <p:nvPr/>
          </p:nvSpPr>
          <p:spPr>
            <a:xfrm>
              <a:off x="9858702" y="6011969"/>
              <a:ext cx="2203988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/>
                  <a:ea typeface="+mn-ea"/>
                  <a:cs typeface="+mn-cs"/>
                </a:rPr>
                <a:t>Total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DLaM Display" panose="02010000000000000000" pitchFamily="2" charset="0"/>
                  <a:ea typeface="ADLaM Display" panose="02010000000000000000" pitchFamily="2" charset="0"/>
                  <a:cs typeface="ADLaM Display" panose="02010000000000000000" pitchFamily="2" charset="0"/>
                </a:rPr>
                <a:t>£285,000</a:t>
              </a:r>
              <a:endParaRPr kumimoji="0" lang="ru-RU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/>
                <a:ea typeface="ADLaM Display" panose="02010000000000000000" pitchFamily="2" charset="0"/>
                <a:cs typeface="ADLaM Display" panose="02010000000000000000" pitchFamily="2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FB17F466-7E73-3FF5-6C20-012D20E88369}"/>
                </a:ext>
              </a:extLst>
            </p:cNvPr>
            <p:cNvSpPr txBox="1"/>
            <p:nvPr/>
          </p:nvSpPr>
          <p:spPr>
            <a:xfrm>
              <a:off x="9939482" y="1052476"/>
              <a:ext cx="204633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UX/UI Designer(s)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£20,000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1B07E6C9-2CE1-C64F-6DBD-093A11E375B4}"/>
                </a:ext>
              </a:extLst>
            </p:cNvPr>
            <p:cNvSpPr txBox="1"/>
            <p:nvPr/>
          </p:nvSpPr>
          <p:spPr>
            <a:xfrm>
              <a:off x="9935575" y="1548156"/>
              <a:ext cx="2046333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Prototyping Tools &amp; Accessibility Testing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£20,000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EA803F32-8EBD-E26B-2C96-EC0A85598295}"/>
                </a:ext>
              </a:extLst>
            </p:cNvPr>
            <p:cNvSpPr txBox="1"/>
            <p:nvPr/>
          </p:nvSpPr>
          <p:spPr>
            <a:xfrm>
              <a:off x="9948360" y="2226184"/>
              <a:ext cx="204633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Mobile Developers (2)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£80,000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BFC8B2F2-2092-972A-95CE-D747839C3229}"/>
                </a:ext>
              </a:extLst>
            </p:cNvPr>
            <p:cNvSpPr txBox="1"/>
            <p:nvPr/>
          </p:nvSpPr>
          <p:spPr>
            <a:xfrm>
              <a:off x="9935575" y="2718608"/>
              <a:ext cx="204633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AI/ML Developer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£40,000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184C948B-94C7-775E-E7AB-922A4A63E51D}"/>
                </a:ext>
              </a:extLst>
            </p:cNvPr>
            <p:cNvSpPr txBox="1"/>
            <p:nvPr/>
          </p:nvSpPr>
          <p:spPr>
            <a:xfrm>
              <a:off x="9922790" y="3178574"/>
              <a:ext cx="2046333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Backend &amp; Cloud Services (12 months)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£30,000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B62B820-D06E-3ECD-E8B5-AF34E971705B}"/>
                </a:ext>
              </a:extLst>
            </p:cNvPr>
            <p:cNvSpPr txBox="1"/>
            <p:nvPr/>
          </p:nvSpPr>
          <p:spPr>
            <a:xfrm>
              <a:off x="9943558" y="3859839"/>
              <a:ext cx="208965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QA &amp; Accessibility Testing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£15,000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4ADAE135-61F7-A8FA-5307-6E82496452C3}"/>
                </a:ext>
              </a:extLst>
            </p:cNvPr>
            <p:cNvSpPr txBox="1"/>
            <p:nvPr/>
          </p:nvSpPr>
          <p:spPr>
            <a:xfrm>
              <a:off x="9943558" y="4345609"/>
              <a:ext cx="208965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Fixes and optimization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£15,000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61D0D67-2B02-2D9B-1752-E29FCE452134}"/>
                </a:ext>
              </a:extLst>
            </p:cNvPr>
            <p:cNvSpPr txBox="1"/>
            <p:nvPr/>
          </p:nvSpPr>
          <p:spPr>
            <a:xfrm>
              <a:off x="9935575" y="4841745"/>
              <a:ext cx="208965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Digital Marketing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£25,000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CE77F53-5054-3A1F-497B-F0FBFD5AA0A0}"/>
                </a:ext>
              </a:extLst>
            </p:cNvPr>
            <p:cNvSpPr txBox="1"/>
            <p:nvPr/>
          </p:nvSpPr>
          <p:spPr>
            <a:xfrm>
              <a:off x="9782161" y="5331396"/>
              <a:ext cx="235315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entury Gothic"/>
                  <a:ea typeface="+mn-ea"/>
                  <a:cs typeface="+mn-cs"/>
                </a:rPr>
                <a:t>PR &amp; Partnership Building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+</a:t>
              </a:r>
              <a:r>
                <a:rPr kumimoji="0" lang="en-GB" sz="14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entury Gothic"/>
                  <a:ea typeface="+mn-ea"/>
                  <a:cs typeface="+mn-cs"/>
                </a:rPr>
                <a:t>£10,000</a:t>
              </a:r>
              <a:endParaRPr kumimoji="0" lang="ru-RU" sz="14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entury Gothic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361616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7D9DB"/>
            </a:gs>
            <a:gs pos="74000">
              <a:srgbClr val="86ABB1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B95D34-C788-E23E-04D1-779C14E3B7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886A622-C1C7-CB72-9328-A88A020B5DD2}"/>
              </a:ext>
            </a:extLst>
          </p:cNvPr>
          <p:cNvSpPr txBox="1"/>
          <p:nvPr/>
        </p:nvSpPr>
        <p:spPr>
          <a:xfrm>
            <a:off x="116733" y="217505"/>
            <a:ext cx="6493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0">
                      <a:srgbClr val="CC0000">
                        <a:shade val="30000"/>
                        <a:satMod val="115000"/>
                      </a:srgbClr>
                    </a:gs>
                    <a:gs pos="50000">
                      <a:srgbClr val="CC0000">
                        <a:shade val="67500"/>
                        <a:satMod val="115000"/>
                      </a:srgbClr>
                    </a:gs>
                    <a:gs pos="100000">
                      <a:srgbClr val="CC0000">
                        <a:shade val="100000"/>
                        <a:satMod val="115000"/>
                      </a:srgbClr>
                    </a:gs>
                  </a:gsLst>
                  <a:lin ang="13500000" scaled="1"/>
                  <a:tileRect/>
                </a:gradFill>
                <a:effectLst/>
                <a:uLnTx/>
                <a:uFillTx/>
                <a:latin typeface="Verdana Pro Cond" panose="020F0502020204030204" pitchFamily="34" charset="0"/>
                <a:ea typeface="+mn-ea"/>
                <a:cs typeface="+mn-cs"/>
              </a:rPr>
              <a:t>Vasile Sili</a:t>
            </a:r>
            <a:endParaRPr kumimoji="0" lang="ru-RU" sz="1100" b="0" i="0" u="none" strike="noStrike" kern="1200" cap="none" spc="0" normalizeH="0" baseline="0" noProof="0" dirty="0">
              <a:ln>
                <a:noFill/>
              </a:ln>
              <a:gradFill flip="none" rotWithShape="1">
                <a:gsLst>
                  <a:gs pos="0">
                    <a:srgbClr val="CC0000">
                      <a:shade val="30000"/>
                      <a:satMod val="115000"/>
                    </a:srgbClr>
                  </a:gs>
                  <a:gs pos="50000">
                    <a:srgbClr val="CC0000">
                      <a:shade val="67500"/>
                      <a:satMod val="115000"/>
                    </a:srgbClr>
                  </a:gs>
                  <a:gs pos="100000">
                    <a:srgbClr val="CC0000">
                      <a:shade val="100000"/>
                      <a:satMod val="115000"/>
                    </a:srgbClr>
                  </a:gs>
                </a:gsLst>
                <a:lin ang="13500000" scaled="1"/>
                <a:tileRect/>
              </a:gradFill>
              <a:effectLst/>
              <a:uLnTx/>
              <a:uFillTx/>
              <a:latin typeface="Verdana Pro" panose="020F0502020204030204" pitchFamily="34" charset="0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86524FE-B61E-085E-BF67-F9DCAA881B7D}"/>
              </a:ext>
            </a:extLst>
          </p:cNvPr>
          <p:cNvSpPr txBox="1"/>
          <p:nvPr/>
        </p:nvSpPr>
        <p:spPr>
          <a:xfrm>
            <a:off x="116733" y="802280"/>
            <a:ext cx="11836568" cy="5582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[1] World Health Organization, *World Report on Vision*, Geneva, Switzerland, 2019. [Online]. Available: https://www.who.int/publications/i/item/9789241516570  </a:t>
            </a:r>
          </a:p>
          <a:p>
            <a:pPr marL="0" marR="0" lvl="0" indent="0" algn="l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[2] International Agency for the Prevention of Blindness, “Vision Atlas,” 2020. [Online]. Available: https://www.iapb.org/learn/vision-atlas/  </a:t>
            </a:r>
          </a:p>
          <a:p>
            <a:pPr marL="0" marR="0" lvl="0" indent="0" algn="l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[3] J. L. Richards and T. Press, “Designing for Accessibility: Guidelines for Mobile UI/UX,” *Journal of Interaction Design*, vol. 11, no. 2, pp. 22–29, Apr. 2020.  </a:t>
            </a:r>
          </a:p>
          <a:p>
            <a:pPr marL="0" marR="0" lvl="0" indent="0" algn="l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[4] Google Material Design, "Accessibility Guidelines," 2023. [Online]. Available: https://m3.material.io/foundations/accessibility  </a:t>
            </a:r>
          </a:p>
          <a:p>
            <a:pPr marL="0" marR="0" lvl="0" indent="0" algn="l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[5] E. Khan, F. Alam, and A. El Saddik, "Assistive Technology for the Visually Impaired: A State of the Art Survey," *IEEE Access*, vol. 9, pp. 105824–105847, 2021. DOI: 10.1109/ACCESS.2021.3100054  </a:t>
            </a:r>
          </a:p>
          <a:p>
            <a:pPr marL="0" marR="0" lvl="0" indent="0" algn="l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[6] M. Islam, R. Mahmud, and K. Andersson, “AI-Based Assistive Technologies for Visually Impaired Persons: A Survey and Perspective,” *IEEE Access*, vol. 11, pp. 27263–27286, 2023. DOI: 10.1109/ACCESS.2023.3253521  </a:t>
            </a:r>
          </a:p>
          <a:p>
            <a:pPr marL="0" marR="0" lvl="0" indent="0" algn="l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[7] Upwork, “Mobile App Development Cost Guide 2024,” [Online]. Available: https://www.upwork.com/resources/mobile-app-development-cost  </a:t>
            </a:r>
          </a:p>
          <a:p>
            <a:pPr marL="0" marR="0" lvl="0" indent="0" algn="l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[8] W3C, “Web Content Accessibility Guidelines (WCAG) 2.1,” 2018. [Online]. Available: https://www.w3.org/TR/WCAG21/  </a:t>
            </a:r>
          </a:p>
          <a:p>
            <a:pPr marL="0" marR="0" lvl="0" indent="0" algn="l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[9] D. O'Brien and M. Coates, "Usability Testing for the Visually Impaired: Tools and Techniques," *Journal of Human-Computer Interaction*, vol. 32, no. 4, pp. 203–215, 2021.  </a:t>
            </a:r>
          </a:p>
          <a:p>
            <a:pPr marL="0" marR="0" lvl="0" indent="0" algn="l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[10] Statista, “Mobile App Marketing Budget Distribution Worldwide,” 2023. [Online]. Available: https://www.statista.com/statistics/1103881/app-marketing-cost-distribution/  </a:t>
            </a:r>
          </a:p>
          <a:p>
            <a:pPr marL="0" marR="0" lvl="0" indent="0" algn="l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[11] A. Harris, “Bluetooth Beacons for Indoor Navigation,” *IoT Journal*, vol. 15, no. 3, pp. 118–124, 2022.  </a:t>
            </a:r>
          </a:p>
          <a:p>
            <a:pPr marL="0" marR="0" lvl="0" indent="0" algn="l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[12] Clutch, “How Much Does It Cost to Build an App in 2024?” [Online]. Available: https://clutch.co/app-developers/resources/how-much-does-it-cost-to-develop-an-app  </a:t>
            </a:r>
          </a:p>
          <a:p>
            <a:pPr marL="0" marR="0" lvl="0" indent="0" algn="l" defTabSz="4572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[13] L. Black, “Startup Budgeting for AI-Powered Mobile Apps,” *TechCrunch*, Jan. 2023.</a:t>
            </a:r>
          </a:p>
        </p:txBody>
      </p:sp>
    </p:spTree>
    <p:extLst>
      <p:ext uri="{BB962C8B-B14F-4D97-AF65-F5344CB8AC3E}">
        <p14:creationId xmlns:p14="http://schemas.microsoft.com/office/powerpoint/2010/main" val="1421116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</TotalTime>
  <Words>1379</Words>
  <Application>Microsoft Office PowerPoint</Application>
  <PresentationFormat>Widescreen</PresentationFormat>
  <Paragraphs>159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8" baseType="lpstr">
      <vt:lpstr>ADLaM Display</vt:lpstr>
      <vt:lpstr>Aptos</vt:lpstr>
      <vt:lpstr>Aptos Display</vt:lpstr>
      <vt:lpstr>Arial</vt:lpstr>
      <vt:lpstr>Century Gothic</vt:lpstr>
      <vt:lpstr>Elephant</vt:lpstr>
      <vt:lpstr>Verdana Pro</vt:lpstr>
      <vt:lpstr>Verdana Pro Cond</vt:lpstr>
      <vt:lpstr>BrushVTI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Vasile SIli</dc:creator>
  <cp:revision>11</cp:revision>
  <dcterms:created xsi:type="dcterms:W3CDTF">2025-03-25T15:49:26Z</dcterms:created>
  <dcterms:modified xsi:type="dcterms:W3CDTF">2025-04-10T12:30:22Z</dcterms:modified>
</cp:coreProperties>
</file>