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96" d="100"/>
          <a:sy n="96" d="100"/>
        </p:scale>
        <p:origin x="19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3A05E-281D-480F-B2C8-23E74BB804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20C135-0C2A-4087-8D26-6FBBA8B142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336CB5-4C24-4974-82A5-26B39D2D16B2}"/>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5" name="Footer Placeholder 4">
            <a:extLst>
              <a:ext uri="{FF2B5EF4-FFF2-40B4-BE49-F238E27FC236}">
                <a16:creationId xmlns:a16="http://schemas.microsoft.com/office/drawing/2014/main" id="{908AF3CE-882B-43DC-9E31-C3AD6C0048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932BC4-66AF-4D7E-8956-5E517CA2B218}"/>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255893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DDD60-73AF-45FB-B46F-73B26E5B50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298B1D-0668-478D-843B-E98A7C5EB22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E2C308-301D-4205-ACD8-C4B65DEE107C}"/>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5" name="Footer Placeholder 4">
            <a:extLst>
              <a:ext uri="{FF2B5EF4-FFF2-40B4-BE49-F238E27FC236}">
                <a16:creationId xmlns:a16="http://schemas.microsoft.com/office/drawing/2014/main" id="{8F66CDE3-917C-4E50-AD7B-4A0391E848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54129-F374-4556-85F3-4E7C2F6E54C7}"/>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3942849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FB5C2-476A-41BD-A0B5-4C49189B98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4B9A46-87FF-47A7-8FC1-3D85FD4DE6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4A4DC7B-00F8-4C0D-BA05-A6EAA72189C7}"/>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5" name="Footer Placeholder 4">
            <a:extLst>
              <a:ext uri="{FF2B5EF4-FFF2-40B4-BE49-F238E27FC236}">
                <a16:creationId xmlns:a16="http://schemas.microsoft.com/office/drawing/2014/main" id="{52D1ADED-735C-46F1-BE98-53E4862050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6721EF-092D-4E3B-A7E1-768EFF6C9709}"/>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3227709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660D-E26D-4CED-BBB0-0D7DB6A2A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4E24C6-47EC-43F5-8F14-B7BA25BFA41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84FECBA-00DD-446F-A9C3-91AB3BB0386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02A1B1-10EE-41A3-8549-CDF223065A8A}"/>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6" name="Footer Placeholder 5">
            <a:extLst>
              <a:ext uri="{FF2B5EF4-FFF2-40B4-BE49-F238E27FC236}">
                <a16:creationId xmlns:a16="http://schemas.microsoft.com/office/drawing/2014/main" id="{BBBA9893-BFA8-483C-814A-B060558E27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430B2C-DCE1-49DB-B8E7-86E76453D341}"/>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4023157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C3225-A508-4618-95C9-B06F69D5469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6E283E-FBAF-4BDB-B8A6-6440D1CDA34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613C2EC-FBAD-4788-937F-971DAB2A1F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4BBD9B-C53C-4D97-84A7-107E656A5E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FC44E1-7886-4404-B1E7-2501C7A5CB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978A4DE-EE8A-4BAC-96F4-515C187EF5D7}"/>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8" name="Footer Placeholder 7">
            <a:extLst>
              <a:ext uri="{FF2B5EF4-FFF2-40B4-BE49-F238E27FC236}">
                <a16:creationId xmlns:a16="http://schemas.microsoft.com/office/drawing/2014/main" id="{639530F6-8B44-4C05-97DE-A072095DD7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43C999D-3E15-439F-9891-0972E3C03ACB}"/>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1187699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5D7A6-3BEB-4A77-BD40-19B14C5227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16A662-3F93-4CC3-B2BF-8FBF558A2385}"/>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4" name="Footer Placeholder 3">
            <a:extLst>
              <a:ext uri="{FF2B5EF4-FFF2-40B4-BE49-F238E27FC236}">
                <a16:creationId xmlns:a16="http://schemas.microsoft.com/office/drawing/2014/main" id="{2B0FEEB0-0E93-4E31-ACC1-8E3376BDCC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A7420D8-6CE4-4380-A047-F672C45D11AF}"/>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1804116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4877A05-1EA2-4A01-A116-8708FA2D307C}"/>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3" name="Footer Placeholder 2">
            <a:extLst>
              <a:ext uri="{FF2B5EF4-FFF2-40B4-BE49-F238E27FC236}">
                <a16:creationId xmlns:a16="http://schemas.microsoft.com/office/drawing/2014/main" id="{CB9537D3-AB89-43ED-8DD7-EE9DB90015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7276F62-9F07-4B78-9F34-7D958F6C4840}"/>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2360059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B842F-B72C-4F14-89A7-11C5CF43E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C2980C-5777-463B-95AB-065CDFEE60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5C0BFB-B06B-4C97-A3E8-E0C40B37C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715E5-D1F8-48DD-8FE1-0190583017BE}"/>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6" name="Footer Placeholder 5">
            <a:extLst>
              <a:ext uri="{FF2B5EF4-FFF2-40B4-BE49-F238E27FC236}">
                <a16:creationId xmlns:a16="http://schemas.microsoft.com/office/drawing/2014/main" id="{9AA7833C-2D28-451C-87BF-43A749329B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6DAF2C-F425-4223-822D-5765E4414FBD}"/>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1924291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44609-3900-48B1-BC0F-B6EBAECCF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9420258-FE55-4E52-9926-4B51AF579AA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F74F603-EA3E-4658-B32C-D7FD8859D1F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C972F5-E950-4777-B3AD-0ED36F186E39}"/>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6" name="Footer Placeholder 5">
            <a:extLst>
              <a:ext uri="{FF2B5EF4-FFF2-40B4-BE49-F238E27FC236}">
                <a16:creationId xmlns:a16="http://schemas.microsoft.com/office/drawing/2014/main" id="{57296AFB-A35D-43C2-B3E2-DF3378D925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40E855-202A-4B46-AA9C-AEAE909EB43F}"/>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1393545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F55A0-B16F-423F-BBC0-3FAE37780EE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DD4DB3-48C1-4DFB-B626-8782AB8642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807F73B-F4B9-4CA3-95E5-2D41ECA05113}"/>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5" name="Footer Placeholder 4">
            <a:extLst>
              <a:ext uri="{FF2B5EF4-FFF2-40B4-BE49-F238E27FC236}">
                <a16:creationId xmlns:a16="http://schemas.microsoft.com/office/drawing/2014/main" id="{917ED84E-9038-4D7A-B25E-ADFF4758C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80445E-732B-45BD-9CFA-44E5E2C3D5AE}"/>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123649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46F6A8-0B7E-473F-9AB5-35273EE245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E7597B-3EB6-42FC-BB5F-78D3068F8C7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BEDC1-B5E0-49B6-AA8B-BEC1DA2BB05B}"/>
              </a:ext>
            </a:extLst>
          </p:cNvPr>
          <p:cNvSpPr>
            <a:spLocks noGrp="1"/>
          </p:cNvSpPr>
          <p:nvPr>
            <p:ph type="dt" sz="half" idx="10"/>
          </p:nvPr>
        </p:nvSpPr>
        <p:spPr/>
        <p:txBody>
          <a:bodyPr/>
          <a:lstStyle/>
          <a:p>
            <a:fld id="{A30DCA25-9397-4940-872C-3B3C0FB61D36}" type="datetimeFigureOut">
              <a:rPr lang="en-GB" smtClean="0"/>
              <a:t>03/06/2021</a:t>
            </a:fld>
            <a:endParaRPr lang="en-GB"/>
          </a:p>
        </p:txBody>
      </p:sp>
      <p:sp>
        <p:nvSpPr>
          <p:cNvPr id="5" name="Footer Placeholder 4">
            <a:extLst>
              <a:ext uri="{FF2B5EF4-FFF2-40B4-BE49-F238E27FC236}">
                <a16:creationId xmlns:a16="http://schemas.microsoft.com/office/drawing/2014/main" id="{5AD4E9D4-FCB3-48F2-B824-CBFFB7A30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198B90-D07B-41F9-8311-87CF9F632C16}"/>
              </a:ext>
            </a:extLst>
          </p:cNvPr>
          <p:cNvSpPr>
            <a:spLocks noGrp="1"/>
          </p:cNvSpPr>
          <p:nvPr>
            <p:ph type="sldNum" sz="quarter" idx="12"/>
          </p:nvPr>
        </p:nvSpPr>
        <p:spPr/>
        <p:txBody>
          <a:bodyPr/>
          <a:lstStyle/>
          <a:p>
            <a:fld id="{2BA92295-6CE7-4907-ACA2-6683653B813E}" type="slidenum">
              <a:rPr lang="en-GB" smtClean="0"/>
              <a:t>‹#›</a:t>
            </a:fld>
            <a:endParaRPr lang="en-GB"/>
          </a:p>
        </p:txBody>
      </p:sp>
    </p:spTree>
    <p:extLst>
      <p:ext uri="{BB962C8B-B14F-4D97-AF65-F5344CB8AC3E}">
        <p14:creationId xmlns:p14="http://schemas.microsoft.com/office/powerpoint/2010/main" val="2436511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2EC140-3957-4FE1-AB79-308A70B944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4A51CC1-72E8-49F6-97B0-36B4A7CC4B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806C4-39CA-4F27-918B-AADA54637A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0DCA25-9397-4940-872C-3B3C0FB61D36}" type="datetimeFigureOut">
              <a:rPr lang="en-GB" smtClean="0"/>
              <a:t>03/06/2021</a:t>
            </a:fld>
            <a:endParaRPr lang="en-GB"/>
          </a:p>
        </p:txBody>
      </p:sp>
      <p:sp>
        <p:nvSpPr>
          <p:cNvPr id="5" name="Footer Placeholder 4">
            <a:extLst>
              <a:ext uri="{FF2B5EF4-FFF2-40B4-BE49-F238E27FC236}">
                <a16:creationId xmlns:a16="http://schemas.microsoft.com/office/drawing/2014/main" id="{3330DDA4-0D7E-40F5-B98D-F724DC1887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EB6948A-9408-4308-A6DF-5FF579DACE5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A92295-6CE7-4907-ACA2-6683653B813E}" type="slidenum">
              <a:rPr lang="en-GB" smtClean="0"/>
              <a:t>‹#›</a:t>
            </a:fld>
            <a:endParaRPr lang="en-GB"/>
          </a:p>
        </p:txBody>
      </p:sp>
    </p:spTree>
    <p:extLst>
      <p:ext uri="{BB962C8B-B14F-4D97-AF65-F5344CB8AC3E}">
        <p14:creationId xmlns:p14="http://schemas.microsoft.com/office/powerpoint/2010/main" val="11365492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4" name="Freeform: Shape 13">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6" name="Freeform: Shape 15">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B8CF984-70EC-47F0-A6E1-073DEFBF8576}"/>
              </a:ext>
            </a:extLst>
          </p:cNvPr>
          <p:cNvSpPr>
            <a:spLocks noGrp="1"/>
          </p:cNvSpPr>
          <p:nvPr>
            <p:ph type="ctrTitle"/>
          </p:nvPr>
        </p:nvSpPr>
        <p:spPr>
          <a:xfrm>
            <a:off x="-238126" y="0"/>
            <a:ext cx="4655287" cy="6858000"/>
          </a:xfrm>
        </p:spPr>
        <p:txBody>
          <a:bodyPr anchor="b">
            <a:normAutofit/>
          </a:bodyPr>
          <a:lstStyle/>
          <a:p>
            <a:r>
              <a:rPr lang="en-GB" sz="1200" dirty="0">
                <a:latin typeface="+mn-lt"/>
              </a:rPr>
              <a:t>Amazon makes knowledge application a central piece to their business strategy, like many other companies (eBay for example) but none are as successful as theirs. You would believe knowledge application is almost magical in Amazon if it were not for an intelligent informatics system that enables the company to get to know our preferences and make every browse on the website a very personal and amazing experience. The technology is designed to make these connections without an account but registering for one makes it more personal. This way, productivity and efficiency are at their highest by providing important relevant content at the perfect time. </a:t>
            </a:r>
            <a:br>
              <a:rPr lang="en-GB" sz="1200" dirty="0">
                <a:latin typeface="+mn-lt"/>
              </a:rPr>
            </a:br>
            <a:br>
              <a:rPr lang="en-GB" sz="1200" dirty="0">
                <a:latin typeface="+mn-lt"/>
              </a:rPr>
            </a:br>
            <a:br>
              <a:rPr lang="en-GB" sz="1200" dirty="0">
                <a:latin typeface="+mn-lt"/>
              </a:rPr>
            </a:br>
            <a:br>
              <a:rPr lang="en-GB" sz="1200" dirty="0">
                <a:latin typeface="+mn-lt"/>
              </a:rPr>
            </a:br>
            <a:br>
              <a:rPr lang="en-GB" sz="1200" dirty="0">
                <a:latin typeface="+mn-lt"/>
              </a:rPr>
            </a:br>
            <a:r>
              <a:rPr lang="en-GB" sz="1200" dirty="0">
                <a:latin typeface="+mn-lt"/>
              </a:rPr>
              <a:t>The system is also designed so that customers, instead of browsing every day looking for a good deal, can have an alert,  reminder or subscribe and be informed about personalised deals without them being repetitive or annoying. Other customer feedbacks or likes contribute to the distribution of information across the platform, making knowledge gathering and then application the core part of their strategy.</a:t>
            </a:r>
            <a:br>
              <a:rPr lang="en-GB" sz="1200" dirty="0">
                <a:latin typeface="+mn-lt"/>
              </a:rPr>
            </a:br>
            <a:br>
              <a:rPr lang="en-GB" sz="1200" dirty="0">
                <a:latin typeface="+mn-lt"/>
              </a:rPr>
            </a:br>
            <a:br>
              <a:rPr lang="en-GB" sz="1200" dirty="0">
                <a:latin typeface="+mn-lt"/>
              </a:rPr>
            </a:br>
            <a:br>
              <a:rPr lang="en-GB" sz="1200" dirty="0">
                <a:latin typeface="+mn-lt"/>
              </a:rPr>
            </a:br>
            <a:br>
              <a:rPr lang="en-GB" sz="1200" dirty="0">
                <a:latin typeface="+mn-lt"/>
              </a:rPr>
            </a:br>
            <a:br>
              <a:rPr lang="en-GB" sz="1200" dirty="0">
                <a:latin typeface="+mn-lt"/>
              </a:rPr>
            </a:br>
            <a:r>
              <a:rPr lang="en-GB" sz="1200" dirty="0">
                <a:latin typeface="+mn-lt"/>
              </a:rPr>
              <a:t>The fact that the same consistent presentation is used for employees adds benefit to the work efficiency. This way employees do not waste time trying to interpret different charts or organising structures adding value to allocated task time efficiency.</a:t>
            </a:r>
            <a:br>
              <a:rPr lang="en-GB" sz="1200" dirty="0">
                <a:latin typeface="+mn-lt"/>
              </a:rPr>
            </a:br>
            <a:br>
              <a:rPr lang="en-GB" sz="1200" dirty="0">
                <a:latin typeface="+mn-lt"/>
              </a:rPr>
            </a:br>
            <a:br>
              <a:rPr lang="en-GB" sz="1200" dirty="0">
                <a:latin typeface="+mn-lt"/>
              </a:rPr>
            </a:br>
            <a:br>
              <a:rPr lang="en-GB" sz="1200" dirty="0">
                <a:latin typeface="+mn-lt"/>
              </a:rPr>
            </a:br>
            <a:br>
              <a:rPr lang="en-GB" sz="1200" dirty="0">
                <a:latin typeface="+mn-lt"/>
              </a:rPr>
            </a:br>
            <a:r>
              <a:rPr lang="en-GB" sz="1200" dirty="0">
                <a:latin typeface="+mn-lt"/>
              </a:rPr>
              <a:t>According to Chen (2004), there is a purpose to measuring an organisation’s knowledge management performance, if it’s market orientated as in how they deal with the situations of a competitive market and how they improve the internal procedures and focuses,  as in how the organisation implements the knowledge management.</a:t>
            </a:r>
            <a:br>
              <a:rPr lang="en-GB" sz="1400" dirty="0">
                <a:latin typeface="+mn-lt"/>
              </a:rPr>
            </a:br>
            <a:endParaRPr lang="en-GB" sz="1400" dirty="0">
              <a:latin typeface="+mn-lt"/>
            </a:endParaRPr>
          </a:p>
        </p:txBody>
      </p:sp>
      <p:pic>
        <p:nvPicPr>
          <p:cNvPr id="5" name="Picture 4" descr="Diagram&#10;&#10;Description automatically generated">
            <a:extLst>
              <a:ext uri="{FF2B5EF4-FFF2-40B4-BE49-F238E27FC236}">
                <a16:creationId xmlns:a16="http://schemas.microsoft.com/office/drawing/2014/main" id="{AAF7FAC8-65EF-4F91-AA56-FDC29A49E1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55287" y="1061516"/>
            <a:ext cx="7055436" cy="5291576"/>
          </a:xfrm>
          <a:prstGeom prst="rect">
            <a:avLst/>
          </a:prstGeom>
        </p:spPr>
      </p:pic>
      <p:sp>
        <p:nvSpPr>
          <p:cNvPr id="3" name="Subtitle 2">
            <a:extLst>
              <a:ext uri="{FF2B5EF4-FFF2-40B4-BE49-F238E27FC236}">
                <a16:creationId xmlns:a16="http://schemas.microsoft.com/office/drawing/2014/main" id="{BB78E221-5356-4151-A5A7-0A51882B9EEA}"/>
              </a:ext>
            </a:extLst>
          </p:cNvPr>
          <p:cNvSpPr>
            <a:spLocks noGrp="1"/>
          </p:cNvSpPr>
          <p:nvPr>
            <p:ph type="subTitle" idx="1"/>
          </p:nvPr>
        </p:nvSpPr>
        <p:spPr>
          <a:xfrm>
            <a:off x="1814945" y="7509020"/>
            <a:ext cx="9144000" cy="1655762"/>
          </a:xfrm>
        </p:spPr>
        <p:txBody>
          <a:bodyPr/>
          <a:lstStyle/>
          <a:p>
            <a:endParaRPr lang="en-GB"/>
          </a:p>
        </p:txBody>
      </p:sp>
    </p:spTree>
    <p:extLst>
      <p:ext uri="{BB962C8B-B14F-4D97-AF65-F5344CB8AC3E}">
        <p14:creationId xmlns:p14="http://schemas.microsoft.com/office/powerpoint/2010/main" val="7625382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293</Words>
  <Application>Microsoft Office PowerPoint</Application>
  <PresentationFormat>Widescreen</PresentationFormat>
  <Paragraphs>1</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Amazon makes knowledge application a central piece to their business strategy, like many other companies (eBay for example) but none are as successful as theirs. You would believe knowledge application is almost magical in Amazon if it were not for an intelligent informatics system that enables the company to get to know our preferences and make every browse on the website a very personal and amazing experience. The technology is designed to make these connections without an account but registering for one makes it more personal. This way, productivity and efficiency are at their highest by providing important relevant content at the perfect time.      The system is also designed so that customers, instead of browsing every day looking for a good deal, can have an alert,  reminder or subscribe and be informed about personalised deals without them being repetitive or annoying. Other customer feedbacks or likes contribute to the distribution of information across the platform, making knowledge gathering and then application the core part of their strategy.      The fact that the same consistent presentation is used for employees adds benefit to the work efficiency. This way employees do not waste time trying to interpret different charts or organising structures adding value to allocated task time efficiency.     According to Chen (2004), there is a purpose to measuring an organisation’s knowledge management performance, if it’s market orientated as in how they deal with the situations of a competitive market and how they improve the internal procedures and focuses,  as in how the organisation implements the knowledge management.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Brindusa Elena Nechita</dc:creator>
  <cp:lastModifiedBy>Brindusa Elena Nechita</cp:lastModifiedBy>
  <cp:revision>2</cp:revision>
  <dcterms:created xsi:type="dcterms:W3CDTF">2021-06-03T20:46:13Z</dcterms:created>
  <dcterms:modified xsi:type="dcterms:W3CDTF">2021-06-03T21:27:54Z</dcterms:modified>
</cp:coreProperties>
</file>