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5" r:id="rId8"/>
    <p:sldId id="263" r:id="rId9"/>
    <p:sldId id="264"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115" d="100"/>
          <a:sy n="115" d="100"/>
        </p:scale>
        <p:origin x="130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700420782"/>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9168144"/>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25886160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84057366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696103460"/>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59446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29440771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41297687"/>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17/09/2019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1820134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3256551238"/>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17/09/2019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15566429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17/09/2019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40509431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HPAH5037</a:t>
            </a:r>
            <a:r>
              <a:rPr lang="en-GB" dirty="0"/>
              <a:t>; HPAH6037 </a:t>
            </a:r>
            <a:endParaRPr lang="en-GB" dirty="0" smtClean="0"/>
          </a:p>
          <a:p>
            <a:r>
              <a:rPr lang="en-GB" dirty="0" smtClean="0"/>
              <a:t>Nero Represented in ART</a:t>
            </a:r>
            <a:endParaRPr lang="en-GB" dirty="0"/>
          </a:p>
        </p:txBody>
      </p:sp>
      <p:sp>
        <p:nvSpPr>
          <p:cNvPr id="2" name="Title 1"/>
          <p:cNvSpPr>
            <a:spLocks noGrp="1"/>
          </p:cNvSpPr>
          <p:nvPr>
            <p:ph type="ctrTitle"/>
          </p:nvPr>
        </p:nvSpPr>
        <p:spPr>
          <a:xfrm>
            <a:off x="685800" y="588819"/>
            <a:ext cx="7772400" cy="1434921"/>
          </a:xfrm>
        </p:spPr>
        <p:txBody>
          <a:bodyPr>
            <a:normAutofit fontScale="90000"/>
          </a:bodyPr>
          <a:lstStyle/>
          <a:p>
            <a:r>
              <a:rPr lang="en-GB" dirty="0" smtClean="0"/>
              <a:t>Murder</a:t>
            </a:r>
            <a:r>
              <a:rPr lang="en-GB" dirty="0"/>
              <a:t>, Mayhem and Megalomania: The Life and Times of the Emperor </a:t>
            </a:r>
            <a:r>
              <a:rPr lang="en-GB" dirty="0" smtClean="0"/>
              <a:t>Nero</a:t>
            </a:r>
            <a:endParaRPr lang="en-GB" dirty="0"/>
          </a:p>
        </p:txBody>
      </p:sp>
      <p:pic>
        <p:nvPicPr>
          <p:cNvPr id="5" name="Picture 4"/>
          <p:cNvPicPr>
            <a:picLocks noChangeAspect="1"/>
          </p:cNvPicPr>
          <p:nvPr/>
        </p:nvPicPr>
        <p:blipFill>
          <a:blip r:embed="rId2"/>
          <a:stretch>
            <a:fillRect/>
          </a:stretch>
        </p:blipFill>
        <p:spPr>
          <a:xfrm>
            <a:off x="6285808" y="3780734"/>
            <a:ext cx="2547779" cy="2467130"/>
          </a:xfrm>
          <a:prstGeom prst="rect">
            <a:avLst/>
          </a:prstGeom>
        </p:spPr>
      </p:pic>
      <p:pic>
        <p:nvPicPr>
          <p:cNvPr id="7" name="Picture 6"/>
          <p:cNvPicPr>
            <a:picLocks noChangeAspect="1"/>
          </p:cNvPicPr>
          <p:nvPr/>
        </p:nvPicPr>
        <p:blipFill>
          <a:blip r:embed="rId3"/>
          <a:stretch>
            <a:fillRect/>
          </a:stretch>
        </p:blipFill>
        <p:spPr>
          <a:xfrm>
            <a:off x="258455" y="3780734"/>
            <a:ext cx="1952203" cy="2417629"/>
          </a:xfrm>
          <a:prstGeom prst="rect">
            <a:avLst/>
          </a:prstGeom>
        </p:spPr>
      </p:pic>
      <p:pic>
        <p:nvPicPr>
          <p:cNvPr id="8" name="Picture 7"/>
          <p:cNvPicPr>
            <a:picLocks noChangeAspect="1"/>
          </p:cNvPicPr>
          <p:nvPr/>
        </p:nvPicPr>
        <p:blipFill>
          <a:blip r:embed="rId4"/>
          <a:stretch>
            <a:fillRect/>
          </a:stretch>
        </p:blipFill>
        <p:spPr>
          <a:xfrm>
            <a:off x="2297283" y="3780734"/>
            <a:ext cx="1762236" cy="2467130"/>
          </a:xfrm>
          <a:prstGeom prst="rect">
            <a:avLst/>
          </a:prstGeom>
        </p:spPr>
      </p:pic>
      <p:pic>
        <p:nvPicPr>
          <p:cNvPr id="9" name="Picture 8"/>
          <p:cNvPicPr>
            <a:picLocks noChangeAspect="1"/>
          </p:cNvPicPr>
          <p:nvPr/>
        </p:nvPicPr>
        <p:blipFill>
          <a:blip r:embed="rId5"/>
          <a:stretch>
            <a:fillRect/>
          </a:stretch>
        </p:blipFill>
        <p:spPr>
          <a:xfrm>
            <a:off x="4178626" y="3780734"/>
            <a:ext cx="1988075" cy="2467130"/>
          </a:xfrm>
          <a:prstGeom prst="rect">
            <a:avLst/>
          </a:prstGeom>
        </p:spPr>
      </p:pic>
    </p:spTree>
    <p:extLst>
      <p:ext uri="{BB962C8B-B14F-4D97-AF65-F5344CB8AC3E}">
        <p14:creationId xmlns:p14="http://schemas.microsoft.com/office/powerpoint/2010/main" val="38250704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Literary descriptions of Nero</a:t>
            </a:r>
            <a:endParaRPr lang="en-GB" dirty="0"/>
          </a:p>
        </p:txBody>
      </p:sp>
      <p:sp>
        <p:nvSpPr>
          <p:cNvPr id="3" name="Content Placeholder 2"/>
          <p:cNvSpPr>
            <a:spLocks noGrp="1"/>
          </p:cNvSpPr>
          <p:nvPr>
            <p:ph sz="quarter" idx="1"/>
          </p:nvPr>
        </p:nvSpPr>
        <p:spPr>
          <a:xfrm>
            <a:off x="301751" y="1527047"/>
            <a:ext cx="8674823" cy="4976783"/>
          </a:xfrm>
        </p:spPr>
        <p:txBody>
          <a:bodyPr>
            <a:normAutofit fontScale="92500" lnSpcReduction="20000"/>
          </a:bodyPr>
          <a:lstStyle/>
          <a:p>
            <a:pPr marL="0" indent="0">
              <a:buNone/>
            </a:pPr>
            <a:r>
              <a:rPr lang="en-GB" dirty="0"/>
              <a:t>“Nero was of fairly average height, with a </a:t>
            </a:r>
            <a:r>
              <a:rPr lang="en-GB" dirty="0" err="1"/>
              <a:t>pustular</a:t>
            </a:r>
            <a:r>
              <a:rPr lang="en-GB" dirty="0"/>
              <a:t> and malodorous body and blondish hair; his face was pretty rather than handsome, his eyes blue-grey and rather weak; he had a squat neck, a protuberant belly, and spindly legs… He was utterly shameless in the care of his person and in his dress, always having his hair arranged in tiers of curls, and during the trip to Greece also letting it grow long and hang down behind; and he often appeared in public in a dining-robe, with a handkerchief bound about his neck, </a:t>
            </a:r>
            <a:r>
              <a:rPr lang="en-GB" dirty="0" err="1"/>
              <a:t>ungirt</a:t>
            </a:r>
            <a:r>
              <a:rPr lang="en-GB" dirty="0"/>
              <a:t> and unshod.” – </a:t>
            </a:r>
            <a:r>
              <a:rPr lang="en-GB" b="1" dirty="0"/>
              <a:t>Suetonius </a:t>
            </a:r>
            <a:r>
              <a:rPr lang="en-GB" b="1" i="1" dirty="0"/>
              <a:t>Nero</a:t>
            </a:r>
            <a:r>
              <a:rPr lang="en-GB" b="1" dirty="0"/>
              <a:t> 51</a:t>
            </a:r>
            <a:r>
              <a:rPr lang="en-GB" dirty="0"/>
              <a:t>.</a:t>
            </a:r>
          </a:p>
          <a:p>
            <a:pPr marL="0" indent="0">
              <a:buNone/>
            </a:pPr>
            <a:endParaRPr lang="en-GB" sz="900" dirty="0"/>
          </a:p>
          <a:p>
            <a:pPr marL="0" indent="0">
              <a:buNone/>
            </a:pPr>
            <a:r>
              <a:rPr lang="en-GB" dirty="0"/>
              <a:t>“…so Nero shows his face to Rome; his bright and shinning countenance illumines all the air, while down upon his graceful neck fall rippling waves of hair.” – </a:t>
            </a:r>
            <a:r>
              <a:rPr lang="en-GB" b="1" i="1" dirty="0" err="1"/>
              <a:t>Apocolocyntosis</a:t>
            </a:r>
            <a:r>
              <a:rPr lang="en-GB" b="1" dirty="0"/>
              <a:t> 4 </a:t>
            </a:r>
            <a:r>
              <a:rPr lang="en-GB" dirty="0"/>
              <a:t>– (section of verse, praising Nero and coming of a golden age).</a:t>
            </a:r>
          </a:p>
          <a:p>
            <a:pPr marL="0" indent="0">
              <a:buNone/>
            </a:pPr>
            <a:endParaRPr lang="en-GB" dirty="0"/>
          </a:p>
        </p:txBody>
      </p:sp>
    </p:spTree>
    <p:extLst>
      <p:ext uri="{BB962C8B-B14F-4D97-AF65-F5344CB8AC3E}">
        <p14:creationId xmlns:p14="http://schemas.microsoft.com/office/powerpoint/2010/main" val="3186012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as a Child</a:t>
            </a:r>
            <a:endParaRPr lang="en-GB" dirty="0"/>
          </a:p>
        </p:txBody>
      </p:sp>
      <p:pic>
        <p:nvPicPr>
          <p:cNvPr id="4" name="Content Placeholder 3"/>
          <p:cNvPicPr>
            <a:picLocks noGrp="1" noChangeAspect="1"/>
          </p:cNvPicPr>
          <p:nvPr>
            <p:ph sz="quarter" idx="1"/>
          </p:nvPr>
        </p:nvPicPr>
        <p:blipFill>
          <a:blip r:embed="rId2"/>
          <a:stretch>
            <a:fillRect/>
          </a:stretch>
        </p:blipFill>
        <p:spPr>
          <a:xfrm>
            <a:off x="434294" y="1806488"/>
            <a:ext cx="2505673" cy="4127350"/>
          </a:xfrm>
          <a:prstGeom prst="rect">
            <a:avLst/>
          </a:prstGeom>
        </p:spPr>
      </p:pic>
      <p:sp>
        <p:nvSpPr>
          <p:cNvPr id="5" name="Rectangle 4"/>
          <p:cNvSpPr/>
          <p:nvPr/>
        </p:nvSpPr>
        <p:spPr>
          <a:xfrm>
            <a:off x="515937" y="5933838"/>
            <a:ext cx="2643753" cy="646331"/>
          </a:xfrm>
          <a:prstGeom prst="rect">
            <a:avLst/>
          </a:prstGeom>
        </p:spPr>
        <p:txBody>
          <a:bodyPr wrap="square">
            <a:spAutoFit/>
          </a:bodyPr>
          <a:lstStyle/>
          <a:p>
            <a:r>
              <a:rPr lang="it-IT" dirty="0" smtClean="0"/>
              <a:t>c. AD 48-50 – in Louvre, Paris.</a:t>
            </a:r>
            <a:endParaRPr lang="en-GB" dirty="0"/>
          </a:p>
        </p:txBody>
      </p:sp>
      <p:pic>
        <p:nvPicPr>
          <p:cNvPr id="6" name="Picture 5"/>
          <p:cNvPicPr>
            <a:picLocks noChangeAspect="1"/>
          </p:cNvPicPr>
          <p:nvPr/>
        </p:nvPicPr>
        <p:blipFill>
          <a:blip r:embed="rId3"/>
          <a:stretch>
            <a:fillRect/>
          </a:stretch>
        </p:blipFill>
        <p:spPr>
          <a:xfrm>
            <a:off x="6348768" y="2125122"/>
            <a:ext cx="2487384" cy="3401863"/>
          </a:xfrm>
          <a:prstGeom prst="rect">
            <a:avLst/>
          </a:prstGeom>
        </p:spPr>
      </p:pic>
      <p:sp>
        <p:nvSpPr>
          <p:cNvPr id="7" name="Rectangle 6"/>
          <p:cNvSpPr/>
          <p:nvPr/>
        </p:nvSpPr>
        <p:spPr>
          <a:xfrm>
            <a:off x="6348768" y="5472173"/>
            <a:ext cx="2676646" cy="923330"/>
          </a:xfrm>
          <a:prstGeom prst="rect">
            <a:avLst/>
          </a:prstGeom>
        </p:spPr>
        <p:txBody>
          <a:bodyPr wrap="square">
            <a:spAutoFit/>
          </a:bodyPr>
          <a:lstStyle/>
          <a:p>
            <a:r>
              <a:rPr lang="en-GB" dirty="0" smtClean="0"/>
              <a:t>Image of Gaius Caesar, Grandson of Augustus (</a:t>
            </a:r>
            <a:r>
              <a:rPr lang="en-GB" u="sng" dirty="0" smtClean="0"/>
              <a:t>not Caligula</a:t>
            </a:r>
            <a:r>
              <a:rPr lang="en-GB" dirty="0" smtClean="0"/>
              <a:t>)</a:t>
            </a:r>
            <a:endParaRPr lang="en-GB" dirty="0"/>
          </a:p>
        </p:txBody>
      </p:sp>
      <p:pic>
        <p:nvPicPr>
          <p:cNvPr id="8" name="Picture 7"/>
          <p:cNvPicPr>
            <a:picLocks noChangeAspect="1"/>
          </p:cNvPicPr>
          <p:nvPr/>
        </p:nvPicPr>
        <p:blipFill>
          <a:blip r:embed="rId4"/>
          <a:stretch>
            <a:fillRect/>
          </a:stretch>
        </p:blipFill>
        <p:spPr>
          <a:xfrm>
            <a:off x="3271477" y="2115977"/>
            <a:ext cx="2761727" cy="3420152"/>
          </a:xfrm>
          <a:prstGeom prst="rect">
            <a:avLst/>
          </a:prstGeom>
        </p:spPr>
      </p:pic>
      <p:sp>
        <p:nvSpPr>
          <p:cNvPr id="9" name="Rectangle 8"/>
          <p:cNvSpPr/>
          <p:nvPr/>
        </p:nvSpPr>
        <p:spPr>
          <a:xfrm>
            <a:off x="3163273" y="5601056"/>
            <a:ext cx="2965771" cy="923330"/>
          </a:xfrm>
          <a:prstGeom prst="rect">
            <a:avLst/>
          </a:prstGeom>
        </p:spPr>
        <p:txBody>
          <a:bodyPr wrap="square">
            <a:spAutoFit/>
          </a:bodyPr>
          <a:lstStyle/>
          <a:p>
            <a:r>
              <a:rPr lang="en-GB" dirty="0" smtClean="0"/>
              <a:t>Bust of young Nero, </a:t>
            </a:r>
            <a:r>
              <a:rPr lang="en-GB" dirty="0" err="1" smtClean="0"/>
              <a:t>Römisch-Germanisches</a:t>
            </a:r>
            <a:r>
              <a:rPr lang="en-GB" dirty="0" smtClean="0"/>
              <a:t> Museum, Cologne.</a:t>
            </a:r>
            <a:endParaRPr lang="en-GB" dirty="0"/>
          </a:p>
        </p:txBody>
      </p:sp>
    </p:spTree>
    <p:extLst>
      <p:ext uri="{BB962C8B-B14F-4D97-AF65-F5344CB8AC3E}">
        <p14:creationId xmlns:p14="http://schemas.microsoft.com/office/powerpoint/2010/main" val="2491252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Images of Nero as an adult</a:t>
            </a:r>
            <a:endParaRPr lang="en-GB" dirty="0"/>
          </a:p>
        </p:txBody>
      </p:sp>
      <p:pic>
        <p:nvPicPr>
          <p:cNvPr id="4" name="Content Placeholder 3"/>
          <p:cNvPicPr>
            <a:picLocks noGrp="1" noChangeAspect="1"/>
          </p:cNvPicPr>
          <p:nvPr>
            <p:ph sz="quarter" idx="1"/>
          </p:nvPr>
        </p:nvPicPr>
        <p:blipFill>
          <a:blip r:embed="rId2"/>
          <a:stretch>
            <a:fillRect/>
          </a:stretch>
        </p:blipFill>
        <p:spPr>
          <a:xfrm>
            <a:off x="301752" y="2123919"/>
            <a:ext cx="2743438" cy="3840813"/>
          </a:xfrm>
          <a:prstGeom prst="rect">
            <a:avLst/>
          </a:prstGeom>
        </p:spPr>
      </p:pic>
      <p:sp>
        <p:nvSpPr>
          <p:cNvPr id="5" name="Rectangle 4"/>
          <p:cNvSpPr/>
          <p:nvPr/>
        </p:nvSpPr>
        <p:spPr>
          <a:xfrm>
            <a:off x="501496" y="5964733"/>
            <a:ext cx="2345514" cy="369332"/>
          </a:xfrm>
          <a:prstGeom prst="rect">
            <a:avLst/>
          </a:prstGeom>
        </p:spPr>
        <p:txBody>
          <a:bodyPr wrap="none">
            <a:spAutoFit/>
          </a:bodyPr>
          <a:lstStyle/>
          <a:p>
            <a:r>
              <a:rPr lang="en-GB" dirty="0" err="1" smtClean="0"/>
              <a:t>Glyptothek</a:t>
            </a:r>
            <a:r>
              <a:rPr lang="en-GB" dirty="0" smtClean="0"/>
              <a:t>, Munich </a:t>
            </a:r>
            <a:endParaRPr lang="en-GB" dirty="0"/>
          </a:p>
        </p:txBody>
      </p:sp>
      <p:pic>
        <p:nvPicPr>
          <p:cNvPr id="6" name="Picture 5"/>
          <p:cNvPicPr>
            <a:picLocks noChangeAspect="1"/>
          </p:cNvPicPr>
          <p:nvPr/>
        </p:nvPicPr>
        <p:blipFill>
          <a:blip r:embed="rId3"/>
          <a:stretch>
            <a:fillRect/>
          </a:stretch>
        </p:blipFill>
        <p:spPr>
          <a:xfrm>
            <a:off x="3244934" y="2123919"/>
            <a:ext cx="2743438" cy="3840813"/>
          </a:xfrm>
          <a:prstGeom prst="rect">
            <a:avLst/>
          </a:prstGeom>
        </p:spPr>
      </p:pic>
      <p:sp>
        <p:nvSpPr>
          <p:cNvPr id="7" name="Rectangle 6"/>
          <p:cNvSpPr/>
          <p:nvPr/>
        </p:nvSpPr>
        <p:spPr>
          <a:xfrm>
            <a:off x="3244934" y="5964733"/>
            <a:ext cx="2744662" cy="369332"/>
          </a:xfrm>
          <a:prstGeom prst="rect">
            <a:avLst/>
          </a:prstGeom>
        </p:spPr>
        <p:txBody>
          <a:bodyPr wrap="none">
            <a:spAutoFit/>
          </a:bodyPr>
          <a:lstStyle/>
          <a:p>
            <a:r>
              <a:rPr lang="en-GB" dirty="0" smtClean="0"/>
              <a:t>British Museum, London</a:t>
            </a:r>
            <a:endParaRPr lang="en-GB" dirty="0"/>
          </a:p>
        </p:txBody>
      </p:sp>
      <p:pic>
        <p:nvPicPr>
          <p:cNvPr id="8" name="Picture 7"/>
          <p:cNvPicPr>
            <a:picLocks noChangeAspect="1"/>
          </p:cNvPicPr>
          <p:nvPr/>
        </p:nvPicPr>
        <p:blipFill rotWithShape="1">
          <a:blip r:embed="rId4"/>
          <a:srcRect l="5147" r="5862"/>
          <a:stretch/>
        </p:blipFill>
        <p:spPr>
          <a:xfrm>
            <a:off x="6098265" y="2123918"/>
            <a:ext cx="2756079" cy="3743268"/>
          </a:xfrm>
          <a:prstGeom prst="rect">
            <a:avLst/>
          </a:prstGeom>
        </p:spPr>
      </p:pic>
      <p:sp>
        <p:nvSpPr>
          <p:cNvPr id="9" name="Rectangle 8"/>
          <p:cNvSpPr/>
          <p:nvPr/>
        </p:nvSpPr>
        <p:spPr>
          <a:xfrm>
            <a:off x="6188116" y="5964732"/>
            <a:ext cx="2593980" cy="369332"/>
          </a:xfrm>
          <a:prstGeom prst="rect">
            <a:avLst/>
          </a:prstGeom>
        </p:spPr>
        <p:txBody>
          <a:bodyPr wrap="none">
            <a:spAutoFit/>
          </a:bodyPr>
          <a:lstStyle/>
          <a:p>
            <a:r>
              <a:rPr lang="en-GB" dirty="0" err="1" smtClean="0"/>
              <a:t>Musei</a:t>
            </a:r>
            <a:r>
              <a:rPr lang="en-GB" dirty="0" smtClean="0"/>
              <a:t> </a:t>
            </a:r>
            <a:r>
              <a:rPr lang="en-GB" dirty="0" err="1" smtClean="0"/>
              <a:t>Capitolini</a:t>
            </a:r>
            <a:r>
              <a:rPr lang="en-GB" dirty="0" smtClean="0"/>
              <a:t>, Rome</a:t>
            </a:r>
            <a:endParaRPr lang="en-GB" dirty="0"/>
          </a:p>
        </p:txBody>
      </p:sp>
    </p:spTree>
    <p:extLst>
      <p:ext uri="{BB962C8B-B14F-4D97-AF65-F5344CB8AC3E}">
        <p14:creationId xmlns:p14="http://schemas.microsoft.com/office/powerpoint/2010/main" val="4312154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Nero on </a:t>
            </a:r>
            <a:r>
              <a:rPr lang="en-GB" dirty="0" smtClean="0"/>
              <a:t>coins (early)</a:t>
            </a:r>
            <a:endParaRPr lang="en-GB" dirty="0"/>
          </a:p>
        </p:txBody>
      </p:sp>
      <p:pic>
        <p:nvPicPr>
          <p:cNvPr id="4" name="Content Placeholder 3"/>
          <p:cNvPicPr>
            <a:picLocks noGrp="1" noChangeAspect="1"/>
          </p:cNvPicPr>
          <p:nvPr>
            <p:ph sz="quarter" idx="1"/>
          </p:nvPr>
        </p:nvPicPr>
        <p:blipFill>
          <a:blip r:embed="rId2"/>
          <a:stretch>
            <a:fillRect/>
          </a:stretch>
        </p:blipFill>
        <p:spPr>
          <a:xfrm>
            <a:off x="240820" y="2278907"/>
            <a:ext cx="2810500" cy="3145809"/>
          </a:xfrm>
          <a:prstGeom prst="rect">
            <a:avLst/>
          </a:prstGeom>
        </p:spPr>
      </p:pic>
      <p:sp>
        <p:nvSpPr>
          <p:cNvPr id="5" name="Rectangle 4"/>
          <p:cNvSpPr/>
          <p:nvPr/>
        </p:nvSpPr>
        <p:spPr>
          <a:xfrm>
            <a:off x="301752" y="5540626"/>
            <a:ext cx="2810500" cy="646331"/>
          </a:xfrm>
          <a:prstGeom prst="rect">
            <a:avLst/>
          </a:prstGeom>
        </p:spPr>
        <p:txBody>
          <a:bodyPr wrap="square">
            <a:spAutoFit/>
          </a:bodyPr>
          <a:lstStyle/>
          <a:p>
            <a:r>
              <a:rPr lang="en-GB" dirty="0" smtClean="0"/>
              <a:t>Aureus. AD 50-54 AD [Claudian coin] – RIC 76</a:t>
            </a:r>
            <a:endParaRPr lang="en-GB" dirty="0"/>
          </a:p>
        </p:txBody>
      </p:sp>
      <p:pic>
        <p:nvPicPr>
          <p:cNvPr id="6" name="Picture 5"/>
          <p:cNvPicPr>
            <a:picLocks noChangeAspect="1"/>
          </p:cNvPicPr>
          <p:nvPr/>
        </p:nvPicPr>
        <p:blipFill>
          <a:blip r:embed="rId3"/>
          <a:stretch>
            <a:fillRect/>
          </a:stretch>
        </p:blipFill>
        <p:spPr>
          <a:xfrm>
            <a:off x="3215522" y="2303293"/>
            <a:ext cx="2706859" cy="3097036"/>
          </a:xfrm>
          <a:prstGeom prst="rect">
            <a:avLst/>
          </a:prstGeom>
        </p:spPr>
      </p:pic>
      <p:sp>
        <p:nvSpPr>
          <p:cNvPr id="7" name="Rectangle 6"/>
          <p:cNvSpPr/>
          <p:nvPr/>
        </p:nvSpPr>
        <p:spPr>
          <a:xfrm>
            <a:off x="3307041" y="5532507"/>
            <a:ext cx="2539478" cy="369332"/>
          </a:xfrm>
          <a:prstGeom prst="rect">
            <a:avLst/>
          </a:prstGeom>
        </p:spPr>
        <p:txBody>
          <a:bodyPr wrap="none">
            <a:spAutoFit/>
          </a:bodyPr>
          <a:lstStyle/>
          <a:p>
            <a:r>
              <a:rPr lang="en-GB" dirty="0" smtClean="0"/>
              <a:t>Aureus. AD 54 – RIC 1</a:t>
            </a:r>
            <a:endParaRPr lang="en-GB" dirty="0"/>
          </a:p>
        </p:txBody>
      </p:sp>
      <p:pic>
        <p:nvPicPr>
          <p:cNvPr id="8" name="Picture 7"/>
          <p:cNvPicPr>
            <a:picLocks noChangeAspect="1"/>
          </p:cNvPicPr>
          <p:nvPr/>
        </p:nvPicPr>
        <p:blipFill>
          <a:blip r:embed="rId4"/>
          <a:stretch>
            <a:fillRect/>
          </a:stretch>
        </p:blipFill>
        <p:spPr>
          <a:xfrm>
            <a:off x="6019747" y="2303293"/>
            <a:ext cx="2941130" cy="3121423"/>
          </a:xfrm>
          <a:prstGeom prst="rect">
            <a:avLst/>
          </a:prstGeom>
        </p:spPr>
      </p:pic>
      <p:sp>
        <p:nvSpPr>
          <p:cNvPr id="9" name="Rectangle 8"/>
          <p:cNvSpPr/>
          <p:nvPr/>
        </p:nvSpPr>
        <p:spPr>
          <a:xfrm>
            <a:off x="6041309" y="5540626"/>
            <a:ext cx="2794844" cy="646331"/>
          </a:xfrm>
          <a:prstGeom prst="rect">
            <a:avLst/>
          </a:prstGeom>
        </p:spPr>
        <p:txBody>
          <a:bodyPr wrap="square">
            <a:spAutoFit/>
          </a:bodyPr>
          <a:lstStyle/>
          <a:p>
            <a:r>
              <a:rPr lang="en-GB" dirty="0" err="1" smtClean="0"/>
              <a:t>Aureus</a:t>
            </a:r>
            <a:r>
              <a:rPr lang="en-GB" dirty="0" smtClean="0"/>
              <a:t> – AD 55 - RIC 6; BMC 7</a:t>
            </a:r>
            <a:endParaRPr lang="en-GB" dirty="0"/>
          </a:p>
        </p:txBody>
      </p:sp>
    </p:spTree>
    <p:extLst>
      <p:ext uri="{BB962C8B-B14F-4D97-AF65-F5344CB8AC3E}">
        <p14:creationId xmlns:p14="http://schemas.microsoft.com/office/powerpoint/2010/main" val="2019433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Images of Nero on coins </a:t>
            </a:r>
            <a:r>
              <a:rPr lang="en-GB" dirty="0" smtClean="0"/>
              <a:t>(later)</a:t>
            </a:r>
            <a:endParaRPr lang="en-GB" dirty="0"/>
          </a:p>
        </p:txBody>
      </p:sp>
      <p:pic>
        <p:nvPicPr>
          <p:cNvPr id="4" name="Content Placeholder 3"/>
          <p:cNvPicPr>
            <a:picLocks noGrp="1" noChangeAspect="1"/>
          </p:cNvPicPr>
          <p:nvPr>
            <p:ph sz="quarter" idx="1"/>
          </p:nvPr>
        </p:nvPicPr>
        <p:blipFill>
          <a:blip r:embed="rId2"/>
          <a:stretch>
            <a:fillRect/>
          </a:stretch>
        </p:blipFill>
        <p:spPr>
          <a:xfrm>
            <a:off x="301752" y="1696766"/>
            <a:ext cx="2047929" cy="2553262"/>
          </a:xfrm>
          <a:prstGeom prst="rect">
            <a:avLst/>
          </a:prstGeom>
        </p:spPr>
      </p:pic>
      <p:sp>
        <p:nvSpPr>
          <p:cNvPr id="5" name="Rectangle 4"/>
          <p:cNvSpPr/>
          <p:nvPr/>
        </p:nvSpPr>
        <p:spPr>
          <a:xfrm>
            <a:off x="199989" y="4390554"/>
            <a:ext cx="2251453" cy="646331"/>
          </a:xfrm>
          <a:prstGeom prst="rect">
            <a:avLst/>
          </a:prstGeom>
        </p:spPr>
        <p:txBody>
          <a:bodyPr wrap="square">
            <a:spAutoFit/>
          </a:bodyPr>
          <a:lstStyle/>
          <a:p>
            <a:r>
              <a:rPr lang="en-GB" dirty="0" err="1" smtClean="0"/>
              <a:t>Aureus</a:t>
            </a:r>
            <a:r>
              <a:rPr lang="en-GB" dirty="0" smtClean="0"/>
              <a:t> - 60 AD – RIC 23; BMC 25 </a:t>
            </a:r>
            <a:endParaRPr lang="en-GB" dirty="0"/>
          </a:p>
        </p:txBody>
      </p:sp>
      <p:pic>
        <p:nvPicPr>
          <p:cNvPr id="6" name="Picture 5"/>
          <p:cNvPicPr>
            <a:picLocks noChangeAspect="1"/>
          </p:cNvPicPr>
          <p:nvPr/>
        </p:nvPicPr>
        <p:blipFill>
          <a:blip r:embed="rId3"/>
          <a:stretch>
            <a:fillRect/>
          </a:stretch>
        </p:blipFill>
        <p:spPr>
          <a:xfrm>
            <a:off x="2498490" y="1696766"/>
            <a:ext cx="1994020" cy="2553262"/>
          </a:xfrm>
          <a:prstGeom prst="rect">
            <a:avLst/>
          </a:prstGeom>
        </p:spPr>
      </p:pic>
      <p:sp>
        <p:nvSpPr>
          <p:cNvPr id="7" name="Rectangle 6"/>
          <p:cNvSpPr/>
          <p:nvPr/>
        </p:nvSpPr>
        <p:spPr>
          <a:xfrm>
            <a:off x="2465319" y="4390554"/>
            <a:ext cx="2176001" cy="646331"/>
          </a:xfrm>
          <a:prstGeom prst="rect">
            <a:avLst/>
          </a:prstGeom>
        </p:spPr>
        <p:txBody>
          <a:bodyPr wrap="square">
            <a:spAutoFit/>
          </a:bodyPr>
          <a:lstStyle/>
          <a:p>
            <a:r>
              <a:rPr lang="en-GB" dirty="0" err="1" smtClean="0"/>
              <a:t>Aureus</a:t>
            </a:r>
            <a:r>
              <a:rPr lang="en-GB" dirty="0" smtClean="0"/>
              <a:t> - 60-61 AD – RIC 25</a:t>
            </a:r>
            <a:endParaRPr lang="en-GB" dirty="0"/>
          </a:p>
        </p:txBody>
      </p:sp>
      <p:pic>
        <p:nvPicPr>
          <p:cNvPr id="8" name="Picture 7"/>
          <p:cNvPicPr>
            <a:picLocks noChangeAspect="1"/>
          </p:cNvPicPr>
          <p:nvPr/>
        </p:nvPicPr>
        <p:blipFill>
          <a:blip r:embed="rId4"/>
          <a:stretch>
            <a:fillRect/>
          </a:stretch>
        </p:blipFill>
        <p:spPr>
          <a:xfrm>
            <a:off x="4641320" y="1696766"/>
            <a:ext cx="1968234" cy="2553262"/>
          </a:xfrm>
          <a:prstGeom prst="rect">
            <a:avLst/>
          </a:prstGeom>
        </p:spPr>
      </p:pic>
      <p:sp>
        <p:nvSpPr>
          <p:cNvPr id="9" name="Rectangle 8"/>
          <p:cNvSpPr/>
          <p:nvPr/>
        </p:nvSpPr>
        <p:spPr>
          <a:xfrm>
            <a:off x="4641320" y="4390554"/>
            <a:ext cx="1924733" cy="923330"/>
          </a:xfrm>
          <a:prstGeom prst="rect">
            <a:avLst/>
          </a:prstGeom>
        </p:spPr>
        <p:txBody>
          <a:bodyPr wrap="square">
            <a:spAutoFit/>
          </a:bodyPr>
          <a:lstStyle/>
          <a:p>
            <a:r>
              <a:rPr lang="en-GB" dirty="0" err="1" smtClean="0"/>
              <a:t>Aureus</a:t>
            </a:r>
            <a:r>
              <a:rPr lang="en-GB" dirty="0" smtClean="0"/>
              <a:t> - 64-65 AD – RIC 44; BMC 52 </a:t>
            </a:r>
            <a:endParaRPr lang="en-GB" dirty="0"/>
          </a:p>
        </p:txBody>
      </p:sp>
      <p:pic>
        <p:nvPicPr>
          <p:cNvPr id="10" name="Picture 9"/>
          <p:cNvPicPr>
            <a:picLocks noChangeAspect="1"/>
          </p:cNvPicPr>
          <p:nvPr/>
        </p:nvPicPr>
        <p:blipFill>
          <a:blip r:embed="rId5"/>
          <a:stretch>
            <a:fillRect/>
          </a:stretch>
        </p:blipFill>
        <p:spPr>
          <a:xfrm>
            <a:off x="6813794" y="1717084"/>
            <a:ext cx="2022358" cy="2512626"/>
          </a:xfrm>
          <a:prstGeom prst="rect">
            <a:avLst/>
          </a:prstGeom>
        </p:spPr>
      </p:pic>
      <p:sp>
        <p:nvSpPr>
          <p:cNvPr id="11" name="Rectangle 10"/>
          <p:cNvSpPr/>
          <p:nvPr/>
        </p:nvSpPr>
        <p:spPr>
          <a:xfrm>
            <a:off x="6831198" y="4390554"/>
            <a:ext cx="1924733" cy="646331"/>
          </a:xfrm>
          <a:prstGeom prst="rect">
            <a:avLst/>
          </a:prstGeom>
        </p:spPr>
        <p:txBody>
          <a:bodyPr wrap="square">
            <a:spAutoFit/>
          </a:bodyPr>
          <a:lstStyle/>
          <a:p>
            <a:r>
              <a:rPr lang="en-GB" dirty="0" err="1" smtClean="0"/>
              <a:t>Aureus</a:t>
            </a:r>
            <a:r>
              <a:rPr lang="en-GB" dirty="0" smtClean="0"/>
              <a:t> - 66-67 AD – RIC 66</a:t>
            </a:r>
            <a:endParaRPr lang="en-GB" dirty="0"/>
          </a:p>
        </p:txBody>
      </p:sp>
      <p:sp>
        <p:nvSpPr>
          <p:cNvPr id="12" name="Rectangle 11"/>
          <p:cNvSpPr/>
          <p:nvPr/>
        </p:nvSpPr>
        <p:spPr>
          <a:xfrm>
            <a:off x="227270" y="5315091"/>
            <a:ext cx="8828100" cy="1200329"/>
          </a:xfrm>
          <a:prstGeom prst="rect">
            <a:avLst/>
          </a:prstGeom>
        </p:spPr>
        <p:txBody>
          <a:bodyPr wrap="square">
            <a:spAutoFit/>
          </a:bodyPr>
          <a:lstStyle/>
          <a:p>
            <a:r>
              <a:rPr lang="en-GB" sz="2400" dirty="0" smtClean="0"/>
              <a:t>“…always having his hair arranged in tiers of curls, and during the trip to Greece also letting it grow long and hang down behind…” – </a:t>
            </a:r>
            <a:r>
              <a:rPr lang="en-GB" sz="2400" b="1" dirty="0" smtClean="0"/>
              <a:t>Suetonius </a:t>
            </a:r>
            <a:r>
              <a:rPr lang="en-GB" sz="2400" b="1" i="1" dirty="0" smtClean="0"/>
              <a:t>Nero </a:t>
            </a:r>
            <a:r>
              <a:rPr lang="en-GB" sz="2400" b="1" dirty="0" smtClean="0"/>
              <a:t>51</a:t>
            </a:r>
            <a:r>
              <a:rPr lang="en-GB" sz="2400" dirty="0" smtClean="0"/>
              <a:t>.</a:t>
            </a:r>
            <a:endParaRPr lang="en-GB" sz="2400" dirty="0"/>
          </a:p>
        </p:txBody>
      </p:sp>
    </p:spTree>
    <p:extLst>
      <p:ext uri="{BB962C8B-B14F-4D97-AF65-F5344CB8AC3E}">
        <p14:creationId xmlns:p14="http://schemas.microsoft.com/office/powerpoint/2010/main" val="2786856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Augustan Allusions</a:t>
            </a:r>
            <a:endParaRPr lang="en-GB" dirty="0"/>
          </a:p>
        </p:txBody>
      </p:sp>
      <p:pic>
        <p:nvPicPr>
          <p:cNvPr id="4" name="Content Placeholder 3"/>
          <p:cNvPicPr>
            <a:picLocks noGrp="1" noChangeAspect="1"/>
          </p:cNvPicPr>
          <p:nvPr>
            <p:ph sz="quarter" idx="1"/>
          </p:nvPr>
        </p:nvPicPr>
        <p:blipFill>
          <a:blip r:embed="rId2"/>
          <a:stretch>
            <a:fillRect/>
          </a:stretch>
        </p:blipFill>
        <p:spPr>
          <a:xfrm>
            <a:off x="315094" y="4076787"/>
            <a:ext cx="1781548" cy="1763859"/>
          </a:xfrm>
          <a:prstGeom prst="rect">
            <a:avLst/>
          </a:prstGeom>
        </p:spPr>
      </p:pic>
      <p:sp>
        <p:nvSpPr>
          <p:cNvPr id="5" name="Rectangle 4"/>
          <p:cNvSpPr/>
          <p:nvPr/>
        </p:nvSpPr>
        <p:spPr>
          <a:xfrm>
            <a:off x="75031" y="5797838"/>
            <a:ext cx="2254411" cy="738664"/>
          </a:xfrm>
          <a:prstGeom prst="rect">
            <a:avLst/>
          </a:prstGeom>
        </p:spPr>
        <p:txBody>
          <a:bodyPr wrap="square">
            <a:spAutoFit/>
          </a:bodyPr>
          <a:lstStyle/>
          <a:p>
            <a:r>
              <a:rPr lang="en-GB" sz="1400" dirty="0" smtClean="0"/>
              <a:t>Nero - </a:t>
            </a:r>
            <a:r>
              <a:rPr lang="en-GB" sz="1400" dirty="0" err="1" smtClean="0"/>
              <a:t>Bilion</a:t>
            </a:r>
            <a:r>
              <a:rPr lang="en-GB" sz="1400" dirty="0" smtClean="0"/>
              <a:t> Tetradrachm, Alexandria, AD 65-66 – RPC 5289. </a:t>
            </a:r>
            <a:endParaRPr lang="en-GB" sz="1400" dirty="0"/>
          </a:p>
        </p:txBody>
      </p:sp>
      <p:pic>
        <p:nvPicPr>
          <p:cNvPr id="6" name="Picture 5"/>
          <p:cNvPicPr>
            <a:picLocks noChangeAspect="1"/>
          </p:cNvPicPr>
          <p:nvPr/>
        </p:nvPicPr>
        <p:blipFill rotWithShape="1">
          <a:blip r:embed="rId3"/>
          <a:srcRect r="50136"/>
          <a:stretch/>
        </p:blipFill>
        <p:spPr>
          <a:xfrm>
            <a:off x="6877619" y="4028715"/>
            <a:ext cx="1881918" cy="1769123"/>
          </a:xfrm>
          <a:prstGeom prst="rect">
            <a:avLst/>
          </a:prstGeom>
        </p:spPr>
      </p:pic>
      <p:sp>
        <p:nvSpPr>
          <p:cNvPr id="7" name="Rectangle 6"/>
          <p:cNvSpPr/>
          <p:nvPr/>
        </p:nvSpPr>
        <p:spPr>
          <a:xfrm>
            <a:off x="6876748" y="5797838"/>
            <a:ext cx="2059433" cy="523220"/>
          </a:xfrm>
          <a:prstGeom prst="rect">
            <a:avLst/>
          </a:prstGeom>
        </p:spPr>
        <p:txBody>
          <a:bodyPr wrap="square">
            <a:spAutoFit/>
          </a:bodyPr>
          <a:lstStyle/>
          <a:p>
            <a:r>
              <a:rPr lang="en-GB" sz="1400" dirty="0" smtClean="0"/>
              <a:t>As, restoration issue by Titus, RIC 496. </a:t>
            </a:r>
            <a:endParaRPr lang="en-GB" sz="1400" dirty="0"/>
          </a:p>
        </p:txBody>
      </p:sp>
      <p:pic>
        <p:nvPicPr>
          <p:cNvPr id="8" name="Picture 7"/>
          <p:cNvPicPr>
            <a:picLocks noChangeAspect="1"/>
          </p:cNvPicPr>
          <p:nvPr/>
        </p:nvPicPr>
        <p:blipFill rotWithShape="1">
          <a:blip r:embed="rId4"/>
          <a:srcRect r="49443"/>
          <a:stretch/>
        </p:blipFill>
        <p:spPr>
          <a:xfrm>
            <a:off x="4737674" y="4027962"/>
            <a:ext cx="1827638" cy="1770629"/>
          </a:xfrm>
          <a:prstGeom prst="rect">
            <a:avLst/>
          </a:prstGeom>
        </p:spPr>
      </p:pic>
      <p:sp>
        <p:nvSpPr>
          <p:cNvPr id="9" name="Rectangle 8"/>
          <p:cNvSpPr/>
          <p:nvPr/>
        </p:nvSpPr>
        <p:spPr>
          <a:xfrm>
            <a:off x="4735060" y="5797838"/>
            <a:ext cx="2141688" cy="738664"/>
          </a:xfrm>
          <a:prstGeom prst="rect">
            <a:avLst/>
          </a:prstGeom>
        </p:spPr>
        <p:txBody>
          <a:bodyPr wrap="square">
            <a:spAutoFit/>
          </a:bodyPr>
          <a:lstStyle/>
          <a:p>
            <a:r>
              <a:rPr lang="en-GB" sz="1400" dirty="0" smtClean="0"/>
              <a:t>Tiberius - Sicilian coin, radiate head of Tiberius, RPC 644. </a:t>
            </a:r>
            <a:endParaRPr lang="en-GB" sz="1400" dirty="0"/>
          </a:p>
        </p:txBody>
      </p:sp>
      <p:pic>
        <p:nvPicPr>
          <p:cNvPr id="10" name="Picture 9"/>
          <p:cNvPicPr>
            <a:picLocks noChangeAspect="1"/>
          </p:cNvPicPr>
          <p:nvPr/>
        </p:nvPicPr>
        <p:blipFill rotWithShape="1">
          <a:blip r:embed="rId5"/>
          <a:srcRect l="49963"/>
          <a:stretch/>
        </p:blipFill>
        <p:spPr>
          <a:xfrm>
            <a:off x="2485596" y="4027962"/>
            <a:ext cx="1828662" cy="1812684"/>
          </a:xfrm>
          <a:prstGeom prst="rect">
            <a:avLst/>
          </a:prstGeom>
        </p:spPr>
      </p:pic>
      <p:sp>
        <p:nvSpPr>
          <p:cNvPr id="11" name="Rectangle 10"/>
          <p:cNvSpPr/>
          <p:nvPr/>
        </p:nvSpPr>
        <p:spPr>
          <a:xfrm>
            <a:off x="2338583" y="5840646"/>
            <a:ext cx="2254411" cy="954107"/>
          </a:xfrm>
          <a:prstGeom prst="rect">
            <a:avLst/>
          </a:prstGeom>
        </p:spPr>
        <p:txBody>
          <a:bodyPr wrap="square">
            <a:spAutoFit/>
          </a:bodyPr>
          <a:lstStyle/>
          <a:p>
            <a:r>
              <a:rPr lang="en-GB" sz="1400" dirty="0" smtClean="0"/>
              <a:t>Augustus (coin of Tiberius) - </a:t>
            </a:r>
            <a:r>
              <a:rPr lang="en-GB" sz="1400" dirty="0" err="1" smtClean="0"/>
              <a:t>Bilion</a:t>
            </a:r>
            <a:r>
              <a:rPr lang="en-GB" sz="1400" dirty="0" smtClean="0"/>
              <a:t> Tetradrachm, Alexandria, AD 27/28 – RPC 5090. </a:t>
            </a:r>
            <a:endParaRPr lang="en-GB" sz="1400" dirty="0"/>
          </a:p>
        </p:txBody>
      </p:sp>
      <p:pic>
        <p:nvPicPr>
          <p:cNvPr id="12" name="Picture 11"/>
          <p:cNvPicPr>
            <a:picLocks noChangeAspect="1"/>
          </p:cNvPicPr>
          <p:nvPr/>
        </p:nvPicPr>
        <p:blipFill rotWithShape="1">
          <a:blip r:embed="rId6"/>
          <a:srcRect l="52424" r="1"/>
          <a:stretch/>
        </p:blipFill>
        <p:spPr>
          <a:xfrm>
            <a:off x="677405" y="1583482"/>
            <a:ext cx="2013102" cy="1900276"/>
          </a:xfrm>
          <a:prstGeom prst="rect">
            <a:avLst/>
          </a:prstGeom>
        </p:spPr>
      </p:pic>
      <p:sp>
        <p:nvSpPr>
          <p:cNvPr id="13" name="Rectangle 12"/>
          <p:cNvSpPr/>
          <p:nvPr/>
        </p:nvSpPr>
        <p:spPr>
          <a:xfrm>
            <a:off x="301752" y="3514908"/>
            <a:ext cx="3014639" cy="523220"/>
          </a:xfrm>
          <a:prstGeom prst="rect">
            <a:avLst/>
          </a:prstGeom>
        </p:spPr>
        <p:txBody>
          <a:bodyPr wrap="square">
            <a:spAutoFit/>
          </a:bodyPr>
          <a:lstStyle/>
          <a:p>
            <a:r>
              <a:rPr lang="en-GB" sz="1400" dirty="0" smtClean="0"/>
              <a:t>Nero - </a:t>
            </a:r>
            <a:r>
              <a:rPr lang="en-GB" sz="1400" dirty="0" err="1" smtClean="0"/>
              <a:t>Bilion</a:t>
            </a:r>
            <a:r>
              <a:rPr lang="en-GB" sz="1400" dirty="0" smtClean="0"/>
              <a:t> Tetradrachm, Alexandria, AD 59/60 – RPC 5253. </a:t>
            </a:r>
            <a:endParaRPr lang="en-GB" sz="1400" dirty="0"/>
          </a:p>
        </p:txBody>
      </p:sp>
      <p:pic>
        <p:nvPicPr>
          <p:cNvPr id="14" name="Picture 13"/>
          <p:cNvPicPr>
            <a:picLocks noChangeAspect="1"/>
          </p:cNvPicPr>
          <p:nvPr/>
        </p:nvPicPr>
        <p:blipFill>
          <a:blip r:embed="rId7"/>
          <a:stretch>
            <a:fillRect/>
          </a:stretch>
        </p:blipFill>
        <p:spPr>
          <a:xfrm>
            <a:off x="3465788" y="1648288"/>
            <a:ext cx="1896062" cy="1866620"/>
          </a:xfrm>
          <a:prstGeom prst="rect">
            <a:avLst/>
          </a:prstGeom>
        </p:spPr>
      </p:pic>
      <p:sp>
        <p:nvSpPr>
          <p:cNvPr id="15" name="Rectangle 14"/>
          <p:cNvSpPr/>
          <p:nvPr/>
        </p:nvSpPr>
        <p:spPr>
          <a:xfrm>
            <a:off x="3399928" y="3509825"/>
            <a:ext cx="2190382" cy="307777"/>
          </a:xfrm>
          <a:prstGeom prst="rect">
            <a:avLst/>
          </a:prstGeom>
        </p:spPr>
        <p:txBody>
          <a:bodyPr wrap="square">
            <a:spAutoFit/>
          </a:bodyPr>
          <a:lstStyle/>
          <a:p>
            <a:r>
              <a:rPr lang="en-GB" sz="1400" dirty="0" smtClean="0"/>
              <a:t>Augustus, Aureus, 28 BC. </a:t>
            </a:r>
            <a:endParaRPr lang="en-GB" sz="1400" dirty="0"/>
          </a:p>
        </p:txBody>
      </p:sp>
      <p:pic>
        <p:nvPicPr>
          <p:cNvPr id="16" name="Picture 15"/>
          <p:cNvPicPr>
            <a:picLocks noChangeAspect="1"/>
          </p:cNvPicPr>
          <p:nvPr/>
        </p:nvPicPr>
        <p:blipFill rotWithShape="1">
          <a:blip r:embed="rId8"/>
          <a:srcRect l="50995"/>
          <a:stretch/>
        </p:blipFill>
        <p:spPr>
          <a:xfrm>
            <a:off x="6243195" y="1648288"/>
            <a:ext cx="1944841" cy="1845599"/>
          </a:xfrm>
          <a:prstGeom prst="rect">
            <a:avLst/>
          </a:prstGeom>
        </p:spPr>
      </p:pic>
      <p:sp>
        <p:nvSpPr>
          <p:cNvPr id="17" name="Rectangle 16"/>
          <p:cNvSpPr/>
          <p:nvPr/>
        </p:nvSpPr>
        <p:spPr>
          <a:xfrm>
            <a:off x="6013726" y="3504742"/>
            <a:ext cx="2822425" cy="523220"/>
          </a:xfrm>
          <a:prstGeom prst="rect">
            <a:avLst/>
          </a:prstGeom>
        </p:spPr>
        <p:txBody>
          <a:bodyPr wrap="square">
            <a:spAutoFit/>
          </a:bodyPr>
          <a:lstStyle/>
          <a:p>
            <a:r>
              <a:rPr lang="en-GB" sz="1400" dirty="0" smtClean="0"/>
              <a:t>Augustus (coin of Claudius), </a:t>
            </a:r>
            <a:r>
              <a:rPr lang="en-GB" sz="1400" dirty="0" err="1" smtClean="0"/>
              <a:t>Dupondius</a:t>
            </a:r>
            <a:r>
              <a:rPr lang="en-GB" sz="1400" dirty="0" smtClean="0"/>
              <a:t> , AD 41-42 – RIC 101. </a:t>
            </a:r>
            <a:endParaRPr lang="en-GB" sz="1400" dirty="0"/>
          </a:p>
        </p:txBody>
      </p:sp>
    </p:spTree>
    <p:extLst>
      <p:ext uri="{BB962C8B-B14F-4D97-AF65-F5344CB8AC3E}">
        <p14:creationId xmlns:p14="http://schemas.microsoft.com/office/powerpoint/2010/main" val="1237703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Graffito image of Nero</a:t>
            </a:r>
          </a:p>
        </p:txBody>
      </p:sp>
      <p:pic>
        <p:nvPicPr>
          <p:cNvPr id="4" name="Content Placeholder 3"/>
          <p:cNvPicPr>
            <a:picLocks noGrp="1" noChangeAspect="1"/>
          </p:cNvPicPr>
          <p:nvPr>
            <p:ph sz="quarter" idx="1"/>
          </p:nvPr>
        </p:nvPicPr>
        <p:blipFill>
          <a:blip r:embed="rId2"/>
          <a:stretch>
            <a:fillRect/>
          </a:stretch>
        </p:blipFill>
        <p:spPr>
          <a:xfrm>
            <a:off x="4623514" y="1788907"/>
            <a:ext cx="4233945" cy="4100892"/>
          </a:xfrm>
          <a:prstGeom prst="rect">
            <a:avLst/>
          </a:prstGeom>
        </p:spPr>
      </p:pic>
      <p:sp>
        <p:nvSpPr>
          <p:cNvPr id="5" name="Rectangle 4"/>
          <p:cNvSpPr/>
          <p:nvPr/>
        </p:nvSpPr>
        <p:spPr>
          <a:xfrm>
            <a:off x="180303" y="1769556"/>
            <a:ext cx="4443211" cy="4139595"/>
          </a:xfrm>
          <a:prstGeom prst="rect">
            <a:avLst/>
          </a:prstGeom>
        </p:spPr>
        <p:txBody>
          <a:bodyPr wrap="square">
            <a:spAutoFit/>
          </a:bodyPr>
          <a:lstStyle/>
          <a:p>
            <a:pPr marL="285750" lvl="0" indent="-285750">
              <a:spcAft>
                <a:spcPts val="0"/>
              </a:spcAft>
              <a:buFont typeface="Arial" panose="020B0604020202020204" pitchFamily="34" charset="0"/>
              <a:buChar char="•"/>
            </a:pPr>
            <a:r>
              <a:rPr lang="en-GB" sz="2400" dirty="0">
                <a:solidFill>
                  <a:srgbClr val="000000"/>
                </a:solidFill>
                <a:latin typeface="+mj-lt"/>
                <a:ea typeface="Calibri" panose="020F0502020204030204" pitchFamily="34" charset="0"/>
                <a:cs typeface="Georgia" panose="02040502050405020303" pitchFamily="18" charset="0"/>
              </a:rPr>
              <a:t>Caricature of Nero, signed by "</a:t>
            </a:r>
            <a:r>
              <a:rPr lang="en-GB" sz="2400" dirty="0" err="1">
                <a:solidFill>
                  <a:srgbClr val="000000"/>
                </a:solidFill>
                <a:latin typeface="+mj-lt"/>
                <a:ea typeface="Calibri" panose="020F0502020204030204" pitchFamily="34" charset="0"/>
                <a:cs typeface="Georgia" panose="02040502050405020303" pitchFamily="18" charset="0"/>
              </a:rPr>
              <a:t>Tullius</a:t>
            </a:r>
            <a:r>
              <a:rPr lang="en-GB" sz="2400" dirty="0">
                <a:solidFill>
                  <a:srgbClr val="000000"/>
                </a:solidFill>
                <a:latin typeface="+mj-lt"/>
                <a:ea typeface="Calibri" panose="020F0502020204030204" pitchFamily="34" charset="0"/>
                <a:cs typeface="Georgia" panose="02040502050405020303" pitchFamily="18" charset="0"/>
              </a:rPr>
              <a:t> </a:t>
            </a:r>
            <a:r>
              <a:rPr lang="en-GB" sz="2400" dirty="0" err="1">
                <a:solidFill>
                  <a:srgbClr val="000000"/>
                </a:solidFill>
                <a:latin typeface="+mj-lt"/>
                <a:ea typeface="Calibri" panose="020F0502020204030204" pitchFamily="34" charset="0"/>
                <a:cs typeface="Georgia" panose="02040502050405020303" pitchFamily="18" charset="0"/>
              </a:rPr>
              <a:t>Romanus</a:t>
            </a:r>
            <a:r>
              <a:rPr lang="en-GB" sz="2400" dirty="0">
                <a:solidFill>
                  <a:srgbClr val="000000"/>
                </a:solidFill>
                <a:latin typeface="+mj-lt"/>
                <a:ea typeface="Calibri" panose="020F0502020204030204" pitchFamily="34" charset="0"/>
                <a:cs typeface="Georgia" panose="02040502050405020303" pitchFamily="18" charset="0"/>
              </a:rPr>
              <a:t>, soldier". </a:t>
            </a:r>
            <a:endParaRPr lang="en-GB" sz="1600" dirty="0" smtClean="0">
              <a:solidFill>
                <a:srgbClr val="000000"/>
              </a:solidFill>
              <a:effectLst/>
              <a:latin typeface="+mj-lt"/>
              <a:ea typeface="Calibri" panose="020F0502020204030204" pitchFamily="34" charset="0"/>
              <a:cs typeface="Georgia" panose="02040502050405020303" pitchFamily="18" charset="0"/>
            </a:endParaRPr>
          </a:p>
          <a:p>
            <a:pPr marL="285750" indent="-285750">
              <a:spcAft>
                <a:spcPts val="0"/>
              </a:spcAft>
              <a:buFont typeface="Arial" panose="020B0604020202020204" pitchFamily="34" charset="0"/>
              <a:buChar char="•"/>
            </a:pPr>
            <a:endParaRPr lang="en-GB" sz="1200" dirty="0" smtClean="0">
              <a:solidFill>
                <a:srgbClr val="000000"/>
              </a:solidFill>
              <a:effectLst/>
              <a:latin typeface="+mj-lt"/>
              <a:ea typeface="Calibri" panose="020F0502020204030204" pitchFamily="34" charset="0"/>
              <a:cs typeface="Georgia" panose="02040502050405020303" pitchFamily="18" charset="0"/>
            </a:endParaRPr>
          </a:p>
          <a:p>
            <a:pPr marL="285750" lvl="0" indent="-285750">
              <a:spcAft>
                <a:spcPts val="0"/>
              </a:spcAft>
              <a:buFont typeface="Arial" panose="020B0604020202020204" pitchFamily="34" charset="0"/>
              <a:buChar char="•"/>
            </a:pPr>
            <a:r>
              <a:rPr lang="en-GB" sz="2400" dirty="0">
                <a:solidFill>
                  <a:srgbClr val="000000"/>
                </a:solidFill>
                <a:latin typeface="+mj-lt"/>
                <a:ea typeface="Calibri" panose="020F0502020204030204" pitchFamily="34" charset="0"/>
                <a:cs typeface="Georgia" panose="02040502050405020303" pitchFamily="18" charset="0"/>
              </a:rPr>
              <a:t>Found in the substructures of the south front of the </a:t>
            </a:r>
            <a:r>
              <a:rPr lang="en-GB" sz="2400" i="1" dirty="0" err="1">
                <a:solidFill>
                  <a:srgbClr val="000000"/>
                </a:solidFill>
                <a:latin typeface="+mj-lt"/>
                <a:ea typeface="Calibri" panose="020F0502020204030204" pitchFamily="34" charset="0"/>
                <a:cs typeface="Georgia" panose="02040502050405020303" pitchFamily="18" charset="0"/>
              </a:rPr>
              <a:t>domus</a:t>
            </a:r>
            <a:r>
              <a:rPr lang="en-GB" sz="2400" i="1" dirty="0">
                <a:solidFill>
                  <a:srgbClr val="000000"/>
                </a:solidFill>
                <a:latin typeface="+mj-lt"/>
                <a:ea typeface="Calibri" panose="020F0502020204030204" pitchFamily="34" charset="0"/>
                <a:cs typeface="Georgia" panose="02040502050405020303" pitchFamily="18" charset="0"/>
              </a:rPr>
              <a:t> </a:t>
            </a:r>
            <a:r>
              <a:rPr lang="en-GB" sz="2400" i="1" dirty="0" err="1">
                <a:solidFill>
                  <a:srgbClr val="000000"/>
                </a:solidFill>
                <a:latin typeface="+mj-lt"/>
                <a:ea typeface="Calibri" panose="020F0502020204030204" pitchFamily="34" charset="0"/>
                <a:cs typeface="Georgia" panose="02040502050405020303" pitchFamily="18" charset="0"/>
              </a:rPr>
              <a:t>Tiberiana</a:t>
            </a:r>
            <a:r>
              <a:rPr lang="en-GB" sz="2400" dirty="0">
                <a:solidFill>
                  <a:srgbClr val="000000"/>
                </a:solidFill>
                <a:latin typeface="+mj-lt"/>
                <a:ea typeface="Calibri" panose="020F0502020204030204" pitchFamily="34" charset="0"/>
                <a:cs typeface="Georgia" panose="02040502050405020303" pitchFamily="18" charset="0"/>
              </a:rPr>
              <a:t>, the imperial residence on the Palatine. </a:t>
            </a:r>
            <a:endParaRPr lang="en-GB" sz="1600" dirty="0" smtClean="0">
              <a:solidFill>
                <a:srgbClr val="000000"/>
              </a:solidFill>
              <a:effectLst/>
              <a:latin typeface="+mj-lt"/>
              <a:ea typeface="Calibri" panose="020F0502020204030204" pitchFamily="34" charset="0"/>
              <a:cs typeface="Georgia" panose="02040502050405020303" pitchFamily="18" charset="0"/>
            </a:endParaRPr>
          </a:p>
          <a:p>
            <a:pPr marL="285750" indent="-285750">
              <a:spcAft>
                <a:spcPts val="0"/>
              </a:spcAft>
              <a:buFont typeface="Arial" panose="020B0604020202020204" pitchFamily="34" charset="0"/>
              <a:buChar char="•"/>
            </a:pPr>
            <a:endParaRPr lang="en-GB" sz="1100" dirty="0" smtClean="0">
              <a:effectLst/>
              <a:latin typeface="+mj-lt"/>
              <a:ea typeface="Calibri" panose="020F0502020204030204" pitchFamily="34" charset="0"/>
              <a:cs typeface="Times New Roman" panose="02020603050405020304" pitchFamily="18" charset="0"/>
            </a:endParaRPr>
          </a:p>
          <a:p>
            <a:pPr marL="285750" lvl="0" indent="-285750">
              <a:spcAft>
                <a:spcPts val="0"/>
              </a:spcAft>
              <a:buFont typeface="Arial" panose="020B0604020202020204" pitchFamily="34" charset="0"/>
              <a:buChar char="•"/>
            </a:pPr>
            <a:r>
              <a:rPr lang="en-GB" sz="2400" dirty="0">
                <a:latin typeface="+mj-lt"/>
                <a:ea typeface="Calibri" panose="020F0502020204030204" pitchFamily="34" charset="0"/>
                <a:cs typeface="Times New Roman" panose="02020603050405020304" pitchFamily="18" charset="0"/>
              </a:rPr>
              <a:t>See Rodolfo </a:t>
            </a:r>
            <a:r>
              <a:rPr lang="en-GB" sz="2400" dirty="0" err="1">
                <a:latin typeface="+mj-lt"/>
                <a:ea typeface="Calibri" panose="020F0502020204030204" pitchFamily="34" charset="0"/>
                <a:cs typeface="Times New Roman" panose="02020603050405020304" pitchFamily="18" charset="0"/>
              </a:rPr>
              <a:t>Lanciani</a:t>
            </a:r>
            <a:r>
              <a:rPr lang="en-GB" sz="2400" dirty="0">
                <a:latin typeface="+mj-lt"/>
                <a:ea typeface="Calibri" panose="020F0502020204030204" pitchFamily="34" charset="0"/>
                <a:cs typeface="Times New Roman" panose="02020603050405020304" pitchFamily="18" charset="0"/>
              </a:rPr>
              <a:t>, </a:t>
            </a:r>
            <a:r>
              <a:rPr lang="en-GB" sz="2400" i="1" dirty="0">
                <a:latin typeface="+mj-lt"/>
                <a:ea typeface="Calibri" panose="020F0502020204030204" pitchFamily="34" charset="0"/>
                <a:cs typeface="Times New Roman" panose="02020603050405020304" pitchFamily="18" charset="0"/>
              </a:rPr>
              <a:t>The Ruins and Excavations of Ancient Rome</a:t>
            </a:r>
            <a:r>
              <a:rPr lang="en-GB" sz="2400" dirty="0">
                <a:latin typeface="+mj-lt"/>
                <a:ea typeface="Calibri" panose="020F0502020204030204" pitchFamily="34" charset="0"/>
                <a:cs typeface="Times New Roman" panose="02020603050405020304" pitchFamily="18" charset="0"/>
              </a:rPr>
              <a:t>, 1897, fig. 55, p. 148.</a:t>
            </a:r>
            <a:endParaRPr lang="en-GB" sz="1400" dirty="0">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561492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87132"/>
            <a:ext cx="8503920" cy="4411916"/>
          </a:xfrm>
        </p:spPr>
        <p:txBody>
          <a:bodyPr/>
          <a:lstStyle/>
          <a:p>
            <a:r>
              <a:rPr lang="en-GB" dirty="0"/>
              <a:t>Bergmann, M. </a:t>
            </a:r>
            <a:r>
              <a:rPr lang="en-GB" dirty="0" smtClean="0"/>
              <a:t>(2013) </a:t>
            </a:r>
            <a:r>
              <a:rPr lang="en-GB" dirty="0"/>
              <a:t>‘Portraits of an Emperor – Nero, the Sun, and Roman </a:t>
            </a:r>
            <a:r>
              <a:rPr lang="en-GB" dirty="0" err="1" smtClean="0"/>
              <a:t>Otium</a:t>
            </a:r>
            <a:r>
              <a:rPr lang="en-GB" dirty="0" smtClean="0"/>
              <a:t>,’ in </a:t>
            </a:r>
            <a:r>
              <a:rPr lang="en-GB" i="1" dirty="0"/>
              <a:t>A Companion to the </a:t>
            </a:r>
            <a:r>
              <a:rPr lang="en-GB" i="1" dirty="0" err="1"/>
              <a:t>Neronian</a:t>
            </a:r>
            <a:r>
              <a:rPr lang="en-GB" i="1" dirty="0"/>
              <a:t> </a:t>
            </a:r>
            <a:r>
              <a:rPr lang="en-GB" i="1" dirty="0" smtClean="0"/>
              <a:t>Age</a:t>
            </a:r>
            <a:r>
              <a:rPr lang="en-GB" dirty="0" smtClean="0"/>
              <a:t> (Buckley</a:t>
            </a:r>
            <a:r>
              <a:rPr lang="en-GB" dirty="0"/>
              <a:t>, E. and </a:t>
            </a:r>
            <a:r>
              <a:rPr lang="en-GB" dirty="0" err="1"/>
              <a:t>Dinter</a:t>
            </a:r>
            <a:r>
              <a:rPr lang="en-GB" dirty="0"/>
              <a:t>, M. </a:t>
            </a:r>
            <a:r>
              <a:rPr lang="en-GB" dirty="0" smtClean="0"/>
              <a:t>T. eds</a:t>
            </a:r>
            <a:r>
              <a:rPr lang="en-GB" dirty="0"/>
              <a:t>.), Oxford: Wiley-Blackwell: 332-362</a:t>
            </a:r>
            <a:r>
              <a:rPr lang="en-GB" dirty="0" smtClean="0"/>
              <a:t>.</a:t>
            </a:r>
          </a:p>
          <a:p>
            <a:endParaRPr lang="en-GB" dirty="0"/>
          </a:p>
          <a:p>
            <a:r>
              <a:rPr lang="en-GB" dirty="0" err="1"/>
              <a:t>Hiesinger</a:t>
            </a:r>
            <a:r>
              <a:rPr lang="en-GB" dirty="0"/>
              <a:t>, U. W. </a:t>
            </a:r>
            <a:r>
              <a:rPr lang="en-GB" dirty="0" smtClean="0"/>
              <a:t>(1975) </a:t>
            </a:r>
            <a:r>
              <a:rPr lang="en-GB" dirty="0"/>
              <a:t>‘The Portraits of Nero’, </a:t>
            </a:r>
            <a:r>
              <a:rPr lang="en-GB" i="1" dirty="0"/>
              <a:t>American Journal of Archaeology </a:t>
            </a:r>
            <a:r>
              <a:rPr lang="en-GB" dirty="0"/>
              <a:t>79 (2): 113-124.</a:t>
            </a:r>
          </a:p>
        </p:txBody>
      </p:sp>
    </p:spTree>
    <p:extLst>
      <p:ext uri="{BB962C8B-B14F-4D97-AF65-F5344CB8AC3E}">
        <p14:creationId xmlns:p14="http://schemas.microsoft.com/office/powerpoint/2010/main" val="68768559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155</TotalTime>
  <Words>576</Words>
  <Application>Microsoft Office PowerPoint</Application>
  <PresentationFormat>On-screen Show (4:3)</PresentationFormat>
  <Paragraphs>43</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Georgia</vt:lpstr>
      <vt:lpstr>Times New Roman</vt:lpstr>
      <vt:lpstr>Wingdings</vt:lpstr>
      <vt:lpstr>Wingdings 2</vt:lpstr>
      <vt:lpstr>Civic</vt:lpstr>
      <vt:lpstr>Murder, Mayhem and Megalomania: The Life and Times of the Emperor Nero</vt:lpstr>
      <vt:lpstr>Literary descriptions of Nero</vt:lpstr>
      <vt:lpstr>Nero as a Child</vt:lpstr>
      <vt:lpstr>Images of Nero as an adult</vt:lpstr>
      <vt:lpstr>Images of Nero on coins (early)</vt:lpstr>
      <vt:lpstr>Images of Nero on coins (later)</vt:lpstr>
      <vt:lpstr>Augustan Allusions</vt:lpstr>
      <vt:lpstr>Graffito image of Nero</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Literature and Culture in the Reign of Nero</dc:title>
  <dc:creator>Matthew Cobb</dc:creator>
  <cp:lastModifiedBy>Matthew Cobb</cp:lastModifiedBy>
  <cp:revision>26</cp:revision>
  <dcterms:created xsi:type="dcterms:W3CDTF">2016-10-19T14:22:37Z</dcterms:created>
  <dcterms:modified xsi:type="dcterms:W3CDTF">2019-09-17T12:10:45Z</dcterms:modified>
</cp:coreProperties>
</file>