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changesInfos/changesInfo1.xml" ContentType="application/vnd.ms-powerpoint.changes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49"/>
  </p:notesMasterIdLst>
  <p:sldIdLst>
    <p:sldId id="587" r:id="rId2"/>
    <p:sldId id="588" r:id="rId3"/>
    <p:sldId id="589" r:id="rId4"/>
    <p:sldId id="274" r:id="rId5"/>
    <p:sldId id="414" r:id="rId6"/>
    <p:sldId id="388" r:id="rId7"/>
    <p:sldId id="548" r:id="rId8"/>
    <p:sldId id="556" r:id="rId9"/>
    <p:sldId id="568" r:id="rId10"/>
    <p:sldId id="567" r:id="rId11"/>
    <p:sldId id="584" r:id="rId12"/>
    <p:sldId id="555" r:id="rId13"/>
    <p:sldId id="554" r:id="rId14"/>
    <p:sldId id="557" r:id="rId15"/>
    <p:sldId id="559" r:id="rId16"/>
    <p:sldId id="573" r:id="rId17"/>
    <p:sldId id="558" r:id="rId18"/>
    <p:sldId id="560" r:id="rId19"/>
    <p:sldId id="452" r:id="rId20"/>
    <p:sldId id="551" r:id="rId21"/>
    <p:sldId id="552" r:id="rId22"/>
    <p:sldId id="564" r:id="rId23"/>
    <p:sldId id="561" r:id="rId24"/>
    <p:sldId id="566" r:id="rId25"/>
    <p:sldId id="575" r:id="rId26"/>
    <p:sldId id="576" r:id="rId27"/>
    <p:sldId id="577" r:id="rId28"/>
    <p:sldId id="578" r:id="rId29"/>
    <p:sldId id="579" r:id="rId30"/>
    <p:sldId id="580" r:id="rId31"/>
    <p:sldId id="581" r:id="rId32"/>
    <p:sldId id="582" r:id="rId33"/>
    <p:sldId id="590" r:id="rId34"/>
    <p:sldId id="591" r:id="rId35"/>
    <p:sldId id="550" r:id="rId36"/>
    <p:sldId id="433" r:id="rId37"/>
    <p:sldId id="434" r:id="rId38"/>
    <p:sldId id="435" r:id="rId39"/>
    <p:sldId id="436" r:id="rId40"/>
    <p:sldId id="437" r:id="rId41"/>
    <p:sldId id="439" r:id="rId42"/>
    <p:sldId id="585" r:id="rId43"/>
    <p:sldId id="586" r:id="rId44"/>
    <p:sldId id="493" r:id="rId45"/>
    <p:sldId id="402" r:id="rId46"/>
    <p:sldId id="574" r:id="rId47"/>
    <p:sldId id="266" r:id="rId48"/>
  </p:sldIdLst>
  <p:sldSz cx="12192000" cy="6858000"/>
  <p:notesSz cx="6797675" cy="9926638"/>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6928" autoAdjust="0"/>
    <p:restoredTop sz="93557" autoAdjust="0"/>
  </p:normalViewPr>
  <p:slideViewPr>
    <p:cSldViewPr snapToGrid="0">
      <p:cViewPr varScale="1">
        <p:scale>
          <a:sx n="96" d="100"/>
          <a:sy n="96" d="100"/>
        </p:scale>
        <p:origin x="84" y="16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slide" Target="slides/slide46.xml"/><Relationship Id="rId50" Type="http://schemas.openxmlformats.org/officeDocument/2006/relationships/presProps" Target="presProps.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slide" Target="slides/slide44.xml"/><Relationship Id="rId53" Type="http://schemas.openxmlformats.org/officeDocument/2006/relationships/tableStyles" Target="tableStyles.xml"/><Relationship Id="rId5" Type="http://schemas.openxmlformats.org/officeDocument/2006/relationships/slide" Target="slides/slide4.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slide" Target="slides/slide43.xml"/><Relationship Id="rId52"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slide" Target="slides/slide47.xml"/><Relationship Id="rId8" Type="http://schemas.openxmlformats.org/officeDocument/2006/relationships/slide" Target="slides/slide7.xml"/><Relationship Id="rId51" Type="http://schemas.openxmlformats.org/officeDocument/2006/relationships/viewProps" Target="viewProps.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20" Type="http://schemas.openxmlformats.org/officeDocument/2006/relationships/slide" Target="slides/slide19.xml"/><Relationship Id="rId41" Type="http://schemas.openxmlformats.org/officeDocument/2006/relationships/slide" Target="slides/slide40.xml"/><Relationship Id="rId54" Type="http://schemas.microsoft.com/office/2016/11/relationships/changesInfo" Target="changesInfos/changesInfo1.xml"/><Relationship Id="rId1" Type="http://schemas.openxmlformats.org/officeDocument/2006/relationships/slideMaster" Target="slideMasters/slideMaster1.xml"/><Relationship Id="rId6" Type="http://schemas.openxmlformats.org/officeDocument/2006/relationships/slide" Target="slides/slide5.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notesMaster" Target="notesMasters/notesMaster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Aishat Bakre" userId="839b68a6-4a2b-45ef-9a5a-14f954bfea5f" providerId="ADAL" clId="{094BBC70-798C-4382-824C-47B3597D50A1}"/>
    <pc:docChg chg="custSel delSld modSld">
      <pc:chgData name="Aishat Bakre" userId="839b68a6-4a2b-45ef-9a5a-14f954bfea5f" providerId="ADAL" clId="{094BBC70-798C-4382-824C-47B3597D50A1}" dt="2023-02-03T17:01:52.007" v="25" actId="20577"/>
      <pc:docMkLst>
        <pc:docMk/>
      </pc:docMkLst>
      <pc:sldChg chg="del">
        <pc:chgData name="Aishat Bakre" userId="839b68a6-4a2b-45ef-9a5a-14f954bfea5f" providerId="ADAL" clId="{094BBC70-798C-4382-824C-47B3597D50A1}" dt="2023-02-03T16:53:28.543" v="0" actId="2696"/>
        <pc:sldMkLst>
          <pc:docMk/>
          <pc:sldMk cId="3159375172" sldId="562"/>
        </pc:sldMkLst>
      </pc:sldChg>
      <pc:sldChg chg="modSp mod">
        <pc:chgData name="Aishat Bakre" userId="839b68a6-4a2b-45ef-9a5a-14f954bfea5f" providerId="ADAL" clId="{094BBC70-798C-4382-824C-47B3597D50A1}" dt="2023-02-03T17:01:52.007" v="25" actId="20577"/>
        <pc:sldMkLst>
          <pc:docMk/>
          <pc:sldMk cId="4021497341" sldId="566"/>
        </pc:sldMkLst>
        <pc:spChg chg="mod">
          <ac:chgData name="Aishat Bakre" userId="839b68a6-4a2b-45ef-9a5a-14f954bfea5f" providerId="ADAL" clId="{094BBC70-798C-4382-824C-47B3597D50A1}" dt="2023-02-03T17:01:52.007" v="25" actId="20577"/>
          <ac:spMkLst>
            <pc:docMk/>
            <pc:sldMk cId="4021497341" sldId="566"/>
            <ac:spMk id="3" creationId="{FD6E8553-13C4-46DE-BB71-DAAED60F94D0}"/>
          </ac:spMkLst>
        </pc:spChg>
      </pc:sldChg>
      <pc:sldChg chg="modSp mod">
        <pc:chgData name="Aishat Bakre" userId="839b68a6-4a2b-45ef-9a5a-14f954bfea5f" providerId="ADAL" clId="{094BBC70-798C-4382-824C-47B3597D50A1}" dt="2023-02-03T17:00:05.883" v="16" actId="113"/>
        <pc:sldMkLst>
          <pc:docMk/>
          <pc:sldMk cId="637028681" sldId="567"/>
        </pc:sldMkLst>
        <pc:spChg chg="mod">
          <ac:chgData name="Aishat Bakre" userId="839b68a6-4a2b-45ef-9a5a-14f954bfea5f" providerId="ADAL" clId="{094BBC70-798C-4382-824C-47B3597D50A1}" dt="2023-02-03T17:00:05.883" v="16" actId="113"/>
          <ac:spMkLst>
            <pc:docMk/>
            <pc:sldMk cId="637028681" sldId="567"/>
            <ac:spMk id="3" creationId="{7BF2645C-99E6-4862-8E7A-27A55D1CC801}"/>
          </ac:spMkLst>
        </pc:spChg>
      </pc:sldChg>
      <pc:sldChg chg="del">
        <pc:chgData name="Aishat Bakre" userId="839b68a6-4a2b-45ef-9a5a-14f954bfea5f" providerId="ADAL" clId="{094BBC70-798C-4382-824C-47B3597D50A1}" dt="2023-02-03T16:56:56.419" v="12" actId="2696"/>
        <pc:sldMkLst>
          <pc:docMk/>
          <pc:sldMk cId="3453864274" sldId="583"/>
        </pc:sldMkLst>
      </pc:sldChg>
      <pc:sldChg chg="modSp mod">
        <pc:chgData name="Aishat Bakre" userId="839b68a6-4a2b-45ef-9a5a-14f954bfea5f" providerId="ADAL" clId="{094BBC70-798C-4382-824C-47B3597D50A1}" dt="2023-02-03T17:00:42.079" v="23" actId="14100"/>
        <pc:sldMkLst>
          <pc:docMk/>
          <pc:sldMk cId="3677421252" sldId="584"/>
        </pc:sldMkLst>
        <pc:spChg chg="mod">
          <ac:chgData name="Aishat Bakre" userId="839b68a6-4a2b-45ef-9a5a-14f954bfea5f" providerId="ADAL" clId="{094BBC70-798C-4382-824C-47B3597D50A1}" dt="2023-02-03T17:00:42.079" v="23" actId="14100"/>
          <ac:spMkLst>
            <pc:docMk/>
            <pc:sldMk cId="3677421252" sldId="584"/>
            <ac:spMk id="4" creationId="{B714E483-C851-7787-D39E-75C14A3069E6}"/>
          </ac:spMkLst>
        </pc:spChg>
      </pc:sldChg>
      <pc:sldChg chg="addSp modSp mod">
        <pc:chgData name="Aishat Bakre" userId="839b68a6-4a2b-45ef-9a5a-14f954bfea5f" providerId="ADAL" clId="{094BBC70-798C-4382-824C-47B3597D50A1}" dt="2023-02-03T16:55:52.777" v="11" actId="27636"/>
        <pc:sldMkLst>
          <pc:docMk/>
          <pc:sldMk cId="0" sldId="587"/>
        </pc:sldMkLst>
        <pc:spChg chg="add mod">
          <ac:chgData name="Aishat Bakre" userId="839b68a6-4a2b-45ef-9a5a-14f954bfea5f" providerId="ADAL" clId="{094BBC70-798C-4382-824C-47B3597D50A1}" dt="2023-02-03T16:54:51.998" v="6" actId="1076"/>
          <ac:spMkLst>
            <pc:docMk/>
            <pc:sldMk cId="0" sldId="587"/>
            <ac:spMk id="4" creationId="{DEEC39F2-81E0-5256-6C80-7E302E6B7444}"/>
          </ac:spMkLst>
        </pc:spChg>
        <pc:spChg chg="mod">
          <ac:chgData name="Aishat Bakre" userId="839b68a6-4a2b-45ef-9a5a-14f954bfea5f" providerId="ADAL" clId="{094BBC70-798C-4382-824C-47B3597D50A1}" dt="2023-02-03T16:55:29.510" v="7" actId="255"/>
          <ac:spMkLst>
            <pc:docMk/>
            <pc:sldMk cId="0" sldId="587"/>
            <ac:spMk id="6" creationId="{E7380761-CB60-FBB5-AC9D-4F667B4F3AE7}"/>
          </ac:spMkLst>
        </pc:spChg>
        <pc:spChg chg="mod">
          <ac:chgData name="Aishat Bakre" userId="839b68a6-4a2b-45ef-9a5a-14f954bfea5f" providerId="ADAL" clId="{094BBC70-798C-4382-824C-47B3597D50A1}" dt="2023-02-03T16:55:52.777" v="11" actId="27636"/>
          <ac:spMkLst>
            <pc:docMk/>
            <pc:sldMk cId="0" sldId="587"/>
            <ac:spMk id="7" creationId="{4B5F2938-4032-4B3C-B60D-F68E003BC1A7}"/>
          </ac:spMkLst>
        </pc:spChg>
        <pc:picChg chg="mod">
          <ac:chgData name="Aishat Bakre" userId="839b68a6-4a2b-45ef-9a5a-14f954bfea5f" providerId="ADAL" clId="{094BBC70-798C-4382-824C-47B3597D50A1}" dt="2023-02-03T16:54:06.687" v="1" actId="14100"/>
          <ac:picMkLst>
            <pc:docMk/>
            <pc:sldMk cId="0" sldId="587"/>
            <ac:picMk id="8" creationId="{C4131321-0C9C-4BF3-84F6-D3D82EBD3837}"/>
          </ac:picMkLst>
        </pc:pic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45659" cy="498056"/>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50443" y="0"/>
            <a:ext cx="2945659" cy="498056"/>
          </a:xfrm>
          <a:prstGeom prst="rect">
            <a:avLst/>
          </a:prstGeom>
        </p:spPr>
        <p:txBody>
          <a:bodyPr vert="horz" lIns="91440" tIns="45720" rIns="91440" bIns="45720" rtlCol="0"/>
          <a:lstStyle>
            <a:lvl1pPr algn="r">
              <a:defRPr sz="1200"/>
            </a:lvl1pPr>
          </a:lstStyle>
          <a:p>
            <a:fld id="{D8CE028D-A29C-46AD-81FA-BE12C1EFA248}" type="datetimeFigureOut">
              <a:rPr lang="en-GB" smtClean="0"/>
              <a:t>03/02/2023</a:t>
            </a:fld>
            <a:endParaRPr lang="en-GB"/>
          </a:p>
        </p:txBody>
      </p:sp>
      <p:sp>
        <p:nvSpPr>
          <p:cNvPr id="4" name="Slide Image Placeholder 3"/>
          <p:cNvSpPr>
            <a:spLocks noGrp="1" noRot="1" noChangeAspect="1"/>
          </p:cNvSpPr>
          <p:nvPr>
            <p:ph type="sldImg" idx="2"/>
          </p:nvPr>
        </p:nvSpPr>
        <p:spPr>
          <a:xfrm>
            <a:off x="422275" y="1241425"/>
            <a:ext cx="5953125" cy="3349625"/>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79768" y="4777194"/>
            <a:ext cx="5438140" cy="3908614"/>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9428584"/>
            <a:ext cx="2945659" cy="498055"/>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50443" y="9428584"/>
            <a:ext cx="2945659" cy="498055"/>
          </a:xfrm>
          <a:prstGeom prst="rect">
            <a:avLst/>
          </a:prstGeom>
        </p:spPr>
        <p:txBody>
          <a:bodyPr vert="horz" lIns="91440" tIns="45720" rIns="91440" bIns="45720" rtlCol="0" anchor="b"/>
          <a:lstStyle>
            <a:lvl1pPr algn="r">
              <a:defRPr sz="1200"/>
            </a:lvl1pPr>
          </a:lstStyle>
          <a:p>
            <a:fld id="{5E7823DC-7A90-4827-B80E-C4D9CE3AE295}" type="slidenum">
              <a:rPr lang="en-GB" smtClean="0"/>
              <a:t>‹#›</a:t>
            </a:fld>
            <a:endParaRPr lang="en-GB"/>
          </a:p>
        </p:txBody>
      </p:sp>
    </p:spTree>
    <p:extLst>
      <p:ext uri="{BB962C8B-B14F-4D97-AF65-F5344CB8AC3E}">
        <p14:creationId xmlns:p14="http://schemas.microsoft.com/office/powerpoint/2010/main" val="206471648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3" Type="http://schemas.openxmlformats.org/officeDocument/2006/relationships/hyperlink" Target="https://www.youtube.com/watch?v=ylkKCgEIMws" TargetMode="External"/><Relationship Id="rId2" Type="http://schemas.openxmlformats.org/officeDocument/2006/relationships/slide" Target="../slides/slide35.xml"/><Relationship Id="rId1" Type="http://schemas.openxmlformats.org/officeDocument/2006/relationships/notesMaster" Target="../notesMasters/notesMaster1.xml"/><Relationship Id="rId5" Type="http://schemas.openxmlformats.org/officeDocument/2006/relationships/hyperlink" Target="https://www.youtube.com/watch?v=kA1dL6NqVyw" TargetMode="External"/><Relationship Id="rId4" Type="http://schemas.openxmlformats.org/officeDocument/2006/relationships/hyperlink" Target="https://www.youtube.com/watch?v=nX4c3V23DZI" TargetMode="Externa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39.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40.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43.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4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5E7823DC-7A90-4827-B80E-C4D9CE3AE295}"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081921908"/>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5E7823DC-7A90-4827-B80E-C4D9CE3AE295}" type="slidenum">
              <a:rPr lang="en-GB" smtClean="0"/>
              <a:t>5</a:t>
            </a:fld>
            <a:endParaRPr lang="en-GB"/>
          </a:p>
        </p:txBody>
      </p:sp>
    </p:spTree>
    <p:extLst>
      <p:ext uri="{BB962C8B-B14F-4D97-AF65-F5344CB8AC3E}">
        <p14:creationId xmlns:p14="http://schemas.microsoft.com/office/powerpoint/2010/main" val="1904925619"/>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5E7823DC-7A90-4827-B80E-C4D9CE3AE295}" type="slidenum">
              <a:rPr lang="en-GB" smtClean="0"/>
              <a:t>6</a:t>
            </a:fld>
            <a:endParaRPr lang="en-GB"/>
          </a:p>
        </p:txBody>
      </p:sp>
    </p:spTree>
    <p:extLst>
      <p:ext uri="{BB962C8B-B14F-4D97-AF65-F5344CB8AC3E}">
        <p14:creationId xmlns:p14="http://schemas.microsoft.com/office/powerpoint/2010/main" val="1659726830"/>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Oxford dictionary, 2020</a:t>
            </a:r>
          </a:p>
        </p:txBody>
      </p:sp>
      <p:sp>
        <p:nvSpPr>
          <p:cNvPr id="4" name="Slide Number Placeholder 3"/>
          <p:cNvSpPr>
            <a:spLocks noGrp="1"/>
          </p:cNvSpPr>
          <p:nvPr>
            <p:ph type="sldNum" sz="quarter" idx="5"/>
          </p:nvPr>
        </p:nvSpPr>
        <p:spPr/>
        <p:txBody>
          <a:bodyPr/>
          <a:lstStyle/>
          <a:p>
            <a:fld id="{5E7823DC-7A90-4827-B80E-C4D9CE3AE295}" type="slidenum">
              <a:rPr lang="en-GB" smtClean="0"/>
              <a:t>7</a:t>
            </a:fld>
            <a:endParaRPr lang="en-GB"/>
          </a:p>
        </p:txBody>
      </p:sp>
    </p:spTree>
    <p:extLst>
      <p:ext uri="{BB962C8B-B14F-4D97-AF65-F5344CB8AC3E}">
        <p14:creationId xmlns:p14="http://schemas.microsoft.com/office/powerpoint/2010/main" val="1038643322"/>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5E7823DC-7A90-4827-B80E-C4D9CE3AE295}" type="slidenum">
              <a:rPr lang="en-GB" smtClean="0"/>
              <a:t>8</a:t>
            </a:fld>
            <a:endParaRPr lang="en-GB"/>
          </a:p>
        </p:txBody>
      </p:sp>
    </p:spTree>
    <p:extLst>
      <p:ext uri="{BB962C8B-B14F-4D97-AF65-F5344CB8AC3E}">
        <p14:creationId xmlns:p14="http://schemas.microsoft.com/office/powerpoint/2010/main" val="4291476472"/>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5E7823DC-7A90-4827-B80E-C4D9CE3AE295}" type="slidenum">
              <a:rPr lang="en-GB" smtClean="0"/>
              <a:t>19</a:t>
            </a:fld>
            <a:endParaRPr lang="en-GB"/>
          </a:p>
        </p:txBody>
      </p:sp>
    </p:spTree>
    <p:extLst>
      <p:ext uri="{BB962C8B-B14F-4D97-AF65-F5344CB8AC3E}">
        <p14:creationId xmlns:p14="http://schemas.microsoft.com/office/powerpoint/2010/main" val="1556427348"/>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5E7823DC-7A90-4827-B80E-C4D9CE3AE295}" type="slidenum">
              <a:rPr lang="en-GB" smtClean="0"/>
              <a:t>23</a:t>
            </a:fld>
            <a:endParaRPr lang="en-GB"/>
          </a:p>
        </p:txBody>
      </p:sp>
    </p:spTree>
    <p:extLst>
      <p:ext uri="{BB962C8B-B14F-4D97-AF65-F5344CB8AC3E}">
        <p14:creationId xmlns:p14="http://schemas.microsoft.com/office/powerpoint/2010/main" val="1430067317"/>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Privacy of those taking part.</a:t>
            </a:r>
          </a:p>
          <a:p>
            <a:r>
              <a:rPr lang="en-GB" dirty="0"/>
              <a:t> Privacy is a key principle that links to or underpins several other principles considered here. Respect for others, the avoidance of harm, the voluntary nature of participation, informed consent, ensuring confidentiality and maintaining anonymity, responsibility in the analysis of data and reporting of findings, and compliance in the management of data are all linked to or motivated by the principle of ensuring the privacy of those taking part.</a:t>
            </a:r>
          </a:p>
          <a:p>
            <a:endParaRPr lang="en-GB" dirty="0"/>
          </a:p>
        </p:txBody>
      </p:sp>
      <p:sp>
        <p:nvSpPr>
          <p:cNvPr id="4" name="Slide Number Placeholder 3"/>
          <p:cNvSpPr>
            <a:spLocks noGrp="1"/>
          </p:cNvSpPr>
          <p:nvPr>
            <p:ph type="sldNum" sz="quarter" idx="5"/>
          </p:nvPr>
        </p:nvSpPr>
        <p:spPr/>
        <p:txBody>
          <a:bodyPr/>
          <a:lstStyle/>
          <a:p>
            <a:fld id="{5E7823DC-7A90-4827-B80E-C4D9CE3AE295}" type="slidenum">
              <a:rPr lang="en-GB" smtClean="0"/>
              <a:t>29</a:t>
            </a:fld>
            <a:endParaRPr lang="en-GB"/>
          </a:p>
        </p:txBody>
      </p:sp>
    </p:spTree>
    <p:extLst>
      <p:ext uri="{BB962C8B-B14F-4D97-AF65-F5344CB8AC3E}">
        <p14:creationId xmlns:p14="http://schemas.microsoft.com/office/powerpoint/2010/main" val="2012887355"/>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5E7823DC-7A90-4827-B80E-C4D9CE3AE295}" type="slidenum">
              <a:rPr lang="en-GB" smtClean="0"/>
              <a:t>30</a:t>
            </a:fld>
            <a:endParaRPr lang="en-GB"/>
          </a:p>
        </p:txBody>
      </p:sp>
    </p:spTree>
    <p:extLst>
      <p:ext uri="{BB962C8B-B14F-4D97-AF65-F5344CB8AC3E}">
        <p14:creationId xmlns:p14="http://schemas.microsoft.com/office/powerpoint/2010/main" val="1799870454"/>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dirty="0">
                <a:latin typeface="Arial" panose="020B0604020202020204" pitchFamily="34" charset="0"/>
                <a:cs typeface="Arial" panose="020B0604020202020204" pitchFamily="34" charset="0"/>
                <a:hlinkClick r:id="rId3"/>
              </a:rPr>
              <a:t>Principles and Guidelines for Ethical Research and Evaluation in Development – YouTube</a:t>
            </a:r>
            <a:r>
              <a:rPr lang="en-GB" sz="1200" dirty="0">
                <a:latin typeface="Arial" panose="020B0604020202020204" pitchFamily="34" charset="0"/>
                <a:cs typeface="Arial" panose="020B0604020202020204" pitchFamily="34" charset="0"/>
              </a:rPr>
              <a:t>   </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200" dirty="0">
              <a:latin typeface="Arial" panose="020B0604020202020204" pitchFamily="34" charset="0"/>
              <a:cs typeface="Arial" panose="020B060402020202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dirty="0">
                <a:latin typeface="Arial" panose="020B0604020202020204" pitchFamily="34" charset="0"/>
                <a:cs typeface="Arial" panose="020B0604020202020204" pitchFamily="34" charset="0"/>
                <a:hlinkClick r:id="rId4"/>
              </a:rPr>
              <a:t>What Are Research Ethics? – YouTube</a:t>
            </a:r>
            <a:r>
              <a:rPr lang="en-GB" sz="1200" dirty="0">
                <a:latin typeface="Arial" panose="020B0604020202020204" pitchFamily="34" charset="0"/>
                <a:cs typeface="Arial" panose="020B0604020202020204" pitchFamily="34" charset="0"/>
              </a:rPr>
              <a:t>    </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200" dirty="0">
              <a:latin typeface="Arial" panose="020B0604020202020204" pitchFamily="34" charset="0"/>
              <a:cs typeface="Arial" panose="020B060402020202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dirty="0">
                <a:hlinkClick r:id="rId5"/>
              </a:rPr>
              <a:t>Why Research Needs Ethics – YouTube</a:t>
            </a:r>
            <a:endParaRPr lang="en-GB" sz="1200" dirty="0">
              <a:latin typeface="Arial" panose="020B0604020202020204" pitchFamily="34" charset="0"/>
              <a:cs typeface="Arial" panose="020B0604020202020204" pitchFamily="34" charset="0"/>
            </a:endParaRPr>
          </a:p>
          <a:p>
            <a:endParaRPr lang="en-GB" dirty="0"/>
          </a:p>
        </p:txBody>
      </p:sp>
      <p:sp>
        <p:nvSpPr>
          <p:cNvPr id="4" name="Slide Number Placeholder 3"/>
          <p:cNvSpPr>
            <a:spLocks noGrp="1"/>
          </p:cNvSpPr>
          <p:nvPr>
            <p:ph type="sldNum" sz="quarter" idx="5"/>
          </p:nvPr>
        </p:nvSpPr>
        <p:spPr/>
        <p:txBody>
          <a:bodyPr/>
          <a:lstStyle/>
          <a:p>
            <a:fld id="{5E7823DC-7A90-4827-B80E-C4D9CE3AE295}" type="slidenum">
              <a:rPr lang="en-GB" smtClean="0"/>
              <a:t>35</a:t>
            </a:fld>
            <a:endParaRPr lang="en-GB"/>
          </a:p>
        </p:txBody>
      </p:sp>
    </p:spTree>
    <p:extLst>
      <p:ext uri="{BB962C8B-B14F-4D97-AF65-F5344CB8AC3E}">
        <p14:creationId xmlns:p14="http://schemas.microsoft.com/office/powerpoint/2010/main" val="2148353271"/>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Answer</a:t>
            </a:r>
          </a:p>
          <a:p>
            <a:endParaRPr lang="en-GB" dirty="0"/>
          </a:p>
          <a:p>
            <a:r>
              <a:rPr lang="en-GB" dirty="0"/>
              <a:t>Unethical as informed consent was not taken.</a:t>
            </a:r>
          </a:p>
          <a:p>
            <a:r>
              <a:rPr lang="en-GB" dirty="0"/>
              <a:t>The students should have informed mothers of their intent even though there is no advantages or disadvantages to the mother in doing so. </a:t>
            </a:r>
          </a:p>
          <a:p>
            <a:endParaRPr lang="en-GB" dirty="0"/>
          </a:p>
        </p:txBody>
      </p:sp>
      <p:sp>
        <p:nvSpPr>
          <p:cNvPr id="4" name="Slide Number Placeholder 3"/>
          <p:cNvSpPr>
            <a:spLocks noGrp="1"/>
          </p:cNvSpPr>
          <p:nvPr>
            <p:ph type="sldNum" sz="quarter" idx="5"/>
          </p:nvPr>
        </p:nvSpPr>
        <p:spPr/>
        <p:txBody>
          <a:bodyPr/>
          <a:lstStyle/>
          <a:p>
            <a:fld id="{5E7823DC-7A90-4827-B80E-C4D9CE3AE295}" type="slidenum">
              <a:rPr lang="en-GB" smtClean="0"/>
              <a:t>37</a:t>
            </a:fld>
            <a:endParaRPr lang="en-GB"/>
          </a:p>
        </p:txBody>
      </p:sp>
    </p:spTree>
    <p:extLst>
      <p:ext uri="{BB962C8B-B14F-4D97-AF65-F5344CB8AC3E}">
        <p14:creationId xmlns:p14="http://schemas.microsoft.com/office/powerpoint/2010/main" val="703654299"/>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indent="-255905">
              <a:buFont typeface="Wingdings"/>
              <a:buChar char="Ø"/>
            </a:pPr>
            <a:r>
              <a:rPr lang="en-GB" dirty="0">
                <a:ea typeface="+mn-lt"/>
                <a:cs typeface="+mn-lt"/>
              </a:rPr>
              <a:t>Unethical as failure to give credit to the person whose idea it is (Intellectual Property) amounts to plagiarism.</a:t>
            </a:r>
            <a:endParaRPr lang="en-US" dirty="0">
              <a:ea typeface="+mn-lt"/>
              <a:cs typeface="+mn-lt"/>
            </a:endParaRPr>
          </a:p>
          <a:p>
            <a:pPr indent="-255905">
              <a:buFont typeface="Wingdings"/>
              <a:buChar char="Ø"/>
            </a:pPr>
            <a:r>
              <a:rPr lang="en-GB" dirty="0">
                <a:ea typeface="+mn-lt"/>
                <a:cs typeface="+mn-lt"/>
              </a:rPr>
              <a:t>Should have discussed with John and include him as co-author. </a:t>
            </a:r>
            <a:endParaRPr lang="en-US" dirty="0">
              <a:ea typeface="+mn-lt"/>
              <a:cs typeface="+mn-lt"/>
            </a:endParaRPr>
          </a:p>
          <a:p>
            <a:endParaRPr lang="en-GB" dirty="0"/>
          </a:p>
        </p:txBody>
      </p:sp>
      <p:sp>
        <p:nvSpPr>
          <p:cNvPr id="4" name="Slide Number Placeholder 3"/>
          <p:cNvSpPr>
            <a:spLocks noGrp="1"/>
          </p:cNvSpPr>
          <p:nvPr>
            <p:ph type="sldNum" sz="quarter" idx="5"/>
          </p:nvPr>
        </p:nvSpPr>
        <p:spPr/>
        <p:txBody>
          <a:bodyPr/>
          <a:lstStyle/>
          <a:p>
            <a:fld id="{5E7823DC-7A90-4827-B80E-C4D9CE3AE295}" type="slidenum">
              <a:rPr lang="en-GB" smtClean="0"/>
              <a:t>38</a:t>
            </a:fld>
            <a:endParaRPr lang="en-GB"/>
          </a:p>
        </p:txBody>
      </p:sp>
    </p:spTree>
    <p:extLst>
      <p:ext uri="{BB962C8B-B14F-4D97-AF65-F5344CB8AC3E}">
        <p14:creationId xmlns:p14="http://schemas.microsoft.com/office/powerpoint/2010/main" val="144306885"/>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Unethical as only students who contributed intellectually should be cited as authors. And those that contributed in other ways may be acknowledged. </a:t>
            </a:r>
          </a:p>
          <a:p>
            <a:endParaRPr lang="en-GB" dirty="0"/>
          </a:p>
        </p:txBody>
      </p:sp>
      <p:sp>
        <p:nvSpPr>
          <p:cNvPr id="4" name="Slide Number Placeholder 3"/>
          <p:cNvSpPr>
            <a:spLocks noGrp="1"/>
          </p:cNvSpPr>
          <p:nvPr>
            <p:ph type="sldNum" sz="quarter" idx="5"/>
          </p:nvPr>
        </p:nvSpPr>
        <p:spPr/>
        <p:txBody>
          <a:bodyPr/>
          <a:lstStyle/>
          <a:p>
            <a:fld id="{5E7823DC-7A90-4827-B80E-C4D9CE3AE295}" type="slidenum">
              <a:rPr lang="en-GB" smtClean="0"/>
              <a:t>39</a:t>
            </a:fld>
            <a:endParaRPr lang="en-GB"/>
          </a:p>
        </p:txBody>
      </p:sp>
    </p:spTree>
    <p:extLst>
      <p:ext uri="{BB962C8B-B14F-4D97-AF65-F5344CB8AC3E}">
        <p14:creationId xmlns:p14="http://schemas.microsoft.com/office/powerpoint/2010/main" val="2442986840"/>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Unethical as violating principles of consent and confidentiality.</a:t>
            </a:r>
          </a:p>
          <a:p>
            <a:endParaRPr lang="en-GB" dirty="0"/>
          </a:p>
        </p:txBody>
      </p:sp>
      <p:sp>
        <p:nvSpPr>
          <p:cNvPr id="4" name="Slide Number Placeholder 3"/>
          <p:cNvSpPr>
            <a:spLocks noGrp="1"/>
          </p:cNvSpPr>
          <p:nvPr>
            <p:ph type="sldNum" sz="quarter" idx="5"/>
          </p:nvPr>
        </p:nvSpPr>
        <p:spPr/>
        <p:txBody>
          <a:bodyPr/>
          <a:lstStyle/>
          <a:p>
            <a:fld id="{5E7823DC-7A90-4827-B80E-C4D9CE3AE295}" type="slidenum">
              <a:rPr lang="en-GB" smtClean="0"/>
              <a:t>40</a:t>
            </a:fld>
            <a:endParaRPr lang="en-GB"/>
          </a:p>
        </p:txBody>
      </p:sp>
    </p:spTree>
    <p:extLst>
      <p:ext uri="{BB962C8B-B14F-4D97-AF65-F5344CB8AC3E}">
        <p14:creationId xmlns:p14="http://schemas.microsoft.com/office/powerpoint/2010/main" val="3359632428"/>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Research misconduct is a serious ethical issue because it can undermine academic integrity</a:t>
            </a:r>
          </a:p>
        </p:txBody>
      </p:sp>
      <p:sp>
        <p:nvSpPr>
          <p:cNvPr id="4" name="Slide Number Placeholder 3"/>
          <p:cNvSpPr>
            <a:spLocks noGrp="1"/>
          </p:cNvSpPr>
          <p:nvPr>
            <p:ph type="sldNum" sz="quarter" idx="5"/>
          </p:nvPr>
        </p:nvSpPr>
        <p:spPr/>
        <p:txBody>
          <a:bodyPr/>
          <a:lstStyle/>
          <a:p>
            <a:fld id="{5E7823DC-7A90-4827-B80E-C4D9CE3AE295}" type="slidenum">
              <a:rPr lang="en-GB" smtClean="0"/>
              <a:t>43</a:t>
            </a:fld>
            <a:endParaRPr lang="en-GB"/>
          </a:p>
        </p:txBody>
      </p:sp>
    </p:spTree>
    <p:extLst>
      <p:ext uri="{BB962C8B-B14F-4D97-AF65-F5344CB8AC3E}">
        <p14:creationId xmlns:p14="http://schemas.microsoft.com/office/powerpoint/2010/main" val="3101875963"/>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5E7823DC-7A90-4827-B80E-C4D9CE3AE295}" type="slidenum">
              <a:rPr lang="en-GB" smtClean="0"/>
              <a:t>45</a:t>
            </a:fld>
            <a:endParaRPr lang="en-GB"/>
          </a:p>
        </p:txBody>
      </p:sp>
    </p:spTree>
    <p:extLst>
      <p:ext uri="{BB962C8B-B14F-4D97-AF65-F5344CB8AC3E}">
        <p14:creationId xmlns:p14="http://schemas.microsoft.com/office/powerpoint/2010/main" val="1427257190"/>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45A7FD1-06B4-4F50-A2D4-B0362DF72E37}"/>
              </a:ext>
            </a:extLst>
          </p:cNvPr>
          <p:cNvSpPr txBox="1">
            <a:spLocks noGrp="1"/>
          </p:cNvSpPr>
          <p:nvPr>
            <p:ph type="ctrTitle"/>
          </p:nvPr>
        </p:nvSpPr>
        <p:spPr>
          <a:xfrm>
            <a:off x="1524003" y="1122361"/>
            <a:ext cx="9144000" cy="2387598"/>
          </a:xfrm>
        </p:spPr>
        <p:txBody>
          <a:bodyPr anchor="b" anchorCtr="1"/>
          <a:lstStyle>
            <a:lvl1pPr algn="ctr">
              <a:defRPr sz="6000"/>
            </a:lvl1pPr>
          </a:lstStyle>
          <a:p>
            <a:pPr lvl="0"/>
            <a:r>
              <a:rPr lang="en-US"/>
              <a:t>Click to edit Master title style</a:t>
            </a:r>
            <a:endParaRPr lang="en-GB"/>
          </a:p>
        </p:txBody>
      </p:sp>
      <p:sp>
        <p:nvSpPr>
          <p:cNvPr id="3" name="Subtitle 2">
            <a:extLst>
              <a:ext uri="{FF2B5EF4-FFF2-40B4-BE49-F238E27FC236}">
                <a16:creationId xmlns:a16="http://schemas.microsoft.com/office/drawing/2014/main" id="{9294A984-1FF8-499A-8AE2-687283C87B04}"/>
              </a:ext>
            </a:extLst>
          </p:cNvPr>
          <p:cNvSpPr txBox="1">
            <a:spLocks noGrp="1"/>
          </p:cNvSpPr>
          <p:nvPr>
            <p:ph type="subTitle" idx="1"/>
          </p:nvPr>
        </p:nvSpPr>
        <p:spPr>
          <a:xfrm>
            <a:off x="1524003" y="3602041"/>
            <a:ext cx="9144000" cy="1655758"/>
          </a:xfrm>
        </p:spPr>
        <p:txBody>
          <a:bodyPr anchorCtr="1"/>
          <a:lstStyle>
            <a:lvl1pPr marL="0" indent="0" algn="ctr">
              <a:buNone/>
              <a:defRPr sz="2400"/>
            </a:lvl1pPr>
          </a:lstStyle>
          <a:p>
            <a:pPr lvl="0"/>
            <a:r>
              <a:rPr lang="en-US"/>
              <a:t>Click to edit Master subtitle style</a:t>
            </a:r>
            <a:endParaRPr lang="en-GB"/>
          </a:p>
        </p:txBody>
      </p:sp>
      <p:sp>
        <p:nvSpPr>
          <p:cNvPr id="4" name="Date Placeholder 3">
            <a:extLst>
              <a:ext uri="{FF2B5EF4-FFF2-40B4-BE49-F238E27FC236}">
                <a16:creationId xmlns:a16="http://schemas.microsoft.com/office/drawing/2014/main" id="{F29C9B22-16B8-40A7-9822-DB6F0527DB72}"/>
              </a:ext>
            </a:extLst>
          </p:cNvPr>
          <p:cNvSpPr txBox="1">
            <a:spLocks noGrp="1"/>
          </p:cNvSpPr>
          <p:nvPr>
            <p:ph type="dt" sz="half" idx="7"/>
          </p:nvPr>
        </p:nvSpPr>
        <p:spPr/>
        <p:txBody>
          <a:bodyPr/>
          <a:lstStyle>
            <a:lvl1pPr>
              <a:defRPr/>
            </a:lvl1pPr>
          </a:lstStyle>
          <a:p>
            <a:pPr lvl="0"/>
            <a:fld id="{E7A52D71-0F25-40F8-B61B-213CF545EF2C}" type="datetime1">
              <a:rPr lang="en-GB"/>
              <a:pPr lvl="0"/>
              <a:t>03/02/2023</a:t>
            </a:fld>
            <a:endParaRPr lang="en-GB"/>
          </a:p>
        </p:txBody>
      </p:sp>
      <p:sp>
        <p:nvSpPr>
          <p:cNvPr id="5" name="Footer Placeholder 4">
            <a:extLst>
              <a:ext uri="{FF2B5EF4-FFF2-40B4-BE49-F238E27FC236}">
                <a16:creationId xmlns:a16="http://schemas.microsoft.com/office/drawing/2014/main" id="{026C4C35-AEFA-48C2-A742-5ADB106EB85E}"/>
              </a:ext>
            </a:extLst>
          </p:cNvPr>
          <p:cNvSpPr txBox="1">
            <a:spLocks noGrp="1"/>
          </p:cNvSpPr>
          <p:nvPr>
            <p:ph type="ftr" sz="quarter" idx="9"/>
          </p:nvPr>
        </p:nvSpPr>
        <p:spPr/>
        <p:txBody>
          <a:bodyPr/>
          <a:lstStyle>
            <a:lvl1pPr>
              <a:defRPr/>
            </a:lvl1pPr>
          </a:lstStyle>
          <a:p>
            <a:pPr lvl="0"/>
            <a:endParaRPr lang="en-GB"/>
          </a:p>
        </p:txBody>
      </p:sp>
      <p:sp>
        <p:nvSpPr>
          <p:cNvPr id="6" name="Slide Number Placeholder 5">
            <a:extLst>
              <a:ext uri="{FF2B5EF4-FFF2-40B4-BE49-F238E27FC236}">
                <a16:creationId xmlns:a16="http://schemas.microsoft.com/office/drawing/2014/main" id="{82BE5F34-EDB7-4899-8960-FBFA17137103}"/>
              </a:ext>
            </a:extLst>
          </p:cNvPr>
          <p:cNvSpPr txBox="1">
            <a:spLocks noGrp="1"/>
          </p:cNvSpPr>
          <p:nvPr>
            <p:ph type="sldNum" sz="quarter" idx="8"/>
          </p:nvPr>
        </p:nvSpPr>
        <p:spPr/>
        <p:txBody>
          <a:bodyPr/>
          <a:lstStyle>
            <a:lvl1pPr>
              <a:defRPr/>
            </a:lvl1pPr>
          </a:lstStyle>
          <a:p>
            <a:pPr lvl="0"/>
            <a:fld id="{2B726136-3392-4E31-9586-CAD5F59E4AB7}" type="slidenum">
              <a:t>‹#›</a:t>
            </a:fld>
            <a:endParaRPr lang="en-GB"/>
          </a:p>
        </p:txBody>
      </p:sp>
    </p:spTree>
    <p:extLst>
      <p:ext uri="{BB962C8B-B14F-4D97-AF65-F5344CB8AC3E}">
        <p14:creationId xmlns:p14="http://schemas.microsoft.com/office/powerpoint/2010/main" val="383996091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D07DC52-79AE-4553-A740-E55EFE3A599D}"/>
              </a:ext>
            </a:extLst>
          </p:cNvPr>
          <p:cNvSpPr txBox="1">
            <a:spLocks noGrp="1"/>
          </p:cNvSpPr>
          <p:nvPr>
            <p:ph type="title"/>
          </p:nvPr>
        </p:nvSpPr>
        <p:spPr/>
        <p:txBody>
          <a:bodyPr/>
          <a:lstStyle>
            <a:lvl1pPr>
              <a:defRPr/>
            </a:lvl1pPr>
          </a:lstStyle>
          <a:p>
            <a:pPr lvl="0"/>
            <a:r>
              <a:rPr lang="en-US"/>
              <a:t>Click to edit Master title style</a:t>
            </a:r>
            <a:endParaRPr lang="en-GB"/>
          </a:p>
        </p:txBody>
      </p:sp>
      <p:sp>
        <p:nvSpPr>
          <p:cNvPr id="3" name="Content Placeholder 2">
            <a:extLst>
              <a:ext uri="{FF2B5EF4-FFF2-40B4-BE49-F238E27FC236}">
                <a16:creationId xmlns:a16="http://schemas.microsoft.com/office/drawing/2014/main" id="{42535EBB-87B4-4F29-A1F5-4C78D8BD346D}"/>
              </a:ext>
            </a:extLst>
          </p:cNvPr>
          <p:cNvSpPr txBox="1">
            <a:spLocks noGrp="1"/>
          </p:cNvSpPr>
          <p:nvPr>
            <p:ph idx="1"/>
          </p:nvPr>
        </p:nvSpPr>
        <p:spPr/>
        <p:txBody>
          <a:bodyPr/>
          <a:lstStyle>
            <a:lvl1pPr>
              <a:defRPr/>
            </a:lvl1pPr>
            <a:lvl2pPr>
              <a:defRPr/>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B339E835-F057-4056-A0AE-90A145525239}"/>
              </a:ext>
            </a:extLst>
          </p:cNvPr>
          <p:cNvSpPr txBox="1">
            <a:spLocks noGrp="1"/>
          </p:cNvSpPr>
          <p:nvPr>
            <p:ph type="dt" sz="half" idx="7"/>
          </p:nvPr>
        </p:nvSpPr>
        <p:spPr/>
        <p:txBody>
          <a:bodyPr/>
          <a:lstStyle>
            <a:lvl1pPr>
              <a:defRPr/>
            </a:lvl1pPr>
          </a:lstStyle>
          <a:p>
            <a:pPr lvl="0"/>
            <a:fld id="{FBA06920-BFF7-4E97-A3FA-9A031C8A5BE1}" type="datetime1">
              <a:rPr lang="en-GB"/>
              <a:pPr lvl="0"/>
              <a:t>03/02/2023</a:t>
            </a:fld>
            <a:endParaRPr lang="en-GB"/>
          </a:p>
        </p:txBody>
      </p:sp>
      <p:sp>
        <p:nvSpPr>
          <p:cNvPr id="5" name="Footer Placeholder 4">
            <a:extLst>
              <a:ext uri="{FF2B5EF4-FFF2-40B4-BE49-F238E27FC236}">
                <a16:creationId xmlns:a16="http://schemas.microsoft.com/office/drawing/2014/main" id="{B1283F4E-74D7-428C-9CF0-DC1EC185EFD5}"/>
              </a:ext>
            </a:extLst>
          </p:cNvPr>
          <p:cNvSpPr txBox="1">
            <a:spLocks noGrp="1"/>
          </p:cNvSpPr>
          <p:nvPr>
            <p:ph type="ftr" sz="quarter" idx="9"/>
          </p:nvPr>
        </p:nvSpPr>
        <p:spPr/>
        <p:txBody>
          <a:bodyPr/>
          <a:lstStyle>
            <a:lvl1pPr>
              <a:defRPr/>
            </a:lvl1pPr>
          </a:lstStyle>
          <a:p>
            <a:pPr lvl="0"/>
            <a:endParaRPr lang="en-GB"/>
          </a:p>
        </p:txBody>
      </p:sp>
      <p:sp>
        <p:nvSpPr>
          <p:cNvPr id="6" name="Slide Number Placeholder 5">
            <a:extLst>
              <a:ext uri="{FF2B5EF4-FFF2-40B4-BE49-F238E27FC236}">
                <a16:creationId xmlns:a16="http://schemas.microsoft.com/office/drawing/2014/main" id="{C2399C24-0689-4EF1-9B0B-F7412308A2F1}"/>
              </a:ext>
            </a:extLst>
          </p:cNvPr>
          <p:cNvSpPr txBox="1">
            <a:spLocks noGrp="1"/>
          </p:cNvSpPr>
          <p:nvPr>
            <p:ph type="sldNum" sz="quarter" idx="8"/>
          </p:nvPr>
        </p:nvSpPr>
        <p:spPr/>
        <p:txBody>
          <a:bodyPr/>
          <a:lstStyle>
            <a:lvl1pPr>
              <a:defRPr/>
            </a:lvl1pPr>
          </a:lstStyle>
          <a:p>
            <a:pPr lvl="0"/>
            <a:fld id="{09A127A0-1359-494C-918A-056476418739}" type="slidenum">
              <a:t>‹#›</a:t>
            </a:fld>
            <a:endParaRPr lang="en-GB"/>
          </a:p>
        </p:txBody>
      </p:sp>
    </p:spTree>
    <p:extLst>
      <p:ext uri="{BB962C8B-B14F-4D97-AF65-F5344CB8AC3E}">
        <p14:creationId xmlns:p14="http://schemas.microsoft.com/office/powerpoint/2010/main" val="415052458"/>
      </p:ext>
    </p:extLst>
  </p:cSld>
  <p:clrMapOvr>
    <a:masterClrMapping/>
  </p:clrMapOvr>
  <p:hf sldNum="0" hdr="0" ftr="0" dt="0"/>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AD54854-913E-4143-9927-02E22B1625CC}"/>
              </a:ext>
            </a:extLst>
          </p:cNvPr>
          <p:cNvSpPr txBox="1">
            <a:spLocks noGrp="1"/>
          </p:cNvSpPr>
          <p:nvPr>
            <p:ph type="title"/>
          </p:nvPr>
        </p:nvSpPr>
        <p:spPr>
          <a:xfrm>
            <a:off x="831847" y="1709735"/>
            <a:ext cx="10515600" cy="2852735"/>
          </a:xfrm>
        </p:spPr>
        <p:txBody>
          <a:bodyPr anchor="b"/>
          <a:lstStyle>
            <a:lvl1pPr>
              <a:defRPr sz="6000"/>
            </a:lvl1pPr>
          </a:lstStyle>
          <a:p>
            <a:pPr lvl="0"/>
            <a:r>
              <a:rPr lang="en-US"/>
              <a:t>Click to edit Master title style</a:t>
            </a:r>
            <a:endParaRPr lang="en-GB"/>
          </a:p>
        </p:txBody>
      </p:sp>
      <p:sp>
        <p:nvSpPr>
          <p:cNvPr id="3" name="Text Placeholder 2">
            <a:extLst>
              <a:ext uri="{FF2B5EF4-FFF2-40B4-BE49-F238E27FC236}">
                <a16:creationId xmlns:a16="http://schemas.microsoft.com/office/drawing/2014/main" id="{ADD45CBE-C02D-47D3-B37C-8DFE8C7AF0A6}"/>
              </a:ext>
            </a:extLst>
          </p:cNvPr>
          <p:cNvSpPr txBox="1">
            <a:spLocks noGrp="1"/>
          </p:cNvSpPr>
          <p:nvPr>
            <p:ph type="body" idx="1"/>
          </p:nvPr>
        </p:nvSpPr>
        <p:spPr>
          <a:xfrm>
            <a:off x="831847" y="4589465"/>
            <a:ext cx="10515600" cy="1500182"/>
          </a:xfrm>
        </p:spPr>
        <p:txBody>
          <a:bodyPr/>
          <a:lstStyle>
            <a:lvl1pPr marL="0" indent="0">
              <a:buNone/>
              <a:defRPr sz="2400">
                <a:solidFill>
                  <a:srgbClr val="898989"/>
                </a:solidFill>
              </a:defRPr>
            </a:lvl1pPr>
          </a:lstStyle>
          <a:p>
            <a:pPr lvl="0"/>
            <a:r>
              <a:rPr lang="en-US"/>
              <a:t>Click to edit Master text styles</a:t>
            </a:r>
          </a:p>
        </p:txBody>
      </p:sp>
      <p:sp>
        <p:nvSpPr>
          <p:cNvPr id="4" name="Date Placeholder 3">
            <a:extLst>
              <a:ext uri="{FF2B5EF4-FFF2-40B4-BE49-F238E27FC236}">
                <a16:creationId xmlns:a16="http://schemas.microsoft.com/office/drawing/2014/main" id="{00E0FF19-398E-4A82-B361-51C60ACF4272}"/>
              </a:ext>
            </a:extLst>
          </p:cNvPr>
          <p:cNvSpPr txBox="1">
            <a:spLocks noGrp="1"/>
          </p:cNvSpPr>
          <p:nvPr>
            <p:ph type="dt" sz="half" idx="7"/>
          </p:nvPr>
        </p:nvSpPr>
        <p:spPr/>
        <p:txBody>
          <a:bodyPr/>
          <a:lstStyle>
            <a:lvl1pPr>
              <a:defRPr/>
            </a:lvl1pPr>
          </a:lstStyle>
          <a:p>
            <a:pPr lvl="0"/>
            <a:fld id="{D3E4F57D-8E97-4E78-9719-1528F493E2FB}" type="datetime1">
              <a:rPr lang="en-GB"/>
              <a:pPr lvl="0"/>
              <a:t>03/02/2023</a:t>
            </a:fld>
            <a:endParaRPr lang="en-GB"/>
          </a:p>
        </p:txBody>
      </p:sp>
      <p:sp>
        <p:nvSpPr>
          <p:cNvPr id="5" name="Footer Placeholder 4">
            <a:extLst>
              <a:ext uri="{FF2B5EF4-FFF2-40B4-BE49-F238E27FC236}">
                <a16:creationId xmlns:a16="http://schemas.microsoft.com/office/drawing/2014/main" id="{A265FC07-B1D1-40B9-B10D-4723788A6358}"/>
              </a:ext>
            </a:extLst>
          </p:cNvPr>
          <p:cNvSpPr txBox="1">
            <a:spLocks noGrp="1"/>
          </p:cNvSpPr>
          <p:nvPr>
            <p:ph type="ftr" sz="quarter" idx="9"/>
          </p:nvPr>
        </p:nvSpPr>
        <p:spPr/>
        <p:txBody>
          <a:bodyPr/>
          <a:lstStyle>
            <a:lvl1pPr>
              <a:defRPr/>
            </a:lvl1pPr>
          </a:lstStyle>
          <a:p>
            <a:pPr lvl="0"/>
            <a:endParaRPr lang="en-GB"/>
          </a:p>
        </p:txBody>
      </p:sp>
      <p:sp>
        <p:nvSpPr>
          <p:cNvPr id="6" name="Slide Number Placeholder 5">
            <a:extLst>
              <a:ext uri="{FF2B5EF4-FFF2-40B4-BE49-F238E27FC236}">
                <a16:creationId xmlns:a16="http://schemas.microsoft.com/office/drawing/2014/main" id="{3EDA4263-098A-487B-931E-73169A13F0A1}"/>
              </a:ext>
            </a:extLst>
          </p:cNvPr>
          <p:cNvSpPr txBox="1">
            <a:spLocks noGrp="1"/>
          </p:cNvSpPr>
          <p:nvPr>
            <p:ph type="sldNum" sz="quarter" idx="8"/>
          </p:nvPr>
        </p:nvSpPr>
        <p:spPr/>
        <p:txBody>
          <a:bodyPr/>
          <a:lstStyle>
            <a:lvl1pPr>
              <a:defRPr/>
            </a:lvl1pPr>
          </a:lstStyle>
          <a:p>
            <a:pPr lvl="0"/>
            <a:fld id="{1FDCE1F2-9AC6-4A7C-83D5-6C2DF1FDC335}" type="slidenum">
              <a:t>‹#›</a:t>
            </a:fld>
            <a:endParaRPr lang="en-GB"/>
          </a:p>
        </p:txBody>
      </p:sp>
    </p:spTree>
    <p:extLst>
      <p:ext uri="{BB962C8B-B14F-4D97-AF65-F5344CB8AC3E}">
        <p14:creationId xmlns:p14="http://schemas.microsoft.com/office/powerpoint/2010/main" val="406105153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6987D0F-CACE-4D85-A20A-456FA0090585}"/>
              </a:ext>
            </a:extLst>
          </p:cNvPr>
          <p:cNvSpPr txBox="1">
            <a:spLocks noGrp="1"/>
          </p:cNvSpPr>
          <p:nvPr>
            <p:ph type="title"/>
          </p:nvPr>
        </p:nvSpPr>
        <p:spPr/>
        <p:txBody>
          <a:bodyPr/>
          <a:lstStyle>
            <a:lvl1pPr>
              <a:defRPr/>
            </a:lvl1pPr>
          </a:lstStyle>
          <a:p>
            <a:pPr lvl="0"/>
            <a:r>
              <a:rPr lang="en-US"/>
              <a:t>Click to edit Master title style</a:t>
            </a:r>
            <a:endParaRPr lang="en-GB"/>
          </a:p>
        </p:txBody>
      </p:sp>
      <p:sp>
        <p:nvSpPr>
          <p:cNvPr id="3" name="Content Placeholder 2">
            <a:extLst>
              <a:ext uri="{FF2B5EF4-FFF2-40B4-BE49-F238E27FC236}">
                <a16:creationId xmlns:a16="http://schemas.microsoft.com/office/drawing/2014/main" id="{8CCF580D-FA4C-424B-9935-D095F2A61DB2}"/>
              </a:ext>
            </a:extLst>
          </p:cNvPr>
          <p:cNvSpPr txBox="1">
            <a:spLocks noGrp="1"/>
          </p:cNvSpPr>
          <p:nvPr>
            <p:ph idx="1"/>
          </p:nvPr>
        </p:nvSpPr>
        <p:spPr>
          <a:xfrm>
            <a:off x="838203" y="1825627"/>
            <a:ext cx="5181603" cy="4351336"/>
          </a:xfrm>
        </p:spPr>
        <p:txBody>
          <a:bodyPr/>
          <a:lstStyle>
            <a:lvl1pPr>
              <a:defRPr/>
            </a:lvl1pPr>
            <a:lvl2pPr>
              <a:defRPr/>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52CBD3FC-9082-4009-B889-B1481C03CB89}"/>
              </a:ext>
            </a:extLst>
          </p:cNvPr>
          <p:cNvSpPr txBox="1">
            <a:spLocks noGrp="1"/>
          </p:cNvSpPr>
          <p:nvPr>
            <p:ph idx="2"/>
          </p:nvPr>
        </p:nvSpPr>
        <p:spPr>
          <a:xfrm>
            <a:off x="6172200" y="1825627"/>
            <a:ext cx="5181603" cy="4351336"/>
          </a:xfrm>
        </p:spPr>
        <p:txBody>
          <a:bodyPr/>
          <a:lstStyle>
            <a:lvl1pPr>
              <a:defRPr/>
            </a:lvl1pPr>
            <a:lvl2pPr>
              <a:defRPr/>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3D383842-77CE-4F1B-BF63-EDA3F2BDE86E}"/>
              </a:ext>
            </a:extLst>
          </p:cNvPr>
          <p:cNvSpPr txBox="1">
            <a:spLocks noGrp="1"/>
          </p:cNvSpPr>
          <p:nvPr>
            <p:ph type="dt" sz="half" idx="7"/>
          </p:nvPr>
        </p:nvSpPr>
        <p:spPr/>
        <p:txBody>
          <a:bodyPr/>
          <a:lstStyle>
            <a:lvl1pPr>
              <a:defRPr/>
            </a:lvl1pPr>
          </a:lstStyle>
          <a:p>
            <a:pPr lvl="0"/>
            <a:fld id="{F515817E-26E3-49AE-9895-6C5FB0AF4460}" type="datetime1">
              <a:rPr lang="en-GB"/>
              <a:pPr lvl="0"/>
              <a:t>03/02/2023</a:t>
            </a:fld>
            <a:endParaRPr lang="en-GB"/>
          </a:p>
        </p:txBody>
      </p:sp>
      <p:sp>
        <p:nvSpPr>
          <p:cNvPr id="6" name="Footer Placeholder 5">
            <a:extLst>
              <a:ext uri="{FF2B5EF4-FFF2-40B4-BE49-F238E27FC236}">
                <a16:creationId xmlns:a16="http://schemas.microsoft.com/office/drawing/2014/main" id="{8D0541FC-09E8-4E76-9FBA-D3D150550550}"/>
              </a:ext>
            </a:extLst>
          </p:cNvPr>
          <p:cNvSpPr txBox="1">
            <a:spLocks noGrp="1"/>
          </p:cNvSpPr>
          <p:nvPr>
            <p:ph type="ftr" sz="quarter" idx="9"/>
          </p:nvPr>
        </p:nvSpPr>
        <p:spPr/>
        <p:txBody>
          <a:bodyPr/>
          <a:lstStyle>
            <a:lvl1pPr>
              <a:defRPr/>
            </a:lvl1pPr>
          </a:lstStyle>
          <a:p>
            <a:pPr lvl="0"/>
            <a:endParaRPr lang="en-GB"/>
          </a:p>
        </p:txBody>
      </p:sp>
      <p:sp>
        <p:nvSpPr>
          <p:cNvPr id="7" name="Slide Number Placeholder 6">
            <a:extLst>
              <a:ext uri="{FF2B5EF4-FFF2-40B4-BE49-F238E27FC236}">
                <a16:creationId xmlns:a16="http://schemas.microsoft.com/office/drawing/2014/main" id="{8D954E0E-B1F5-4F1C-B7AA-8F5A6D552F56}"/>
              </a:ext>
            </a:extLst>
          </p:cNvPr>
          <p:cNvSpPr txBox="1">
            <a:spLocks noGrp="1"/>
          </p:cNvSpPr>
          <p:nvPr>
            <p:ph type="sldNum" sz="quarter" idx="8"/>
          </p:nvPr>
        </p:nvSpPr>
        <p:spPr/>
        <p:txBody>
          <a:bodyPr/>
          <a:lstStyle>
            <a:lvl1pPr>
              <a:defRPr/>
            </a:lvl1pPr>
          </a:lstStyle>
          <a:p>
            <a:pPr lvl="0"/>
            <a:fld id="{F764A61E-294D-493A-9F5E-9610E7FE75F3}" type="slidenum">
              <a:t>‹#›</a:t>
            </a:fld>
            <a:endParaRPr lang="en-GB"/>
          </a:p>
        </p:txBody>
      </p:sp>
    </p:spTree>
    <p:extLst>
      <p:ext uri="{BB962C8B-B14F-4D97-AF65-F5344CB8AC3E}">
        <p14:creationId xmlns:p14="http://schemas.microsoft.com/office/powerpoint/2010/main" val="966133592"/>
      </p:ext>
    </p:extLst>
  </p:cSld>
  <p:clrMapOvr>
    <a:masterClrMapping/>
  </p:clrMapOvr>
  <p:hf sldNum="0" hdr="0" ftr="0" dt="0"/>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35EF724-74AA-4E02-92F1-2F8C7CDC2351}"/>
              </a:ext>
            </a:extLst>
          </p:cNvPr>
          <p:cNvSpPr txBox="1">
            <a:spLocks noGrp="1"/>
          </p:cNvSpPr>
          <p:nvPr>
            <p:ph type="title"/>
          </p:nvPr>
        </p:nvSpPr>
        <p:spPr>
          <a:xfrm>
            <a:off x="839784" y="365129"/>
            <a:ext cx="10515600" cy="1325559"/>
          </a:xfrm>
        </p:spPr>
        <p:txBody>
          <a:bodyPr/>
          <a:lstStyle>
            <a:lvl1pPr>
              <a:defRPr/>
            </a:lvl1pPr>
          </a:lstStyle>
          <a:p>
            <a:pPr lvl="0"/>
            <a:r>
              <a:rPr lang="en-US"/>
              <a:t>Click to edit Master title style</a:t>
            </a:r>
            <a:endParaRPr lang="en-GB"/>
          </a:p>
        </p:txBody>
      </p:sp>
      <p:sp>
        <p:nvSpPr>
          <p:cNvPr id="3" name="Text Placeholder 2">
            <a:extLst>
              <a:ext uri="{FF2B5EF4-FFF2-40B4-BE49-F238E27FC236}">
                <a16:creationId xmlns:a16="http://schemas.microsoft.com/office/drawing/2014/main" id="{0EC3B24E-7382-4176-8A0C-34744C0E1724}"/>
              </a:ext>
            </a:extLst>
          </p:cNvPr>
          <p:cNvSpPr txBox="1">
            <a:spLocks noGrp="1"/>
          </p:cNvSpPr>
          <p:nvPr>
            <p:ph type="body" idx="1"/>
          </p:nvPr>
        </p:nvSpPr>
        <p:spPr>
          <a:xfrm>
            <a:off x="839784" y="1681160"/>
            <a:ext cx="5157782" cy="823910"/>
          </a:xfrm>
        </p:spPr>
        <p:txBody>
          <a:bodyPr anchor="b"/>
          <a:lstStyle>
            <a:lvl1pPr marL="0" indent="0">
              <a:buNone/>
              <a:defRPr sz="2400" b="1"/>
            </a:lvl1pPr>
          </a:lstStyle>
          <a:p>
            <a:pPr lvl="0"/>
            <a:r>
              <a:rPr lang="en-US"/>
              <a:t>Click to edit Master text styles</a:t>
            </a:r>
          </a:p>
        </p:txBody>
      </p:sp>
      <p:sp>
        <p:nvSpPr>
          <p:cNvPr id="4" name="Content Placeholder 3">
            <a:extLst>
              <a:ext uri="{FF2B5EF4-FFF2-40B4-BE49-F238E27FC236}">
                <a16:creationId xmlns:a16="http://schemas.microsoft.com/office/drawing/2014/main" id="{F21D853D-8B01-42FD-B69B-3A89442BBDB3}"/>
              </a:ext>
            </a:extLst>
          </p:cNvPr>
          <p:cNvSpPr txBox="1">
            <a:spLocks noGrp="1"/>
          </p:cNvSpPr>
          <p:nvPr>
            <p:ph idx="2"/>
          </p:nvPr>
        </p:nvSpPr>
        <p:spPr>
          <a:xfrm>
            <a:off x="839784" y="2505071"/>
            <a:ext cx="5157782" cy="3684583"/>
          </a:xfrm>
        </p:spPr>
        <p:txBody>
          <a:bodyPr/>
          <a:lstStyle>
            <a:lvl1pPr>
              <a:defRPr/>
            </a:lvl1pPr>
            <a:lvl2pPr>
              <a:defRPr/>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8E996FA7-7724-457E-ADEA-905F90E7A9CA}"/>
              </a:ext>
            </a:extLst>
          </p:cNvPr>
          <p:cNvSpPr txBox="1">
            <a:spLocks noGrp="1"/>
          </p:cNvSpPr>
          <p:nvPr>
            <p:ph type="body" idx="3"/>
          </p:nvPr>
        </p:nvSpPr>
        <p:spPr>
          <a:xfrm>
            <a:off x="6172200" y="1681160"/>
            <a:ext cx="5183184" cy="823910"/>
          </a:xfrm>
        </p:spPr>
        <p:txBody>
          <a:bodyPr anchor="b"/>
          <a:lstStyle>
            <a:lvl1pPr marL="0" indent="0">
              <a:buNone/>
              <a:defRPr sz="2400" b="1"/>
            </a:lvl1pPr>
          </a:lstStyle>
          <a:p>
            <a:pPr lvl="0"/>
            <a:r>
              <a:rPr lang="en-US"/>
              <a:t>Click to edit Master text styles</a:t>
            </a:r>
          </a:p>
        </p:txBody>
      </p:sp>
      <p:sp>
        <p:nvSpPr>
          <p:cNvPr id="6" name="Content Placeholder 5">
            <a:extLst>
              <a:ext uri="{FF2B5EF4-FFF2-40B4-BE49-F238E27FC236}">
                <a16:creationId xmlns:a16="http://schemas.microsoft.com/office/drawing/2014/main" id="{4838D0C2-C358-4C39-BC7E-51278ADFBB9A}"/>
              </a:ext>
            </a:extLst>
          </p:cNvPr>
          <p:cNvSpPr txBox="1">
            <a:spLocks noGrp="1"/>
          </p:cNvSpPr>
          <p:nvPr>
            <p:ph idx="4"/>
          </p:nvPr>
        </p:nvSpPr>
        <p:spPr>
          <a:xfrm>
            <a:off x="6172200" y="2505071"/>
            <a:ext cx="5183184" cy="3684583"/>
          </a:xfrm>
        </p:spPr>
        <p:txBody>
          <a:bodyPr/>
          <a:lstStyle>
            <a:lvl1pPr>
              <a:defRPr/>
            </a:lvl1pPr>
            <a:lvl2pPr>
              <a:defRPr/>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9085C270-06FC-4103-BF42-FD48864FE835}"/>
              </a:ext>
            </a:extLst>
          </p:cNvPr>
          <p:cNvSpPr txBox="1">
            <a:spLocks noGrp="1"/>
          </p:cNvSpPr>
          <p:nvPr>
            <p:ph type="dt" sz="half" idx="7"/>
          </p:nvPr>
        </p:nvSpPr>
        <p:spPr/>
        <p:txBody>
          <a:bodyPr/>
          <a:lstStyle>
            <a:lvl1pPr>
              <a:defRPr/>
            </a:lvl1pPr>
          </a:lstStyle>
          <a:p>
            <a:pPr lvl="0"/>
            <a:fld id="{FB081CBD-3B61-4938-9B32-D1224DF58D94}" type="datetime1">
              <a:rPr lang="en-GB"/>
              <a:pPr lvl="0"/>
              <a:t>03/02/2023</a:t>
            </a:fld>
            <a:endParaRPr lang="en-GB"/>
          </a:p>
        </p:txBody>
      </p:sp>
      <p:sp>
        <p:nvSpPr>
          <p:cNvPr id="8" name="Footer Placeholder 7">
            <a:extLst>
              <a:ext uri="{FF2B5EF4-FFF2-40B4-BE49-F238E27FC236}">
                <a16:creationId xmlns:a16="http://schemas.microsoft.com/office/drawing/2014/main" id="{040D3C61-A69C-4879-8461-379D1F78E483}"/>
              </a:ext>
            </a:extLst>
          </p:cNvPr>
          <p:cNvSpPr txBox="1">
            <a:spLocks noGrp="1"/>
          </p:cNvSpPr>
          <p:nvPr>
            <p:ph type="ftr" sz="quarter" idx="9"/>
          </p:nvPr>
        </p:nvSpPr>
        <p:spPr/>
        <p:txBody>
          <a:bodyPr/>
          <a:lstStyle>
            <a:lvl1pPr>
              <a:defRPr/>
            </a:lvl1pPr>
          </a:lstStyle>
          <a:p>
            <a:pPr lvl="0"/>
            <a:endParaRPr lang="en-GB"/>
          </a:p>
        </p:txBody>
      </p:sp>
      <p:sp>
        <p:nvSpPr>
          <p:cNvPr id="9" name="Slide Number Placeholder 8">
            <a:extLst>
              <a:ext uri="{FF2B5EF4-FFF2-40B4-BE49-F238E27FC236}">
                <a16:creationId xmlns:a16="http://schemas.microsoft.com/office/drawing/2014/main" id="{586C1A5D-7441-4AC1-8636-E740C27F76FF}"/>
              </a:ext>
            </a:extLst>
          </p:cNvPr>
          <p:cNvSpPr txBox="1">
            <a:spLocks noGrp="1"/>
          </p:cNvSpPr>
          <p:nvPr>
            <p:ph type="sldNum" sz="quarter" idx="8"/>
          </p:nvPr>
        </p:nvSpPr>
        <p:spPr/>
        <p:txBody>
          <a:bodyPr/>
          <a:lstStyle>
            <a:lvl1pPr>
              <a:defRPr/>
            </a:lvl1pPr>
          </a:lstStyle>
          <a:p>
            <a:pPr lvl="0"/>
            <a:fld id="{136BAB01-CB4B-4EDE-A190-9AFAB662AAEB}" type="slidenum">
              <a:t>‹#›</a:t>
            </a:fld>
            <a:endParaRPr lang="en-GB"/>
          </a:p>
        </p:txBody>
      </p:sp>
    </p:spTree>
    <p:extLst>
      <p:ext uri="{BB962C8B-B14F-4D97-AF65-F5344CB8AC3E}">
        <p14:creationId xmlns:p14="http://schemas.microsoft.com/office/powerpoint/2010/main" val="102992763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A679C41-3421-4E86-BA07-CCAF17C2E5D3}"/>
              </a:ext>
            </a:extLst>
          </p:cNvPr>
          <p:cNvSpPr txBox="1">
            <a:spLocks noGrp="1"/>
          </p:cNvSpPr>
          <p:nvPr>
            <p:ph type="title"/>
          </p:nvPr>
        </p:nvSpPr>
        <p:spPr/>
        <p:txBody>
          <a:bodyPr/>
          <a:lstStyle>
            <a:lvl1pPr>
              <a:defRPr/>
            </a:lvl1pPr>
          </a:lstStyle>
          <a:p>
            <a:pPr lvl="0"/>
            <a:r>
              <a:rPr lang="en-US"/>
              <a:t>Click to edit Master title style</a:t>
            </a:r>
            <a:endParaRPr lang="en-GB"/>
          </a:p>
        </p:txBody>
      </p:sp>
      <p:sp>
        <p:nvSpPr>
          <p:cNvPr id="3" name="Date Placeholder 2">
            <a:extLst>
              <a:ext uri="{FF2B5EF4-FFF2-40B4-BE49-F238E27FC236}">
                <a16:creationId xmlns:a16="http://schemas.microsoft.com/office/drawing/2014/main" id="{9C4160FA-4184-427B-9FCC-DF2E2852EAB5}"/>
              </a:ext>
            </a:extLst>
          </p:cNvPr>
          <p:cNvSpPr txBox="1">
            <a:spLocks noGrp="1"/>
          </p:cNvSpPr>
          <p:nvPr>
            <p:ph type="dt" sz="half" idx="7"/>
          </p:nvPr>
        </p:nvSpPr>
        <p:spPr/>
        <p:txBody>
          <a:bodyPr/>
          <a:lstStyle>
            <a:lvl1pPr>
              <a:defRPr/>
            </a:lvl1pPr>
          </a:lstStyle>
          <a:p>
            <a:pPr lvl="0"/>
            <a:fld id="{939AF77A-3E49-4B8F-BD36-27F67775145B}" type="datetime1">
              <a:rPr lang="en-GB"/>
              <a:pPr lvl="0"/>
              <a:t>03/02/2023</a:t>
            </a:fld>
            <a:endParaRPr lang="en-GB"/>
          </a:p>
        </p:txBody>
      </p:sp>
      <p:sp>
        <p:nvSpPr>
          <p:cNvPr id="4" name="Footer Placeholder 3">
            <a:extLst>
              <a:ext uri="{FF2B5EF4-FFF2-40B4-BE49-F238E27FC236}">
                <a16:creationId xmlns:a16="http://schemas.microsoft.com/office/drawing/2014/main" id="{8CAD5579-0BAC-45EA-8A69-F31C1A1EF231}"/>
              </a:ext>
            </a:extLst>
          </p:cNvPr>
          <p:cNvSpPr txBox="1">
            <a:spLocks noGrp="1"/>
          </p:cNvSpPr>
          <p:nvPr>
            <p:ph type="ftr" sz="quarter" idx="9"/>
          </p:nvPr>
        </p:nvSpPr>
        <p:spPr/>
        <p:txBody>
          <a:bodyPr/>
          <a:lstStyle>
            <a:lvl1pPr>
              <a:defRPr/>
            </a:lvl1pPr>
          </a:lstStyle>
          <a:p>
            <a:pPr lvl="0"/>
            <a:endParaRPr lang="en-GB"/>
          </a:p>
        </p:txBody>
      </p:sp>
      <p:sp>
        <p:nvSpPr>
          <p:cNvPr id="5" name="Slide Number Placeholder 4">
            <a:extLst>
              <a:ext uri="{FF2B5EF4-FFF2-40B4-BE49-F238E27FC236}">
                <a16:creationId xmlns:a16="http://schemas.microsoft.com/office/drawing/2014/main" id="{2F4DDC39-F5A2-4C2A-83BE-D82BD33723D5}"/>
              </a:ext>
            </a:extLst>
          </p:cNvPr>
          <p:cNvSpPr txBox="1">
            <a:spLocks noGrp="1"/>
          </p:cNvSpPr>
          <p:nvPr>
            <p:ph type="sldNum" sz="quarter" idx="8"/>
          </p:nvPr>
        </p:nvSpPr>
        <p:spPr/>
        <p:txBody>
          <a:bodyPr/>
          <a:lstStyle>
            <a:lvl1pPr>
              <a:defRPr/>
            </a:lvl1pPr>
          </a:lstStyle>
          <a:p>
            <a:pPr lvl="0"/>
            <a:fld id="{47FD52FC-289C-49DF-A05E-ABB83081E816}" type="slidenum">
              <a:t>‹#›</a:t>
            </a:fld>
            <a:endParaRPr lang="en-GB"/>
          </a:p>
        </p:txBody>
      </p:sp>
    </p:spTree>
    <p:extLst>
      <p:ext uri="{BB962C8B-B14F-4D97-AF65-F5344CB8AC3E}">
        <p14:creationId xmlns:p14="http://schemas.microsoft.com/office/powerpoint/2010/main" val="289213458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3856DA70-1459-489A-B294-2EAA23522509}"/>
              </a:ext>
            </a:extLst>
          </p:cNvPr>
          <p:cNvSpPr txBox="1">
            <a:spLocks noGrp="1"/>
          </p:cNvSpPr>
          <p:nvPr>
            <p:ph type="dt" sz="half" idx="7"/>
          </p:nvPr>
        </p:nvSpPr>
        <p:spPr/>
        <p:txBody>
          <a:bodyPr/>
          <a:lstStyle>
            <a:lvl1pPr>
              <a:defRPr/>
            </a:lvl1pPr>
          </a:lstStyle>
          <a:p>
            <a:pPr lvl="0"/>
            <a:fld id="{9809D5B5-AED7-43F6-889E-D1254B81F497}" type="datetime1">
              <a:rPr lang="en-GB"/>
              <a:pPr lvl="0"/>
              <a:t>03/02/2023</a:t>
            </a:fld>
            <a:endParaRPr lang="en-GB"/>
          </a:p>
        </p:txBody>
      </p:sp>
      <p:sp>
        <p:nvSpPr>
          <p:cNvPr id="3" name="Footer Placeholder 2">
            <a:extLst>
              <a:ext uri="{FF2B5EF4-FFF2-40B4-BE49-F238E27FC236}">
                <a16:creationId xmlns:a16="http://schemas.microsoft.com/office/drawing/2014/main" id="{85312779-58DD-4243-9A3E-17D86543EECB}"/>
              </a:ext>
            </a:extLst>
          </p:cNvPr>
          <p:cNvSpPr txBox="1">
            <a:spLocks noGrp="1"/>
          </p:cNvSpPr>
          <p:nvPr>
            <p:ph type="ftr" sz="quarter" idx="9"/>
          </p:nvPr>
        </p:nvSpPr>
        <p:spPr/>
        <p:txBody>
          <a:bodyPr/>
          <a:lstStyle>
            <a:lvl1pPr>
              <a:defRPr/>
            </a:lvl1pPr>
          </a:lstStyle>
          <a:p>
            <a:pPr lvl="0"/>
            <a:endParaRPr lang="en-GB"/>
          </a:p>
        </p:txBody>
      </p:sp>
      <p:sp>
        <p:nvSpPr>
          <p:cNvPr id="4" name="Slide Number Placeholder 3">
            <a:extLst>
              <a:ext uri="{FF2B5EF4-FFF2-40B4-BE49-F238E27FC236}">
                <a16:creationId xmlns:a16="http://schemas.microsoft.com/office/drawing/2014/main" id="{0EB29C6B-D0B1-4DC4-A4E9-E3312EAF51C6}"/>
              </a:ext>
            </a:extLst>
          </p:cNvPr>
          <p:cNvSpPr txBox="1">
            <a:spLocks noGrp="1"/>
          </p:cNvSpPr>
          <p:nvPr>
            <p:ph type="sldNum" sz="quarter" idx="8"/>
          </p:nvPr>
        </p:nvSpPr>
        <p:spPr/>
        <p:txBody>
          <a:bodyPr/>
          <a:lstStyle>
            <a:lvl1pPr>
              <a:defRPr/>
            </a:lvl1pPr>
          </a:lstStyle>
          <a:p>
            <a:pPr lvl="0"/>
            <a:fld id="{BEAFC3F9-8D2E-4A4C-A1D7-F90C235546DB}" type="slidenum">
              <a:t>‹#›</a:t>
            </a:fld>
            <a:endParaRPr lang="en-GB"/>
          </a:p>
        </p:txBody>
      </p:sp>
    </p:spTree>
    <p:extLst>
      <p:ext uri="{BB962C8B-B14F-4D97-AF65-F5344CB8AC3E}">
        <p14:creationId xmlns:p14="http://schemas.microsoft.com/office/powerpoint/2010/main" val="1529597091"/>
      </p:ext>
    </p:extLst>
  </p:cSld>
  <p:clrMapOvr>
    <a:masterClrMapping/>
  </p:clrMapOvr>
  <p:hf sldNum="0" hdr="0" ftr="0" dt="0"/>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BA932F8-24D7-47E8-92DF-7D6F81E8D571}"/>
              </a:ext>
            </a:extLst>
          </p:cNvPr>
          <p:cNvSpPr txBox="1">
            <a:spLocks noGrp="1"/>
          </p:cNvSpPr>
          <p:nvPr>
            <p:ph type="title"/>
          </p:nvPr>
        </p:nvSpPr>
        <p:spPr>
          <a:xfrm>
            <a:off x="839784" y="457200"/>
            <a:ext cx="3932240" cy="1600200"/>
          </a:xfrm>
        </p:spPr>
        <p:txBody>
          <a:bodyPr anchor="b"/>
          <a:lstStyle>
            <a:lvl1pPr>
              <a:defRPr sz="3200"/>
            </a:lvl1pPr>
          </a:lstStyle>
          <a:p>
            <a:pPr lvl="0"/>
            <a:r>
              <a:rPr lang="en-US"/>
              <a:t>Click to edit Master title style</a:t>
            </a:r>
            <a:endParaRPr lang="en-GB"/>
          </a:p>
        </p:txBody>
      </p:sp>
      <p:sp>
        <p:nvSpPr>
          <p:cNvPr id="3" name="Content Placeholder 2">
            <a:extLst>
              <a:ext uri="{FF2B5EF4-FFF2-40B4-BE49-F238E27FC236}">
                <a16:creationId xmlns:a16="http://schemas.microsoft.com/office/drawing/2014/main" id="{2BFDDC32-100F-4835-AB9D-8E5784F3CA70}"/>
              </a:ext>
            </a:extLst>
          </p:cNvPr>
          <p:cNvSpPr txBox="1">
            <a:spLocks noGrp="1"/>
          </p:cNvSpPr>
          <p:nvPr>
            <p:ph idx="1"/>
          </p:nvPr>
        </p:nvSpPr>
        <p:spPr>
          <a:xfrm>
            <a:off x="5183184" y="987423"/>
            <a:ext cx="6172200" cy="4873623"/>
          </a:xfrm>
        </p:spPr>
        <p:txBody>
          <a:bodyPr/>
          <a:lstStyle>
            <a:lvl1pPr>
              <a:defRPr sz="3200"/>
            </a:lvl1pPr>
            <a:lvl2pPr>
              <a:defRPr sz="2800"/>
            </a:lvl2pPr>
            <a:lvl3pPr>
              <a:defRPr sz="2400"/>
            </a:lvl3pPr>
            <a:lvl4pPr>
              <a:defRPr sz="2000"/>
            </a:lvl4pPr>
            <a:lvl5pPr>
              <a:defRPr sz="20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8C84EA74-BD13-4898-988F-AADAA7398847}"/>
              </a:ext>
            </a:extLst>
          </p:cNvPr>
          <p:cNvSpPr txBox="1">
            <a:spLocks noGrp="1"/>
          </p:cNvSpPr>
          <p:nvPr>
            <p:ph type="body" idx="2"/>
          </p:nvPr>
        </p:nvSpPr>
        <p:spPr>
          <a:xfrm>
            <a:off x="839784" y="2057400"/>
            <a:ext cx="3932240" cy="3811584"/>
          </a:xfrm>
        </p:spPr>
        <p:txBody>
          <a:bodyPr/>
          <a:lstStyle>
            <a:lvl1pPr marL="0" indent="0">
              <a:buNone/>
              <a:defRPr sz="1600"/>
            </a:lvl1pPr>
          </a:lstStyle>
          <a:p>
            <a:pPr lvl="0"/>
            <a:r>
              <a:rPr lang="en-US"/>
              <a:t>Click to edit Master text styles</a:t>
            </a:r>
          </a:p>
        </p:txBody>
      </p:sp>
      <p:sp>
        <p:nvSpPr>
          <p:cNvPr id="5" name="Date Placeholder 4">
            <a:extLst>
              <a:ext uri="{FF2B5EF4-FFF2-40B4-BE49-F238E27FC236}">
                <a16:creationId xmlns:a16="http://schemas.microsoft.com/office/drawing/2014/main" id="{8B0F67BD-7AE4-435B-BF83-A52C6FB7D334}"/>
              </a:ext>
            </a:extLst>
          </p:cNvPr>
          <p:cNvSpPr txBox="1">
            <a:spLocks noGrp="1"/>
          </p:cNvSpPr>
          <p:nvPr>
            <p:ph type="dt" sz="half" idx="7"/>
          </p:nvPr>
        </p:nvSpPr>
        <p:spPr/>
        <p:txBody>
          <a:bodyPr/>
          <a:lstStyle>
            <a:lvl1pPr>
              <a:defRPr/>
            </a:lvl1pPr>
          </a:lstStyle>
          <a:p>
            <a:pPr lvl="0"/>
            <a:fld id="{126C89E1-BFA1-4615-8112-0D7033A19E79}" type="datetime1">
              <a:rPr lang="en-GB"/>
              <a:pPr lvl="0"/>
              <a:t>03/02/2023</a:t>
            </a:fld>
            <a:endParaRPr lang="en-GB"/>
          </a:p>
        </p:txBody>
      </p:sp>
      <p:sp>
        <p:nvSpPr>
          <p:cNvPr id="6" name="Footer Placeholder 5">
            <a:extLst>
              <a:ext uri="{FF2B5EF4-FFF2-40B4-BE49-F238E27FC236}">
                <a16:creationId xmlns:a16="http://schemas.microsoft.com/office/drawing/2014/main" id="{FACC5EF9-1218-42D8-9840-951CF263811E}"/>
              </a:ext>
            </a:extLst>
          </p:cNvPr>
          <p:cNvSpPr txBox="1">
            <a:spLocks noGrp="1"/>
          </p:cNvSpPr>
          <p:nvPr>
            <p:ph type="ftr" sz="quarter" idx="9"/>
          </p:nvPr>
        </p:nvSpPr>
        <p:spPr/>
        <p:txBody>
          <a:bodyPr/>
          <a:lstStyle>
            <a:lvl1pPr>
              <a:defRPr/>
            </a:lvl1pPr>
          </a:lstStyle>
          <a:p>
            <a:pPr lvl="0"/>
            <a:endParaRPr lang="en-GB"/>
          </a:p>
        </p:txBody>
      </p:sp>
      <p:sp>
        <p:nvSpPr>
          <p:cNvPr id="7" name="Slide Number Placeholder 6">
            <a:extLst>
              <a:ext uri="{FF2B5EF4-FFF2-40B4-BE49-F238E27FC236}">
                <a16:creationId xmlns:a16="http://schemas.microsoft.com/office/drawing/2014/main" id="{FF9E760E-43D8-4139-9B4C-0D66A2D0CD07}"/>
              </a:ext>
            </a:extLst>
          </p:cNvPr>
          <p:cNvSpPr txBox="1">
            <a:spLocks noGrp="1"/>
          </p:cNvSpPr>
          <p:nvPr>
            <p:ph type="sldNum" sz="quarter" idx="8"/>
          </p:nvPr>
        </p:nvSpPr>
        <p:spPr/>
        <p:txBody>
          <a:bodyPr/>
          <a:lstStyle>
            <a:lvl1pPr>
              <a:defRPr/>
            </a:lvl1pPr>
          </a:lstStyle>
          <a:p>
            <a:pPr lvl="0"/>
            <a:fld id="{8AE8DCDC-DF98-41A8-BA21-437F573D8200}" type="slidenum">
              <a:t>‹#›</a:t>
            </a:fld>
            <a:endParaRPr lang="en-GB"/>
          </a:p>
        </p:txBody>
      </p:sp>
    </p:spTree>
    <p:extLst>
      <p:ext uri="{BB962C8B-B14F-4D97-AF65-F5344CB8AC3E}">
        <p14:creationId xmlns:p14="http://schemas.microsoft.com/office/powerpoint/2010/main" val="403286319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820BB19-95F1-4387-B637-227A40125BA0}"/>
              </a:ext>
            </a:extLst>
          </p:cNvPr>
          <p:cNvSpPr txBox="1">
            <a:spLocks noGrp="1"/>
          </p:cNvSpPr>
          <p:nvPr>
            <p:ph type="title"/>
          </p:nvPr>
        </p:nvSpPr>
        <p:spPr>
          <a:xfrm>
            <a:off x="839784" y="457200"/>
            <a:ext cx="3932240" cy="1600200"/>
          </a:xfrm>
        </p:spPr>
        <p:txBody>
          <a:bodyPr anchor="b"/>
          <a:lstStyle>
            <a:lvl1pPr>
              <a:defRPr sz="3200"/>
            </a:lvl1pPr>
          </a:lstStyle>
          <a:p>
            <a:pPr lvl="0"/>
            <a:r>
              <a:rPr lang="en-US"/>
              <a:t>Click to edit Master title style</a:t>
            </a:r>
            <a:endParaRPr lang="en-GB"/>
          </a:p>
        </p:txBody>
      </p:sp>
      <p:sp>
        <p:nvSpPr>
          <p:cNvPr id="3" name="Picture Placeholder 2">
            <a:extLst>
              <a:ext uri="{FF2B5EF4-FFF2-40B4-BE49-F238E27FC236}">
                <a16:creationId xmlns:a16="http://schemas.microsoft.com/office/drawing/2014/main" id="{9C7782D9-CCC7-45B1-AA1C-FC73C9622FAF}"/>
              </a:ext>
            </a:extLst>
          </p:cNvPr>
          <p:cNvSpPr txBox="1">
            <a:spLocks noGrp="1"/>
          </p:cNvSpPr>
          <p:nvPr>
            <p:ph type="pic" idx="1"/>
          </p:nvPr>
        </p:nvSpPr>
        <p:spPr>
          <a:xfrm>
            <a:off x="5183184" y="987423"/>
            <a:ext cx="6172200" cy="4873623"/>
          </a:xfrm>
        </p:spPr>
        <p:txBody>
          <a:bodyPr/>
          <a:lstStyle>
            <a:lvl1pPr marL="0" indent="0">
              <a:buNone/>
              <a:defRPr lang="en-GB" sz="3200"/>
            </a:lvl1pPr>
          </a:lstStyle>
          <a:p>
            <a:pPr lvl="0"/>
            <a:endParaRPr lang="en-GB"/>
          </a:p>
        </p:txBody>
      </p:sp>
      <p:sp>
        <p:nvSpPr>
          <p:cNvPr id="4" name="Text Placeholder 3">
            <a:extLst>
              <a:ext uri="{FF2B5EF4-FFF2-40B4-BE49-F238E27FC236}">
                <a16:creationId xmlns:a16="http://schemas.microsoft.com/office/drawing/2014/main" id="{ED0312C2-E0D3-4BA8-91D4-417B505FA9BF}"/>
              </a:ext>
            </a:extLst>
          </p:cNvPr>
          <p:cNvSpPr txBox="1">
            <a:spLocks noGrp="1"/>
          </p:cNvSpPr>
          <p:nvPr>
            <p:ph type="body" idx="2"/>
          </p:nvPr>
        </p:nvSpPr>
        <p:spPr>
          <a:xfrm>
            <a:off x="839784" y="2057400"/>
            <a:ext cx="3932240" cy="3811584"/>
          </a:xfrm>
        </p:spPr>
        <p:txBody>
          <a:bodyPr/>
          <a:lstStyle>
            <a:lvl1pPr marL="0" indent="0">
              <a:buNone/>
              <a:defRPr sz="1600"/>
            </a:lvl1pPr>
          </a:lstStyle>
          <a:p>
            <a:pPr lvl="0"/>
            <a:r>
              <a:rPr lang="en-US"/>
              <a:t>Click to edit Master text styles</a:t>
            </a:r>
          </a:p>
        </p:txBody>
      </p:sp>
      <p:sp>
        <p:nvSpPr>
          <p:cNvPr id="5" name="Date Placeholder 4">
            <a:extLst>
              <a:ext uri="{FF2B5EF4-FFF2-40B4-BE49-F238E27FC236}">
                <a16:creationId xmlns:a16="http://schemas.microsoft.com/office/drawing/2014/main" id="{51E9B50C-E41E-45E9-9D22-6DEBD2F34D5F}"/>
              </a:ext>
            </a:extLst>
          </p:cNvPr>
          <p:cNvSpPr txBox="1">
            <a:spLocks noGrp="1"/>
          </p:cNvSpPr>
          <p:nvPr>
            <p:ph type="dt" sz="half" idx="7"/>
          </p:nvPr>
        </p:nvSpPr>
        <p:spPr/>
        <p:txBody>
          <a:bodyPr/>
          <a:lstStyle>
            <a:lvl1pPr>
              <a:defRPr/>
            </a:lvl1pPr>
          </a:lstStyle>
          <a:p>
            <a:pPr lvl="0"/>
            <a:fld id="{76784DF8-D1B3-40AA-AFA9-5110193F7925}" type="datetime1">
              <a:rPr lang="en-GB"/>
              <a:pPr lvl="0"/>
              <a:t>03/02/2023</a:t>
            </a:fld>
            <a:endParaRPr lang="en-GB"/>
          </a:p>
        </p:txBody>
      </p:sp>
      <p:sp>
        <p:nvSpPr>
          <p:cNvPr id="6" name="Footer Placeholder 5">
            <a:extLst>
              <a:ext uri="{FF2B5EF4-FFF2-40B4-BE49-F238E27FC236}">
                <a16:creationId xmlns:a16="http://schemas.microsoft.com/office/drawing/2014/main" id="{2557B8E8-3D44-43D6-BF73-67C3A815A295}"/>
              </a:ext>
            </a:extLst>
          </p:cNvPr>
          <p:cNvSpPr txBox="1">
            <a:spLocks noGrp="1"/>
          </p:cNvSpPr>
          <p:nvPr>
            <p:ph type="ftr" sz="quarter" idx="9"/>
          </p:nvPr>
        </p:nvSpPr>
        <p:spPr/>
        <p:txBody>
          <a:bodyPr/>
          <a:lstStyle>
            <a:lvl1pPr>
              <a:defRPr/>
            </a:lvl1pPr>
          </a:lstStyle>
          <a:p>
            <a:pPr lvl="0"/>
            <a:endParaRPr lang="en-GB"/>
          </a:p>
        </p:txBody>
      </p:sp>
      <p:sp>
        <p:nvSpPr>
          <p:cNvPr id="7" name="Slide Number Placeholder 6">
            <a:extLst>
              <a:ext uri="{FF2B5EF4-FFF2-40B4-BE49-F238E27FC236}">
                <a16:creationId xmlns:a16="http://schemas.microsoft.com/office/drawing/2014/main" id="{38159EF4-AA36-48D2-8EAB-98DBD726CC0A}"/>
              </a:ext>
            </a:extLst>
          </p:cNvPr>
          <p:cNvSpPr txBox="1">
            <a:spLocks noGrp="1"/>
          </p:cNvSpPr>
          <p:nvPr>
            <p:ph type="sldNum" sz="quarter" idx="8"/>
          </p:nvPr>
        </p:nvSpPr>
        <p:spPr/>
        <p:txBody>
          <a:bodyPr/>
          <a:lstStyle>
            <a:lvl1pPr>
              <a:defRPr/>
            </a:lvl1pPr>
          </a:lstStyle>
          <a:p>
            <a:pPr lvl="0"/>
            <a:fld id="{63A6301C-CABA-4AFB-947C-5244D787511E}" type="slidenum">
              <a:t>‹#›</a:t>
            </a:fld>
            <a:endParaRPr lang="en-GB"/>
          </a:p>
        </p:txBody>
      </p:sp>
    </p:spTree>
    <p:extLst>
      <p:ext uri="{BB962C8B-B14F-4D97-AF65-F5344CB8AC3E}">
        <p14:creationId xmlns:p14="http://schemas.microsoft.com/office/powerpoint/2010/main" val="243998463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A4E15C0-AF7E-4CBD-BDB2-89BFE95C5F94}"/>
              </a:ext>
            </a:extLst>
          </p:cNvPr>
          <p:cNvSpPr txBox="1">
            <a:spLocks noGrp="1"/>
          </p:cNvSpPr>
          <p:nvPr>
            <p:ph type="title"/>
          </p:nvPr>
        </p:nvSpPr>
        <p:spPr/>
        <p:txBody>
          <a:bodyPr/>
          <a:lstStyle>
            <a:lvl1pPr>
              <a:defRPr/>
            </a:lvl1pPr>
          </a:lstStyle>
          <a:p>
            <a:pPr lvl="0"/>
            <a:r>
              <a:rPr lang="en-US"/>
              <a:t>Click to edit Master title style</a:t>
            </a:r>
            <a:endParaRPr lang="en-GB"/>
          </a:p>
        </p:txBody>
      </p:sp>
      <p:sp>
        <p:nvSpPr>
          <p:cNvPr id="3" name="Vertical Text Placeholder 2">
            <a:extLst>
              <a:ext uri="{FF2B5EF4-FFF2-40B4-BE49-F238E27FC236}">
                <a16:creationId xmlns:a16="http://schemas.microsoft.com/office/drawing/2014/main" id="{ABCD80BA-262E-4546-9F0B-A5121DFABC3B}"/>
              </a:ext>
            </a:extLst>
          </p:cNvPr>
          <p:cNvSpPr txBox="1">
            <a:spLocks noGrp="1"/>
          </p:cNvSpPr>
          <p:nvPr>
            <p:ph type="body" orient="vert" idx="1"/>
          </p:nvPr>
        </p:nvSpPr>
        <p:spPr/>
        <p:txBody>
          <a:bodyPr vert="eaVert"/>
          <a:lstStyle>
            <a:lvl1pPr>
              <a:defRPr/>
            </a:lvl1pPr>
            <a:lvl2pPr>
              <a:defRPr/>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11EE18F6-F610-470F-BEE1-46EDA2E66D23}"/>
              </a:ext>
            </a:extLst>
          </p:cNvPr>
          <p:cNvSpPr txBox="1">
            <a:spLocks noGrp="1"/>
          </p:cNvSpPr>
          <p:nvPr>
            <p:ph type="dt" sz="half" idx="7"/>
          </p:nvPr>
        </p:nvSpPr>
        <p:spPr/>
        <p:txBody>
          <a:bodyPr/>
          <a:lstStyle>
            <a:lvl1pPr>
              <a:defRPr/>
            </a:lvl1pPr>
          </a:lstStyle>
          <a:p>
            <a:pPr lvl="0"/>
            <a:fld id="{92177580-119F-4704-849E-C2E0C8EFD444}" type="datetime1">
              <a:rPr lang="en-GB"/>
              <a:pPr lvl="0"/>
              <a:t>03/02/2023</a:t>
            </a:fld>
            <a:endParaRPr lang="en-GB"/>
          </a:p>
        </p:txBody>
      </p:sp>
      <p:sp>
        <p:nvSpPr>
          <p:cNvPr id="5" name="Footer Placeholder 4">
            <a:extLst>
              <a:ext uri="{FF2B5EF4-FFF2-40B4-BE49-F238E27FC236}">
                <a16:creationId xmlns:a16="http://schemas.microsoft.com/office/drawing/2014/main" id="{BE164BC8-D1E4-44CD-81AC-0ECFB100AFBF}"/>
              </a:ext>
            </a:extLst>
          </p:cNvPr>
          <p:cNvSpPr txBox="1">
            <a:spLocks noGrp="1"/>
          </p:cNvSpPr>
          <p:nvPr>
            <p:ph type="ftr" sz="quarter" idx="9"/>
          </p:nvPr>
        </p:nvSpPr>
        <p:spPr/>
        <p:txBody>
          <a:bodyPr/>
          <a:lstStyle>
            <a:lvl1pPr>
              <a:defRPr/>
            </a:lvl1pPr>
          </a:lstStyle>
          <a:p>
            <a:pPr lvl="0"/>
            <a:endParaRPr lang="en-GB"/>
          </a:p>
        </p:txBody>
      </p:sp>
      <p:sp>
        <p:nvSpPr>
          <p:cNvPr id="6" name="Slide Number Placeholder 5">
            <a:extLst>
              <a:ext uri="{FF2B5EF4-FFF2-40B4-BE49-F238E27FC236}">
                <a16:creationId xmlns:a16="http://schemas.microsoft.com/office/drawing/2014/main" id="{32AAE3B0-14A7-4379-AA64-EA9E49F91B59}"/>
              </a:ext>
            </a:extLst>
          </p:cNvPr>
          <p:cNvSpPr txBox="1">
            <a:spLocks noGrp="1"/>
          </p:cNvSpPr>
          <p:nvPr>
            <p:ph type="sldNum" sz="quarter" idx="8"/>
          </p:nvPr>
        </p:nvSpPr>
        <p:spPr/>
        <p:txBody>
          <a:bodyPr/>
          <a:lstStyle>
            <a:lvl1pPr>
              <a:defRPr/>
            </a:lvl1pPr>
          </a:lstStyle>
          <a:p>
            <a:pPr lvl="0"/>
            <a:fld id="{71C857C4-03EE-4D43-9513-6F658466219E}" type="slidenum">
              <a:t>‹#›</a:t>
            </a:fld>
            <a:endParaRPr lang="en-GB"/>
          </a:p>
        </p:txBody>
      </p:sp>
    </p:spTree>
    <p:extLst>
      <p:ext uri="{BB962C8B-B14F-4D97-AF65-F5344CB8AC3E}">
        <p14:creationId xmlns:p14="http://schemas.microsoft.com/office/powerpoint/2010/main" val="75823027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7DBF3B38-90D8-437B-A67E-96E8E6D6CD12}"/>
              </a:ext>
            </a:extLst>
          </p:cNvPr>
          <p:cNvSpPr txBox="1">
            <a:spLocks noGrp="1"/>
          </p:cNvSpPr>
          <p:nvPr>
            <p:ph type="title" orient="vert"/>
          </p:nvPr>
        </p:nvSpPr>
        <p:spPr>
          <a:xfrm>
            <a:off x="8724903" y="365129"/>
            <a:ext cx="2628899" cy="5811834"/>
          </a:xfrm>
        </p:spPr>
        <p:txBody>
          <a:bodyPr vert="eaVert"/>
          <a:lstStyle>
            <a:lvl1pPr>
              <a:defRPr/>
            </a:lvl1pPr>
          </a:lstStyle>
          <a:p>
            <a:pPr lvl="0"/>
            <a:r>
              <a:rPr lang="en-US"/>
              <a:t>Click to edit Master title style</a:t>
            </a:r>
            <a:endParaRPr lang="en-GB"/>
          </a:p>
        </p:txBody>
      </p:sp>
      <p:sp>
        <p:nvSpPr>
          <p:cNvPr id="3" name="Vertical Text Placeholder 2">
            <a:extLst>
              <a:ext uri="{FF2B5EF4-FFF2-40B4-BE49-F238E27FC236}">
                <a16:creationId xmlns:a16="http://schemas.microsoft.com/office/drawing/2014/main" id="{321FBA10-495E-49A6-A503-2155D445D54D}"/>
              </a:ext>
            </a:extLst>
          </p:cNvPr>
          <p:cNvSpPr txBox="1">
            <a:spLocks noGrp="1"/>
          </p:cNvSpPr>
          <p:nvPr>
            <p:ph type="body" orient="vert" idx="1"/>
          </p:nvPr>
        </p:nvSpPr>
        <p:spPr>
          <a:xfrm>
            <a:off x="838203" y="365129"/>
            <a:ext cx="7734296" cy="5811834"/>
          </a:xfrm>
        </p:spPr>
        <p:txBody>
          <a:bodyPr vert="eaVert"/>
          <a:lstStyle>
            <a:lvl1pPr>
              <a:defRPr/>
            </a:lvl1pPr>
            <a:lvl2pPr>
              <a:defRPr/>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155FD00B-D9EA-454E-A7D1-09CB95B178FF}"/>
              </a:ext>
            </a:extLst>
          </p:cNvPr>
          <p:cNvSpPr txBox="1">
            <a:spLocks noGrp="1"/>
          </p:cNvSpPr>
          <p:nvPr>
            <p:ph type="dt" sz="half" idx="7"/>
          </p:nvPr>
        </p:nvSpPr>
        <p:spPr/>
        <p:txBody>
          <a:bodyPr/>
          <a:lstStyle>
            <a:lvl1pPr>
              <a:defRPr/>
            </a:lvl1pPr>
          </a:lstStyle>
          <a:p>
            <a:pPr lvl="0"/>
            <a:fld id="{C018D077-A3B9-4B6D-90AF-5146909A08A1}" type="datetime1">
              <a:rPr lang="en-GB"/>
              <a:pPr lvl="0"/>
              <a:t>03/02/2023</a:t>
            </a:fld>
            <a:endParaRPr lang="en-GB"/>
          </a:p>
        </p:txBody>
      </p:sp>
      <p:sp>
        <p:nvSpPr>
          <p:cNvPr id="5" name="Footer Placeholder 4">
            <a:extLst>
              <a:ext uri="{FF2B5EF4-FFF2-40B4-BE49-F238E27FC236}">
                <a16:creationId xmlns:a16="http://schemas.microsoft.com/office/drawing/2014/main" id="{B0933B8D-8E76-43C7-AA94-431CE55CE7C3}"/>
              </a:ext>
            </a:extLst>
          </p:cNvPr>
          <p:cNvSpPr txBox="1">
            <a:spLocks noGrp="1"/>
          </p:cNvSpPr>
          <p:nvPr>
            <p:ph type="ftr" sz="quarter" idx="9"/>
          </p:nvPr>
        </p:nvSpPr>
        <p:spPr/>
        <p:txBody>
          <a:bodyPr/>
          <a:lstStyle>
            <a:lvl1pPr>
              <a:defRPr/>
            </a:lvl1pPr>
          </a:lstStyle>
          <a:p>
            <a:pPr lvl="0"/>
            <a:endParaRPr lang="en-GB"/>
          </a:p>
        </p:txBody>
      </p:sp>
      <p:sp>
        <p:nvSpPr>
          <p:cNvPr id="6" name="Slide Number Placeholder 5">
            <a:extLst>
              <a:ext uri="{FF2B5EF4-FFF2-40B4-BE49-F238E27FC236}">
                <a16:creationId xmlns:a16="http://schemas.microsoft.com/office/drawing/2014/main" id="{1B4515C2-9616-4167-98B5-71EE9E56E861}"/>
              </a:ext>
            </a:extLst>
          </p:cNvPr>
          <p:cNvSpPr txBox="1">
            <a:spLocks noGrp="1"/>
          </p:cNvSpPr>
          <p:nvPr>
            <p:ph type="sldNum" sz="quarter" idx="8"/>
          </p:nvPr>
        </p:nvSpPr>
        <p:spPr/>
        <p:txBody>
          <a:bodyPr/>
          <a:lstStyle>
            <a:lvl1pPr>
              <a:defRPr/>
            </a:lvl1pPr>
          </a:lstStyle>
          <a:p>
            <a:pPr lvl="0"/>
            <a:fld id="{355B0407-85F5-4ABA-98B3-A0C7A14A9DEE}" type="slidenum">
              <a:t>‹#›</a:t>
            </a:fld>
            <a:endParaRPr lang="en-GB"/>
          </a:p>
        </p:txBody>
      </p:sp>
    </p:spTree>
    <p:extLst>
      <p:ext uri="{BB962C8B-B14F-4D97-AF65-F5344CB8AC3E}">
        <p14:creationId xmlns:p14="http://schemas.microsoft.com/office/powerpoint/2010/main" val="4517315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1DEDC67D-161A-4FDC-8E6E-09F99448FA26}"/>
              </a:ext>
            </a:extLst>
          </p:cNvPr>
          <p:cNvSpPr txBox="1">
            <a:spLocks noGrp="1"/>
          </p:cNvSpPr>
          <p:nvPr>
            <p:ph type="title"/>
          </p:nvPr>
        </p:nvSpPr>
        <p:spPr>
          <a:xfrm>
            <a:off x="838203" y="365129"/>
            <a:ext cx="10515600" cy="1325559"/>
          </a:xfrm>
          <a:prstGeom prst="rect">
            <a:avLst/>
          </a:prstGeom>
          <a:noFill/>
          <a:ln>
            <a:noFill/>
          </a:ln>
        </p:spPr>
        <p:txBody>
          <a:bodyPr vert="horz" wrap="square" lIns="91440" tIns="45720" rIns="91440" bIns="45720" anchor="ctr" anchorCtr="0" compatLnSpc="1">
            <a:normAutofit/>
          </a:bodyPr>
          <a:lstStyle/>
          <a:p>
            <a:pPr lvl="0"/>
            <a:r>
              <a:rPr lang="en-US"/>
              <a:t>Click to edit Master title style</a:t>
            </a:r>
            <a:endParaRPr lang="en-GB"/>
          </a:p>
        </p:txBody>
      </p:sp>
      <p:sp>
        <p:nvSpPr>
          <p:cNvPr id="3" name="Text Placeholder 2">
            <a:extLst>
              <a:ext uri="{FF2B5EF4-FFF2-40B4-BE49-F238E27FC236}">
                <a16:creationId xmlns:a16="http://schemas.microsoft.com/office/drawing/2014/main" id="{105388B3-81F4-4C19-BB9C-66EBD67EC75E}"/>
              </a:ext>
            </a:extLst>
          </p:cNvPr>
          <p:cNvSpPr txBox="1">
            <a:spLocks noGrp="1"/>
          </p:cNvSpPr>
          <p:nvPr>
            <p:ph type="body" idx="1"/>
          </p:nvPr>
        </p:nvSpPr>
        <p:spPr>
          <a:xfrm>
            <a:off x="838203" y="1825627"/>
            <a:ext cx="10515600" cy="4351336"/>
          </a:xfrm>
          <a:prstGeom prst="rect">
            <a:avLst/>
          </a:prstGeom>
          <a:noFill/>
          <a:ln>
            <a:noFill/>
          </a:ln>
        </p:spPr>
        <p:txBody>
          <a:bodyPr vert="horz" wrap="square" lIns="91440" tIns="45720" rIns="91440" bIns="45720" anchor="t" anchorCtr="0" compatLnSpc="1">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DDCF92A2-DCAD-4C79-86BB-C8635253E32E}"/>
              </a:ext>
            </a:extLst>
          </p:cNvPr>
          <p:cNvSpPr txBox="1">
            <a:spLocks noGrp="1"/>
          </p:cNvSpPr>
          <p:nvPr>
            <p:ph type="dt" sz="half" idx="2"/>
          </p:nvPr>
        </p:nvSpPr>
        <p:spPr>
          <a:xfrm>
            <a:off x="838203" y="6356351"/>
            <a:ext cx="2743200" cy="365129"/>
          </a:xfrm>
          <a:prstGeom prst="rect">
            <a:avLst/>
          </a:prstGeom>
          <a:noFill/>
          <a:ln>
            <a:noFill/>
          </a:ln>
        </p:spPr>
        <p:txBody>
          <a:bodyPr vert="horz" wrap="square" lIns="91440" tIns="45720" rIns="91440" bIns="45720" anchor="ctr" anchorCtr="0" compatLnSpc="1">
            <a:noAutofit/>
          </a:bodyPr>
          <a:lstStyle>
            <a:lvl1pPr marL="0" marR="0" lvl="0" indent="0" algn="l" defTabSz="914400" rtl="0" fontAlgn="auto" hangingPunct="1">
              <a:lnSpc>
                <a:spcPct val="100000"/>
              </a:lnSpc>
              <a:spcBef>
                <a:spcPts val="0"/>
              </a:spcBef>
              <a:spcAft>
                <a:spcPts val="0"/>
              </a:spcAft>
              <a:buNone/>
              <a:tabLst/>
              <a:defRPr lang="en-GB" sz="1200" b="0" i="0" u="none" strike="noStrike" kern="1200" cap="none" spc="0" baseline="0">
                <a:solidFill>
                  <a:srgbClr val="898989"/>
                </a:solidFill>
                <a:uFillTx/>
                <a:latin typeface="Calibri"/>
              </a:defRPr>
            </a:lvl1pPr>
          </a:lstStyle>
          <a:p>
            <a:pPr lvl="0"/>
            <a:fld id="{36819BA1-61ED-4768-863B-8AD984418F45}" type="datetime1">
              <a:rPr lang="en-GB"/>
              <a:pPr lvl="0"/>
              <a:t>03/02/2023</a:t>
            </a:fld>
            <a:endParaRPr lang="en-GB"/>
          </a:p>
        </p:txBody>
      </p:sp>
      <p:sp>
        <p:nvSpPr>
          <p:cNvPr id="5" name="Footer Placeholder 4">
            <a:extLst>
              <a:ext uri="{FF2B5EF4-FFF2-40B4-BE49-F238E27FC236}">
                <a16:creationId xmlns:a16="http://schemas.microsoft.com/office/drawing/2014/main" id="{91D6CD7D-AC54-49CD-8CD1-911C45E26E9F}"/>
              </a:ext>
            </a:extLst>
          </p:cNvPr>
          <p:cNvSpPr txBox="1">
            <a:spLocks noGrp="1"/>
          </p:cNvSpPr>
          <p:nvPr>
            <p:ph type="ftr" sz="quarter" idx="3"/>
          </p:nvPr>
        </p:nvSpPr>
        <p:spPr>
          <a:xfrm>
            <a:off x="4038603" y="6356351"/>
            <a:ext cx="4114800" cy="365129"/>
          </a:xfrm>
          <a:prstGeom prst="rect">
            <a:avLst/>
          </a:prstGeom>
          <a:noFill/>
          <a:ln>
            <a:noFill/>
          </a:ln>
        </p:spPr>
        <p:txBody>
          <a:bodyPr vert="horz" wrap="square" lIns="91440" tIns="45720" rIns="91440" bIns="45720" anchor="ctr" anchorCtr="1" compatLnSpc="1">
            <a:noAutofit/>
          </a:bodyPr>
          <a:lstStyle>
            <a:lvl1pPr marL="0" marR="0" lvl="0" indent="0" algn="ctr" defTabSz="914400" rtl="0" fontAlgn="auto" hangingPunct="1">
              <a:lnSpc>
                <a:spcPct val="100000"/>
              </a:lnSpc>
              <a:spcBef>
                <a:spcPts val="0"/>
              </a:spcBef>
              <a:spcAft>
                <a:spcPts val="0"/>
              </a:spcAft>
              <a:buNone/>
              <a:tabLst/>
              <a:defRPr lang="en-GB" sz="1200" b="0" i="0" u="none" strike="noStrike" kern="1200" cap="none" spc="0" baseline="0">
                <a:solidFill>
                  <a:srgbClr val="898989"/>
                </a:solidFill>
                <a:uFillTx/>
                <a:latin typeface="Calibri"/>
              </a:defRPr>
            </a:lvl1pPr>
          </a:lstStyle>
          <a:p>
            <a:pPr lvl="0"/>
            <a:endParaRPr lang="en-GB"/>
          </a:p>
        </p:txBody>
      </p:sp>
      <p:sp>
        <p:nvSpPr>
          <p:cNvPr id="6" name="Slide Number Placeholder 5">
            <a:extLst>
              <a:ext uri="{FF2B5EF4-FFF2-40B4-BE49-F238E27FC236}">
                <a16:creationId xmlns:a16="http://schemas.microsoft.com/office/drawing/2014/main" id="{A2B98206-2144-4926-84D6-0F93BE474D68}"/>
              </a:ext>
            </a:extLst>
          </p:cNvPr>
          <p:cNvSpPr txBox="1">
            <a:spLocks noGrp="1"/>
          </p:cNvSpPr>
          <p:nvPr>
            <p:ph type="sldNum" sz="quarter" idx="4"/>
          </p:nvPr>
        </p:nvSpPr>
        <p:spPr>
          <a:xfrm>
            <a:off x="8610603" y="6356351"/>
            <a:ext cx="2743200" cy="365129"/>
          </a:xfrm>
          <a:prstGeom prst="rect">
            <a:avLst/>
          </a:prstGeom>
          <a:noFill/>
          <a:ln>
            <a:noFill/>
          </a:ln>
        </p:spPr>
        <p:txBody>
          <a:bodyPr vert="horz" wrap="square" lIns="91440" tIns="45720" rIns="91440" bIns="45720" anchor="ctr" anchorCtr="0" compatLnSpc="1">
            <a:noAutofit/>
          </a:bodyPr>
          <a:lstStyle>
            <a:lvl1pPr marL="0" marR="0" lvl="0" indent="0" algn="r" defTabSz="914400" rtl="0" fontAlgn="auto" hangingPunct="1">
              <a:lnSpc>
                <a:spcPct val="100000"/>
              </a:lnSpc>
              <a:spcBef>
                <a:spcPts val="0"/>
              </a:spcBef>
              <a:spcAft>
                <a:spcPts val="0"/>
              </a:spcAft>
              <a:buNone/>
              <a:tabLst/>
              <a:defRPr lang="en-GB" sz="1200" b="0" i="0" u="none" strike="noStrike" kern="1200" cap="none" spc="0" baseline="0">
                <a:solidFill>
                  <a:srgbClr val="898989"/>
                </a:solidFill>
                <a:uFillTx/>
                <a:latin typeface="Calibri"/>
              </a:defRPr>
            </a:lvl1pPr>
          </a:lstStyle>
          <a:p>
            <a:pPr lvl="0"/>
            <a:fld id="{E33DD585-E4F2-44AA-88D4-37873676CB73}" type="slidenum">
              <a:t>‹#›</a:t>
            </a:fld>
            <a:endParaRPr lang="en-GB"/>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marL="0" marR="0" lvl="0" indent="0" algn="l" defTabSz="914400" rtl="0" fontAlgn="auto" hangingPunct="1">
        <a:lnSpc>
          <a:spcPct val="90000"/>
        </a:lnSpc>
        <a:spcBef>
          <a:spcPts val="0"/>
        </a:spcBef>
        <a:spcAft>
          <a:spcPts val="0"/>
        </a:spcAft>
        <a:buNone/>
        <a:tabLst/>
        <a:defRPr lang="en-US" sz="4400" b="0" i="0" u="none" strike="noStrike" kern="1200" cap="none" spc="0" baseline="0">
          <a:solidFill>
            <a:srgbClr val="000000"/>
          </a:solidFill>
          <a:uFillTx/>
          <a:latin typeface="Calibri Light"/>
        </a:defRPr>
      </a:lvl1pPr>
    </p:titleStyle>
    <p:bodyStyle>
      <a:lvl1pPr marL="228600" marR="0" lvl="0" indent="-228600" algn="l" defTabSz="914400" rtl="0" fontAlgn="auto" hangingPunct="1">
        <a:lnSpc>
          <a:spcPct val="90000"/>
        </a:lnSpc>
        <a:spcBef>
          <a:spcPts val="1000"/>
        </a:spcBef>
        <a:spcAft>
          <a:spcPts val="0"/>
        </a:spcAft>
        <a:buSzPct val="100000"/>
        <a:buFont typeface="Arial" pitchFamily="34"/>
        <a:buChar char="•"/>
        <a:tabLst/>
        <a:defRPr lang="en-US" sz="2800" b="0" i="0" u="none" strike="noStrike" kern="1200" cap="none" spc="0" baseline="0">
          <a:solidFill>
            <a:srgbClr val="000000"/>
          </a:solidFill>
          <a:uFillTx/>
          <a:latin typeface="Calibri"/>
        </a:defRPr>
      </a:lvl1pPr>
      <a:lvl2pPr marL="685800" marR="0" lvl="1" indent="-228600" algn="l" defTabSz="914400" rtl="0" fontAlgn="auto" hangingPunct="1">
        <a:lnSpc>
          <a:spcPct val="90000"/>
        </a:lnSpc>
        <a:spcBef>
          <a:spcPts val="500"/>
        </a:spcBef>
        <a:spcAft>
          <a:spcPts val="0"/>
        </a:spcAft>
        <a:buSzPct val="100000"/>
        <a:buFont typeface="Arial" pitchFamily="34"/>
        <a:buChar char="•"/>
        <a:tabLst/>
        <a:defRPr lang="en-US" sz="2400" b="0" i="0" u="none" strike="noStrike" kern="1200" cap="none" spc="0" baseline="0">
          <a:solidFill>
            <a:srgbClr val="000000"/>
          </a:solidFill>
          <a:uFillTx/>
          <a:latin typeface="Calibri"/>
        </a:defRPr>
      </a:lvl2pPr>
      <a:lvl3pPr marL="1143000" marR="0" lvl="2" indent="-228600" algn="l" defTabSz="914400" rtl="0" fontAlgn="auto" hangingPunct="1">
        <a:lnSpc>
          <a:spcPct val="90000"/>
        </a:lnSpc>
        <a:spcBef>
          <a:spcPts val="500"/>
        </a:spcBef>
        <a:spcAft>
          <a:spcPts val="0"/>
        </a:spcAft>
        <a:buSzPct val="100000"/>
        <a:buFont typeface="Arial" pitchFamily="34"/>
        <a:buChar char="•"/>
        <a:tabLst/>
        <a:defRPr lang="en-US" sz="2000" b="0" i="0" u="none" strike="noStrike" kern="1200" cap="none" spc="0" baseline="0">
          <a:solidFill>
            <a:srgbClr val="000000"/>
          </a:solidFill>
          <a:uFillTx/>
          <a:latin typeface="Calibri"/>
        </a:defRPr>
      </a:lvl3pPr>
      <a:lvl4pPr marL="1600200" marR="0" lvl="3" indent="-228600" algn="l" defTabSz="914400" rtl="0" fontAlgn="auto" hangingPunct="1">
        <a:lnSpc>
          <a:spcPct val="90000"/>
        </a:lnSpc>
        <a:spcBef>
          <a:spcPts val="500"/>
        </a:spcBef>
        <a:spcAft>
          <a:spcPts val="0"/>
        </a:spcAft>
        <a:buSzPct val="100000"/>
        <a:buFont typeface="Arial" pitchFamily="34"/>
        <a:buChar char="•"/>
        <a:tabLst/>
        <a:defRPr lang="en-US" sz="1800" b="0" i="0" u="none" strike="noStrike" kern="1200" cap="none" spc="0" baseline="0">
          <a:solidFill>
            <a:srgbClr val="000000"/>
          </a:solidFill>
          <a:uFillTx/>
          <a:latin typeface="Calibri"/>
        </a:defRPr>
      </a:lvl4pPr>
      <a:lvl5pPr marL="2057400" marR="0" lvl="4" indent="-228600" algn="l" defTabSz="914400" rtl="0" fontAlgn="auto" hangingPunct="1">
        <a:lnSpc>
          <a:spcPct val="90000"/>
        </a:lnSpc>
        <a:spcBef>
          <a:spcPts val="500"/>
        </a:spcBef>
        <a:spcAft>
          <a:spcPts val="0"/>
        </a:spcAft>
        <a:buSzPct val="100000"/>
        <a:buFont typeface="Arial" pitchFamily="34"/>
        <a:buChar char="•"/>
        <a:tabLst/>
        <a:defRPr lang="en-US" sz="1800" b="0" i="0" u="none" strike="noStrike" kern="1200" cap="none" spc="0" baseline="0">
          <a:solidFill>
            <a:srgbClr val="000000"/>
          </a:solidFill>
          <a:uFillTx/>
          <a:latin typeface="Calibri"/>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2.xml"/><Relationship Id="rId1" Type="http://schemas.openxmlformats.org/officeDocument/2006/relationships/slideLayout" Target="../slideLayouts/slideLayout1.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1.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1.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1.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3" Type="http://schemas.openxmlformats.org/officeDocument/2006/relationships/hyperlink" Target="https://ria.princeton.edu/human-research-protection/data/best-practices-for-data-a" TargetMode="External"/><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3" Type="http://schemas.openxmlformats.org/officeDocument/2006/relationships/hyperlink" Target="https://www.youtube.com/watch?v=ylkKCgEIMws" TargetMode="External"/><Relationship Id="rId2" Type="http://schemas.openxmlformats.org/officeDocument/2006/relationships/notesSlide" Target="../notesSlides/notesSlide10.xml"/><Relationship Id="rId1" Type="http://schemas.openxmlformats.org/officeDocument/2006/relationships/slideLayout" Target="../slideLayouts/slideLayout2.xml"/><Relationship Id="rId5" Type="http://schemas.openxmlformats.org/officeDocument/2006/relationships/hyperlink" Target="https://www.youtube.com/watch?v=kA1dL6NqVyw" TargetMode="External"/><Relationship Id="rId4" Type="http://schemas.openxmlformats.org/officeDocument/2006/relationships/hyperlink" Target="https://www.youtube.com/watch?v=nX4c3V23DZI" TargetMode="Externa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3.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44.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45.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_rels/slide4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7.xml.rels><?xml version="1.0" encoding="UTF-8" standalone="yes"?>
<Relationships xmlns="http://schemas.openxmlformats.org/package/2006/relationships"><Relationship Id="rId2" Type="http://schemas.openxmlformats.org/officeDocument/2006/relationships/hyperlink" Target="https://www.scribbr.com/methodology/research-ethics/"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EF806E4-2002-4E64-8BBC-E83681FCCE2E}"/>
              </a:ext>
            </a:extLst>
          </p:cNvPr>
          <p:cNvSpPr txBox="1">
            <a:spLocks noGrp="1"/>
          </p:cNvSpPr>
          <p:nvPr>
            <p:ph type="title"/>
          </p:nvPr>
        </p:nvSpPr>
        <p:spPr>
          <a:xfrm>
            <a:off x="838200" y="264864"/>
            <a:ext cx="10515600" cy="1325559"/>
          </a:xfrm>
          <a:solidFill>
            <a:srgbClr val="B4C7E7"/>
          </a:solidFill>
        </p:spPr>
        <p:txBody>
          <a:bodyPr anchorCtr="1"/>
          <a:lstStyle/>
          <a:p>
            <a:pPr lvl="0" algn="ctr"/>
            <a:r>
              <a:rPr lang="en-GB" sz="4400" b="1" dirty="0">
                <a:latin typeface="Arial" panose="020B0604020202020204" pitchFamily="34" charset="0"/>
                <a:cs typeface="Arial" panose="020B0604020202020204" pitchFamily="34" charset="0"/>
              </a:rPr>
              <a:t>PRACTICE-BASED RESEARCH </a:t>
            </a:r>
            <a:endParaRPr lang="en-GB" b="1" dirty="0">
              <a:latin typeface="Arial" panose="020B0604020202020204" pitchFamily="34" charset="0"/>
              <a:cs typeface="Arial" panose="020B0604020202020204" pitchFamily="34" charset="0"/>
            </a:endParaRPr>
          </a:p>
        </p:txBody>
      </p:sp>
      <p:sp>
        <p:nvSpPr>
          <p:cNvPr id="7" name="Content Placeholder 6">
            <a:extLst>
              <a:ext uri="{FF2B5EF4-FFF2-40B4-BE49-F238E27FC236}">
                <a16:creationId xmlns:a16="http://schemas.microsoft.com/office/drawing/2014/main" id="{4B5F2938-4032-4B3C-B60D-F68E003BC1A7}"/>
              </a:ext>
            </a:extLst>
          </p:cNvPr>
          <p:cNvSpPr>
            <a:spLocks noGrp="1"/>
          </p:cNvSpPr>
          <p:nvPr>
            <p:ph idx="1"/>
          </p:nvPr>
        </p:nvSpPr>
        <p:spPr>
          <a:xfrm>
            <a:off x="838203" y="1825626"/>
            <a:ext cx="10515600" cy="4758053"/>
          </a:xfrm>
        </p:spPr>
        <p:txBody>
          <a:bodyPr>
            <a:normAutofit fontScale="85000" lnSpcReduction="20000"/>
          </a:bodyPr>
          <a:lstStyle/>
          <a:p>
            <a:pPr algn="ctr"/>
            <a:endParaRPr lang="en-GB" b="1" dirty="0"/>
          </a:p>
          <a:p>
            <a:pPr algn="ctr"/>
            <a:endParaRPr lang="en-GB" b="1" dirty="0"/>
          </a:p>
          <a:p>
            <a:pPr algn="ctr"/>
            <a:endParaRPr lang="en-GB" b="1" dirty="0"/>
          </a:p>
          <a:p>
            <a:pPr marL="0" indent="0" algn="ctr">
              <a:buNone/>
            </a:pPr>
            <a:endParaRPr lang="en-GB" sz="3200" b="1" dirty="0">
              <a:latin typeface="Arial" panose="020B0604020202020204" pitchFamily="34" charset="0"/>
              <a:cs typeface="Arial" panose="020B0604020202020204" pitchFamily="34" charset="0"/>
            </a:endParaRPr>
          </a:p>
          <a:p>
            <a:pPr marL="0" indent="0" algn="ctr">
              <a:buNone/>
            </a:pPr>
            <a:endParaRPr lang="en-GB" sz="3200" b="1" dirty="0">
              <a:latin typeface="Arial" panose="020B0604020202020204" pitchFamily="34" charset="0"/>
              <a:cs typeface="Arial" panose="020B0604020202020204" pitchFamily="34" charset="0"/>
            </a:endParaRPr>
          </a:p>
          <a:p>
            <a:pPr marL="0" indent="0" algn="ctr">
              <a:buNone/>
            </a:pPr>
            <a:endParaRPr lang="en-GB" sz="3200" b="1" dirty="0">
              <a:latin typeface="Arial" panose="020B0604020202020204" pitchFamily="34" charset="0"/>
              <a:cs typeface="Arial" panose="020B0604020202020204" pitchFamily="34" charset="0"/>
            </a:endParaRPr>
          </a:p>
          <a:p>
            <a:pPr marL="0" indent="0" algn="ctr">
              <a:buNone/>
            </a:pPr>
            <a:endParaRPr lang="en-GB" sz="3200" b="1" dirty="0">
              <a:latin typeface="Arial" panose="020B0604020202020204" pitchFamily="34" charset="0"/>
              <a:cs typeface="Arial" panose="020B0604020202020204" pitchFamily="34" charset="0"/>
            </a:endParaRPr>
          </a:p>
          <a:p>
            <a:pPr marL="0" indent="0" algn="ctr">
              <a:buNone/>
            </a:pPr>
            <a:endParaRPr lang="en-GB" sz="3200" b="1" dirty="0">
              <a:latin typeface="Arial" panose="020B0604020202020204" pitchFamily="34" charset="0"/>
              <a:cs typeface="Arial" panose="020B0604020202020204" pitchFamily="34" charset="0"/>
            </a:endParaRPr>
          </a:p>
          <a:p>
            <a:pPr marL="0" indent="0" algn="ctr">
              <a:buNone/>
            </a:pPr>
            <a:endParaRPr lang="en-GB" sz="3200" b="1" dirty="0">
              <a:latin typeface="Arial" panose="020B0604020202020204" pitchFamily="34" charset="0"/>
              <a:cs typeface="Arial" panose="020B0604020202020204" pitchFamily="34" charset="0"/>
            </a:endParaRPr>
          </a:p>
          <a:p>
            <a:pPr marL="0" indent="0" algn="ctr">
              <a:buNone/>
            </a:pPr>
            <a:endParaRPr lang="en-GB" sz="3500" b="1" dirty="0">
              <a:latin typeface="Arial" panose="020B0604020202020204" pitchFamily="34" charset="0"/>
              <a:cs typeface="Arial" panose="020B0604020202020204" pitchFamily="34" charset="0"/>
            </a:endParaRPr>
          </a:p>
          <a:p>
            <a:pPr marL="0" indent="0" algn="ctr">
              <a:buNone/>
            </a:pPr>
            <a:r>
              <a:rPr lang="en-GB" sz="3500" b="1" dirty="0">
                <a:latin typeface="Arial" panose="020B0604020202020204" pitchFamily="34" charset="0"/>
                <a:cs typeface="Arial" panose="020B0604020202020204" pitchFamily="34" charset="0"/>
              </a:rPr>
              <a:t>LCHS7001</a:t>
            </a:r>
            <a:endParaRPr lang="en-GB" sz="3500" dirty="0">
              <a:latin typeface="Arial" panose="020B0604020202020204" pitchFamily="34" charset="0"/>
              <a:cs typeface="Arial" panose="020B0604020202020204" pitchFamily="34" charset="0"/>
            </a:endParaRPr>
          </a:p>
        </p:txBody>
      </p:sp>
      <p:pic>
        <p:nvPicPr>
          <p:cNvPr id="8" name="Picture 7" descr="Image result for research methods picture">
            <a:extLst>
              <a:ext uri="{FF2B5EF4-FFF2-40B4-BE49-F238E27FC236}">
                <a16:creationId xmlns:a16="http://schemas.microsoft.com/office/drawing/2014/main" id="{C4131321-0C9C-4BF3-84F6-D3D82EBD3837}"/>
              </a:ext>
            </a:extLst>
          </p:cNvPr>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2367851" y="2073313"/>
            <a:ext cx="7740502" cy="2707410"/>
          </a:xfrm>
          <a:prstGeom prst="rect">
            <a:avLst/>
          </a:prstGeom>
          <a:noFill/>
          <a:ln>
            <a:noFill/>
          </a:ln>
        </p:spPr>
      </p:pic>
      <p:sp>
        <p:nvSpPr>
          <p:cNvPr id="6" name="TextBox 5">
            <a:extLst>
              <a:ext uri="{FF2B5EF4-FFF2-40B4-BE49-F238E27FC236}">
                <a16:creationId xmlns:a16="http://schemas.microsoft.com/office/drawing/2014/main" id="{E7380761-CB60-FBB5-AC9D-4F667B4F3AE7}"/>
              </a:ext>
            </a:extLst>
          </p:cNvPr>
          <p:cNvSpPr txBox="1"/>
          <p:nvPr/>
        </p:nvSpPr>
        <p:spPr>
          <a:xfrm>
            <a:off x="107504" y="6183569"/>
            <a:ext cx="2664296" cy="461665"/>
          </a:xfrm>
          <a:prstGeom prst="rect">
            <a:avLst/>
          </a:prstGeom>
          <a:noFill/>
        </p:spPr>
        <p:txBody>
          <a:bodyPr wrap="square">
            <a:spAutoFit/>
          </a:bodyPr>
          <a:lstStyle/>
          <a:p>
            <a:pPr marL="0" marR="0" lvl="0" indent="0" algn="ctr" defTabSz="914400" rtl="0" eaLnBrk="1" fontAlgn="auto" latinLnBrk="0" hangingPunct="1">
              <a:lnSpc>
                <a:spcPct val="100000"/>
              </a:lnSpc>
              <a:spcBef>
                <a:spcPct val="20000"/>
              </a:spcBef>
              <a:spcAft>
                <a:spcPts val="0"/>
              </a:spcAft>
              <a:buClrTx/>
              <a:buSzTx/>
              <a:buFont typeface="Arial" pitchFamily="34" charset="0"/>
              <a:buNone/>
              <a:tabLst/>
              <a:defRPr/>
            </a:pPr>
            <a:r>
              <a:rPr kumimoji="0" lang="en-GB" sz="2400" b="1"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Dr Aishat Bakre</a:t>
            </a:r>
            <a:endParaRPr kumimoji="0" lang="en-GB" sz="24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endParaRPr>
          </a:p>
        </p:txBody>
      </p:sp>
      <p:sp>
        <p:nvSpPr>
          <p:cNvPr id="4" name="TextBox 3">
            <a:extLst>
              <a:ext uri="{FF2B5EF4-FFF2-40B4-BE49-F238E27FC236}">
                <a16:creationId xmlns:a16="http://schemas.microsoft.com/office/drawing/2014/main" id="{DEEC39F2-81E0-5256-6C80-7E302E6B7444}"/>
              </a:ext>
            </a:extLst>
          </p:cNvPr>
          <p:cNvSpPr txBox="1"/>
          <p:nvPr/>
        </p:nvSpPr>
        <p:spPr>
          <a:xfrm>
            <a:off x="3047172" y="4974315"/>
            <a:ext cx="6097656" cy="707886"/>
          </a:xfrm>
          <a:prstGeom prst="rect">
            <a:avLst/>
          </a:prstGeom>
          <a:noFill/>
        </p:spPr>
        <p:txBody>
          <a:bodyPr wrap="square">
            <a:spAutoFit/>
          </a:bodyPr>
          <a:lstStyle/>
          <a:p>
            <a:pPr algn="ctr"/>
            <a:r>
              <a:rPr kumimoji="0" lang="en-GB" sz="4000" b="1" i="1" u="none" strike="noStrike" kern="1200" cap="none" spc="0" normalizeH="0" baseline="0" noProof="0" dirty="0">
                <a:ln>
                  <a:noFill/>
                </a:ln>
                <a:solidFill>
                  <a:srgbClr val="000000"/>
                </a:solidFill>
                <a:effectLst/>
                <a:uLnTx/>
                <a:uFillTx/>
                <a:latin typeface="Arial" panose="020B0604020202020204" pitchFamily="34" charset="0"/>
                <a:cs typeface="Arial" panose="020B0604020202020204" pitchFamily="34" charset="0"/>
              </a:rPr>
              <a:t>Research Ethics</a:t>
            </a:r>
            <a:endParaRPr lang="en-GB" sz="4000" dirty="0"/>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8E79860-08D7-4003-9564-80C8955EC6A8}"/>
              </a:ext>
            </a:extLst>
          </p:cNvPr>
          <p:cNvSpPr txBox="1">
            <a:spLocks noGrp="1"/>
          </p:cNvSpPr>
          <p:nvPr>
            <p:ph type="title"/>
          </p:nvPr>
        </p:nvSpPr>
        <p:spPr>
          <a:xfrm>
            <a:off x="838203" y="313759"/>
            <a:ext cx="10515600" cy="1325559"/>
          </a:xfrm>
          <a:solidFill>
            <a:srgbClr val="B4C7E7"/>
          </a:solidFill>
        </p:spPr>
        <p:txBody>
          <a:bodyPr anchorCtr="1"/>
          <a:lstStyle/>
          <a:p>
            <a:pPr lvl="0" algn="ctr"/>
            <a:r>
              <a:rPr lang="en-GB" b="1" dirty="0">
                <a:latin typeface="Arial" panose="020B0604020202020204" pitchFamily="34" charset="0"/>
                <a:cs typeface="Arial" panose="020B0604020202020204" pitchFamily="34" charset="0"/>
              </a:rPr>
              <a:t>Learning outcomes</a:t>
            </a:r>
          </a:p>
        </p:txBody>
      </p:sp>
      <p:sp>
        <p:nvSpPr>
          <p:cNvPr id="3" name="Content Placeholder 2">
            <a:extLst>
              <a:ext uri="{FF2B5EF4-FFF2-40B4-BE49-F238E27FC236}">
                <a16:creationId xmlns:a16="http://schemas.microsoft.com/office/drawing/2014/main" id="{10C7E2E1-400A-4F39-9886-92B40CFD129B}"/>
              </a:ext>
            </a:extLst>
          </p:cNvPr>
          <p:cNvSpPr txBox="1">
            <a:spLocks noGrp="1"/>
          </p:cNvSpPr>
          <p:nvPr>
            <p:ph idx="1"/>
          </p:nvPr>
        </p:nvSpPr>
        <p:spPr>
          <a:xfrm>
            <a:off x="1537272" y="1959191"/>
            <a:ext cx="9117455" cy="4351336"/>
          </a:xfrm>
        </p:spPr>
        <p:txBody>
          <a:bodyPr>
            <a:normAutofit fontScale="77500" lnSpcReduction="20000"/>
          </a:bodyPr>
          <a:lstStyle/>
          <a:p>
            <a:pPr marL="0" lvl="0" indent="0">
              <a:buNone/>
            </a:pPr>
            <a:r>
              <a:rPr lang="en-GB" dirty="0">
                <a:latin typeface="Arial" panose="020B0604020202020204" pitchFamily="34" charset="0"/>
                <a:cs typeface="Arial" panose="020B0604020202020204" pitchFamily="34" charset="0"/>
              </a:rPr>
              <a:t>On successful completion of the module, you will be able to: </a:t>
            </a:r>
          </a:p>
          <a:p>
            <a:pPr marL="0" lvl="0" indent="0">
              <a:buNone/>
            </a:pPr>
            <a:endParaRPr lang="en-GB" dirty="0">
              <a:latin typeface="Arial" panose="020B0604020202020204" pitchFamily="34" charset="0"/>
              <a:cs typeface="Arial" panose="020B0604020202020204" pitchFamily="34" charset="0"/>
            </a:endParaRPr>
          </a:p>
          <a:p>
            <a:pPr lvl="0">
              <a:buFont typeface="Wingdings" panose="05000000000000000000" pitchFamily="2" charset="2"/>
              <a:buChar char="§"/>
            </a:pPr>
            <a:r>
              <a:rPr lang="en-GB" dirty="0">
                <a:latin typeface="Arial" panose="020B0604020202020204" pitchFamily="34" charset="0"/>
                <a:cs typeface="Arial" panose="020B0604020202020204" pitchFamily="34" charset="0"/>
              </a:rPr>
              <a:t>LO1: Engage in practice-based research in public health and social care settings and identify areas for improvement in terms of physical and/or mental health of the target group or community of interest. </a:t>
            </a:r>
          </a:p>
          <a:p>
            <a:pPr lvl="0">
              <a:buFont typeface="Wingdings" panose="05000000000000000000" pitchFamily="2" charset="2"/>
              <a:buChar char="§"/>
            </a:pPr>
            <a:r>
              <a:rPr lang="en-GB" dirty="0">
                <a:latin typeface="Arial" panose="020B0604020202020204" pitchFamily="34" charset="0"/>
                <a:cs typeface="Arial" panose="020B0604020202020204" pitchFamily="34" charset="0"/>
              </a:rPr>
              <a:t>LO2: Develop critical reflection skills, including skills of critical analysis, appraisal, and evaluation of research findings and provide relevant recommendations for health and social care professionals, policymakers, services, practice, and/or the wider population.</a:t>
            </a:r>
          </a:p>
          <a:p>
            <a:pPr lvl="0">
              <a:buFont typeface="Wingdings" panose="05000000000000000000" pitchFamily="2" charset="2"/>
              <a:buChar char="§"/>
            </a:pPr>
            <a:r>
              <a:rPr lang="en-GB" dirty="0">
                <a:latin typeface="Arial" panose="020B0604020202020204" pitchFamily="34" charset="0"/>
                <a:cs typeface="Arial" panose="020B0604020202020204" pitchFamily="34" charset="0"/>
              </a:rPr>
              <a:t>LO3: Critically analyse the data collection and findings from quantitative, qualitative or mixed methods research.</a:t>
            </a:r>
          </a:p>
          <a:p>
            <a:pPr lvl="0">
              <a:buFont typeface="Wingdings" panose="05000000000000000000" pitchFamily="2" charset="2"/>
              <a:buChar char="§"/>
            </a:pPr>
            <a:r>
              <a:rPr lang="en-GB" dirty="0">
                <a:latin typeface="Arial" panose="020B0604020202020204" pitchFamily="34" charset="0"/>
                <a:cs typeface="Arial" panose="020B0604020202020204" pitchFamily="34" charset="0"/>
              </a:rPr>
              <a:t>LO4: Develop knowledge and understanding of professional integrity and ethics in research and potential risks for participants and how to prevent them. </a:t>
            </a:r>
          </a:p>
        </p:txBody>
      </p:sp>
    </p:spTree>
    <p:extLst>
      <p:ext uri="{BB962C8B-B14F-4D97-AF65-F5344CB8AC3E}">
        <p14:creationId xmlns:p14="http://schemas.microsoft.com/office/powerpoint/2010/main" val="156948950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8E79860-08D7-4003-9564-80C8955EC6A8}"/>
              </a:ext>
            </a:extLst>
          </p:cNvPr>
          <p:cNvSpPr txBox="1">
            <a:spLocks noGrp="1"/>
          </p:cNvSpPr>
          <p:nvPr>
            <p:ph type="title"/>
          </p:nvPr>
        </p:nvSpPr>
        <p:spPr>
          <a:xfrm>
            <a:off x="838203" y="313759"/>
            <a:ext cx="10515600" cy="1325559"/>
          </a:xfrm>
          <a:solidFill>
            <a:srgbClr val="B4C7E7"/>
          </a:solidFill>
        </p:spPr>
        <p:txBody>
          <a:bodyPr anchorCtr="1"/>
          <a:lstStyle/>
          <a:p>
            <a:pPr lvl="0" algn="ctr"/>
            <a:r>
              <a:rPr lang="en-GB" b="1" dirty="0">
                <a:latin typeface="Arial" panose="020B0604020202020204" pitchFamily="34" charset="0"/>
                <a:cs typeface="Arial" panose="020B0604020202020204" pitchFamily="34" charset="0"/>
              </a:rPr>
              <a:t>Module Summary</a:t>
            </a:r>
          </a:p>
        </p:txBody>
      </p:sp>
      <p:sp>
        <p:nvSpPr>
          <p:cNvPr id="3" name="Content Placeholder 2">
            <a:extLst>
              <a:ext uri="{FF2B5EF4-FFF2-40B4-BE49-F238E27FC236}">
                <a16:creationId xmlns:a16="http://schemas.microsoft.com/office/drawing/2014/main" id="{10C7E2E1-400A-4F39-9886-92B40CFD129B}"/>
              </a:ext>
            </a:extLst>
          </p:cNvPr>
          <p:cNvSpPr txBox="1">
            <a:spLocks noGrp="1"/>
          </p:cNvSpPr>
          <p:nvPr>
            <p:ph idx="1"/>
          </p:nvPr>
        </p:nvSpPr>
        <p:spPr>
          <a:xfrm>
            <a:off x="1537272" y="1959191"/>
            <a:ext cx="9117455" cy="4351336"/>
          </a:xfrm>
        </p:spPr>
        <p:txBody>
          <a:bodyPr/>
          <a:lstStyle/>
          <a:p>
            <a:pPr marL="0" lvl="0" indent="0">
              <a:buNone/>
            </a:pPr>
            <a:endParaRPr lang="en-GB" dirty="0"/>
          </a:p>
          <a:p>
            <a:pPr>
              <a:buFont typeface="Wingdings" panose="05000000000000000000" pitchFamily="2" charset="2"/>
              <a:buChar char="§"/>
            </a:pPr>
            <a:r>
              <a:rPr lang="en-GB" dirty="0">
                <a:latin typeface="Arial" panose="020B0604020202020204" pitchFamily="34" charset="0"/>
                <a:cs typeface="Arial" panose="020B0604020202020204" pitchFamily="34" charset="0"/>
              </a:rPr>
              <a:t>This module aims overall to develop student to gain knowledge of the main principles of designing, conducting, evaluating the impacts and dissemination of evidence-based research.</a:t>
            </a:r>
          </a:p>
          <a:p>
            <a:pPr>
              <a:buFont typeface="Wingdings" panose="05000000000000000000" pitchFamily="2" charset="2"/>
              <a:buChar char="§"/>
            </a:pPr>
            <a:r>
              <a:rPr lang="en-GB" dirty="0">
                <a:latin typeface="Arial" panose="020B0604020202020204" pitchFamily="34" charset="0"/>
                <a:cs typeface="Arial" panose="020B0604020202020204" pitchFamily="34" charset="0"/>
              </a:rPr>
              <a:t>To conduct an independent practice-based research project within a public health and social care setting with professional integrity.</a:t>
            </a:r>
          </a:p>
        </p:txBody>
      </p:sp>
    </p:spTree>
    <p:extLst>
      <p:ext uri="{BB962C8B-B14F-4D97-AF65-F5344CB8AC3E}">
        <p14:creationId xmlns:p14="http://schemas.microsoft.com/office/powerpoint/2010/main" val="180298250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name="Slide19">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8E79860-08D7-4003-9564-80C8955EC6A8}"/>
              </a:ext>
            </a:extLst>
          </p:cNvPr>
          <p:cNvSpPr txBox="1">
            <a:spLocks noGrp="1"/>
          </p:cNvSpPr>
          <p:nvPr>
            <p:ph type="title"/>
          </p:nvPr>
        </p:nvSpPr>
        <p:spPr>
          <a:xfrm>
            <a:off x="838203" y="313759"/>
            <a:ext cx="10515600" cy="1325559"/>
          </a:xfrm>
          <a:solidFill>
            <a:srgbClr val="B4C7E7"/>
          </a:solidFill>
        </p:spPr>
        <p:txBody>
          <a:bodyPr anchorCtr="1"/>
          <a:lstStyle/>
          <a:p>
            <a:pPr lvl="0" algn="ctr"/>
            <a:r>
              <a:rPr lang="en-GB" b="1" dirty="0">
                <a:latin typeface="Arial" panose="020B0604020202020204" pitchFamily="34" charset="0"/>
                <a:cs typeface="Arial" panose="020B0604020202020204" pitchFamily="34" charset="0"/>
              </a:rPr>
              <a:t>Aims of the Session</a:t>
            </a:r>
          </a:p>
        </p:txBody>
      </p:sp>
      <p:sp>
        <p:nvSpPr>
          <p:cNvPr id="3" name="Content Placeholder 2">
            <a:extLst>
              <a:ext uri="{FF2B5EF4-FFF2-40B4-BE49-F238E27FC236}">
                <a16:creationId xmlns:a16="http://schemas.microsoft.com/office/drawing/2014/main" id="{10C7E2E1-400A-4F39-9886-92B40CFD129B}"/>
              </a:ext>
            </a:extLst>
          </p:cNvPr>
          <p:cNvSpPr txBox="1">
            <a:spLocks noGrp="1"/>
          </p:cNvSpPr>
          <p:nvPr>
            <p:ph idx="1"/>
          </p:nvPr>
        </p:nvSpPr>
        <p:spPr>
          <a:xfrm>
            <a:off x="1537272" y="1959191"/>
            <a:ext cx="9117455" cy="4351336"/>
          </a:xfrm>
        </p:spPr>
        <p:txBody>
          <a:bodyPr>
            <a:normAutofit/>
          </a:bodyPr>
          <a:lstStyle/>
          <a:p>
            <a:pPr marL="0" lvl="0" indent="0">
              <a:buNone/>
            </a:pPr>
            <a:r>
              <a:rPr lang="en-GB" dirty="0">
                <a:latin typeface="Arial" panose="020B0604020202020204" pitchFamily="34" charset="0"/>
                <a:cs typeface="Arial" panose="020B0604020202020204" pitchFamily="34" charset="0"/>
              </a:rPr>
              <a:t>To understand </a:t>
            </a:r>
          </a:p>
          <a:p>
            <a:pPr marL="0" lvl="0" indent="0">
              <a:buNone/>
            </a:pPr>
            <a:endParaRPr lang="en-GB" dirty="0">
              <a:latin typeface="Arial" panose="020B0604020202020204" pitchFamily="34" charset="0"/>
              <a:cs typeface="Arial" panose="020B0604020202020204" pitchFamily="34" charset="0"/>
            </a:endParaRPr>
          </a:p>
          <a:p>
            <a:pPr lvl="0">
              <a:buFont typeface="Wingdings" panose="05000000000000000000" pitchFamily="2" charset="2"/>
              <a:buChar char="§"/>
            </a:pPr>
            <a:r>
              <a:rPr lang="en-GB" dirty="0">
                <a:latin typeface="Arial" panose="020B0604020202020204" pitchFamily="34" charset="0"/>
                <a:cs typeface="Arial" panose="020B0604020202020204" pitchFamily="34" charset="0"/>
              </a:rPr>
              <a:t>The term ethical consideration in research</a:t>
            </a:r>
          </a:p>
          <a:p>
            <a:pPr lvl="0">
              <a:buFont typeface="Wingdings" panose="05000000000000000000" pitchFamily="2" charset="2"/>
              <a:buChar char="§"/>
            </a:pPr>
            <a:r>
              <a:rPr lang="en-GB" dirty="0">
                <a:latin typeface="Arial" panose="020B0604020202020204" pitchFamily="34" charset="0"/>
                <a:cs typeface="Arial" panose="020B0604020202020204" pitchFamily="34" charset="0"/>
              </a:rPr>
              <a:t>Research ethics</a:t>
            </a:r>
          </a:p>
          <a:p>
            <a:pPr lvl="0">
              <a:buFont typeface="Wingdings" panose="05000000000000000000" pitchFamily="2" charset="2"/>
              <a:buChar char="§"/>
            </a:pPr>
            <a:r>
              <a:rPr lang="en-GB" dirty="0">
                <a:latin typeface="Arial" panose="020B0604020202020204" pitchFamily="34" charset="0"/>
                <a:cs typeface="Arial" panose="020B0604020202020204" pitchFamily="34" charset="0"/>
              </a:rPr>
              <a:t>Why research ethics is important</a:t>
            </a:r>
          </a:p>
          <a:p>
            <a:pPr lvl="0">
              <a:buFont typeface="Wingdings" panose="05000000000000000000" pitchFamily="2" charset="2"/>
              <a:buChar char="§"/>
            </a:pPr>
            <a:r>
              <a:rPr lang="en-GB" dirty="0">
                <a:latin typeface="Arial" panose="020B0604020202020204" pitchFamily="34" charset="0"/>
                <a:cs typeface="Arial" panose="020B0604020202020204" pitchFamily="34" charset="0"/>
              </a:rPr>
              <a:t>How a researcher can get ethical approval</a:t>
            </a:r>
          </a:p>
          <a:p>
            <a:pPr lvl="0">
              <a:buFont typeface="Wingdings" panose="05000000000000000000" pitchFamily="2" charset="2"/>
              <a:buChar char="§"/>
            </a:pPr>
            <a:r>
              <a:rPr lang="en-GB" dirty="0">
                <a:latin typeface="Arial" panose="020B0604020202020204" pitchFamily="34" charset="0"/>
                <a:cs typeface="Arial" panose="020B0604020202020204" pitchFamily="34" charset="0"/>
              </a:rPr>
              <a:t>The different types of ethical issues/principles</a:t>
            </a:r>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21BB411-A9BC-47C7-A879-6DC14BB857B7}"/>
              </a:ext>
            </a:extLst>
          </p:cNvPr>
          <p:cNvSpPr>
            <a:spLocks noGrp="1"/>
          </p:cNvSpPr>
          <p:nvPr>
            <p:ph type="ctrTitle"/>
          </p:nvPr>
        </p:nvSpPr>
        <p:spPr>
          <a:xfrm>
            <a:off x="1524000" y="1041402"/>
            <a:ext cx="9144000" cy="2387598"/>
          </a:xfrm>
        </p:spPr>
        <p:txBody>
          <a:bodyPr>
            <a:normAutofit/>
          </a:bodyPr>
          <a:lstStyle/>
          <a:p>
            <a:r>
              <a:rPr lang="en-GB" sz="4800" b="1" i="1" dirty="0">
                <a:latin typeface="Arial" panose="020B0604020202020204" pitchFamily="34" charset="0"/>
                <a:cs typeface="Arial" panose="020B0604020202020204" pitchFamily="34" charset="0"/>
              </a:rPr>
              <a:t>What is Research Ethics?</a:t>
            </a:r>
            <a:endParaRPr lang="en-GB" sz="4800" i="1" dirty="0"/>
          </a:p>
        </p:txBody>
      </p:sp>
      <p:pic>
        <p:nvPicPr>
          <p:cNvPr id="4" name="Picture 3" descr="A picture containing vector graphics&#10;&#10;Description automatically generated">
            <a:extLst>
              <a:ext uri="{FF2B5EF4-FFF2-40B4-BE49-F238E27FC236}">
                <a16:creationId xmlns:a16="http://schemas.microsoft.com/office/drawing/2014/main" id="{39AE7D9A-348C-4CAC-BD2D-DB27B8388C9E}"/>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9883739" y="4356243"/>
            <a:ext cx="2308261" cy="2532580"/>
          </a:xfrm>
          <a:prstGeom prst="rect">
            <a:avLst/>
          </a:prstGeom>
        </p:spPr>
      </p:pic>
    </p:spTree>
    <p:extLst>
      <p:ext uri="{BB962C8B-B14F-4D97-AF65-F5344CB8AC3E}">
        <p14:creationId xmlns:p14="http://schemas.microsoft.com/office/powerpoint/2010/main" val="39439496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8E79860-08D7-4003-9564-80C8955EC6A8}"/>
              </a:ext>
            </a:extLst>
          </p:cNvPr>
          <p:cNvSpPr txBox="1">
            <a:spLocks noGrp="1"/>
          </p:cNvSpPr>
          <p:nvPr>
            <p:ph type="title"/>
          </p:nvPr>
        </p:nvSpPr>
        <p:spPr>
          <a:xfrm>
            <a:off x="838203" y="313758"/>
            <a:ext cx="10515600" cy="1325559"/>
          </a:xfrm>
          <a:solidFill>
            <a:srgbClr val="B4C7E7"/>
          </a:solidFill>
        </p:spPr>
        <p:txBody>
          <a:bodyPr anchorCtr="1"/>
          <a:lstStyle/>
          <a:p>
            <a:pPr lvl="0" algn="ctr"/>
            <a:r>
              <a:rPr lang="en-GB" b="1" dirty="0">
                <a:latin typeface="Arial" panose="020B0604020202020204" pitchFamily="34" charset="0"/>
                <a:cs typeface="Arial" panose="020B0604020202020204" pitchFamily="34" charset="0"/>
              </a:rPr>
              <a:t>Ethical considerations in research</a:t>
            </a:r>
          </a:p>
        </p:txBody>
      </p:sp>
      <p:sp>
        <p:nvSpPr>
          <p:cNvPr id="3" name="Content Placeholder 2">
            <a:extLst>
              <a:ext uri="{FF2B5EF4-FFF2-40B4-BE49-F238E27FC236}">
                <a16:creationId xmlns:a16="http://schemas.microsoft.com/office/drawing/2014/main" id="{10C7E2E1-400A-4F39-9886-92B40CFD129B}"/>
              </a:ext>
            </a:extLst>
          </p:cNvPr>
          <p:cNvSpPr txBox="1">
            <a:spLocks noGrp="1"/>
          </p:cNvSpPr>
          <p:nvPr>
            <p:ph idx="1"/>
          </p:nvPr>
        </p:nvSpPr>
        <p:spPr>
          <a:xfrm>
            <a:off x="1584251" y="1663899"/>
            <a:ext cx="9229061" cy="4880343"/>
          </a:xfrm>
        </p:spPr>
        <p:txBody>
          <a:bodyPr>
            <a:normAutofit fontScale="77500" lnSpcReduction="20000"/>
          </a:bodyPr>
          <a:lstStyle/>
          <a:p>
            <a:pPr marL="0" indent="0">
              <a:buNone/>
            </a:pPr>
            <a:endParaRPr lang="en-GB" sz="3200" dirty="0">
              <a:latin typeface="Arial" panose="020B0604020202020204" pitchFamily="34" charset="0"/>
              <a:cs typeface="Arial" panose="020B0604020202020204" pitchFamily="34" charset="0"/>
            </a:endParaRPr>
          </a:p>
          <a:p>
            <a:pPr>
              <a:buFont typeface="Wingdings" panose="05000000000000000000" pitchFamily="2" charset="2"/>
              <a:buChar char="§"/>
            </a:pPr>
            <a:r>
              <a:rPr lang="en-GB" sz="3800" dirty="0">
                <a:latin typeface="Arial" panose="020B0604020202020204" pitchFamily="34" charset="0"/>
                <a:cs typeface="Arial" panose="020B0604020202020204" pitchFamily="34" charset="0"/>
              </a:rPr>
              <a:t>Ethical considerations in research are a set of principles that guide your research designs and practices. </a:t>
            </a:r>
          </a:p>
          <a:p>
            <a:pPr marL="0" indent="0">
              <a:buNone/>
            </a:pPr>
            <a:endParaRPr lang="en-GB" sz="3800" dirty="0">
              <a:latin typeface="Arial" panose="020B0604020202020204" pitchFamily="34" charset="0"/>
              <a:cs typeface="Arial" panose="020B0604020202020204" pitchFamily="34" charset="0"/>
            </a:endParaRPr>
          </a:p>
          <a:p>
            <a:pPr>
              <a:buFont typeface="Wingdings" panose="05000000000000000000" pitchFamily="2" charset="2"/>
              <a:buChar char="§"/>
            </a:pPr>
            <a:r>
              <a:rPr lang="en-GB" sz="3800" dirty="0">
                <a:latin typeface="Arial" panose="020B0604020202020204" pitchFamily="34" charset="0"/>
                <a:cs typeface="Arial" panose="020B0604020202020204" pitchFamily="34" charset="0"/>
              </a:rPr>
              <a:t>Scientists and researchers must always adhere to a certain code of conduct when collecting data from people.</a:t>
            </a:r>
          </a:p>
          <a:p>
            <a:pPr>
              <a:buFont typeface="Wingdings" panose="05000000000000000000" pitchFamily="2" charset="2"/>
              <a:buChar char="§"/>
            </a:pPr>
            <a:endParaRPr lang="en-GB" sz="3200" dirty="0">
              <a:latin typeface="Arial" panose="020B0604020202020204" pitchFamily="34" charset="0"/>
              <a:cs typeface="Arial" panose="020B0604020202020204" pitchFamily="34" charset="0"/>
            </a:endParaRPr>
          </a:p>
          <a:p>
            <a:pPr marL="0" indent="0">
              <a:buNone/>
            </a:pPr>
            <a:endParaRPr lang="en-GB" sz="3200" dirty="0">
              <a:latin typeface="Arial" panose="020B0604020202020204" pitchFamily="34" charset="0"/>
              <a:cs typeface="Arial" panose="020B0604020202020204" pitchFamily="34" charset="0"/>
            </a:endParaRPr>
          </a:p>
          <a:p>
            <a:pPr marL="0" indent="0">
              <a:buNone/>
            </a:pPr>
            <a:endParaRPr lang="en-GB" sz="3200" dirty="0">
              <a:latin typeface="Arial" panose="020B0604020202020204" pitchFamily="34" charset="0"/>
              <a:cs typeface="Arial" panose="020B0604020202020204" pitchFamily="34" charset="0"/>
            </a:endParaRPr>
          </a:p>
          <a:p>
            <a:pPr>
              <a:buFont typeface="Wingdings" panose="05000000000000000000" pitchFamily="2" charset="2"/>
              <a:buChar char="§"/>
            </a:pPr>
            <a:endParaRPr lang="en-GB" sz="3200" dirty="0">
              <a:latin typeface="Arial" panose="020B0604020202020204" pitchFamily="34" charset="0"/>
              <a:cs typeface="Arial" panose="020B0604020202020204" pitchFamily="34" charset="0"/>
            </a:endParaRPr>
          </a:p>
          <a:p>
            <a:pPr marL="0" indent="0">
              <a:buNone/>
            </a:pPr>
            <a:r>
              <a:rPr lang="en-GB" sz="3200" dirty="0">
                <a:latin typeface="Arial" panose="020B0604020202020204" pitchFamily="34" charset="0"/>
                <a:cs typeface="Arial" panose="020B0604020202020204" pitchFamily="34" charset="0"/>
              </a:rPr>
              <a:t>                                                      </a:t>
            </a:r>
          </a:p>
        </p:txBody>
      </p:sp>
    </p:spTree>
    <p:extLst>
      <p:ext uri="{BB962C8B-B14F-4D97-AF65-F5344CB8AC3E}">
        <p14:creationId xmlns:p14="http://schemas.microsoft.com/office/powerpoint/2010/main" val="351217091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A7D8610-97EB-42DA-B06F-B41BC2090922}"/>
              </a:ext>
            </a:extLst>
          </p:cNvPr>
          <p:cNvSpPr>
            <a:spLocks noGrp="1"/>
          </p:cNvSpPr>
          <p:nvPr>
            <p:ph type="title"/>
          </p:nvPr>
        </p:nvSpPr>
        <p:spPr>
          <a:xfrm>
            <a:off x="838197" y="202019"/>
            <a:ext cx="10515600" cy="1325559"/>
          </a:xfrm>
          <a:solidFill>
            <a:schemeClr val="accent1">
              <a:lumMod val="40000"/>
              <a:lumOff val="60000"/>
            </a:schemeClr>
          </a:solidFill>
        </p:spPr>
        <p:txBody>
          <a:bodyPr/>
          <a:lstStyle/>
          <a:p>
            <a:pPr algn="ctr"/>
            <a:r>
              <a:rPr lang="en-GB" b="1" dirty="0">
                <a:latin typeface="Arial" panose="020B0604020202020204" pitchFamily="34" charset="0"/>
                <a:cs typeface="Arial" panose="020B0604020202020204" pitchFamily="34" charset="0"/>
              </a:rPr>
              <a:t>Research Ethics</a:t>
            </a:r>
            <a:endParaRPr lang="en-GB" dirty="0"/>
          </a:p>
        </p:txBody>
      </p:sp>
      <p:sp>
        <p:nvSpPr>
          <p:cNvPr id="3" name="Content Placeholder 2">
            <a:extLst>
              <a:ext uri="{FF2B5EF4-FFF2-40B4-BE49-F238E27FC236}">
                <a16:creationId xmlns:a16="http://schemas.microsoft.com/office/drawing/2014/main" id="{3FC65BA0-8E34-4C57-978D-A11858572A46}"/>
              </a:ext>
            </a:extLst>
          </p:cNvPr>
          <p:cNvSpPr>
            <a:spLocks noGrp="1"/>
          </p:cNvSpPr>
          <p:nvPr>
            <p:ph idx="1"/>
          </p:nvPr>
        </p:nvSpPr>
        <p:spPr>
          <a:xfrm>
            <a:off x="1146548" y="1913861"/>
            <a:ext cx="10081434" cy="4944139"/>
          </a:xfrm>
        </p:spPr>
        <p:txBody>
          <a:bodyPr>
            <a:normAutofit/>
          </a:bodyPr>
          <a:lstStyle/>
          <a:p>
            <a:pPr>
              <a:buFont typeface="Wingdings" panose="05000000000000000000" pitchFamily="2" charset="2"/>
              <a:buChar char="§"/>
            </a:pPr>
            <a:r>
              <a:rPr lang="en-GB" sz="3200" dirty="0">
                <a:latin typeface="Arial" panose="020B0604020202020204" pitchFamily="34" charset="0"/>
                <a:cs typeface="Arial" panose="020B0604020202020204" pitchFamily="34" charset="0"/>
              </a:rPr>
              <a:t>The goals of human research often include understanding real-life phenomena, studying effective treatments, investigating behaviours, and improving lives in other ways. </a:t>
            </a:r>
          </a:p>
          <a:p>
            <a:pPr marL="0" indent="0">
              <a:buNone/>
            </a:pPr>
            <a:endParaRPr lang="en-GB" sz="3200" dirty="0">
              <a:latin typeface="Arial" panose="020B0604020202020204" pitchFamily="34" charset="0"/>
              <a:cs typeface="Arial" panose="020B0604020202020204" pitchFamily="34" charset="0"/>
            </a:endParaRPr>
          </a:p>
          <a:p>
            <a:pPr>
              <a:buFont typeface="Wingdings" panose="05000000000000000000" pitchFamily="2" charset="2"/>
              <a:buChar char="§"/>
            </a:pPr>
            <a:r>
              <a:rPr lang="en-GB" sz="3200" dirty="0">
                <a:latin typeface="Arial" panose="020B0604020202020204" pitchFamily="34" charset="0"/>
                <a:cs typeface="Arial" panose="020B0604020202020204" pitchFamily="34" charset="0"/>
              </a:rPr>
              <a:t>What you decide to research and how you conduct that research involve key ethical considerations.</a:t>
            </a:r>
          </a:p>
          <a:p>
            <a:endParaRPr lang="en-GB" sz="3200" dirty="0">
              <a:latin typeface="Arial" panose="020B0604020202020204" pitchFamily="34" charset="0"/>
              <a:cs typeface="Arial" panose="020B0604020202020204" pitchFamily="34" charset="0"/>
            </a:endParaRPr>
          </a:p>
          <a:p>
            <a:endParaRPr lang="en-GB" dirty="0"/>
          </a:p>
        </p:txBody>
      </p:sp>
    </p:spTree>
    <p:extLst>
      <p:ext uri="{BB962C8B-B14F-4D97-AF65-F5344CB8AC3E}">
        <p14:creationId xmlns:p14="http://schemas.microsoft.com/office/powerpoint/2010/main" val="374088097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88F4CEA-FBD5-4079-9C37-253EA8CB563C}"/>
              </a:ext>
            </a:extLst>
          </p:cNvPr>
          <p:cNvSpPr>
            <a:spLocks noGrp="1"/>
          </p:cNvSpPr>
          <p:nvPr>
            <p:ph type="title"/>
          </p:nvPr>
        </p:nvSpPr>
        <p:spPr>
          <a:xfrm>
            <a:off x="857693" y="109948"/>
            <a:ext cx="10515600" cy="1325559"/>
          </a:xfrm>
        </p:spPr>
        <p:txBody>
          <a:bodyPr/>
          <a:lstStyle/>
          <a:p>
            <a:pPr algn="ctr"/>
            <a:r>
              <a:rPr lang="en-GB" sz="4400" b="1" dirty="0">
                <a:latin typeface="Arial" panose="020B0604020202020204" pitchFamily="34" charset="0"/>
                <a:cs typeface="Arial" panose="020B0604020202020204" pitchFamily="34" charset="0"/>
              </a:rPr>
              <a:t>Research Ethics</a:t>
            </a:r>
            <a:endParaRPr lang="en-GB" b="1" dirty="0"/>
          </a:p>
        </p:txBody>
      </p:sp>
      <p:sp>
        <p:nvSpPr>
          <p:cNvPr id="3" name="Content Placeholder 2">
            <a:extLst>
              <a:ext uri="{FF2B5EF4-FFF2-40B4-BE49-F238E27FC236}">
                <a16:creationId xmlns:a16="http://schemas.microsoft.com/office/drawing/2014/main" id="{0F03BC35-7635-490E-BDCB-920233BD0033}"/>
              </a:ext>
            </a:extLst>
          </p:cNvPr>
          <p:cNvSpPr>
            <a:spLocks noGrp="1"/>
          </p:cNvSpPr>
          <p:nvPr>
            <p:ph idx="1"/>
          </p:nvPr>
        </p:nvSpPr>
        <p:spPr>
          <a:xfrm>
            <a:off x="857693" y="1531200"/>
            <a:ext cx="10515600" cy="4901498"/>
          </a:xfrm>
        </p:spPr>
        <p:txBody>
          <a:bodyPr>
            <a:normAutofit/>
          </a:bodyPr>
          <a:lstStyle/>
          <a:p>
            <a:pPr marL="0" indent="0">
              <a:buNone/>
            </a:pPr>
            <a:r>
              <a:rPr lang="en-GB" dirty="0">
                <a:latin typeface="Arial" panose="020B0604020202020204" pitchFamily="34" charset="0"/>
                <a:cs typeface="Arial" panose="020B0604020202020204" pitchFamily="34" charset="0"/>
              </a:rPr>
              <a:t>These ethical considerations work to</a:t>
            </a:r>
          </a:p>
          <a:p>
            <a:pPr>
              <a:buFont typeface="Wingdings" panose="05000000000000000000" pitchFamily="2" charset="2"/>
              <a:buChar char="§"/>
            </a:pPr>
            <a:endParaRPr lang="en-GB" dirty="0">
              <a:latin typeface="Arial" panose="020B0604020202020204" pitchFamily="34" charset="0"/>
              <a:cs typeface="Arial" panose="020B0604020202020204" pitchFamily="34" charset="0"/>
            </a:endParaRPr>
          </a:p>
          <a:p>
            <a:pPr>
              <a:buFont typeface="Wingdings" panose="05000000000000000000" pitchFamily="2" charset="2"/>
              <a:buChar char="§"/>
            </a:pPr>
            <a:r>
              <a:rPr lang="en-GB" dirty="0">
                <a:latin typeface="Arial" panose="020B0604020202020204" pitchFamily="34" charset="0"/>
                <a:cs typeface="Arial" panose="020B0604020202020204" pitchFamily="34" charset="0"/>
              </a:rPr>
              <a:t>protect the rights of research participants</a:t>
            </a:r>
          </a:p>
          <a:p>
            <a:pPr>
              <a:buFont typeface="Wingdings" panose="05000000000000000000" pitchFamily="2" charset="2"/>
              <a:buChar char="§"/>
            </a:pPr>
            <a:r>
              <a:rPr lang="en-GB" dirty="0">
                <a:latin typeface="Arial" panose="020B0604020202020204" pitchFamily="34" charset="0"/>
                <a:cs typeface="Arial" panose="020B0604020202020204" pitchFamily="34" charset="0"/>
              </a:rPr>
              <a:t>enhance research validity</a:t>
            </a:r>
          </a:p>
          <a:p>
            <a:pPr>
              <a:buFont typeface="Wingdings" panose="05000000000000000000" pitchFamily="2" charset="2"/>
              <a:buChar char="§"/>
            </a:pPr>
            <a:r>
              <a:rPr lang="en-GB" dirty="0">
                <a:latin typeface="Arial" panose="020B0604020202020204" pitchFamily="34" charset="0"/>
                <a:cs typeface="Arial" panose="020B0604020202020204" pitchFamily="34" charset="0"/>
              </a:rPr>
              <a:t>maintain scientific integrity</a:t>
            </a:r>
          </a:p>
          <a:p>
            <a:pPr>
              <a:buFont typeface="Wingdings" panose="05000000000000000000" pitchFamily="2" charset="2"/>
              <a:buChar char="§"/>
            </a:pPr>
            <a:endParaRPr lang="en-GB" dirty="0">
              <a:latin typeface="Arial" panose="020B0604020202020204" pitchFamily="34" charset="0"/>
              <a:cs typeface="Arial" panose="020B0604020202020204" pitchFamily="34" charset="0"/>
            </a:endParaRPr>
          </a:p>
          <a:p>
            <a:pPr>
              <a:buFont typeface="Wingdings" panose="05000000000000000000" pitchFamily="2" charset="2"/>
              <a:buChar char="§"/>
            </a:pPr>
            <a:r>
              <a:rPr lang="en-GB" dirty="0">
                <a:latin typeface="Arial" panose="020B0604020202020204" pitchFamily="34" charset="0"/>
                <a:cs typeface="Arial" panose="020B0604020202020204" pitchFamily="34" charset="0"/>
              </a:rPr>
              <a:t>Note ethical considerations are also important in animal research, but our main focus is on research ethics in human research</a:t>
            </a:r>
          </a:p>
          <a:p>
            <a:pPr marL="0" indent="0">
              <a:buNone/>
            </a:pPr>
            <a:endParaRPr lang="en-GB" sz="3200" dirty="0">
              <a:latin typeface="Arial" panose="020B0604020202020204" pitchFamily="34" charset="0"/>
              <a:cs typeface="Arial" panose="020B0604020202020204" pitchFamily="34" charset="0"/>
            </a:endParaRPr>
          </a:p>
          <a:p>
            <a:endParaRPr lang="en-GB" dirty="0"/>
          </a:p>
        </p:txBody>
      </p:sp>
    </p:spTree>
    <p:extLst>
      <p:ext uri="{BB962C8B-B14F-4D97-AF65-F5344CB8AC3E}">
        <p14:creationId xmlns:p14="http://schemas.microsoft.com/office/powerpoint/2010/main" val="1206446898"/>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12885A1-ACE4-43AE-A426-741D3EE62839}"/>
              </a:ext>
            </a:extLst>
          </p:cNvPr>
          <p:cNvSpPr>
            <a:spLocks noGrp="1"/>
          </p:cNvSpPr>
          <p:nvPr>
            <p:ph type="ctrTitle"/>
          </p:nvPr>
        </p:nvSpPr>
        <p:spPr>
          <a:xfrm>
            <a:off x="1524000" y="1307958"/>
            <a:ext cx="9144000" cy="2387598"/>
          </a:xfrm>
        </p:spPr>
        <p:txBody>
          <a:bodyPr>
            <a:normAutofit/>
          </a:bodyPr>
          <a:lstStyle/>
          <a:p>
            <a:r>
              <a:rPr lang="en-GB" sz="4800" b="1" i="1" dirty="0">
                <a:latin typeface="Arial" panose="020B0604020202020204" pitchFamily="34" charset="0"/>
                <a:cs typeface="Arial" panose="020B0604020202020204" pitchFamily="34" charset="0"/>
              </a:rPr>
              <a:t>Why do research ethics?</a:t>
            </a:r>
          </a:p>
        </p:txBody>
      </p:sp>
      <p:pic>
        <p:nvPicPr>
          <p:cNvPr id="3" name="Picture 2" descr="A picture containing vector graphics&#10;&#10;Description automatically generated">
            <a:extLst>
              <a:ext uri="{FF2B5EF4-FFF2-40B4-BE49-F238E27FC236}">
                <a16:creationId xmlns:a16="http://schemas.microsoft.com/office/drawing/2014/main" id="{4476EF2B-2B90-48DA-A8B4-E80C4CE0AE53}"/>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9883739" y="4356243"/>
            <a:ext cx="2308261" cy="2532580"/>
          </a:xfrm>
          <a:prstGeom prst="rect">
            <a:avLst/>
          </a:prstGeom>
        </p:spPr>
      </p:pic>
    </p:spTree>
    <p:extLst>
      <p:ext uri="{BB962C8B-B14F-4D97-AF65-F5344CB8AC3E}">
        <p14:creationId xmlns:p14="http://schemas.microsoft.com/office/powerpoint/2010/main" val="3083588356"/>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DBD567F-A1AD-49F5-9CDC-436055F69661}"/>
              </a:ext>
            </a:extLst>
          </p:cNvPr>
          <p:cNvSpPr>
            <a:spLocks noGrp="1"/>
          </p:cNvSpPr>
          <p:nvPr>
            <p:ph type="title"/>
          </p:nvPr>
        </p:nvSpPr>
        <p:spPr/>
        <p:txBody>
          <a:bodyPr/>
          <a:lstStyle/>
          <a:p>
            <a:pPr algn="ctr"/>
            <a:r>
              <a:rPr lang="en-GB" sz="4400" b="1" dirty="0">
                <a:latin typeface="Arial" panose="020B0604020202020204" pitchFamily="34" charset="0"/>
                <a:cs typeface="Arial" panose="020B0604020202020204" pitchFamily="34" charset="0"/>
              </a:rPr>
              <a:t>Importance of Research Ethics</a:t>
            </a:r>
            <a:endParaRPr lang="en-GB" dirty="0"/>
          </a:p>
        </p:txBody>
      </p:sp>
      <p:sp>
        <p:nvSpPr>
          <p:cNvPr id="3" name="Content Placeholder 2">
            <a:extLst>
              <a:ext uri="{FF2B5EF4-FFF2-40B4-BE49-F238E27FC236}">
                <a16:creationId xmlns:a16="http://schemas.microsoft.com/office/drawing/2014/main" id="{7BF2645C-99E6-4862-8E7A-27A55D1CC801}"/>
              </a:ext>
            </a:extLst>
          </p:cNvPr>
          <p:cNvSpPr>
            <a:spLocks noGrp="1"/>
          </p:cNvSpPr>
          <p:nvPr>
            <p:ph idx="1"/>
          </p:nvPr>
        </p:nvSpPr>
        <p:spPr>
          <a:xfrm>
            <a:off x="1472619" y="1825627"/>
            <a:ext cx="9858150" cy="4351336"/>
          </a:xfrm>
        </p:spPr>
        <p:txBody>
          <a:bodyPr/>
          <a:lstStyle/>
          <a:p>
            <a:pPr>
              <a:buFont typeface="Wingdings" panose="05000000000000000000" pitchFamily="2" charset="2"/>
              <a:buChar char="§"/>
            </a:pPr>
            <a:r>
              <a:rPr lang="en-GB" sz="3600" dirty="0">
                <a:latin typeface="Arial" panose="020B0604020202020204" pitchFamily="34" charset="0"/>
                <a:cs typeface="Arial" panose="020B0604020202020204" pitchFamily="34" charset="0"/>
              </a:rPr>
              <a:t>Research ethics is essential for scientific </a:t>
            </a:r>
            <a:r>
              <a:rPr lang="en-GB" sz="3600" b="1" dirty="0">
                <a:latin typeface="Arial" panose="020B0604020202020204" pitchFamily="34" charset="0"/>
                <a:cs typeface="Arial" panose="020B0604020202020204" pitchFamily="34" charset="0"/>
              </a:rPr>
              <a:t>integrity, human rights and dignity</a:t>
            </a:r>
            <a:r>
              <a:rPr lang="en-GB" sz="3600" dirty="0">
                <a:latin typeface="Arial" panose="020B0604020202020204" pitchFamily="34" charset="0"/>
                <a:cs typeface="Arial" panose="020B0604020202020204" pitchFamily="34" charset="0"/>
              </a:rPr>
              <a:t>, and collaboration between science and society.</a:t>
            </a:r>
          </a:p>
          <a:p>
            <a:pPr marL="0" indent="0">
              <a:buNone/>
            </a:pPr>
            <a:r>
              <a:rPr lang="en-GB" sz="3600" dirty="0">
                <a:latin typeface="Arial" panose="020B0604020202020204" pitchFamily="34" charset="0"/>
                <a:cs typeface="Arial" panose="020B0604020202020204" pitchFamily="34" charset="0"/>
              </a:rPr>
              <a:t> </a:t>
            </a:r>
          </a:p>
          <a:p>
            <a:pPr>
              <a:buFont typeface="Wingdings" panose="05000000000000000000" pitchFamily="2" charset="2"/>
              <a:buChar char="§"/>
            </a:pPr>
            <a:r>
              <a:rPr lang="en-GB" sz="3600" dirty="0">
                <a:latin typeface="Arial" panose="020B0604020202020204" pitchFamily="34" charset="0"/>
                <a:cs typeface="Arial" panose="020B0604020202020204" pitchFamily="34" charset="0"/>
              </a:rPr>
              <a:t>These principles make sure that participation in studies is </a:t>
            </a:r>
            <a:r>
              <a:rPr lang="en-GB" sz="3600" b="1" dirty="0">
                <a:latin typeface="Arial" panose="020B0604020202020204" pitchFamily="34" charset="0"/>
                <a:cs typeface="Arial" panose="020B0604020202020204" pitchFamily="34" charset="0"/>
              </a:rPr>
              <a:t>voluntary, informed, and safe </a:t>
            </a:r>
            <a:r>
              <a:rPr lang="en-GB" sz="3600" dirty="0">
                <a:latin typeface="Arial" panose="020B0604020202020204" pitchFamily="34" charset="0"/>
                <a:cs typeface="Arial" panose="020B0604020202020204" pitchFamily="34" charset="0"/>
              </a:rPr>
              <a:t>for research subjects/participants.</a:t>
            </a:r>
            <a:endParaRPr lang="en-GB" dirty="0"/>
          </a:p>
        </p:txBody>
      </p:sp>
    </p:spTree>
    <p:extLst>
      <p:ext uri="{BB962C8B-B14F-4D97-AF65-F5344CB8AC3E}">
        <p14:creationId xmlns:p14="http://schemas.microsoft.com/office/powerpoint/2010/main" val="637028681"/>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FFC4BF7-C47E-E9BF-82DE-454E6D5E0546}"/>
              </a:ext>
            </a:extLst>
          </p:cNvPr>
          <p:cNvSpPr>
            <a:spLocks noGrp="1"/>
          </p:cNvSpPr>
          <p:nvPr>
            <p:ph type="title"/>
          </p:nvPr>
        </p:nvSpPr>
        <p:spPr/>
        <p:txBody>
          <a:bodyPr/>
          <a:lstStyle/>
          <a:p>
            <a:pPr algn="ctr"/>
            <a:r>
              <a:rPr lang="en-GB" sz="4400" b="1" dirty="0">
                <a:latin typeface="Arial" panose="020B0604020202020204" pitchFamily="34" charset="0"/>
                <a:cs typeface="Arial" panose="020B0604020202020204" pitchFamily="34" charset="0"/>
              </a:rPr>
              <a:t>Importance of Research Ethics</a:t>
            </a:r>
            <a:endParaRPr lang="en-GB" dirty="0"/>
          </a:p>
        </p:txBody>
      </p:sp>
      <p:sp>
        <p:nvSpPr>
          <p:cNvPr id="4" name="Content Placeholder 3">
            <a:extLst>
              <a:ext uri="{FF2B5EF4-FFF2-40B4-BE49-F238E27FC236}">
                <a16:creationId xmlns:a16="http://schemas.microsoft.com/office/drawing/2014/main" id="{B714E483-C851-7787-D39E-75C14A3069E6}"/>
              </a:ext>
            </a:extLst>
          </p:cNvPr>
          <p:cNvSpPr txBox="1">
            <a:spLocks noGrp="1"/>
          </p:cNvSpPr>
          <p:nvPr>
            <p:ph idx="1"/>
          </p:nvPr>
        </p:nvSpPr>
        <p:spPr>
          <a:xfrm>
            <a:off x="1268898" y="1789109"/>
            <a:ext cx="9932502" cy="3964162"/>
          </a:xfrm>
          <a:prstGeom prst="rect">
            <a:avLst/>
          </a:prstGeom>
          <a:noFill/>
        </p:spPr>
        <p:txBody>
          <a:bodyPr wrap="square">
            <a:spAutoFit/>
          </a:bodyPr>
          <a:lstStyle/>
          <a:p>
            <a:pPr marL="0" indent="0">
              <a:buNone/>
            </a:pPr>
            <a:r>
              <a:rPr lang="en-GB" sz="3200" dirty="0">
                <a:latin typeface="Arial" panose="020B0604020202020204" pitchFamily="34" charset="0"/>
                <a:cs typeface="Arial" panose="020B0604020202020204" pitchFamily="34" charset="0"/>
              </a:rPr>
              <a:t>Research ethics is also essential</a:t>
            </a:r>
          </a:p>
          <a:p>
            <a:pPr marL="0" indent="0">
              <a:buNone/>
            </a:pPr>
            <a:r>
              <a:rPr lang="en-GB" sz="3200" dirty="0">
                <a:latin typeface="Arial" panose="020B0604020202020204" pitchFamily="34" charset="0"/>
                <a:cs typeface="Arial" panose="020B0604020202020204" pitchFamily="34" charset="0"/>
              </a:rPr>
              <a:t>  </a:t>
            </a:r>
          </a:p>
          <a:p>
            <a:pPr>
              <a:buFont typeface="Arial" panose="020B0604020202020204" pitchFamily="34" charset="0"/>
              <a:buChar char="•"/>
            </a:pPr>
            <a:r>
              <a:rPr lang="en-GB" sz="3200" dirty="0">
                <a:latin typeface="Arial" panose="020B0604020202020204" pitchFamily="34" charset="0"/>
                <a:cs typeface="Arial" panose="020B0604020202020204" pitchFamily="34" charset="0"/>
              </a:rPr>
              <a:t>To protect participants/patients/society/researchers.</a:t>
            </a:r>
          </a:p>
          <a:p>
            <a:pPr marL="429895" indent="-457200">
              <a:buFont typeface="Arial" panose="020B0604020202020204" pitchFamily="34" charset="0"/>
              <a:buChar char="•"/>
            </a:pPr>
            <a:endParaRPr lang="en-GB" sz="3200" dirty="0">
              <a:latin typeface="Arial" panose="020B0604020202020204" pitchFamily="34" charset="0"/>
              <a:cs typeface="Arial" panose="020B0604020202020204" pitchFamily="34" charset="0"/>
            </a:endParaRPr>
          </a:p>
          <a:p>
            <a:pPr marL="429895" indent="-457200">
              <a:buFont typeface="Arial" panose="020B0604020202020204" pitchFamily="34" charset="0"/>
              <a:buChar char="•"/>
            </a:pPr>
            <a:r>
              <a:rPr lang="en-GB" sz="3200" dirty="0">
                <a:latin typeface="Arial" panose="020B0604020202020204" pitchFamily="34" charset="0"/>
                <a:cs typeface="Arial" panose="020B0604020202020204" pitchFamily="34" charset="0"/>
              </a:rPr>
              <a:t>To ensure accuracy and</a:t>
            </a:r>
          </a:p>
          <a:p>
            <a:pPr marL="0" indent="0">
              <a:buNone/>
            </a:pPr>
            <a:endParaRPr lang="en-GB" sz="3200" dirty="0">
              <a:latin typeface="Arial" panose="020B0604020202020204" pitchFamily="34" charset="0"/>
              <a:cs typeface="Arial" panose="020B0604020202020204" pitchFamily="34" charset="0"/>
            </a:endParaRPr>
          </a:p>
          <a:p>
            <a:pPr marL="429895" indent="-457200">
              <a:buFont typeface="Arial" panose="020B0604020202020204" pitchFamily="34" charset="0"/>
              <a:buChar char="•"/>
            </a:pPr>
            <a:r>
              <a:rPr lang="en-GB" sz="3200" dirty="0">
                <a:latin typeface="Arial" panose="020B0604020202020204" pitchFamily="34" charset="0"/>
                <a:cs typeface="Arial" panose="020B0604020202020204" pitchFamily="34" charset="0"/>
              </a:rPr>
              <a:t>To protect intellectual and property rights.</a:t>
            </a:r>
          </a:p>
        </p:txBody>
      </p:sp>
    </p:spTree>
    <p:extLst>
      <p:ext uri="{BB962C8B-B14F-4D97-AF65-F5344CB8AC3E}">
        <p14:creationId xmlns:p14="http://schemas.microsoft.com/office/powerpoint/2010/main" val="3677421252"/>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1C6E159-A231-4AA6-9C78-53F8A53846F2}"/>
              </a:ext>
            </a:extLst>
          </p:cNvPr>
          <p:cNvSpPr>
            <a:spLocks noGrp="1"/>
          </p:cNvSpPr>
          <p:nvPr>
            <p:ph type="title"/>
          </p:nvPr>
        </p:nvSpPr>
        <p:spPr/>
        <p:txBody>
          <a:bodyPr/>
          <a:lstStyle/>
          <a:p>
            <a:pPr algn="ctr"/>
            <a:r>
              <a:rPr lang="en-GB" b="1" dirty="0">
                <a:latin typeface="Arial" panose="020B0604020202020204" pitchFamily="34" charset="0"/>
                <a:cs typeface="Arial" panose="020B0604020202020204" pitchFamily="34" charset="0"/>
              </a:rPr>
              <a:t>Research Ethics</a:t>
            </a:r>
            <a:endParaRPr lang="en-GB" dirty="0"/>
          </a:p>
        </p:txBody>
      </p:sp>
      <p:sp>
        <p:nvSpPr>
          <p:cNvPr id="3" name="Content Placeholder 2">
            <a:extLst>
              <a:ext uri="{FF2B5EF4-FFF2-40B4-BE49-F238E27FC236}">
                <a16:creationId xmlns:a16="http://schemas.microsoft.com/office/drawing/2014/main" id="{9F8D705D-32BE-4B6F-8214-22D13720CEF5}"/>
              </a:ext>
            </a:extLst>
          </p:cNvPr>
          <p:cNvSpPr>
            <a:spLocks noGrp="1"/>
          </p:cNvSpPr>
          <p:nvPr>
            <p:ph idx="1"/>
          </p:nvPr>
        </p:nvSpPr>
        <p:spPr>
          <a:xfrm>
            <a:off x="838203" y="1573619"/>
            <a:ext cx="10515600" cy="4919252"/>
          </a:xfrm>
        </p:spPr>
        <p:txBody>
          <a:bodyPr>
            <a:normAutofit fontScale="92500" lnSpcReduction="10000"/>
          </a:bodyPr>
          <a:lstStyle/>
          <a:p>
            <a:pPr algn="just">
              <a:buFont typeface="Wingdings" panose="05000000000000000000" pitchFamily="2" charset="2"/>
              <a:buChar char="§"/>
            </a:pPr>
            <a:r>
              <a:rPr lang="en-GB" sz="3200" dirty="0">
                <a:latin typeface="Arial" panose="020B0604020202020204" pitchFamily="34" charset="0"/>
                <a:cs typeface="Arial" panose="020B0604020202020204" pitchFamily="34" charset="0"/>
              </a:rPr>
              <a:t>You will balance pursuing important research aims by using ethical research methods and procedures.</a:t>
            </a:r>
          </a:p>
          <a:p>
            <a:pPr algn="just">
              <a:buFont typeface="Wingdings" panose="05000000000000000000" pitchFamily="2" charset="2"/>
              <a:buChar char="§"/>
            </a:pPr>
            <a:r>
              <a:rPr lang="en-GB" sz="3200" dirty="0">
                <a:latin typeface="Arial" panose="020B0604020202020204" pitchFamily="34" charset="0"/>
                <a:cs typeface="Arial" panose="020B0604020202020204" pitchFamily="34" charset="0"/>
              </a:rPr>
              <a:t> It is always necessary to prevent permanent or excessive harm to participants, whether unintentional or not.</a:t>
            </a:r>
          </a:p>
          <a:p>
            <a:pPr algn="just">
              <a:buFont typeface="Wingdings" panose="05000000000000000000" pitchFamily="2" charset="2"/>
              <a:buChar char="§"/>
            </a:pPr>
            <a:r>
              <a:rPr lang="en-GB" sz="3200" dirty="0">
                <a:latin typeface="Arial" panose="020B0604020202020204" pitchFamily="34" charset="0"/>
                <a:cs typeface="Arial" panose="020B0604020202020204" pitchFamily="34" charset="0"/>
              </a:rPr>
              <a:t>Disregarding research ethics will also lower the credibility of your research because it will be hard for others to trust your data if your methods are morally questionable.</a:t>
            </a:r>
          </a:p>
          <a:p>
            <a:pPr algn="just">
              <a:buFont typeface="Wingdings" panose="05000000000000000000" pitchFamily="2" charset="2"/>
              <a:buChar char="§"/>
            </a:pPr>
            <a:endParaRPr lang="en-GB" sz="3200" dirty="0">
              <a:latin typeface="Arial" panose="020B0604020202020204" pitchFamily="34" charset="0"/>
              <a:cs typeface="Arial" panose="020B0604020202020204" pitchFamily="34" charset="0"/>
            </a:endParaRPr>
          </a:p>
          <a:p>
            <a:pPr algn="just">
              <a:buFont typeface="Wingdings" panose="05000000000000000000" pitchFamily="2" charset="2"/>
              <a:buChar char="§"/>
            </a:pPr>
            <a:r>
              <a:rPr lang="en-GB" sz="3200" dirty="0">
                <a:latin typeface="Arial" panose="020B0604020202020204" pitchFamily="34" charset="0"/>
                <a:cs typeface="Arial" panose="020B0604020202020204" pitchFamily="34" charset="0"/>
              </a:rPr>
              <a:t>Even if a research idea is valuable to society, it does not justify violating the human rights or dignity of your study participants.</a:t>
            </a:r>
          </a:p>
        </p:txBody>
      </p:sp>
    </p:spTree>
    <p:extLst>
      <p:ext uri="{BB962C8B-B14F-4D97-AF65-F5344CB8AC3E}">
        <p14:creationId xmlns:p14="http://schemas.microsoft.com/office/powerpoint/2010/main" val="306874601"/>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12885A1-ACE4-43AE-A426-741D3EE62839}"/>
              </a:ext>
            </a:extLst>
          </p:cNvPr>
          <p:cNvSpPr>
            <a:spLocks noGrp="1"/>
          </p:cNvSpPr>
          <p:nvPr>
            <p:ph type="ctrTitle"/>
          </p:nvPr>
        </p:nvSpPr>
        <p:spPr>
          <a:xfrm>
            <a:off x="1524000" y="1307958"/>
            <a:ext cx="9144000" cy="2387598"/>
          </a:xfrm>
        </p:spPr>
        <p:txBody>
          <a:bodyPr>
            <a:normAutofit/>
          </a:bodyPr>
          <a:lstStyle/>
          <a:p>
            <a:r>
              <a:rPr lang="en-GB" sz="4800" b="1" i="1" dirty="0">
                <a:latin typeface="Arial" panose="020B0604020202020204" pitchFamily="34" charset="0"/>
                <a:cs typeface="Arial" panose="020B0604020202020204" pitchFamily="34" charset="0"/>
              </a:rPr>
              <a:t>How can a researcher get ethical approval</a:t>
            </a:r>
          </a:p>
        </p:txBody>
      </p:sp>
      <p:pic>
        <p:nvPicPr>
          <p:cNvPr id="3" name="Picture 2" descr="A picture containing vector graphics&#10;&#10;Description automatically generated">
            <a:extLst>
              <a:ext uri="{FF2B5EF4-FFF2-40B4-BE49-F238E27FC236}">
                <a16:creationId xmlns:a16="http://schemas.microsoft.com/office/drawing/2014/main" id="{4476EF2B-2B90-48DA-A8B4-E80C4CE0AE53}"/>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9883739" y="4356243"/>
            <a:ext cx="2308261" cy="2532580"/>
          </a:xfrm>
          <a:prstGeom prst="rect">
            <a:avLst/>
          </a:prstGeom>
        </p:spPr>
      </p:pic>
    </p:spTree>
    <p:extLst>
      <p:ext uri="{BB962C8B-B14F-4D97-AF65-F5344CB8AC3E}">
        <p14:creationId xmlns:p14="http://schemas.microsoft.com/office/powerpoint/2010/main" val="3984098015"/>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0698601-FC8E-49D1-B6B8-CAD02EDFB099}"/>
              </a:ext>
            </a:extLst>
          </p:cNvPr>
          <p:cNvSpPr>
            <a:spLocks noGrp="1"/>
          </p:cNvSpPr>
          <p:nvPr>
            <p:ph type="title"/>
          </p:nvPr>
        </p:nvSpPr>
        <p:spPr>
          <a:xfrm>
            <a:off x="838200" y="329609"/>
            <a:ext cx="10515600" cy="1325559"/>
          </a:xfrm>
        </p:spPr>
        <p:txBody>
          <a:bodyPr/>
          <a:lstStyle/>
          <a:p>
            <a:pPr algn="ctr"/>
            <a:r>
              <a:rPr lang="en-GB" b="1" dirty="0">
                <a:latin typeface="Arial" panose="020B0604020202020204" pitchFamily="34" charset="0"/>
                <a:cs typeface="Arial" panose="020B0604020202020204" pitchFamily="34" charset="0"/>
              </a:rPr>
              <a:t>Getting ethical approval</a:t>
            </a:r>
            <a:endParaRPr lang="en-GB" dirty="0"/>
          </a:p>
        </p:txBody>
      </p:sp>
      <p:sp>
        <p:nvSpPr>
          <p:cNvPr id="3" name="Content Placeholder 2">
            <a:extLst>
              <a:ext uri="{FF2B5EF4-FFF2-40B4-BE49-F238E27FC236}">
                <a16:creationId xmlns:a16="http://schemas.microsoft.com/office/drawing/2014/main" id="{288603F8-E3EB-485A-A78A-5546B38C6F58}"/>
              </a:ext>
            </a:extLst>
          </p:cNvPr>
          <p:cNvSpPr>
            <a:spLocks noGrp="1"/>
          </p:cNvSpPr>
          <p:nvPr>
            <p:ph idx="1"/>
          </p:nvPr>
        </p:nvSpPr>
        <p:spPr>
          <a:xfrm>
            <a:off x="1612599" y="1796902"/>
            <a:ext cx="9211345" cy="4444410"/>
          </a:xfrm>
        </p:spPr>
        <p:txBody>
          <a:bodyPr>
            <a:normAutofit/>
          </a:bodyPr>
          <a:lstStyle/>
          <a:p>
            <a:pPr>
              <a:buFont typeface="Wingdings" panose="05000000000000000000" pitchFamily="2" charset="2"/>
              <a:buChar char="§"/>
            </a:pPr>
            <a:r>
              <a:rPr lang="en-GB" sz="3200" dirty="0">
                <a:latin typeface="Arial" panose="020B0604020202020204" pitchFamily="34" charset="0"/>
                <a:cs typeface="Arial" panose="020B0604020202020204" pitchFamily="34" charset="0"/>
              </a:rPr>
              <a:t>A </a:t>
            </a:r>
            <a:r>
              <a:rPr lang="en-GB" sz="3200" b="1" dirty="0">
                <a:latin typeface="Arial" panose="020B0604020202020204" pitchFamily="34" charset="0"/>
                <a:cs typeface="Arial" panose="020B0604020202020204" pitchFamily="34" charset="0"/>
              </a:rPr>
              <a:t>research proposal</a:t>
            </a:r>
            <a:r>
              <a:rPr lang="en-GB" sz="3200" dirty="0">
                <a:latin typeface="Arial" panose="020B0604020202020204" pitchFamily="34" charset="0"/>
                <a:cs typeface="Arial" panose="020B0604020202020204" pitchFamily="34" charset="0"/>
              </a:rPr>
              <a:t> must be submitted to an institutional review board (IRB) before starting any study involving data collection with people.</a:t>
            </a:r>
          </a:p>
          <a:p>
            <a:pPr>
              <a:buFont typeface="Wingdings" panose="05000000000000000000" pitchFamily="2" charset="2"/>
              <a:buChar char="§"/>
            </a:pPr>
            <a:r>
              <a:rPr lang="en-GB" sz="3200" dirty="0">
                <a:latin typeface="Arial" panose="020B0604020202020204" pitchFamily="34" charset="0"/>
                <a:cs typeface="Arial" panose="020B0604020202020204" pitchFamily="34" charset="0"/>
              </a:rPr>
              <a:t>An IRB is a committee that checks whether your research aims and research design are ethically acceptable and follow your institution’s code of conduct. </a:t>
            </a:r>
          </a:p>
          <a:p>
            <a:pPr>
              <a:buFont typeface="Wingdings" panose="05000000000000000000" pitchFamily="2" charset="2"/>
              <a:buChar char="§"/>
            </a:pPr>
            <a:r>
              <a:rPr lang="en-GB" sz="3200" dirty="0">
                <a:latin typeface="Arial" panose="020B0604020202020204" pitchFamily="34" charset="0"/>
                <a:cs typeface="Arial" panose="020B0604020202020204" pitchFamily="34" charset="0"/>
              </a:rPr>
              <a:t>They check that your research materials and procedures are up to the code of conduct.</a:t>
            </a:r>
          </a:p>
        </p:txBody>
      </p:sp>
    </p:spTree>
    <p:extLst>
      <p:ext uri="{BB962C8B-B14F-4D97-AF65-F5344CB8AC3E}">
        <p14:creationId xmlns:p14="http://schemas.microsoft.com/office/powerpoint/2010/main" val="1125035253"/>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5ACF3DE-3C46-4DF4-AAE7-EAAC6485B72A}"/>
              </a:ext>
            </a:extLst>
          </p:cNvPr>
          <p:cNvSpPr>
            <a:spLocks noGrp="1"/>
          </p:cNvSpPr>
          <p:nvPr>
            <p:ph type="title"/>
          </p:nvPr>
        </p:nvSpPr>
        <p:spPr>
          <a:xfrm>
            <a:off x="838200" y="223284"/>
            <a:ext cx="10515600" cy="1325559"/>
          </a:xfrm>
        </p:spPr>
        <p:txBody>
          <a:bodyPr/>
          <a:lstStyle/>
          <a:p>
            <a:pPr algn="ctr"/>
            <a:r>
              <a:rPr lang="en-GB" b="1" dirty="0">
                <a:latin typeface="Arial" panose="020B0604020202020204" pitchFamily="34" charset="0"/>
                <a:cs typeface="Arial" panose="020B0604020202020204" pitchFamily="34" charset="0"/>
              </a:rPr>
              <a:t>Getting ethical approval</a:t>
            </a:r>
            <a:endParaRPr lang="en-GB" dirty="0"/>
          </a:p>
        </p:txBody>
      </p:sp>
      <p:sp>
        <p:nvSpPr>
          <p:cNvPr id="3" name="Content Placeholder 2">
            <a:extLst>
              <a:ext uri="{FF2B5EF4-FFF2-40B4-BE49-F238E27FC236}">
                <a16:creationId xmlns:a16="http://schemas.microsoft.com/office/drawing/2014/main" id="{117873DE-71A5-4C4F-B641-8A80B07BF98C}"/>
              </a:ext>
            </a:extLst>
          </p:cNvPr>
          <p:cNvSpPr>
            <a:spLocks noGrp="1"/>
          </p:cNvSpPr>
          <p:nvPr>
            <p:ph idx="1"/>
          </p:nvPr>
        </p:nvSpPr>
        <p:spPr>
          <a:xfrm>
            <a:off x="838200" y="1775638"/>
            <a:ext cx="10515600" cy="4859078"/>
          </a:xfrm>
        </p:spPr>
        <p:txBody>
          <a:bodyPr>
            <a:normAutofit/>
          </a:bodyPr>
          <a:lstStyle/>
          <a:p>
            <a:pPr>
              <a:buFont typeface="Wingdings" panose="05000000000000000000" pitchFamily="2" charset="2"/>
              <a:buChar char="§"/>
            </a:pPr>
            <a:r>
              <a:rPr lang="en-GB" sz="3200" dirty="0">
                <a:latin typeface="Arial" panose="020B0604020202020204" pitchFamily="34" charset="0"/>
                <a:cs typeface="Arial" panose="020B0604020202020204" pitchFamily="34" charset="0"/>
              </a:rPr>
              <a:t>If the ethical application is successful, an approval will be issued by the IRB, and you can begin the data collection according to the approved procedures.</a:t>
            </a:r>
          </a:p>
          <a:p>
            <a:pPr>
              <a:buFont typeface="Wingdings" panose="05000000000000000000" pitchFamily="2" charset="2"/>
              <a:buChar char="§"/>
            </a:pPr>
            <a:r>
              <a:rPr lang="en-GB" sz="3200" dirty="0">
                <a:latin typeface="Arial" panose="020B0604020202020204" pitchFamily="34" charset="0"/>
                <a:cs typeface="Arial" panose="020B0604020202020204" pitchFamily="34" charset="0"/>
              </a:rPr>
              <a:t>If you need to make any changes to your procedures or materials, you will need to submit a modification application to the IRB for approval.</a:t>
            </a:r>
          </a:p>
          <a:p>
            <a:pPr marL="0" indent="0">
              <a:buNone/>
            </a:pPr>
            <a:endParaRPr lang="en-GB" dirty="0"/>
          </a:p>
        </p:txBody>
      </p:sp>
    </p:spTree>
    <p:extLst>
      <p:ext uri="{BB962C8B-B14F-4D97-AF65-F5344CB8AC3E}">
        <p14:creationId xmlns:p14="http://schemas.microsoft.com/office/powerpoint/2010/main" val="2999768409"/>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5ACF3DE-3C46-4DF4-AAE7-EAAC6485B72A}"/>
              </a:ext>
            </a:extLst>
          </p:cNvPr>
          <p:cNvSpPr>
            <a:spLocks noGrp="1"/>
          </p:cNvSpPr>
          <p:nvPr>
            <p:ph type="title"/>
          </p:nvPr>
        </p:nvSpPr>
        <p:spPr>
          <a:xfrm>
            <a:off x="838200" y="223284"/>
            <a:ext cx="10515600" cy="1325559"/>
          </a:xfrm>
        </p:spPr>
        <p:txBody>
          <a:bodyPr/>
          <a:lstStyle/>
          <a:p>
            <a:pPr algn="ctr"/>
            <a:r>
              <a:rPr lang="en-GB" b="1" dirty="0">
                <a:latin typeface="Arial" panose="020B0604020202020204" pitchFamily="34" charset="0"/>
                <a:cs typeface="Arial" panose="020B0604020202020204" pitchFamily="34" charset="0"/>
              </a:rPr>
              <a:t>Getting ethical approval</a:t>
            </a:r>
            <a:endParaRPr lang="en-GB" dirty="0"/>
          </a:p>
        </p:txBody>
      </p:sp>
      <p:sp>
        <p:nvSpPr>
          <p:cNvPr id="3" name="Content Placeholder 2">
            <a:extLst>
              <a:ext uri="{FF2B5EF4-FFF2-40B4-BE49-F238E27FC236}">
                <a16:creationId xmlns:a16="http://schemas.microsoft.com/office/drawing/2014/main" id="{117873DE-71A5-4C4F-B641-8A80B07BF98C}"/>
              </a:ext>
            </a:extLst>
          </p:cNvPr>
          <p:cNvSpPr>
            <a:spLocks noGrp="1"/>
          </p:cNvSpPr>
          <p:nvPr>
            <p:ph idx="1"/>
          </p:nvPr>
        </p:nvSpPr>
        <p:spPr>
          <a:xfrm>
            <a:off x="838200" y="1775638"/>
            <a:ext cx="10515600" cy="4859078"/>
          </a:xfrm>
        </p:spPr>
        <p:txBody>
          <a:bodyPr>
            <a:normAutofit/>
          </a:bodyPr>
          <a:lstStyle/>
          <a:p>
            <a:pPr>
              <a:buFont typeface="Wingdings" panose="05000000000000000000" pitchFamily="2" charset="2"/>
              <a:buChar char="§"/>
            </a:pPr>
            <a:r>
              <a:rPr lang="en-GB" sz="3200" dirty="0">
                <a:latin typeface="Arial" panose="020B0604020202020204" pitchFamily="34" charset="0"/>
                <a:cs typeface="Arial" panose="020B0604020202020204" pitchFamily="34" charset="0"/>
              </a:rPr>
              <a:t>If unsuccessful, you may be asked to re-submit with modifications or your research proposal may receive a rejection. </a:t>
            </a:r>
          </a:p>
          <a:p>
            <a:pPr>
              <a:buFont typeface="Wingdings" panose="05000000000000000000" pitchFamily="2" charset="2"/>
              <a:buChar char="§"/>
            </a:pPr>
            <a:r>
              <a:rPr lang="en-GB" sz="3200" dirty="0">
                <a:latin typeface="Arial" panose="020B0604020202020204" pitchFamily="34" charset="0"/>
                <a:cs typeface="Arial" panose="020B0604020202020204" pitchFamily="34" charset="0"/>
              </a:rPr>
              <a:t>To get IRB approval, it is important to explicitly note how you will tackle each of the ethical issues that may arise in your study.</a:t>
            </a:r>
            <a:endParaRPr lang="en-GB" dirty="0"/>
          </a:p>
        </p:txBody>
      </p:sp>
    </p:spTree>
    <p:extLst>
      <p:ext uri="{BB962C8B-B14F-4D97-AF65-F5344CB8AC3E}">
        <p14:creationId xmlns:p14="http://schemas.microsoft.com/office/powerpoint/2010/main" val="2010177211"/>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12885A1-ACE4-43AE-A426-741D3EE62839}"/>
              </a:ext>
            </a:extLst>
          </p:cNvPr>
          <p:cNvSpPr>
            <a:spLocks noGrp="1"/>
          </p:cNvSpPr>
          <p:nvPr>
            <p:ph type="ctrTitle"/>
          </p:nvPr>
        </p:nvSpPr>
        <p:spPr>
          <a:xfrm>
            <a:off x="1524000" y="1307958"/>
            <a:ext cx="9144000" cy="2387598"/>
          </a:xfrm>
        </p:spPr>
        <p:txBody>
          <a:bodyPr>
            <a:normAutofit/>
          </a:bodyPr>
          <a:lstStyle/>
          <a:p>
            <a:r>
              <a:rPr lang="en-GB" sz="4800" b="1" i="1" dirty="0">
                <a:latin typeface="Arial" panose="020B0604020202020204" pitchFamily="34" charset="0"/>
                <a:cs typeface="Arial" panose="020B0604020202020204" pitchFamily="34" charset="0"/>
              </a:rPr>
              <a:t>What are the different types of ethical issues</a:t>
            </a:r>
          </a:p>
        </p:txBody>
      </p:sp>
      <p:pic>
        <p:nvPicPr>
          <p:cNvPr id="3" name="Picture 2" descr="A picture containing vector graphics&#10;&#10;Description automatically generated">
            <a:extLst>
              <a:ext uri="{FF2B5EF4-FFF2-40B4-BE49-F238E27FC236}">
                <a16:creationId xmlns:a16="http://schemas.microsoft.com/office/drawing/2014/main" id="{4476EF2B-2B90-48DA-A8B4-E80C4CE0AE53}"/>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9883739" y="4356243"/>
            <a:ext cx="2308261" cy="2532580"/>
          </a:xfrm>
          <a:prstGeom prst="rect">
            <a:avLst/>
          </a:prstGeom>
        </p:spPr>
      </p:pic>
    </p:spTree>
    <p:extLst>
      <p:ext uri="{BB962C8B-B14F-4D97-AF65-F5344CB8AC3E}">
        <p14:creationId xmlns:p14="http://schemas.microsoft.com/office/powerpoint/2010/main" val="530379092"/>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FD9D347-FB40-49F6-9C04-C65A0EA9CD12}"/>
              </a:ext>
            </a:extLst>
          </p:cNvPr>
          <p:cNvSpPr>
            <a:spLocks noGrp="1"/>
          </p:cNvSpPr>
          <p:nvPr>
            <p:ph type="title"/>
          </p:nvPr>
        </p:nvSpPr>
        <p:spPr/>
        <p:txBody>
          <a:bodyPr/>
          <a:lstStyle/>
          <a:p>
            <a:pPr algn="ctr"/>
            <a:r>
              <a:rPr lang="en-GB" b="1" dirty="0">
                <a:latin typeface="Arial" panose="020B0604020202020204" pitchFamily="34" charset="0"/>
                <a:cs typeface="Arial" panose="020B0604020202020204" pitchFamily="34" charset="0"/>
              </a:rPr>
              <a:t>Types of ethical issues</a:t>
            </a:r>
            <a:endParaRPr lang="en-GB" dirty="0"/>
          </a:p>
        </p:txBody>
      </p:sp>
      <p:sp>
        <p:nvSpPr>
          <p:cNvPr id="3" name="Content Placeholder 2">
            <a:extLst>
              <a:ext uri="{FF2B5EF4-FFF2-40B4-BE49-F238E27FC236}">
                <a16:creationId xmlns:a16="http://schemas.microsoft.com/office/drawing/2014/main" id="{1D45752D-3BF8-4EAE-8419-71A1D4184B92}"/>
              </a:ext>
            </a:extLst>
          </p:cNvPr>
          <p:cNvSpPr>
            <a:spLocks noGrp="1"/>
          </p:cNvSpPr>
          <p:nvPr>
            <p:ph idx="1"/>
          </p:nvPr>
        </p:nvSpPr>
        <p:spPr>
          <a:xfrm>
            <a:off x="838203" y="1690688"/>
            <a:ext cx="10515600" cy="4901498"/>
          </a:xfrm>
        </p:spPr>
        <p:txBody>
          <a:bodyPr>
            <a:normAutofit/>
          </a:bodyPr>
          <a:lstStyle/>
          <a:p>
            <a:pPr>
              <a:buFont typeface="Wingdings" panose="05000000000000000000" pitchFamily="2" charset="2"/>
              <a:buChar char="§"/>
            </a:pPr>
            <a:r>
              <a:rPr lang="en-GB" sz="3200" dirty="0">
                <a:latin typeface="Arial" panose="020B0604020202020204" pitchFamily="34" charset="0"/>
                <a:cs typeface="Arial" panose="020B0604020202020204" pitchFamily="34" charset="0"/>
              </a:rPr>
              <a:t>There are several ethical issues you should always pay attention to in your research design, and these issues can overlap with each other.</a:t>
            </a:r>
          </a:p>
          <a:p>
            <a:pPr>
              <a:buFont typeface="Wingdings" panose="05000000000000000000" pitchFamily="2" charset="2"/>
              <a:buChar char="§"/>
            </a:pPr>
            <a:r>
              <a:rPr lang="en-GB" sz="3200" dirty="0">
                <a:latin typeface="Arial" panose="020B0604020202020204" pitchFamily="34" charset="0"/>
                <a:cs typeface="Arial" panose="020B0604020202020204" pitchFamily="34" charset="0"/>
              </a:rPr>
              <a:t>You must outline ways to deal with each issue in your research proposal if you plan to collect data from participants.</a:t>
            </a:r>
          </a:p>
        </p:txBody>
      </p:sp>
    </p:spTree>
    <p:extLst>
      <p:ext uri="{BB962C8B-B14F-4D97-AF65-F5344CB8AC3E}">
        <p14:creationId xmlns:p14="http://schemas.microsoft.com/office/powerpoint/2010/main" val="2628308827"/>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A679829-0D0F-4770-9601-568D2AD5495C}"/>
              </a:ext>
            </a:extLst>
          </p:cNvPr>
          <p:cNvSpPr>
            <a:spLocks noGrp="1"/>
          </p:cNvSpPr>
          <p:nvPr>
            <p:ph type="title"/>
          </p:nvPr>
        </p:nvSpPr>
        <p:spPr/>
        <p:txBody>
          <a:bodyPr/>
          <a:lstStyle/>
          <a:p>
            <a:pPr algn="ctr"/>
            <a:r>
              <a:rPr lang="en-GB" b="1" dirty="0">
                <a:latin typeface="Arial" panose="020B0604020202020204" pitchFamily="34" charset="0"/>
                <a:cs typeface="Arial" panose="020B0604020202020204" pitchFamily="34" charset="0"/>
              </a:rPr>
              <a:t>Types of ethical issues/principles</a:t>
            </a:r>
          </a:p>
        </p:txBody>
      </p:sp>
      <p:sp>
        <p:nvSpPr>
          <p:cNvPr id="3" name="Content Placeholder 2">
            <a:extLst>
              <a:ext uri="{FF2B5EF4-FFF2-40B4-BE49-F238E27FC236}">
                <a16:creationId xmlns:a16="http://schemas.microsoft.com/office/drawing/2014/main" id="{58E56CC5-1BC7-44DE-89A1-526AD31470C9}"/>
              </a:ext>
            </a:extLst>
          </p:cNvPr>
          <p:cNvSpPr>
            <a:spLocks noGrp="1"/>
          </p:cNvSpPr>
          <p:nvPr>
            <p:ph idx="1"/>
          </p:nvPr>
        </p:nvSpPr>
        <p:spPr>
          <a:xfrm>
            <a:off x="1219206" y="1999032"/>
            <a:ext cx="10134597" cy="4351336"/>
          </a:xfrm>
        </p:spPr>
        <p:txBody>
          <a:bodyPr>
            <a:normAutofit/>
          </a:bodyPr>
          <a:lstStyle/>
          <a:p>
            <a:pPr>
              <a:buFont typeface="Wingdings" panose="05000000000000000000" pitchFamily="2" charset="2"/>
              <a:buChar char="§"/>
            </a:pPr>
            <a:r>
              <a:rPr lang="en-GB" sz="3200" dirty="0">
                <a:latin typeface="Arial" panose="020B0604020202020204" pitchFamily="34" charset="0"/>
                <a:cs typeface="Arial" panose="020B0604020202020204" pitchFamily="34" charset="0"/>
              </a:rPr>
              <a:t>Voluntary participation</a:t>
            </a:r>
          </a:p>
          <a:p>
            <a:pPr>
              <a:buFont typeface="Wingdings" panose="05000000000000000000" pitchFamily="2" charset="2"/>
              <a:buChar char="§"/>
            </a:pPr>
            <a:r>
              <a:rPr lang="en-GB" sz="3200" dirty="0">
                <a:latin typeface="Arial" panose="020B0604020202020204" pitchFamily="34" charset="0"/>
                <a:cs typeface="Arial" panose="020B0604020202020204" pitchFamily="34" charset="0"/>
              </a:rPr>
              <a:t>Confidentiality</a:t>
            </a:r>
          </a:p>
          <a:p>
            <a:pPr>
              <a:buFont typeface="Wingdings" panose="05000000000000000000" pitchFamily="2" charset="2"/>
              <a:buChar char="§"/>
            </a:pPr>
            <a:r>
              <a:rPr lang="en-GB" sz="3200" dirty="0">
                <a:latin typeface="Arial" panose="020B0604020202020204" pitchFamily="34" charset="0"/>
                <a:cs typeface="Arial" panose="020B0604020202020204" pitchFamily="34" charset="0"/>
              </a:rPr>
              <a:t>Informed consent</a:t>
            </a:r>
          </a:p>
          <a:p>
            <a:pPr>
              <a:buFont typeface="Wingdings" panose="05000000000000000000" pitchFamily="2" charset="2"/>
              <a:buChar char="§"/>
            </a:pPr>
            <a:r>
              <a:rPr lang="en-GB" sz="3200" dirty="0">
                <a:latin typeface="Arial" panose="020B0604020202020204" pitchFamily="34" charset="0"/>
                <a:cs typeface="Arial" panose="020B0604020202020204" pitchFamily="34" charset="0"/>
              </a:rPr>
              <a:t>Potential for harm</a:t>
            </a:r>
          </a:p>
          <a:p>
            <a:pPr>
              <a:buFont typeface="Wingdings" panose="05000000000000000000" pitchFamily="2" charset="2"/>
              <a:buChar char="§"/>
            </a:pPr>
            <a:r>
              <a:rPr lang="en-GB" sz="3200" dirty="0">
                <a:latin typeface="Arial" panose="020B0604020202020204" pitchFamily="34" charset="0"/>
                <a:cs typeface="Arial" panose="020B0604020202020204" pitchFamily="34" charset="0"/>
              </a:rPr>
              <a:t>Anonymity</a:t>
            </a:r>
          </a:p>
          <a:p>
            <a:pPr>
              <a:buFont typeface="Wingdings" panose="05000000000000000000" pitchFamily="2" charset="2"/>
              <a:buChar char="§"/>
            </a:pPr>
            <a:r>
              <a:rPr lang="en-GB" sz="3200" dirty="0">
                <a:latin typeface="Arial" panose="020B0604020202020204" pitchFamily="34" charset="0"/>
                <a:cs typeface="Arial" panose="020B0604020202020204" pitchFamily="34" charset="0"/>
              </a:rPr>
              <a:t>Results communication</a:t>
            </a:r>
          </a:p>
          <a:p>
            <a:pPr>
              <a:buFont typeface="Wingdings" panose="05000000000000000000" pitchFamily="2" charset="2"/>
              <a:buChar char="§"/>
            </a:pPr>
            <a:endParaRPr lang="en-GB" sz="32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793480728"/>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FC37791-627B-424E-A070-50013772436B}"/>
              </a:ext>
            </a:extLst>
          </p:cNvPr>
          <p:cNvSpPr>
            <a:spLocks noGrp="1"/>
          </p:cNvSpPr>
          <p:nvPr>
            <p:ph type="title"/>
          </p:nvPr>
        </p:nvSpPr>
        <p:spPr/>
        <p:txBody>
          <a:bodyPr/>
          <a:lstStyle/>
          <a:p>
            <a:pPr algn="ctr"/>
            <a:r>
              <a:rPr lang="en-GB" b="1" dirty="0">
                <a:latin typeface="Arial" panose="020B0604020202020204" pitchFamily="34" charset="0"/>
                <a:cs typeface="Arial" panose="020B0604020202020204" pitchFamily="34" charset="0"/>
              </a:rPr>
              <a:t>Voluntary participation</a:t>
            </a:r>
            <a:endParaRPr lang="en-GB" dirty="0"/>
          </a:p>
        </p:txBody>
      </p:sp>
      <p:sp>
        <p:nvSpPr>
          <p:cNvPr id="3" name="Content Placeholder 2">
            <a:extLst>
              <a:ext uri="{FF2B5EF4-FFF2-40B4-BE49-F238E27FC236}">
                <a16:creationId xmlns:a16="http://schemas.microsoft.com/office/drawing/2014/main" id="{E1471E9D-A912-4660-974E-D47ECA18D0B6}"/>
              </a:ext>
            </a:extLst>
          </p:cNvPr>
          <p:cNvSpPr>
            <a:spLocks noGrp="1"/>
          </p:cNvSpPr>
          <p:nvPr>
            <p:ph idx="1"/>
          </p:nvPr>
        </p:nvSpPr>
        <p:spPr/>
        <p:txBody>
          <a:bodyPr>
            <a:normAutofit/>
          </a:bodyPr>
          <a:lstStyle/>
          <a:p>
            <a:pPr>
              <a:buFont typeface="Wingdings" panose="05000000000000000000" pitchFamily="2" charset="2"/>
              <a:buChar char="§"/>
            </a:pPr>
            <a:r>
              <a:rPr lang="en-GB" sz="3200" dirty="0">
                <a:latin typeface="Arial" panose="020B0604020202020204" pitchFamily="34" charset="0"/>
                <a:cs typeface="Arial" panose="020B0604020202020204" pitchFamily="34" charset="0"/>
              </a:rPr>
              <a:t>Voluntary participation means that “all research subjects are free to choose to participate without any pressure or coercion”.</a:t>
            </a:r>
          </a:p>
          <a:p>
            <a:pPr algn="l">
              <a:buFont typeface="Wingdings" panose="05000000000000000000" pitchFamily="2" charset="2"/>
              <a:buChar char="§"/>
            </a:pPr>
            <a:r>
              <a:rPr lang="en-GB" sz="3200" b="0" i="0" dirty="0">
                <a:solidFill>
                  <a:schemeClr val="tx1"/>
                </a:solidFill>
                <a:effectLst/>
                <a:latin typeface="Arial" panose="020B0604020202020204" pitchFamily="34" charset="0"/>
                <a:cs typeface="Arial" panose="020B0604020202020204" pitchFamily="34" charset="0"/>
              </a:rPr>
              <a:t>All participants are able to withdraw from, or leave, the study at any point without feeling an obligation to continue.</a:t>
            </a:r>
          </a:p>
          <a:p>
            <a:pPr algn="l">
              <a:buFont typeface="Wingdings" panose="05000000000000000000" pitchFamily="2" charset="2"/>
              <a:buChar char="§"/>
            </a:pPr>
            <a:r>
              <a:rPr lang="en-GB" sz="3200" b="0" i="0" dirty="0">
                <a:solidFill>
                  <a:schemeClr val="tx1"/>
                </a:solidFill>
                <a:effectLst/>
                <a:latin typeface="Arial" panose="020B0604020202020204" pitchFamily="34" charset="0"/>
                <a:cs typeface="Arial" panose="020B0604020202020204" pitchFamily="34" charset="0"/>
              </a:rPr>
              <a:t> Your participants do not need to provide a reason for leaving the study.</a:t>
            </a:r>
          </a:p>
          <a:p>
            <a:pPr>
              <a:buFont typeface="Wingdings" panose="05000000000000000000" pitchFamily="2" charset="2"/>
              <a:buChar char="§"/>
            </a:pPr>
            <a:endParaRPr lang="en-GB" sz="32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769197113"/>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617E12B-EA23-4374-A253-ED3FE396BEC5}"/>
              </a:ext>
            </a:extLst>
          </p:cNvPr>
          <p:cNvSpPr>
            <a:spLocks noGrp="1"/>
          </p:cNvSpPr>
          <p:nvPr>
            <p:ph type="title"/>
          </p:nvPr>
        </p:nvSpPr>
        <p:spPr/>
        <p:txBody>
          <a:bodyPr/>
          <a:lstStyle/>
          <a:p>
            <a:pPr algn="ctr"/>
            <a:r>
              <a:rPr lang="en-GB" b="1" dirty="0">
                <a:latin typeface="Arial" panose="020B0604020202020204" pitchFamily="34" charset="0"/>
                <a:cs typeface="Arial" panose="020B0604020202020204" pitchFamily="34" charset="0"/>
              </a:rPr>
              <a:t>Voluntary participation</a:t>
            </a:r>
            <a:endParaRPr lang="en-GB" dirty="0"/>
          </a:p>
        </p:txBody>
      </p:sp>
      <p:sp>
        <p:nvSpPr>
          <p:cNvPr id="3" name="Content Placeholder 2">
            <a:extLst>
              <a:ext uri="{FF2B5EF4-FFF2-40B4-BE49-F238E27FC236}">
                <a16:creationId xmlns:a16="http://schemas.microsoft.com/office/drawing/2014/main" id="{73603079-EB53-4ECF-B7F2-7FB2F093FF7D}"/>
              </a:ext>
            </a:extLst>
          </p:cNvPr>
          <p:cNvSpPr>
            <a:spLocks noGrp="1"/>
          </p:cNvSpPr>
          <p:nvPr>
            <p:ph idx="1"/>
          </p:nvPr>
        </p:nvSpPr>
        <p:spPr/>
        <p:txBody>
          <a:bodyPr>
            <a:normAutofit/>
          </a:bodyPr>
          <a:lstStyle/>
          <a:p>
            <a:pPr>
              <a:buFont typeface="Wingdings" panose="05000000000000000000" pitchFamily="2" charset="2"/>
              <a:buChar char="§"/>
            </a:pPr>
            <a:r>
              <a:rPr lang="en-GB" sz="3200" dirty="0">
                <a:latin typeface="Arial" panose="020B0604020202020204" pitchFamily="34" charset="0"/>
                <a:cs typeface="Arial" panose="020B0604020202020204" pitchFamily="34" charset="0"/>
              </a:rPr>
              <a:t>It is important to make it clear to participants that there are no negative consequences or repercussions to their refusal to participate. </a:t>
            </a:r>
          </a:p>
          <a:p>
            <a:pPr>
              <a:buFont typeface="Wingdings" panose="05000000000000000000" pitchFamily="2" charset="2"/>
              <a:buChar char="§"/>
            </a:pPr>
            <a:r>
              <a:rPr lang="en-GB" sz="3200" dirty="0">
                <a:latin typeface="Arial" panose="020B0604020202020204" pitchFamily="34" charset="0"/>
                <a:cs typeface="Arial" panose="020B0604020202020204" pitchFamily="34" charset="0"/>
              </a:rPr>
              <a:t>After all, they are taking the time to help you in the research process, so you should respect their decisions without trying to change their minds.</a:t>
            </a:r>
          </a:p>
        </p:txBody>
      </p:sp>
    </p:spTree>
    <p:extLst>
      <p:ext uri="{BB962C8B-B14F-4D97-AF65-F5344CB8AC3E}">
        <p14:creationId xmlns:p14="http://schemas.microsoft.com/office/powerpoint/2010/main" val="133368540"/>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950BD3E-A45C-4556-9348-30036F4ECE15}"/>
              </a:ext>
            </a:extLst>
          </p:cNvPr>
          <p:cNvSpPr>
            <a:spLocks noGrp="1"/>
          </p:cNvSpPr>
          <p:nvPr>
            <p:ph type="title"/>
          </p:nvPr>
        </p:nvSpPr>
        <p:spPr/>
        <p:txBody>
          <a:bodyPr/>
          <a:lstStyle/>
          <a:p>
            <a:pPr algn="ctr"/>
            <a:r>
              <a:rPr lang="en-GB" b="1" dirty="0">
                <a:latin typeface="Arial" panose="020B0604020202020204" pitchFamily="34" charset="0"/>
                <a:cs typeface="Arial" panose="020B0604020202020204" pitchFamily="34" charset="0"/>
              </a:rPr>
              <a:t>Voluntary participation</a:t>
            </a:r>
          </a:p>
        </p:txBody>
      </p:sp>
      <p:sp>
        <p:nvSpPr>
          <p:cNvPr id="3" name="Content Placeholder 2">
            <a:extLst>
              <a:ext uri="{FF2B5EF4-FFF2-40B4-BE49-F238E27FC236}">
                <a16:creationId xmlns:a16="http://schemas.microsoft.com/office/drawing/2014/main" id="{FD6E8553-13C4-46DE-BB71-DAAED60F94D0}"/>
              </a:ext>
            </a:extLst>
          </p:cNvPr>
          <p:cNvSpPr>
            <a:spLocks noGrp="1"/>
          </p:cNvSpPr>
          <p:nvPr>
            <p:ph idx="1"/>
          </p:nvPr>
        </p:nvSpPr>
        <p:spPr>
          <a:xfrm>
            <a:off x="838203" y="1616149"/>
            <a:ext cx="10515600" cy="4954772"/>
          </a:xfrm>
        </p:spPr>
        <p:txBody>
          <a:bodyPr>
            <a:normAutofit/>
          </a:bodyPr>
          <a:lstStyle/>
          <a:p>
            <a:pPr marL="0" indent="0">
              <a:buNone/>
            </a:pPr>
            <a:r>
              <a:rPr lang="en-GB" dirty="0">
                <a:latin typeface="Arial" panose="020B0604020202020204" pitchFamily="34" charset="0"/>
                <a:cs typeface="Arial" panose="020B0604020202020204" pitchFamily="34" charset="0"/>
              </a:rPr>
              <a:t>For example </a:t>
            </a:r>
          </a:p>
          <a:p>
            <a:pPr>
              <a:buFont typeface="Wingdings" panose="05000000000000000000" pitchFamily="2" charset="2"/>
              <a:buChar char="§"/>
            </a:pPr>
            <a:r>
              <a:rPr lang="en-GB" dirty="0">
                <a:latin typeface="Arial" panose="020B0604020202020204" pitchFamily="34" charset="0"/>
                <a:cs typeface="Arial" panose="020B0604020202020204" pitchFamily="34" charset="0"/>
              </a:rPr>
              <a:t>When recruiting participants for an experiment, you must inform all potential participants that they are free to choose whether they want to participate, and they can withdraw from the study anytime without any negative repercussions.</a:t>
            </a:r>
          </a:p>
          <a:p>
            <a:pPr>
              <a:buFont typeface="Wingdings" panose="05000000000000000000" pitchFamily="2" charset="2"/>
              <a:buChar char="§"/>
            </a:pPr>
            <a:r>
              <a:rPr lang="en-GB" dirty="0">
                <a:latin typeface="Arial" panose="020B0604020202020204" pitchFamily="34" charset="0"/>
                <a:cs typeface="Arial" panose="020B0604020202020204" pitchFamily="34" charset="0"/>
              </a:rPr>
              <a:t>Voluntary participation is an ethical principle protected by international law and many scientific codes of conduct.</a:t>
            </a:r>
          </a:p>
          <a:p>
            <a:pPr>
              <a:buFont typeface="Wingdings" panose="05000000000000000000" pitchFamily="2" charset="2"/>
              <a:buChar char="§"/>
            </a:pPr>
            <a:r>
              <a:rPr lang="en-GB" dirty="0">
                <a:latin typeface="Arial" panose="020B0604020202020204" pitchFamily="34" charset="0"/>
                <a:cs typeface="Arial" panose="020B0604020202020204" pitchFamily="34" charset="0"/>
              </a:rPr>
              <a:t>Also you have to be careful and ensure there is no pressure on participants when you are working with vulnerable groups of people who may find it hard to stop the study even when they want to.</a:t>
            </a:r>
          </a:p>
          <a:p>
            <a:endParaRPr lang="en-GB"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204487544"/>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2FCF140-D84B-4617-823A-27F6F5997A3A}"/>
              </a:ext>
            </a:extLst>
          </p:cNvPr>
          <p:cNvSpPr>
            <a:spLocks noGrp="1"/>
          </p:cNvSpPr>
          <p:nvPr>
            <p:ph type="title"/>
          </p:nvPr>
        </p:nvSpPr>
        <p:spPr/>
        <p:txBody>
          <a:bodyPr/>
          <a:lstStyle/>
          <a:p>
            <a:pPr algn="ctr"/>
            <a:r>
              <a:rPr lang="en-GB" b="1" dirty="0">
                <a:solidFill>
                  <a:schemeClr val="tx1"/>
                </a:solidFill>
                <a:latin typeface="Arial" panose="020B0604020202020204" pitchFamily="34" charset="0"/>
                <a:cs typeface="Arial" panose="020B0604020202020204" pitchFamily="34" charset="0"/>
              </a:rPr>
              <a:t>Informed consent</a:t>
            </a:r>
          </a:p>
        </p:txBody>
      </p:sp>
      <p:sp>
        <p:nvSpPr>
          <p:cNvPr id="3" name="Content Placeholder 2">
            <a:extLst>
              <a:ext uri="{FF2B5EF4-FFF2-40B4-BE49-F238E27FC236}">
                <a16:creationId xmlns:a16="http://schemas.microsoft.com/office/drawing/2014/main" id="{CAC8C840-80D5-4A5D-83AD-BDD079E2DB9F}"/>
              </a:ext>
            </a:extLst>
          </p:cNvPr>
          <p:cNvSpPr>
            <a:spLocks noGrp="1"/>
          </p:cNvSpPr>
          <p:nvPr>
            <p:ph idx="1"/>
          </p:nvPr>
        </p:nvSpPr>
        <p:spPr>
          <a:xfrm>
            <a:off x="838203" y="1435395"/>
            <a:ext cx="10515600" cy="5057476"/>
          </a:xfrm>
        </p:spPr>
        <p:txBody>
          <a:bodyPr>
            <a:normAutofit/>
          </a:bodyPr>
          <a:lstStyle/>
          <a:p>
            <a:pPr>
              <a:buFont typeface="Wingdings" panose="05000000000000000000" pitchFamily="2" charset="2"/>
              <a:buChar char="§"/>
            </a:pPr>
            <a:r>
              <a:rPr lang="en-GB" b="1" dirty="0">
                <a:latin typeface="Arial" panose="020B0604020202020204" pitchFamily="34" charset="0"/>
                <a:cs typeface="Arial" panose="020B0604020202020204" pitchFamily="34" charset="0"/>
              </a:rPr>
              <a:t>Informed consent </a:t>
            </a:r>
            <a:r>
              <a:rPr lang="en-GB" dirty="0">
                <a:latin typeface="Arial" panose="020B0604020202020204" pitchFamily="34" charset="0"/>
                <a:cs typeface="Arial" panose="020B0604020202020204" pitchFamily="34" charset="0"/>
              </a:rPr>
              <a:t>refers to a situation in which all potential participants receive and understand all the information they need to decide whether they want to participate. </a:t>
            </a:r>
          </a:p>
          <a:p>
            <a:pPr>
              <a:buFont typeface="Wingdings" panose="05000000000000000000" pitchFamily="2" charset="2"/>
              <a:buChar char="§"/>
            </a:pPr>
            <a:r>
              <a:rPr lang="en-GB" dirty="0">
                <a:latin typeface="Arial" panose="020B0604020202020204" pitchFamily="34" charset="0"/>
                <a:cs typeface="Arial" panose="020B0604020202020204" pitchFamily="34" charset="0"/>
              </a:rPr>
              <a:t>This includes information about the study’s benefits, risks, funding, and institutional approval.</a:t>
            </a:r>
          </a:p>
          <a:p>
            <a:pPr marL="0" indent="0">
              <a:buNone/>
            </a:pPr>
            <a:endParaRPr lang="en-GB" dirty="0">
              <a:latin typeface="Arial" panose="020B0604020202020204" pitchFamily="34" charset="0"/>
              <a:cs typeface="Arial" panose="020B0604020202020204" pitchFamily="34" charset="0"/>
            </a:endParaRPr>
          </a:p>
          <a:p>
            <a:pPr marL="0" indent="0">
              <a:buNone/>
            </a:pPr>
            <a:r>
              <a:rPr lang="en-GB" b="1" dirty="0">
                <a:latin typeface="Arial" panose="020B0604020202020204" pitchFamily="34" charset="0"/>
                <a:cs typeface="Arial" panose="020B0604020202020204" pitchFamily="34" charset="0"/>
              </a:rPr>
              <a:t>For example</a:t>
            </a:r>
          </a:p>
          <a:p>
            <a:pPr marL="0" indent="0">
              <a:buNone/>
            </a:pPr>
            <a:r>
              <a:rPr lang="en-GB" dirty="0">
                <a:latin typeface="Arial" panose="020B0604020202020204" pitchFamily="34" charset="0"/>
                <a:cs typeface="Arial" panose="020B0604020202020204" pitchFamily="34" charset="0"/>
              </a:rPr>
              <a:t>You plan to recruit participants on campus for a quick survey.</a:t>
            </a:r>
          </a:p>
          <a:p>
            <a:pPr marL="0" indent="0">
              <a:buNone/>
            </a:pPr>
            <a:r>
              <a:rPr lang="en-GB" dirty="0">
                <a:latin typeface="Arial" panose="020B0604020202020204" pitchFamily="34" charset="0"/>
                <a:cs typeface="Arial" panose="020B0604020202020204" pitchFamily="34" charset="0"/>
              </a:rPr>
              <a:t>You must ensure all the potential participants are provided with all the relevant information about the study. This is called the participant information sheet.</a:t>
            </a:r>
          </a:p>
        </p:txBody>
      </p:sp>
    </p:spTree>
    <p:extLst>
      <p:ext uri="{BB962C8B-B14F-4D97-AF65-F5344CB8AC3E}">
        <p14:creationId xmlns:p14="http://schemas.microsoft.com/office/powerpoint/2010/main" val="3688775377"/>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950BD3E-A45C-4556-9348-30036F4ECE15}"/>
              </a:ext>
            </a:extLst>
          </p:cNvPr>
          <p:cNvSpPr>
            <a:spLocks noGrp="1"/>
          </p:cNvSpPr>
          <p:nvPr>
            <p:ph type="title"/>
          </p:nvPr>
        </p:nvSpPr>
        <p:spPr/>
        <p:txBody>
          <a:bodyPr/>
          <a:lstStyle/>
          <a:p>
            <a:pPr algn="ctr"/>
            <a:r>
              <a:rPr lang="en-GB" b="1" dirty="0">
                <a:latin typeface="Arial" panose="020B0604020202020204" pitchFamily="34" charset="0"/>
                <a:cs typeface="Arial" panose="020B0604020202020204" pitchFamily="34" charset="0"/>
              </a:rPr>
              <a:t>Informed consent</a:t>
            </a:r>
          </a:p>
        </p:txBody>
      </p:sp>
      <p:sp>
        <p:nvSpPr>
          <p:cNvPr id="3" name="Content Placeholder 2">
            <a:extLst>
              <a:ext uri="{FF2B5EF4-FFF2-40B4-BE49-F238E27FC236}">
                <a16:creationId xmlns:a16="http://schemas.microsoft.com/office/drawing/2014/main" id="{FD6E8553-13C4-46DE-BB71-DAAED60F94D0}"/>
              </a:ext>
            </a:extLst>
          </p:cNvPr>
          <p:cNvSpPr>
            <a:spLocks noGrp="1"/>
          </p:cNvSpPr>
          <p:nvPr>
            <p:ph idx="1"/>
          </p:nvPr>
        </p:nvSpPr>
        <p:spPr>
          <a:xfrm>
            <a:off x="838203" y="1690688"/>
            <a:ext cx="10515600" cy="4802183"/>
          </a:xfrm>
        </p:spPr>
        <p:txBody>
          <a:bodyPr>
            <a:normAutofit/>
          </a:bodyPr>
          <a:lstStyle/>
          <a:p>
            <a:pPr marL="0" indent="0">
              <a:buNone/>
            </a:pPr>
            <a:r>
              <a:rPr lang="en-GB" sz="3200" dirty="0">
                <a:latin typeface="Arial" panose="020B0604020202020204" pitchFamily="34" charset="0"/>
                <a:cs typeface="Arial" panose="020B0604020202020204" pitchFamily="34" charset="0"/>
              </a:rPr>
              <a:t>The details must include</a:t>
            </a:r>
          </a:p>
          <a:p>
            <a:endParaRPr lang="en-GB" sz="3200" dirty="0">
              <a:latin typeface="Arial" panose="020B0604020202020204" pitchFamily="34" charset="0"/>
              <a:cs typeface="Arial" panose="020B0604020202020204" pitchFamily="34" charset="0"/>
            </a:endParaRPr>
          </a:p>
          <a:p>
            <a:pPr>
              <a:buFont typeface="Wingdings" panose="05000000000000000000" pitchFamily="2" charset="2"/>
              <a:buChar char="§"/>
            </a:pPr>
            <a:r>
              <a:rPr lang="en-GB" sz="3200" dirty="0">
                <a:latin typeface="Arial" panose="020B0604020202020204" pitchFamily="34" charset="0"/>
                <a:cs typeface="Arial" panose="020B0604020202020204" pitchFamily="34" charset="0"/>
              </a:rPr>
              <a:t>W</a:t>
            </a:r>
            <a:r>
              <a:rPr lang="en-GB" sz="3200">
                <a:latin typeface="Arial" panose="020B0604020202020204" pitchFamily="34" charset="0"/>
                <a:cs typeface="Arial" panose="020B0604020202020204" pitchFamily="34" charset="0"/>
              </a:rPr>
              <a:t>hat </a:t>
            </a:r>
            <a:r>
              <a:rPr lang="en-GB" sz="3200" dirty="0">
                <a:latin typeface="Arial" panose="020B0604020202020204" pitchFamily="34" charset="0"/>
                <a:cs typeface="Arial" panose="020B0604020202020204" pitchFamily="34" charset="0"/>
              </a:rPr>
              <a:t>the study is about</a:t>
            </a:r>
          </a:p>
          <a:p>
            <a:pPr>
              <a:buFont typeface="Wingdings" panose="05000000000000000000" pitchFamily="2" charset="2"/>
              <a:buChar char="§"/>
            </a:pPr>
            <a:r>
              <a:rPr lang="en-GB" sz="3200" dirty="0">
                <a:latin typeface="Arial" panose="020B0604020202020204" pitchFamily="34" charset="0"/>
                <a:cs typeface="Arial" panose="020B0604020202020204" pitchFamily="34" charset="0"/>
              </a:rPr>
              <a:t>The risks and benefits of taking part</a:t>
            </a:r>
          </a:p>
          <a:p>
            <a:pPr>
              <a:buFont typeface="Wingdings" panose="05000000000000000000" pitchFamily="2" charset="2"/>
              <a:buChar char="§"/>
            </a:pPr>
            <a:r>
              <a:rPr lang="en-GB" sz="3200" dirty="0">
                <a:latin typeface="Arial" panose="020B0604020202020204" pitchFamily="34" charset="0"/>
                <a:cs typeface="Arial" panose="020B0604020202020204" pitchFamily="34" charset="0"/>
              </a:rPr>
              <a:t>How long the study will take</a:t>
            </a:r>
          </a:p>
          <a:p>
            <a:pPr>
              <a:buFont typeface="Wingdings" panose="05000000000000000000" pitchFamily="2" charset="2"/>
              <a:buChar char="§"/>
            </a:pPr>
            <a:r>
              <a:rPr lang="en-GB" sz="3200" dirty="0">
                <a:latin typeface="Arial" panose="020B0604020202020204" pitchFamily="34" charset="0"/>
                <a:cs typeface="Arial" panose="020B0604020202020204" pitchFamily="34" charset="0"/>
              </a:rPr>
              <a:t>Your supervisor’s contact information and the institution’s approval number</a:t>
            </a:r>
          </a:p>
        </p:txBody>
      </p:sp>
    </p:spTree>
    <p:extLst>
      <p:ext uri="{BB962C8B-B14F-4D97-AF65-F5344CB8AC3E}">
        <p14:creationId xmlns:p14="http://schemas.microsoft.com/office/powerpoint/2010/main" val="4021497341"/>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FF68D36-92DB-4C66-9469-5AC30556F9E3}"/>
              </a:ext>
            </a:extLst>
          </p:cNvPr>
          <p:cNvSpPr>
            <a:spLocks noGrp="1"/>
          </p:cNvSpPr>
          <p:nvPr>
            <p:ph type="title"/>
          </p:nvPr>
        </p:nvSpPr>
        <p:spPr>
          <a:xfrm>
            <a:off x="878964" y="18257"/>
            <a:ext cx="10515600" cy="1325559"/>
          </a:xfrm>
        </p:spPr>
        <p:txBody>
          <a:bodyPr/>
          <a:lstStyle/>
          <a:p>
            <a:pPr algn="ctr"/>
            <a:r>
              <a:rPr lang="en-GB" b="1" dirty="0">
                <a:latin typeface="Arial" panose="020B0604020202020204" pitchFamily="34" charset="0"/>
                <a:cs typeface="Arial" panose="020B0604020202020204" pitchFamily="34" charset="0"/>
              </a:rPr>
              <a:t>Informed consent</a:t>
            </a:r>
          </a:p>
        </p:txBody>
      </p:sp>
      <p:sp>
        <p:nvSpPr>
          <p:cNvPr id="3" name="Content Placeholder 2">
            <a:extLst>
              <a:ext uri="{FF2B5EF4-FFF2-40B4-BE49-F238E27FC236}">
                <a16:creationId xmlns:a16="http://schemas.microsoft.com/office/drawing/2014/main" id="{9E4FFF3F-5BA7-4568-8C84-2B67A5ABD199}"/>
              </a:ext>
            </a:extLst>
          </p:cNvPr>
          <p:cNvSpPr>
            <a:spLocks noGrp="1"/>
          </p:cNvSpPr>
          <p:nvPr>
            <p:ph idx="1"/>
          </p:nvPr>
        </p:nvSpPr>
        <p:spPr>
          <a:xfrm>
            <a:off x="838203" y="1343816"/>
            <a:ext cx="10515600" cy="5152677"/>
          </a:xfrm>
        </p:spPr>
        <p:txBody>
          <a:bodyPr>
            <a:normAutofit/>
          </a:bodyPr>
          <a:lstStyle/>
          <a:p>
            <a:r>
              <a:rPr lang="en-GB" dirty="0">
                <a:latin typeface="Arial" panose="020B0604020202020204" pitchFamily="34" charset="0"/>
                <a:cs typeface="Arial" panose="020B0604020202020204" pitchFamily="34" charset="0"/>
              </a:rPr>
              <a:t>You must also inform the participants that their data will be kept confidential, and they are free to stop completing the survey at any point for any reason.</a:t>
            </a:r>
          </a:p>
          <a:p>
            <a:r>
              <a:rPr lang="en-GB" dirty="0">
                <a:latin typeface="Arial" panose="020B0604020202020204" pitchFamily="34" charset="0"/>
                <a:cs typeface="Arial" panose="020B0604020202020204" pitchFamily="34" charset="0"/>
              </a:rPr>
              <a:t>They are also allowed to withdraw their information by contacting you or your supervisor.</a:t>
            </a:r>
          </a:p>
          <a:p>
            <a:r>
              <a:rPr lang="en-GB" dirty="0">
                <a:latin typeface="Arial" panose="020B0604020202020204" pitchFamily="34" charset="0"/>
                <a:cs typeface="Arial" panose="020B0604020202020204" pitchFamily="34" charset="0"/>
              </a:rPr>
              <a:t>Usually, participants are provided with a text for them to read and ask them if they have any questions.</a:t>
            </a:r>
          </a:p>
          <a:p>
            <a:r>
              <a:rPr lang="en-GB" dirty="0">
                <a:latin typeface="Arial" panose="020B0604020202020204" pitchFamily="34" charset="0"/>
                <a:cs typeface="Arial" panose="020B0604020202020204" pitchFamily="34" charset="0"/>
              </a:rPr>
              <a:t> If they agree to participate, they can sign or initial the consent form. </a:t>
            </a:r>
          </a:p>
          <a:p>
            <a:r>
              <a:rPr lang="en-GB" b="1" dirty="0">
                <a:latin typeface="Arial" panose="020B0604020202020204" pitchFamily="34" charset="0"/>
                <a:cs typeface="Arial" panose="020B0604020202020204" pitchFamily="34" charset="0"/>
              </a:rPr>
              <a:t>Note</a:t>
            </a:r>
            <a:r>
              <a:rPr lang="en-GB" dirty="0">
                <a:latin typeface="Arial" panose="020B0604020202020204" pitchFamily="34" charset="0"/>
                <a:cs typeface="Arial" panose="020B0604020202020204" pitchFamily="34" charset="0"/>
              </a:rPr>
              <a:t> that this may not be sufficient for informed consent when working with particularly vulnerable groups of people.</a:t>
            </a:r>
          </a:p>
        </p:txBody>
      </p:sp>
    </p:spTree>
    <p:extLst>
      <p:ext uri="{BB962C8B-B14F-4D97-AF65-F5344CB8AC3E}">
        <p14:creationId xmlns:p14="http://schemas.microsoft.com/office/powerpoint/2010/main" val="2683681305"/>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C99DBE0-AEDB-4E84-9D07-3D53404EEBD3}"/>
              </a:ext>
            </a:extLst>
          </p:cNvPr>
          <p:cNvSpPr>
            <a:spLocks noGrp="1"/>
          </p:cNvSpPr>
          <p:nvPr>
            <p:ph type="title"/>
          </p:nvPr>
        </p:nvSpPr>
        <p:spPr/>
        <p:txBody>
          <a:bodyPr/>
          <a:lstStyle/>
          <a:p>
            <a:pPr algn="ctr"/>
            <a:r>
              <a:rPr lang="en-GB" b="1" dirty="0">
                <a:latin typeface="Arial" panose="020B0604020202020204" pitchFamily="34" charset="0"/>
                <a:cs typeface="Arial" panose="020B0604020202020204" pitchFamily="34" charset="0"/>
              </a:rPr>
              <a:t>Informed consent</a:t>
            </a:r>
            <a:endParaRPr lang="en-GB" dirty="0"/>
          </a:p>
        </p:txBody>
      </p:sp>
      <p:sp>
        <p:nvSpPr>
          <p:cNvPr id="3" name="Content Placeholder 2">
            <a:extLst>
              <a:ext uri="{FF2B5EF4-FFF2-40B4-BE49-F238E27FC236}">
                <a16:creationId xmlns:a16="http://schemas.microsoft.com/office/drawing/2014/main" id="{E19BD3C6-AEC8-4114-892D-B13B1C03EF68}"/>
              </a:ext>
            </a:extLst>
          </p:cNvPr>
          <p:cNvSpPr>
            <a:spLocks noGrp="1"/>
          </p:cNvSpPr>
          <p:nvPr>
            <p:ph idx="1"/>
          </p:nvPr>
        </p:nvSpPr>
        <p:spPr/>
        <p:txBody>
          <a:bodyPr>
            <a:normAutofit fontScale="92500" lnSpcReduction="20000"/>
          </a:bodyPr>
          <a:lstStyle/>
          <a:p>
            <a:pPr algn="just">
              <a:buFont typeface="Wingdings" panose="05000000000000000000" pitchFamily="2" charset="2"/>
              <a:buChar char="§"/>
            </a:pPr>
            <a:r>
              <a:rPr lang="en-GB" dirty="0">
                <a:latin typeface="Arial" panose="020B0604020202020204" pitchFamily="34" charset="0"/>
                <a:cs typeface="Arial" panose="020B0604020202020204" pitchFamily="34" charset="0"/>
              </a:rPr>
              <a:t>If you’re collecting data from people with low literacy, make sure to verbally explain the consent form to them before they agree to participate.</a:t>
            </a:r>
          </a:p>
          <a:p>
            <a:pPr algn="just">
              <a:buFont typeface="Wingdings" panose="05000000000000000000" pitchFamily="2" charset="2"/>
              <a:buChar char="§"/>
            </a:pPr>
            <a:endParaRPr lang="en-GB" dirty="0">
              <a:latin typeface="Arial" panose="020B0604020202020204" pitchFamily="34" charset="0"/>
              <a:cs typeface="Arial" panose="020B0604020202020204" pitchFamily="34" charset="0"/>
            </a:endParaRPr>
          </a:p>
          <a:p>
            <a:pPr algn="just">
              <a:buFont typeface="Wingdings" panose="05000000000000000000" pitchFamily="2" charset="2"/>
              <a:buChar char="§"/>
            </a:pPr>
            <a:r>
              <a:rPr lang="en-GB" dirty="0">
                <a:latin typeface="Arial" panose="020B0604020202020204" pitchFamily="34" charset="0"/>
                <a:cs typeface="Arial" panose="020B0604020202020204" pitchFamily="34" charset="0"/>
              </a:rPr>
              <a:t>For participants with very limited English proficiency, you should always translate the study materials or work with an interpreter so they have all the information in their first language.</a:t>
            </a:r>
          </a:p>
          <a:p>
            <a:pPr algn="just">
              <a:buFont typeface="Wingdings" panose="05000000000000000000" pitchFamily="2" charset="2"/>
              <a:buChar char="§"/>
            </a:pPr>
            <a:endParaRPr lang="en-GB" dirty="0">
              <a:latin typeface="Arial" panose="020B0604020202020204" pitchFamily="34" charset="0"/>
              <a:cs typeface="Arial" panose="020B0604020202020204" pitchFamily="34" charset="0"/>
            </a:endParaRPr>
          </a:p>
          <a:p>
            <a:pPr algn="just">
              <a:buFont typeface="Wingdings" panose="05000000000000000000" pitchFamily="2" charset="2"/>
              <a:buChar char="§"/>
            </a:pPr>
            <a:r>
              <a:rPr lang="en-GB" dirty="0">
                <a:latin typeface="Arial" panose="020B0604020202020204" pitchFamily="34" charset="0"/>
                <a:cs typeface="Arial" panose="020B0604020202020204" pitchFamily="34" charset="0"/>
              </a:rPr>
              <a:t>In research with children, you’ll often need informed permission for their participation from their parents or guardians. Although children cannot give informed consent, it’s best to also ask for their assent (agreement) to participate, depending on their age and maturity level.</a:t>
            </a:r>
          </a:p>
        </p:txBody>
      </p:sp>
    </p:spTree>
    <p:extLst>
      <p:ext uri="{BB962C8B-B14F-4D97-AF65-F5344CB8AC3E}">
        <p14:creationId xmlns:p14="http://schemas.microsoft.com/office/powerpoint/2010/main" val="2982873873"/>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FB4E257-9C9B-4058-AB06-82D6F5E38BBE}"/>
              </a:ext>
            </a:extLst>
          </p:cNvPr>
          <p:cNvSpPr>
            <a:spLocks noGrp="1"/>
          </p:cNvSpPr>
          <p:nvPr>
            <p:ph type="title"/>
          </p:nvPr>
        </p:nvSpPr>
        <p:spPr/>
        <p:txBody>
          <a:bodyPr/>
          <a:lstStyle/>
          <a:p>
            <a:pPr algn="ctr"/>
            <a:r>
              <a:rPr lang="en-GB" b="1" dirty="0">
                <a:latin typeface="Arial" panose="020B0604020202020204" pitchFamily="34" charset="0"/>
                <a:cs typeface="Arial" panose="020B0604020202020204" pitchFamily="34" charset="0"/>
              </a:rPr>
              <a:t>Anonymity</a:t>
            </a:r>
          </a:p>
        </p:txBody>
      </p:sp>
      <p:sp>
        <p:nvSpPr>
          <p:cNvPr id="3" name="Content Placeholder 2">
            <a:extLst>
              <a:ext uri="{FF2B5EF4-FFF2-40B4-BE49-F238E27FC236}">
                <a16:creationId xmlns:a16="http://schemas.microsoft.com/office/drawing/2014/main" id="{FD9D3AAF-6F9F-4E89-B811-6A6193A3274F}"/>
              </a:ext>
            </a:extLst>
          </p:cNvPr>
          <p:cNvSpPr>
            <a:spLocks noGrp="1"/>
          </p:cNvSpPr>
          <p:nvPr>
            <p:ph idx="1"/>
          </p:nvPr>
        </p:nvSpPr>
        <p:spPr>
          <a:xfrm>
            <a:off x="838203" y="1541721"/>
            <a:ext cx="10515600" cy="5039832"/>
          </a:xfrm>
        </p:spPr>
        <p:txBody>
          <a:bodyPr>
            <a:normAutofit lnSpcReduction="10000"/>
          </a:bodyPr>
          <a:lstStyle/>
          <a:p>
            <a:r>
              <a:rPr lang="en-GB" b="1" i="0" dirty="0">
                <a:solidFill>
                  <a:schemeClr val="tx1"/>
                </a:solidFill>
                <a:effectLst/>
                <a:latin typeface="Arial" panose="020B0604020202020204" pitchFamily="34" charset="0"/>
                <a:cs typeface="Arial" panose="020B0604020202020204" pitchFamily="34" charset="0"/>
              </a:rPr>
              <a:t>Anonymity</a:t>
            </a:r>
            <a:r>
              <a:rPr lang="en-GB" b="0" i="0" dirty="0">
                <a:solidFill>
                  <a:schemeClr val="tx1"/>
                </a:solidFill>
                <a:effectLst/>
                <a:latin typeface="Arial" panose="020B0604020202020204" pitchFamily="34" charset="0"/>
                <a:cs typeface="Arial" panose="020B0604020202020204" pitchFamily="34" charset="0"/>
              </a:rPr>
              <a:t> means that “you don’t know who the participants are and you can’t link any individual participant to their data”.</a:t>
            </a:r>
          </a:p>
          <a:p>
            <a:endParaRPr lang="en-GB" dirty="0">
              <a:solidFill>
                <a:schemeClr val="tx1"/>
              </a:solidFill>
              <a:latin typeface="Arial" panose="020B0604020202020204" pitchFamily="34" charset="0"/>
              <a:cs typeface="Arial" panose="020B0604020202020204" pitchFamily="34" charset="0"/>
            </a:endParaRPr>
          </a:p>
          <a:p>
            <a:r>
              <a:rPr lang="en-GB" dirty="0">
                <a:solidFill>
                  <a:schemeClr val="tx1"/>
                </a:solidFill>
                <a:latin typeface="Arial" panose="020B0604020202020204" pitchFamily="34" charset="0"/>
                <a:cs typeface="Arial" panose="020B0604020202020204" pitchFamily="34" charset="0"/>
              </a:rPr>
              <a:t>Anonymity is guaranteed by not collecting any personally identifying information—for example, names, phone numbers, email addresses, IP addresses, physical characteristics, photos, and videos.</a:t>
            </a:r>
          </a:p>
          <a:p>
            <a:r>
              <a:rPr lang="en-GB" dirty="0">
                <a:solidFill>
                  <a:schemeClr val="tx1"/>
                </a:solidFill>
                <a:latin typeface="Arial" panose="020B0604020202020204" pitchFamily="34" charset="0"/>
                <a:cs typeface="Arial" panose="020B0604020202020204" pitchFamily="34" charset="0"/>
              </a:rPr>
              <a:t>In many cases, it may be impossible to truly anonymise data collection. For example, data collected in person or by phone cannot be considered fully anonymous because some personal identifiers (demographic information or phone numbers) are impossible to hide.</a:t>
            </a:r>
          </a:p>
        </p:txBody>
      </p:sp>
    </p:spTree>
    <p:extLst>
      <p:ext uri="{BB962C8B-B14F-4D97-AF65-F5344CB8AC3E}">
        <p14:creationId xmlns:p14="http://schemas.microsoft.com/office/powerpoint/2010/main" val="2142484452"/>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718DD57-BD8E-4C9D-8D25-329104276F90}"/>
              </a:ext>
            </a:extLst>
          </p:cNvPr>
          <p:cNvSpPr>
            <a:spLocks noGrp="1"/>
          </p:cNvSpPr>
          <p:nvPr>
            <p:ph type="title"/>
          </p:nvPr>
        </p:nvSpPr>
        <p:spPr/>
        <p:txBody>
          <a:bodyPr/>
          <a:lstStyle/>
          <a:p>
            <a:pPr algn="ctr"/>
            <a:r>
              <a:rPr lang="en-GB" b="1" dirty="0">
                <a:latin typeface="Arial" panose="020B0604020202020204" pitchFamily="34" charset="0"/>
                <a:cs typeface="Arial" panose="020B0604020202020204" pitchFamily="34" charset="0"/>
              </a:rPr>
              <a:t>Anonymity</a:t>
            </a:r>
            <a:endParaRPr lang="en-GB" dirty="0"/>
          </a:p>
        </p:txBody>
      </p:sp>
      <p:sp>
        <p:nvSpPr>
          <p:cNvPr id="3" name="Content Placeholder 2">
            <a:extLst>
              <a:ext uri="{FF2B5EF4-FFF2-40B4-BE49-F238E27FC236}">
                <a16:creationId xmlns:a16="http://schemas.microsoft.com/office/drawing/2014/main" id="{9B46955A-AAEF-44EA-948B-BBE4FA7CCCFB}"/>
              </a:ext>
            </a:extLst>
          </p:cNvPr>
          <p:cNvSpPr>
            <a:spLocks noGrp="1"/>
          </p:cNvSpPr>
          <p:nvPr>
            <p:ph idx="1"/>
          </p:nvPr>
        </p:nvSpPr>
        <p:spPr/>
        <p:txBody>
          <a:bodyPr>
            <a:normAutofit/>
          </a:bodyPr>
          <a:lstStyle/>
          <a:p>
            <a:pPr algn="l"/>
            <a:r>
              <a:rPr lang="en-GB" dirty="0">
                <a:solidFill>
                  <a:schemeClr val="tx1"/>
                </a:solidFill>
                <a:latin typeface="Arial" panose="020B0604020202020204" pitchFamily="34" charset="0"/>
                <a:cs typeface="Arial" panose="020B0604020202020204" pitchFamily="34" charset="0"/>
              </a:rPr>
              <a:t>Identifying information is also collected, if participant are given the </a:t>
            </a:r>
            <a:r>
              <a:rPr lang="en-GB" b="0" i="0" dirty="0">
                <a:solidFill>
                  <a:schemeClr val="tx1"/>
                </a:solidFill>
                <a:effectLst/>
                <a:latin typeface="Arial" panose="020B0604020202020204" pitchFamily="34" charset="0"/>
                <a:cs typeface="Arial" panose="020B0604020202020204" pitchFamily="34" charset="0"/>
              </a:rPr>
              <a:t>option to withdraw their data at a later stage.</a:t>
            </a:r>
          </a:p>
          <a:p>
            <a:pPr marL="0" indent="0" algn="l">
              <a:buNone/>
            </a:pPr>
            <a:endParaRPr lang="en-GB" b="0" i="0" dirty="0">
              <a:solidFill>
                <a:schemeClr val="tx1"/>
              </a:solidFill>
              <a:effectLst/>
              <a:latin typeface="Arial" panose="020B0604020202020204" pitchFamily="34" charset="0"/>
              <a:cs typeface="Arial" panose="020B0604020202020204" pitchFamily="34" charset="0"/>
            </a:endParaRPr>
          </a:p>
          <a:p>
            <a:pPr algn="l"/>
            <a:r>
              <a:rPr lang="en-GB" b="1" i="0" dirty="0">
                <a:solidFill>
                  <a:schemeClr val="tx1"/>
                </a:solidFill>
                <a:effectLst/>
                <a:latin typeface="Arial" panose="020B0604020202020204" pitchFamily="34" charset="0"/>
                <a:cs typeface="Arial" panose="020B0604020202020204" pitchFamily="34" charset="0"/>
              </a:rPr>
              <a:t>Data pseudonymization</a:t>
            </a:r>
            <a:r>
              <a:rPr lang="en-GB" b="0" i="0" dirty="0">
                <a:solidFill>
                  <a:schemeClr val="tx1"/>
                </a:solidFill>
                <a:effectLst/>
                <a:latin typeface="Arial" panose="020B0604020202020204" pitchFamily="34" charset="0"/>
                <a:cs typeface="Arial" panose="020B0604020202020204" pitchFamily="34" charset="0"/>
              </a:rPr>
              <a:t> is an alternative method where you replace identifying information about participants with pseudonymous, or fake, identifiers. </a:t>
            </a:r>
          </a:p>
          <a:p>
            <a:pPr algn="l"/>
            <a:r>
              <a:rPr lang="en-GB" b="0" i="0" dirty="0">
                <a:solidFill>
                  <a:schemeClr val="tx1"/>
                </a:solidFill>
                <a:effectLst/>
                <a:latin typeface="Arial" panose="020B0604020202020204" pitchFamily="34" charset="0"/>
                <a:cs typeface="Arial" panose="020B0604020202020204" pitchFamily="34" charset="0"/>
              </a:rPr>
              <a:t>The data can still be linked to participants but it is harder to do so because personal information from the study data would have been separate.</a:t>
            </a:r>
          </a:p>
          <a:p>
            <a:endParaRPr lang="en-GB" dirty="0"/>
          </a:p>
        </p:txBody>
      </p:sp>
    </p:spTree>
    <p:extLst>
      <p:ext uri="{BB962C8B-B14F-4D97-AF65-F5344CB8AC3E}">
        <p14:creationId xmlns:p14="http://schemas.microsoft.com/office/powerpoint/2010/main" val="2553828803"/>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E87F7A8-7561-4F50-AD08-148A7B250FBF}"/>
              </a:ext>
            </a:extLst>
          </p:cNvPr>
          <p:cNvSpPr>
            <a:spLocks noGrp="1"/>
          </p:cNvSpPr>
          <p:nvPr>
            <p:ph type="title"/>
          </p:nvPr>
        </p:nvSpPr>
        <p:spPr/>
        <p:txBody>
          <a:bodyPr/>
          <a:lstStyle/>
          <a:p>
            <a:pPr algn="ctr"/>
            <a:r>
              <a:rPr lang="en-GB" b="1" i="0" dirty="0">
                <a:solidFill>
                  <a:schemeClr val="tx1"/>
                </a:solidFill>
                <a:effectLst/>
                <a:latin typeface="Arial" panose="020B0604020202020204" pitchFamily="34" charset="0"/>
                <a:cs typeface="Arial" panose="020B0604020202020204" pitchFamily="34" charset="0"/>
              </a:rPr>
              <a:t>Confidentiality</a:t>
            </a:r>
            <a:endParaRPr lang="en-GB" dirty="0">
              <a:solidFill>
                <a:schemeClr val="tx1"/>
              </a:solidFill>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6E6E1058-8F7C-4D32-920A-54E2F29C9A1D}"/>
              </a:ext>
            </a:extLst>
          </p:cNvPr>
          <p:cNvSpPr>
            <a:spLocks noGrp="1"/>
          </p:cNvSpPr>
          <p:nvPr>
            <p:ph idx="1"/>
          </p:nvPr>
        </p:nvSpPr>
        <p:spPr>
          <a:xfrm>
            <a:off x="847060" y="1538548"/>
            <a:ext cx="10515600" cy="4351336"/>
          </a:xfrm>
        </p:spPr>
        <p:txBody>
          <a:bodyPr>
            <a:noAutofit/>
          </a:bodyPr>
          <a:lstStyle/>
          <a:p>
            <a:r>
              <a:rPr lang="en-GB" sz="3200" dirty="0">
                <a:latin typeface="Arial" panose="020B0604020202020204" pitchFamily="34" charset="0"/>
                <a:cs typeface="Arial" panose="020B0604020202020204" pitchFamily="34" charset="0"/>
              </a:rPr>
              <a:t>Confidentiality means that you know who the participants are, but you remove all identifying information from your report.</a:t>
            </a:r>
          </a:p>
          <a:p>
            <a:endParaRPr lang="en-GB" sz="3200" dirty="0">
              <a:latin typeface="Arial" panose="020B0604020202020204" pitchFamily="34" charset="0"/>
              <a:cs typeface="Arial" panose="020B0604020202020204" pitchFamily="34" charset="0"/>
            </a:endParaRPr>
          </a:p>
          <a:p>
            <a:r>
              <a:rPr lang="en-GB" sz="3200" dirty="0">
                <a:latin typeface="Arial" panose="020B0604020202020204" pitchFamily="34" charset="0"/>
                <a:cs typeface="Arial" panose="020B0604020202020204" pitchFamily="34" charset="0"/>
              </a:rPr>
              <a:t>All participants have a right to privacy, so you should protect their personal data for as long as you store or use it. </a:t>
            </a:r>
          </a:p>
          <a:p>
            <a:r>
              <a:rPr lang="en-GB" sz="3200" dirty="0">
                <a:latin typeface="Arial" panose="020B0604020202020204" pitchFamily="34" charset="0"/>
                <a:cs typeface="Arial" panose="020B0604020202020204" pitchFamily="34" charset="0"/>
              </a:rPr>
              <a:t>Even when you cannot collect data anonymously, you should secure confidentiality whenever you can.</a:t>
            </a:r>
          </a:p>
        </p:txBody>
      </p:sp>
    </p:spTree>
    <p:extLst>
      <p:ext uri="{BB962C8B-B14F-4D97-AF65-F5344CB8AC3E}">
        <p14:creationId xmlns:p14="http://schemas.microsoft.com/office/powerpoint/2010/main" val="469306113"/>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3425552-4D52-47F4-8251-E98D65A1FACB}"/>
              </a:ext>
            </a:extLst>
          </p:cNvPr>
          <p:cNvSpPr>
            <a:spLocks noGrp="1"/>
          </p:cNvSpPr>
          <p:nvPr>
            <p:ph type="title"/>
          </p:nvPr>
        </p:nvSpPr>
        <p:spPr/>
        <p:txBody>
          <a:bodyPr/>
          <a:lstStyle/>
          <a:p>
            <a:pPr algn="ctr"/>
            <a:r>
              <a:rPr lang="en-GB" b="1" i="0" dirty="0">
                <a:solidFill>
                  <a:schemeClr val="tx1"/>
                </a:solidFill>
                <a:effectLst/>
                <a:latin typeface="Arial" panose="020B0604020202020204" pitchFamily="34" charset="0"/>
                <a:cs typeface="Arial" panose="020B0604020202020204" pitchFamily="34" charset="0"/>
              </a:rPr>
              <a:t>Confidentiality</a:t>
            </a:r>
            <a:endParaRPr lang="en-GB" dirty="0"/>
          </a:p>
        </p:txBody>
      </p:sp>
      <p:sp>
        <p:nvSpPr>
          <p:cNvPr id="3" name="Content Placeholder 2">
            <a:extLst>
              <a:ext uri="{FF2B5EF4-FFF2-40B4-BE49-F238E27FC236}">
                <a16:creationId xmlns:a16="http://schemas.microsoft.com/office/drawing/2014/main" id="{34B0459A-F24D-477E-95D7-9C3EC3992CAD}"/>
              </a:ext>
            </a:extLst>
          </p:cNvPr>
          <p:cNvSpPr>
            <a:spLocks noGrp="1"/>
          </p:cNvSpPr>
          <p:nvPr>
            <p:ph idx="1"/>
          </p:nvPr>
        </p:nvSpPr>
        <p:spPr>
          <a:xfrm>
            <a:off x="1128130" y="1690688"/>
            <a:ext cx="9755218" cy="4351336"/>
          </a:xfrm>
        </p:spPr>
        <p:txBody>
          <a:bodyPr/>
          <a:lstStyle/>
          <a:p>
            <a:pPr algn="l"/>
            <a:r>
              <a:rPr lang="en-GB" b="0" i="0" dirty="0">
                <a:solidFill>
                  <a:schemeClr val="tx1"/>
                </a:solidFill>
                <a:effectLst/>
                <a:latin typeface="Arial" panose="020B0604020202020204" pitchFamily="34" charset="0"/>
                <a:cs typeface="Arial" panose="020B0604020202020204" pitchFamily="34" charset="0"/>
              </a:rPr>
              <a:t>To ensure data confidentiality, </a:t>
            </a:r>
            <a:r>
              <a:rPr lang="en-GB" b="0" i="0" u="none" strike="noStrike" dirty="0">
                <a:solidFill>
                  <a:schemeClr val="tx1"/>
                </a:solidFill>
                <a:effectLst/>
                <a:latin typeface="Arial" panose="020B0604020202020204" pitchFamily="34" charset="0"/>
                <a:cs typeface="Arial" panose="020B0604020202020204" pitchFamily="34" charset="0"/>
                <a:hlinkClick r:id="rId3">
                  <a:extLst>
                    <a:ext uri="{A12FA001-AC4F-418D-AE19-62706E023703}">
                      <ahyp:hlinkClr xmlns:ahyp="http://schemas.microsoft.com/office/drawing/2018/hyperlinkcolor" val="tx"/>
                    </a:ext>
                  </a:extLst>
                </a:hlinkClick>
              </a:rPr>
              <a:t>steps</a:t>
            </a:r>
            <a:r>
              <a:rPr lang="en-GB" b="0" i="0" dirty="0">
                <a:solidFill>
                  <a:schemeClr val="tx1"/>
                </a:solidFill>
                <a:effectLst/>
                <a:latin typeface="Arial" panose="020B0604020202020204" pitchFamily="34" charset="0"/>
                <a:cs typeface="Arial" panose="020B0604020202020204" pitchFamily="34" charset="0"/>
              </a:rPr>
              <a:t> must be taken to safeguard it and prevent any threats to data privacy. </a:t>
            </a:r>
          </a:p>
          <a:p>
            <a:pPr algn="l"/>
            <a:r>
              <a:rPr lang="en-GB" dirty="0">
                <a:solidFill>
                  <a:schemeClr val="tx1"/>
                </a:solidFill>
                <a:latin typeface="Arial" panose="020B0604020202020204" pitchFamily="34" charset="0"/>
                <a:cs typeface="Arial" panose="020B0604020202020204" pitchFamily="34" charset="0"/>
              </a:rPr>
              <a:t>A</a:t>
            </a:r>
            <a:r>
              <a:rPr lang="en-GB" b="0" i="0" dirty="0">
                <a:solidFill>
                  <a:schemeClr val="tx1"/>
                </a:solidFill>
                <a:effectLst/>
                <a:latin typeface="Arial" panose="020B0604020202020204" pitchFamily="34" charset="0"/>
                <a:cs typeface="Arial" panose="020B0604020202020204" pitchFamily="34" charset="0"/>
              </a:rPr>
              <a:t>ll signed consent forms must be stored in a locked file drawer, and all files with survey data must be password-protect.</a:t>
            </a:r>
          </a:p>
          <a:p>
            <a:pPr algn="l"/>
            <a:r>
              <a:rPr lang="en-GB" b="0" i="0" dirty="0">
                <a:solidFill>
                  <a:schemeClr val="tx1"/>
                </a:solidFill>
                <a:effectLst/>
                <a:latin typeface="Arial" panose="020B0604020202020204" pitchFamily="34" charset="0"/>
                <a:cs typeface="Arial" panose="020B0604020202020204" pitchFamily="34" charset="0"/>
              </a:rPr>
              <a:t>Only other researchers approved by the IRB are allowed to access the study data, </a:t>
            </a:r>
          </a:p>
          <a:p>
            <a:pPr algn="l"/>
            <a:r>
              <a:rPr lang="en-GB" dirty="0">
                <a:solidFill>
                  <a:schemeClr val="tx1"/>
                </a:solidFill>
                <a:latin typeface="Arial" panose="020B0604020202020204" pitchFamily="34" charset="0"/>
                <a:cs typeface="Arial" panose="020B0604020202020204" pitchFamily="34" charset="0"/>
              </a:rPr>
              <a:t>A</a:t>
            </a:r>
            <a:r>
              <a:rPr lang="en-GB" b="0" i="0" dirty="0">
                <a:solidFill>
                  <a:schemeClr val="tx1"/>
                </a:solidFill>
                <a:effectLst/>
                <a:latin typeface="Arial" panose="020B0604020202020204" pitchFamily="34" charset="0"/>
                <a:cs typeface="Arial" panose="020B0604020202020204" pitchFamily="34" charset="0"/>
              </a:rPr>
              <a:t>nd everyone must know and ensure they follow the institution’s data privacy protocols.</a:t>
            </a:r>
          </a:p>
          <a:p>
            <a:endParaRPr lang="en-GB" dirty="0"/>
          </a:p>
        </p:txBody>
      </p:sp>
    </p:spTree>
    <p:extLst>
      <p:ext uri="{BB962C8B-B14F-4D97-AF65-F5344CB8AC3E}">
        <p14:creationId xmlns:p14="http://schemas.microsoft.com/office/powerpoint/2010/main" val="4157800989"/>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5E41E28-EC0D-4289-8832-84FC05A08E74}"/>
              </a:ext>
            </a:extLst>
          </p:cNvPr>
          <p:cNvSpPr>
            <a:spLocks noGrp="1"/>
          </p:cNvSpPr>
          <p:nvPr>
            <p:ph type="title"/>
          </p:nvPr>
        </p:nvSpPr>
        <p:spPr/>
        <p:txBody>
          <a:bodyPr>
            <a:normAutofit/>
          </a:bodyPr>
          <a:lstStyle/>
          <a:p>
            <a:pPr algn="ctr"/>
            <a:r>
              <a:rPr lang="en-GB" b="1" i="0" dirty="0">
                <a:solidFill>
                  <a:schemeClr val="tx1"/>
                </a:solidFill>
                <a:effectLst/>
                <a:latin typeface="Arial" panose="020B0604020202020204" pitchFamily="34" charset="0"/>
                <a:cs typeface="Arial" panose="020B0604020202020204" pitchFamily="34" charset="0"/>
              </a:rPr>
              <a:t>Potential for harm</a:t>
            </a:r>
            <a:endParaRPr lang="en-GB" dirty="0">
              <a:solidFill>
                <a:schemeClr val="tx1"/>
              </a:solidFill>
            </a:endParaRPr>
          </a:p>
        </p:txBody>
      </p:sp>
      <p:sp>
        <p:nvSpPr>
          <p:cNvPr id="3" name="Content Placeholder 2">
            <a:extLst>
              <a:ext uri="{FF2B5EF4-FFF2-40B4-BE49-F238E27FC236}">
                <a16:creationId xmlns:a16="http://schemas.microsoft.com/office/drawing/2014/main" id="{A634B2E6-3C96-487B-97DC-4390F240538C}"/>
              </a:ext>
            </a:extLst>
          </p:cNvPr>
          <p:cNvSpPr>
            <a:spLocks noGrp="1"/>
          </p:cNvSpPr>
          <p:nvPr>
            <p:ph idx="1"/>
          </p:nvPr>
        </p:nvSpPr>
        <p:spPr/>
        <p:txBody>
          <a:bodyPr>
            <a:normAutofit fontScale="92500"/>
          </a:bodyPr>
          <a:lstStyle/>
          <a:p>
            <a:pPr algn="l"/>
            <a:r>
              <a:rPr lang="en-GB" b="0" i="0" dirty="0">
                <a:solidFill>
                  <a:schemeClr val="tx1"/>
                </a:solidFill>
                <a:effectLst/>
                <a:latin typeface="Arial" panose="020B0604020202020204" pitchFamily="34" charset="0"/>
                <a:cs typeface="Arial" panose="020B0604020202020204" pitchFamily="34" charset="0"/>
              </a:rPr>
              <a:t>As a researcher, you have to consider all possible sources of harm to participants. Harm can come in many different forms.</a:t>
            </a:r>
          </a:p>
          <a:p>
            <a:pPr algn="l"/>
            <a:endParaRPr lang="en-GB" b="0" i="0" dirty="0">
              <a:solidFill>
                <a:schemeClr val="tx1"/>
              </a:solidFill>
              <a:effectLst/>
              <a:latin typeface="Arial" panose="020B0604020202020204" pitchFamily="34" charset="0"/>
              <a:cs typeface="Arial" panose="020B0604020202020204" pitchFamily="34" charset="0"/>
            </a:endParaRPr>
          </a:p>
          <a:p>
            <a:pPr algn="l">
              <a:buFont typeface="Arial" panose="020B0604020202020204" pitchFamily="34" charset="0"/>
              <a:buChar char="•"/>
            </a:pPr>
            <a:r>
              <a:rPr lang="en-GB" b="1" i="0" dirty="0">
                <a:solidFill>
                  <a:schemeClr val="tx1"/>
                </a:solidFill>
                <a:effectLst/>
                <a:latin typeface="Arial" panose="020B0604020202020204" pitchFamily="34" charset="0"/>
                <a:cs typeface="Arial" panose="020B0604020202020204" pitchFamily="34" charset="0"/>
              </a:rPr>
              <a:t>Psychological harm:</a:t>
            </a:r>
            <a:r>
              <a:rPr lang="en-GB" b="0" i="0" dirty="0">
                <a:solidFill>
                  <a:schemeClr val="tx1"/>
                </a:solidFill>
                <a:effectLst/>
                <a:latin typeface="Arial" panose="020B0604020202020204" pitchFamily="34" charset="0"/>
                <a:cs typeface="Arial" panose="020B0604020202020204" pitchFamily="34" charset="0"/>
              </a:rPr>
              <a:t> Sensitive questions or tasks may trigger negative emotions such as shame or anxiety.</a:t>
            </a:r>
          </a:p>
          <a:p>
            <a:pPr algn="l">
              <a:buFont typeface="Arial" panose="020B0604020202020204" pitchFamily="34" charset="0"/>
              <a:buChar char="•"/>
            </a:pPr>
            <a:r>
              <a:rPr lang="en-GB" b="1" i="0" dirty="0">
                <a:solidFill>
                  <a:schemeClr val="tx1"/>
                </a:solidFill>
                <a:effectLst/>
                <a:latin typeface="Arial" panose="020B0604020202020204" pitchFamily="34" charset="0"/>
                <a:cs typeface="Arial" panose="020B0604020202020204" pitchFamily="34" charset="0"/>
              </a:rPr>
              <a:t>Social harm:</a:t>
            </a:r>
            <a:r>
              <a:rPr lang="en-GB" b="0" i="0" dirty="0">
                <a:solidFill>
                  <a:schemeClr val="tx1"/>
                </a:solidFill>
                <a:effectLst/>
                <a:latin typeface="Arial" panose="020B0604020202020204" pitchFamily="34" charset="0"/>
                <a:cs typeface="Arial" panose="020B0604020202020204" pitchFamily="34" charset="0"/>
              </a:rPr>
              <a:t> Participation can involve social risks, public embarrassment, or stigma.</a:t>
            </a:r>
          </a:p>
          <a:p>
            <a:pPr algn="l">
              <a:buFont typeface="Arial" panose="020B0604020202020204" pitchFamily="34" charset="0"/>
              <a:buChar char="•"/>
            </a:pPr>
            <a:r>
              <a:rPr lang="en-GB" b="1" i="0" dirty="0">
                <a:solidFill>
                  <a:schemeClr val="tx1"/>
                </a:solidFill>
                <a:effectLst/>
                <a:latin typeface="Arial" panose="020B0604020202020204" pitchFamily="34" charset="0"/>
                <a:cs typeface="Arial" panose="020B0604020202020204" pitchFamily="34" charset="0"/>
              </a:rPr>
              <a:t>Physical harm:</a:t>
            </a:r>
            <a:r>
              <a:rPr lang="en-GB" b="0" i="0" dirty="0">
                <a:solidFill>
                  <a:schemeClr val="tx1"/>
                </a:solidFill>
                <a:effectLst/>
                <a:latin typeface="Arial" panose="020B0604020202020204" pitchFamily="34" charset="0"/>
                <a:cs typeface="Arial" panose="020B0604020202020204" pitchFamily="34" charset="0"/>
              </a:rPr>
              <a:t> Pain or injury can result from the study procedures.</a:t>
            </a:r>
          </a:p>
          <a:p>
            <a:pPr algn="l">
              <a:buFont typeface="Arial" panose="020B0604020202020204" pitchFamily="34" charset="0"/>
              <a:buChar char="•"/>
            </a:pPr>
            <a:r>
              <a:rPr lang="en-GB" b="1" i="0" dirty="0">
                <a:solidFill>
                  <a:schemeClr val="tx1"/>
                </a:solidFill>
                <a:effectLst/>
                <a:latin typeface="Arial" panose="020B0604020202020204" pitchFamily="34" charset="0"/>
                <a:cs typeface="Arial" panose="020B0604020202020204" pitchFamily="34" charset="0"/>
              </a:rPr>
              <a:t>Legal harm:</a:t>
            </a:r>
            <a:r>
              <a:rPr lang="en-GB" b="0" i="0" dirty="0">
                <a:solidFill>
                  <a:schemeClr val="tx1"/>
                </a:solidFill>
                <a:effectLst/>
                <a:latin typeface="Arial" panose="020B0604020202020204" pitchFamily="34" charset="0"/>
                <a:cs typeface="Arial" panose="020B0604020202020204" pitchFamily="34" charset="0"/>
              </a:rPr>
              <a:t> Reporting sensitive data could lead to legal risks or a breach of privacy.</a:t>
            </a:r>
          </a:p>
          <a:p>
            <a:endParaRPr lang="en-GB" dirty="0"/>
          </a:p>
        </p:txBody>
      </p:sp>
    </p:spTree>
    <p:extLst>
      <p:ext uri="{BB962C8B-B14F-4D97-AF65-F5344CB8AC3E}">
        <p14:creationId xmlns:p14="http://schemas.microsoft.com/office/powerpoint/2010/main" val="2999601742"/>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2EA7856-E303-4664-A874-139B19777366}"/>
              </a:ext>
            </a:extLst>
          </p:cNvPr>
          <p:cNvSpPr>
            <a:spLocks noGrp="1"/>
          </p:cNvSpPr>
          <p:nvPr>
            <p:ph type="title"/>
          </p:nvPr>
        </p:nvSpPr>
        <p:spPr/>
        <p:txBody>
          <a:bodyPr/>
          <a:lstStyle/>
          <a:p>
            <a:pPr algn="ctr"/>
            <a:r>
              <a:rPr lang="en-GB" b="1" i="0" dirty="0">
                <a:solidFill>
                  <a:schemeClr val="tx1"/>
                </a:solidFill>
                <a:effectLst/>
                <a:latin typeface="Arial" panose="020B0604020202020204" pitchFamily="34" charset="0"/>
                <a:cs typeface="Arial" panose="020B0604020202020204" pitchFamily="34" charset="0"/>
              </a:rPr>
              <a:t>Potential for harm</a:t>
            </a:r>
            <a:endParaRPr lang="en-GB" dirty="0"/>
          </a:p>
        </p:txBody>
      </p:sp>
      <p:sp>
        <p:nvSpPr>
          <p:cNvPr id="3" name="Content Placeholder 2">
            <a:extLst>
              <a:ext uri="{FF2B5EF4-FFF2-40B4-BE49-F238E27FC236}">
                <a16:creationId xmlns:a16="http://schemas.microsoft.com/office/drawing/2014/main" id="{3411BA4E-38C1-49F6-B7B6-55F897E72E99}"/>
              </a:ext>
            </a:extLst>
          </p:cNvPr>
          <p:cNvSpPr>
            <a:spLocks noGrp="1"/>
          </p:cNvSpPr>
          <p:nvPr>
            <p:ph idx="1"/>
          </p:nvPr>
        </p:nvSpPr>
        <p:spPr>
          <a:xfrm>
            <a:off x="838203" y="1825627"/>
            <a:ext cx="10015327" cy="4351336"/>
          </a:xfrm>
        </p:spPr>
        <p:txBody>
          <a:bodyPr/>
          <a:lstStyle/>
          <a:p>
            <a:r>
              <a:rPr lang="en-GB" dirty="0">
                <a:latin typeface="Arial" panose="020B0604020202020204" pitchFamily="34" charset="0"/>
                <a:cs typeface="Arial" panose="020B0604020202020204" pitchFamily="34" charset="0"/>
              </a:rPr>
              <a:t>It is best to consider every possible source of harm in your study as well as concrete ways to mitigate them. </a:t>
            </a:r>
          </a:p>
          <a:p>
            <a:endParaRPr lang="en-GB" dirty="0">
              <a:latin typeface="Arial" panose="020B0604020202020204" pitchFamily="34" charset="0"/>
              <a:cs typeface="Arial" panose="020B0604020202020204" pitchFamily="34" charset="0"/>
            </a:endParaRPr>
          </a:p>
          <a:p>
            <a:r>
              <a:rPr lang="en-GB" dirty="0">
                <a:latin typeface="Arial" panose="020B0604020202020204" pitchFamily="34" charset="0"/>
                <a:cs typeface="Arial" panose="020B0604020202020204" pitchFamily="34" charset="0"/>
              </a:rPr>
              <a:t>Make sure to disclose all possible risks of harm to participants before the study to get informed consent. </a:t>
            </a:r>
          </a:p>
          <a:p>
            <a:pPr marL="0" indent="0">
              <a:buNone/>
            </a:pPr>
            <a:endParaRPr lang="en-GB" dirty="0">
              <a:latin typeface="Arial" panose="020B0604020202020204" pitchFamily="34" charset="0"/>
              <a:cs typeface="Arial" panose="020B0604020202020204" pitchFamily="34" charset="0"/>
            </a:endParaRPr>
          </a:p>
          <a:p>
            <a:r>
              <a:rPr lang="en-GB" dirty="0">
                <a:latin typeface="Arial" panose="020B0604020202020204" pitchFamily="34" charset="0"/>
                <a:cs typeface="Arial" panose="020B0604020202020204" pitchFamily="34" charset="0"/>
              </a:rPr>
              <a:t>If there is a risk of harm, prepare to provide participants with resources or counselling or medical services if needed.</a:t>
            </a:r>
          </a:p>
        </p:txBody>
      </p:sp>
    </p:spTree>
    <p:extLst>
      <p:ext uri="{BB962C8B-B14F-4D97-AF65-F5344CB8AC3E}">
        <p14:creationId xmlns:p14="http://schemas.microsoft.com/office/powerpoint/2010/main" val="1924665701"/>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8C562B3-3DDB-4E90-896E-8159EBF2FFDE}"/>
              </a:ext>
            </a:extLst>
          </p:cNvPr>
          <p:cNvSpPr>
            <a:spLocks noGrp="1"/>
          </p:cNvSpPr>
          <p:nvPr>
            <p:ph type="title"/>
          </p:nvPr>
        </p:nvSpPr>
        <p:spPr/>
        <p:txBody>
          <a:bodyPr/>
          <a:lstStyle/>
          <a:p>
            <a:pPr algn="ctr"/>
            <a:r>
              <a:rPr lang="en-GB" sz="4400" b="1" kern="1200" dirty="0">
                <a:solidFill>
                  <a:schemeClr val="tx1"/>
                </a:solidFill>
                <a:latin typeface="Arial" panose="020B0604020202020204" pitchFamily="34" charset="0"/>
                <a:cs typeface="Arial" panose="020B0604020202020204" pitchFamily="34" charset="0"/>
              </a:rPr>
              <a:t>Respect for others</a:t>
            </a:r>
            <a:endParaRPr lang="en-GB" dirty="0"/>
          </a:p>
        </p:txBody>
      </p:sp>
      <p:sp>
        <p:nvSpPr>
          <p:cNvPr id="3" name="Content Placeholder 2">
            <a:extLst>
              <a:ext uri="{FF2B5EF4-FFF2-40B4-BE49-F238E27FC236}">
                <a16:creationId xmlns:a16="http://schemas.microsoft.com/office/drawing/2014/main" id="{85FC6F4E-D7F7-4381-3022-23E46B086C18}"/>
              </a:ext>
            </a:extLst>
          </p:cNvPr>
          <p:cNvSpPr>
            <a:spLocks noGrp="1"/>
          </p:cNvSpPr>
          <p:nvPr>
            <p:ph idx="1"/>
          </p:nvPr>
        </p:nvSpPr>
        <p:spPr/>
        <p:txBody>
          <a:bodyPr/>
          <a:lstStyle/>
          <a:p>
            <a:r>
              <a:rPr lang="en-GB" dirty="0">
                <a:latin typeface="Arial" panose="020B0604020202020204" pitchFamily="34" charset="0"/>
                <a:cs typeface="Arial" panose="020B0604020202020204" pitchFamily="34" charset="0"/>
              </a:rPr>
              <a:t>A researcher’s position is based on the development of trust and respect. </a:t>
            </a:r>
          </a:p>
          <a:p>
            <a:r>
              <a:rPr lang="en-GB" dirty="0">
                <a:latin typeface="Arial" panose="020B0604020202020204" pitchFamily="34" charset="0"/>
                <a:cs typeface="Arial" panose="020B0604020202020204" pitchFamily="34" charset="0"/>
              </a:rPr>
              <a:t>The conduct of research entails social responsibility and obligations to those who participate in or are affected by it. </a:t>
            </a:r>
          </a:p>
          <a:p>
            <a:r>
              <a:rPr lang="en-GB" dirty="0">
                <a:latin typeface="Arial" panose="020B0604020202020204" pitchFamily="34" charset="0"/>
                <a:cs typeface="Arial" panose="020B0604020202020204" pitchFamily="34" charset="0"/>
              </a:rPr>
              <a:t>The rights of all persons should be recognised and their dignity respected.</a:t>
            </a:r>
          </a:p>
          <a:p>
            <a:endParaRPr lang="en-GB" dirty="0"/>
          </a:p>
        </p:txBody>
      </p:sp>
      <p:sp>
        <p:nvSpPr>
          <p:cNvPr id="5" name="TextBox 4">
            <a:extLst>
              <a:ext uri="{FF2B5EF4-FFF2-40B4-BE49-F238E27FC236}">
                <a16:creationId xmlns:a16="http://schemas.microsoft.com/office/drawing/2014/main" id="{26FC6C63-96B6-0DA4-5D03-6A157D5F7187}"/>
              </a:ext>
            </a:extLst>
          </p:cNvPr>
          <p:cNvSpPr txBox="1"/>
          <p:nvPr/>
        </p:nvSpPr>
        <p:spPr>
          <a:xfrm>
            <a:off x="8147602" y="5788682"/>
            <a:ext cx="3958259" cy="523220"/>
          </a:xfrm>
          <a:prstGeom prst="rect">
            <a:avLst/>
          </a:prstGeom>
          <a:noFill/>
        </p:spPr>
        <p:txBody>
          <a:bodyPr wrap="square">
            <a:spAutoFit/>
          </a:bodyPr>
          <a:lstStyle/>
          <a:p>
            <a:r>
              <a:rPr kumimoji="0" lang="en-GB" sz="2800" b="0" i="0" u="none" strike="noStrike" kern="1200" cap="none" spc="0" normalizeH="0" baseline="0" noProof="0" dirty="0">
                <a:ln>
                  <a:noFill/>
                </a:ln>
                <a:solidFill>
                  <a:srgbClr val="000000"/>
                </a:solidFill>
                <a:effectLst/>
                <a:uLnTx/>
                <a:uFillTx/>
                <a:latin typeface="Calibri"/>
              </a:rPr>
              <a:t> (</a:t>
            </a:r>
            <a:r>
              <a:rPr kumimoji="0" lang="en-GB" sz="2800" b="0" i="0" u="none" strike="noStrike" kern="1200" cap="none" spc="0" normalizeH="0" baseline="0" noProof="0" dirty="0">
                <a:ln>
                  <a:noFill/>
                </a:ln>
                <a:solidFill>
                  <a:srgbClr val="000000"/>
                </a:solidFill>
                <a:effectLst/>
                <a:uLnTx/>
                <a:uFillTx/>
                <a:latin typeface="Arial" panose="020B0604020202020204" pitchFamily="34" charset="0"/>
                <a:cs typeface="Arial" panose="020B0604020202020204" pitchFamily="34" charset="0"/>
              </a:rPr>
              <a:t>Saunders et al. 2019)</a:t>
            </a:r>
            <a:endParaRPr lang="en-GB" dirty="0"/>
          </a:p>
        </p:txBody>
      </p:sp>
    </p:spTree>
    <p:extLst>
      <p:ext uri="{BB962C8B-B14F-4D97-AF65-F5344CB8AC3E}">
        <p14:creationId xmlns:p14="http://schemas.microsoft.com/office/powerpoint/2010/main" val="218004568"/>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D232717-5734-777C-7E4D-AA441D104450}"/>
              </a:ext>
            </a:extLst>
          </p:cNvPr>
          <p:cNvSpPr>
            <a:spLocks noGrp="1"/>
          </p:cNvSpPr>
          <p:nvPr>
            <p:ph type="title"/>
          </p:nvPr>
        </p:nvSpPr>
        <p:spPr>
          <a:xfrm>
            <a:off x="838203" y="365129"/>
            <a:ext cx="11058936" cy="1325559"/>
          </a:xfrm>
        </p:spPr>
        <p:txBody>
          <a:bodyPr/>
          <a:lstStyle/>
          <a:p>
            <a:r>
              <a:rPr lang="en-GB" b="1" dirty="0">
                <a:latin typeface="Arial" panose="020B0604020202020204" pitchFamily="34" charset="0"/>
                <a:cs typeface="Arial" panose="020B0604020202020204" pitchFamily="34" charset="0"/>
              </a:rPr>
              <a:t>Integrity, fairness and open-mindedness</a:t>
            </a:r>
            <a:endParaRPr lang="en-GB" dirty="0">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737C56AC-790E-D22B-37F6-FF6174057777}"/>
              </a:ext>
            </a:extLst>
          </p:cNvPr>
          <p:cNvSpPr>
            <a:spLocks noGrp="1"/>
          </p:cNvSpPr>
          <p:nvPr>
            <p:ph idx="1"/>
          </p:nvPr>
        </p:nvSpPr>
        <p:spPr/>
        <p:txBody>
          <a:bodyPr>
            <a:normAutofit lnSpcReduction="10000"/>
          </a:bodyPr>
          <a:lstStyle/>
          <a:p>
            <a:r>
              <a:rPr lang="en-GB" dirty="0">
                <a:latin typeface="Arial" panose="020B0604020202020204" pitchFamily="34" charset="0"/>
                <a:cs typeface="Arial" panose="020B0604020202020204" pitchFamily="34" charset="0"/>
              </a:rPr>
              <a:t>The quality of research depends in part on the integrity, fairness and open-mindedness of the researcher. </a:t>
            </a:r>
          </a:p>
          <a:p>
            <a:r>
              <a:rPr lang="en-GB" dirty="0">
                <a:latin typeface="Arial" panose="020B0604020202020204" pitchFamily="34" charset="0"/>
                <a:cs typeface="Arial" panose="020B0604020202020204" pitchFamily="34" charset="0"/>
              </a:rPr>
              <a:t>This means acting openly, being truthful and promoting accuracy. </a:t>
            </a:r>
          </a:p>
          <a:p>
            <a:r>
              <a:rPr lang="en-GB" dirty="0">
                <a:latin typeface="Arial" panose="020B0604020202020204" pitchFamily="34" charset="0"/>
                <a:cs typeface="Arial" panose="020B0604020202020204" pitchFamily="34" charset="0"/>
              </a:rPr>
              <a:t>Conversely it also means avoiding deception, dishonesty, misrepresentation (of data and findings etc.), partiality, reckless commitments or disingenuous promises. </a:t>
            </a:r>
          </a:p>
          <a:p>
            <a:r>
              <a:rPr lang="en-GB" dirty="0">
                <a:latin typeface="Arial" panose="020B0604020202020204" pitchFamily="34" charset="0"/>
                <a:cs typeface="Arial" panose="020B0604020202020204" pitchFamily="34" charset="0"/>
              </a:rPr>
              <a:t>Where appropriate, any conflict of interest or commercial association should be declared. </a:t>
            </a:r>
          </a:p>
          <a:p>
            <a:pPr marL="0" indent="0">
              <a:buNone/>
            </a:pPr>
            <a:r>
              <a:rPr lang="en-GB" dirty="0"/>
              <a:t>                                                                               (</a:t>
            </a:r>
            <a:r>
              <a:rPr lang="en-GB" sz="2800" dirty="0">
                <a:latin typeface="Arial" panose="020B0604020202020204" pitchFamily="34" charset="0"/>
                <a:cs typeface="Arial" panose="020B0604020202020204" pitchFamily="34" charset="0"/>
              </a:rPr>
              <a:t>Saunders et al. 2019)</a:t>
            </a:r>
            <a:r>
              <a:rPr lang="en-GB" dirty="0"/>
              <a:t>                                                       </a:t>
            </a:r>
          </a:p>
        </p:txBody>
      </p:sp>
    </p:spTree>
    <p:extLst>
      <p:ext uri="{BB962C8B-B14F-4D97-AF65-F5344CB8AC3E}">
        <p14:creationId xmlns:p14="http://schemas.microsoft.com/office/powerpoint/2010/main" val="3383327648"/>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8E79860-08D7-4003-9564-80C8955EC6A8}"/>
              </a:ext>
            </a:extLst>
          </p:cNvPr>
          <p:cNvSpPr txBox="1">
            <a:spLocks noGrp="1"/>
          </p:cNvSpPr>
          <p:nvPr>
            <p:ph type="title"/>
          </p:nvPr>
        </p:nvSpPr>
        <p:spPr>
          <a:xfrm>
            <a:off x="838200" y="365129"/>
            <a:ext cx="10515600" cy="1325559"/>
          </a:xfrm>
          <a:solidFill>
            <a:srgbClr val="B4C7E7"/>
          </a:solidFill>
        </p:spPr>
        <p:txBody>
          <a:bodyPr anchorCtr="1"/>
          <a:lstStyle/>
          <a:p>
            <a:pPr lvl="0" algn="ctr"/>
            <a:r>
              <a:rPr lang="en-GB" b="1" dirty="0">
                <a:latin typeface="Arial" panose="020B0604020202020204" pitchFamily="34" charset="0"/>
                <a:cs typeface="Arial" panose="020B0604020202020204" pitchFamily="34" charset="0"/>
              </a:rPr>
              <a:t>Activity 1</a:t>
            </a:r>
          </a:p>
        </p:txBody>
      </p:sp>
      <p:sp>
        <p:nvSpPr>
          <p:cNvPr id="3" name="Content Placeholder 2">
            <a:extLst>
              <a:ext uri="{FF2B5EF4-FFF2-40B4-BE49-F238E27FC236}">
                <a16:creationId xmlns:a16="http://schemas.microsoft.com/office/drawing/2014/main" id="{10C7E2E1-400A-4F39-9886-92B40CFD129B}"/>
              </a:ext>
            </a:extLst>
          </p:cNvPr>
          <p:cNvSpPr txBox="1">
            <a:spLocks noGrp="1"/>
          </p:cNvSpPr>
          <p:nvPr>
            <p:ph idx="1"/>
          </p:nvPr>
        </p:nvSpPr>
        <p:spPr>
          <a:xfrm>
            <a:off x="1089100" y="1937267"/>
            <a:ext cx="10515600" cy="4555604"/>
          </a:xfrm>
        </p:spPr>
        <p:txBody>
          <a:bodyPr>
            <a:normAutofit/>
          </a:bodyPr>
          <a:lstStyle/>
          <a:p>
            <a:pPr marL="0" indent="0">
              <a:buNone/>
            </a:pPr>
            <a:r>
              <a:rPr lang="en-GB" dirty="0">
                <a:latin typeface="Arial" panose="020B0604020202020204" pitchFamily="34" charset="0"/>
                <a:cs typeface="Arial" panose="020B0604020202020204" pitchFamily="34" charset="0"/>
              </a:rPr>
              <a:t>Watch the video below then discuss</a:t>
            </a:r>
          </a:p>
          <a:p>
            <a:pPr marL="0" indent="0">
              <a:buNone/>
            </a:pPr>
            <a:endParaRPr lang="en-GB" dirty="0">
              <a:latin typeface="Arial" panose="020B0604020202020204" pitchFamily="34" charset="0"/>
              <a:cs typeface="Arial" panose="020B0604020202020204" pitchFamily="34" charset="0"/>
            </a:endParaRPr>
          </a:p>
          <a:p>
            <a:pPr marL="0" indent="0" algn="ctr">
              <a:buNone/>
            </a:pPr>
            <a:r>
              <a:rPr lang="en-GB" dirty="0">
                <a:latin typeface="Arial" panose="020B0604020202020204" pitchFamily="34" charset="0"/>
                <a:cs typeface="Arial" panose="020B0604020202020204" pitchFamily="34" charset="0"/>
                <a:hlinkClick r:id="rId3"/>
              </a:rPr>
              <a:t>https://www.youtube.com/watch?v=ylkKCgEIMws</a:t>
            </a:r>
            <a:endParaRPr lang="en-GB" dirty="0">
              <a:latin typeface="Arial" panose="020B0604020202020204" pitchFamily="34" charset="0"/>
              <a:cs typeface="Arial" panose="020B0604020202020204" pitchFamily="34" charset="0"/>
            </a:endParaRPr>
          </a:p>
          <a:p>
            <a:pPr marL="0" indent="0" algn="ctr">
              <a:buNone/>
            </a:pPr>
            <a:r>
              <a:rPr lang="en-GB" dirty="0">
                <a:latin typeface="Arial" panose="020B0604020202020204" pitchFamily="34" charset="0"/>
                <a:cs typeface="Arial" panose="020B0604020202020204" pitchFamily="34" charset="0"/>
                <a:hlinkClick r:id="rId4"/>
              </a:rPr>
              <a:t>https://www.youtube.com/watch?v=nX4c3V23DZI</a:t>
            </a:r>
            <a:endParaRPr lang="en-GB" dirty="0">
              <a:latin typeface="Arial" panose="020B0604020202020204" pitchFamily="34" charset="0"/>
              <a:cs typeface="Arial" panose="020B0604020202020204" pitchFamily="34" charset="0"/>
            </a:endParaRPr>
          </a:p>
          <a:p>
            <a:pPr marL="0" indent="0" algn="ctr">
              <a:buNone/>
            </a:pPr>
            <a:r>
              <a:rPr lang="en-GB" dirty="0">
                <a:latin typeface="Arial" panose="020B0604020202020204" pitchFamily="34" charset="0"/>
                <a:cs typeface="Arial" panose="020B0604020202020204" pitchFamily="34" charset="0"/>
                <a:hlinkClick r:id="rId5"/>
              </a:rPr>
              <a:t>https://www.youtube.com/watch?v=kA1dL6NqVyw</a:t>
            </a:r>
            <a:endParaRPr lang="en-GB" dirty="0">
              <a:latin typeface="Arial" panose="020B0604020202020204" pitchFamily="34" charset="0"/>
              <a:cs typeface="Arial" panose="020B0604020202020204" pitchFamily="34" charset="0"/>
            </a:endParaRPr>
          </a:p>
          <a:p>
            <a:pPr marL="0" indent="0">
              <a:buNone/>
            </a:pPr>
            <a:endParaRPr lang="en-GB" dirty="0">
              <a:latin typeface="Arial" panose="020B0604020202020204" pitchFamily="34" charset="0"/>
              <a:cs typeface="Arial" panose="020B0604020202020204" pitchFamily="34" charset="0"/>
            </a:endParaRPr>
          </a:p>
          <a:p>
            <a:pPr marL="0" indent="0" algn="ctr">
              <a:buNone/>
            </a:pPr>
            <a:r>
              <a:rPr lang="en-GB" b="1" dirty="0">
                <a:latin typeface="Arial" panose="020B0604020202020204" pitchFamily="34" charset="0"/>
                <a:cs typeface="Arial" panose="020B0604020202020204" pitchFamily="34" charset="0"/>
              </a:rPr>
              <a:t>F</a:t>
            </a:r>
            <a:r>
              <a:rPr kumimoji="0" lang="en-GB" b="1" i="0" u="none" strike="noStrike" kern="1200" cap="none" spc="0" normalizeH="0" baseline="0" noProof="0" dirty="0" err="1">
                <a:ln>
                  <a:noFill/>
                </a:ln>
                <a:solidFill>
                  <a:srgbClr val="000000"/>
                </a:solidFill>
                <a:effectLst/>
                <a:uLnTx/>
                <a:uFillTx/>
                <a:latin typeface="Arial" panose="020B0604020202020204" pitchFamily="34" charset="0"/>
                <a:cs typeface="Arial" panose="020B0604020202020204" pitchFamily="34" charset="0"/>
              </a:rPr>
              <a:t>eedback</a:t>
            </a:r>
            <a:r>
              <a:rPr kumimoji="0" lang="en-GB" b="1" i="0" u="none" strike="noStrike" kern="1200" cap="none" spc="0" normalizeH="0" baseline="0" noProof="0" dirty="0">
                <a:ln>
                  <a:noFill/>
                </a:ln>
                <a:solidFill>
                  <a:srgbClr val="000000"/>
                </a:solidFill>
                <a:effectLst/>
                <a:uLnTx/>
                <a:uFillTx/>
                <a:latin typeface="Arial" panose="020B0604020202020204" pitchFamily="34" charset="0"/>
                <a:cs typeface="Arial" panose="020B0604020202020204" pitchFamily="34" charset="0"/>
              </a:rPr>
              <a:t> what you have learnt to the whole class</a:t>
            </a:r>
            <a:endParaRPr lang="en-GB" b="1" dirty="0">
              <a:latin typeface="Arial" panose="020B0604020202020204" pitchFamily="34" charset="0"/>
              <a:cs typeface="Arial" panose="020B0604020202020204" pitchFamily="34" charset="0"/>
            </a:endParaRPr>
          </a:p>
          <a:p>
            <a:pPr marL="0" indent="0">
              <a:buNone/>
            </a:pPr>
            <a:endParaRPr lang="en-GB" sz="2400" b="1" dirty="0">
              <a:latin typeface="Arial" panose="020B0604020202020204" pitchFamily="34" charset="0"/>
              <a:cs typeface="Arial" panose="020B0604020202020204" pitchFamily="34" charset="0"/>
            </a:endParaRPr>
          </a:p>
          <a:p>
            <a:pPr marL="0" indent="0">
              <a:buNone/>
            </a:pPr>
            <a:endParaRPr lang="en-GB" sz="2000" dirty="0"/>
          </a:p>
          <a:p>
            <a:pPr marL="0" indent="0">
              <a:buNone/>
            </a:pPr>
            <a:endParaRPr lang="en-GB" sz="3200" dirty="0">
              <a:latin typeface="Arial" panose="020B0604020202020204" pitchFamily="34" charset="0"/>
              <a:cs typeface="Arial" panose="020B0604020202020204" pitchFamily="34" charset="0"/>
            </a:endParaRPr>
          </a:p>
          <a:p>
            <a:pPr marL="0" indent="0">
              <a:buNone/>
            </a:pPr>
            <a:endParaRPr lang="en-GB" sz="3200" dirty="0">
              <a:latin typeface="Arial" panose="020B0604020202020204" pitchFamily="34" charset="0"/>
              <a:cs typeface="Arial" panose="020B0604020202020204" pitchFamily="34" charset="0"/>
            </a:endParaRPr>
          </a:p>
          <a:p>
            <a:pPr lvl="0"/>
            <a:endParaRPr lang="en-GB" dirty="0">
              <a:latin typeface="Arial" panose="020B0604020202020204" pitchFamily="34" charset="0"/>
              <a:cs typeface="Arial" panose="020B0604020202020204" pitchFamily="34" charset="0"/>
            </a:endParaRPr>
          </a:p>
          <a:p>
            <a:pPr lvl="0"/>
            <a:endParaRPr lang="en-GB" dirty="0">
              <a:latin typeface="Arial" panose="020B0604020202020204" pitchFamily="34" charset="0"/>
              <a:cs typeface="Arial" panose="020B0604020202020204" pitchFamily="34" charset="0"/>
            </a:endParaRPr>
          </a:p>
          <a:p>
            <a:endParaRPr lang="en-GB" dirty="0">
              <a:latin typeface="Arial" panose="020B0604020202020204" pitchFamily="34" charset="0"/>
              <a:cs typeface="Arial" panose="020B0604020202020204" pitchFamily="34" charset="0"/>
            </a:endParaRPr>
          </a:p>
          <a:p>
            <a:endParaRPr lang="en-GB"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115290767"/>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83FB825-0E69-4459-99B4-4A1A0DC13875}"/>
              </a:ext>
            </a:extLst>
          </p:cNvPr>
          <p:cNvSpPr>
            <a:spLocks noGrp="1"/>
          </p:cNvSpPr>
          <p:nvPr>
            <p:ph type="title"/>
          </p:nvPr>
        </p:nvSpPr>
        <p:spPr>
          <a:xfrm>
            <a:off x="1371600" y="142874"/>
            <a:ext cx="9601200" cy="1485900"/>
          </a:xfrm>
        </p:spPr>
        <p:txBody>
          <a:bodyPr vert="horz" lIns="91440" tIns="45720" rIns="91440" bIns="45720" anchor="ctr">
            <a:normAutofit/>
          </a:bodyPr>
          <a:lstStyle/>
          <a:p>
            <a:pPr algn="ctr"/>
            <a:r>
              <a:rPr lang="en-GB" b="1" dirty="0">
                <a:latin typeface="Arial" panose="020B0604020202020204" pitchFamily="34" charset="0"/>
                <a:cs typeface="Arial" panose="020B0604020202020204" pitchFamily="34" charset="0"/>
              </a:rPr>
              <a:t>Group Activity</a:t>
            </a:r>
          </a:p>
        </p:txBody>
      </p:sp>
      <p:sp>
        <p:nvSpPr>
          <p:cNvPr id="3" name="Content Placeholder 2">
            <a:extLst>
              <a:ext uri="{FF2B5EF4-FFF2-40B4-BE49-F238E27FC236}">
                <a16:creationId xmlns:a16="http://schemas.microsoft.com/office/drawing/2014/main" id="{707F4F28-336A-42B4-8B8A-2BDF5B5BCF94}"/>
              </a:ext>
            </a:extLst>
          </p:cNvPr>
          <p:cNvSpPr>
            <a:spLocks noGrp="1"/>
          </p:cNvSpPr>
          <p:nvPr>
            <p:ph idx="1"/>
          </p:nvPr>
        </p:nvSpPr>
        <p:spPr/>
        <p:txBody>
          <a:bodyPr vert="horz" lIns="91440" tIns="45720" rIns="91440" bIns="45720" anchor="t">
            <a:normAutofit/>
          </a:bodyPr>
          <a:lstStyle/>
          <a:p>
            <a:pPr marL="429895" indent="-457200">
              <a:buFont typeface="Arial" panose="020B0604020202020204" pitchFamily="34" charset="0"/>
              <a:buChar char="•"/>
            </a:pPr>
            <a:r>
              <a:rPr lang="en-GB" dirty="0">
                <a:latin typeface="Arial" panose="020B0604020202020204" pitchFamily="34" charset="0"/>
                <a:cs typeface="Arial" panose="020B0604020202020204" pitchFamily="34" charset="0"/>
              </a:rPr>
              <a:t>Identify ethical issues in the case scenarios in the following activity slides and </a:t>
            </a:r>
          </a:p>
          <a:p>
            <a:pPr marL="429895" indent="-457200">
              <a:buFont typeface="Arial" panose="020B0604020202020204" pitchFamily="34" charset="0"/>
              <a:buChar char="•"/>
            </a:pPr>
            <a:endParaRPr lang="en-GB" dirty="0">
              <a:latin typeface="Arial" panose="020B0604020202020204" pitchFamily="34" charset="0"/>
              <a:cs typeface="Arial" panose="020B0604020202020204" pitchFamily="34" charset="0"/>
            </a:endParaRPr>
          </a:p>
          <a:p>
            <a:pPr marL="429895" indent="-457200">
              <a:buFont typeface="Arial" panose="020B0604020202020204" pitchFamily="34" charset="0"/>
              <a:buChar char="•"/>
            </a:pPr>
            <a:endParaRPr lang="en-GB" dirty="0">
              <a:latin typeface="Arial" panose="020B0604020202020204" pitchFamily="34" charset="0"/>
              <a:cs typeface="Arial" panose="020B0604020202020204" pitchFamily="34" charset="0"/>
            </a:endParaRPr>
          </a:p>
          <a:p>
            <a:pPr marL="429895" indent="-457200">
              <a:buFont typeface="Arial" panose="020B0604020202020204" pitchFamily="34" charset="0"/>
              <a:buChar char="•"/>
            </a:pPr>
            <a:endParaRPr lang="en-GB" dirty="0">
              <a:latin typeface="Arial" panose="020B0604020202020204" pitchFamily="34" charset="0"/>
              <a:cs typeface="Arial" panose="020B0604020202020204" pitchFamily="34" charset="0"/>
            </a:endParaRPr>
          </a:p>
          <a:p>
            <a:pPr marL="0" indent="0" algn="ctr">
              <a:buNone/>
            </a:pPr>
            <a:r>
              <a:rPr lang="en-GB" b="1" dirty="0">
                <a:latin typeface="Arial" panose="020B0604020202020204" pitchFamily="34" charset="0"/>
                <a:cs typeface="Arial" panose="020B0604020202020204" pitchFamily="34" charset="0"/>
              </a:rPr>
              <a:t>Feedback your findings to the whole class</a:t>
            </a:r>
          </a:p>
          <a:p>
            <a:pPr marL="109855" indent="0">
              <a:buNone/>
            </a:pPr>
            <a:endParaRPr lang="en-GB" dirty="0"/>
          </a:p>
        </p:txBody>
      </p:sp>
    </p:spTree>
    <p:extLst>
      <p:ext uri="{BB962C8B-B14F-4D97-AF65-F5344CB8AC3E}">
        <p14:creationId xmlns:p14="http://schemas.microsoft.com/office/powerpoint/2010/main" val="2059260368"/>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CBDEE69-17EB-46F8-96D6-CFE075A6C599}"/>
              </a:ext>
            </a:extLst>
          </p:cNvPr>
          <p:cNvSpPr>
            <a:spLocks noGrp="1"/>
          </p:cNvSpPr>
          <p:nvPr>
            <p:ph type="title"/>
          </p:nvPr>
        </p:nvSpPr>
        <p:spPr/>
        <p:txBody>
          <a:bodyPr vert="horz" lIns="91440" tIns="45720" rIns="91440" bIns="45720" anchor="ctr">
            <a:normAutofit/>
          </a:bodyPr>
          <a:lstStyle/>
          <a:p>
            <a:pPr algn="ctr"/>
            <a:r>
              <a:rPr lang="en-GB" b="1" dirty="0">
                <a:latin typeface="Arial" panose="020B0604020202020204" pitchFamily="34" charset="0"/>
                <a:cs typeface="Arial" panose="020B0604020202020204" pitchFamily="34" charset="0"/>
              </a:rPr>
              <a:t>Activity </a:t>
            </a:r>
          </a:p>
        </p:txBody>
      </p:sp>
      <p:sp>
        <p:nvSpPr>
          <p:cNvPr id="3" name="Content Placeholder 2">
            <a:extLst>
              <a:ext uri="{FF2B5EF4-FFF2-40B4-BE49-F238E27FC236}">
                <a16:creationId xmlns:a16="http://schemas.microsoft.com/office/drawing/2014/main" id="{4721C6FE-4662-4581-BACF-4E91F417BE1E}"/>
              </a:ext>
            </a:extLst>
          </p:cNvPr>
          <p:cNvSpPr>
            <a:spLocks noGrp="1"/>
          </p:cNvSpPr>
          <p:nvPr>
            <p:ph idx="1"/>
          </p:nvPr>
        </p:nvSpPr>
        <p:spPr/>
        <p:txBody>
          <a:bodyPr vert="horz" lIns="91440" tIns="45720" rIns="91440" bIns="45720" anchor="t">
            <a:normAutofit/>
          </a:bodyPr>
          <a:lstStyle/>
          <a:p>
            <a:pPr marL="429895" indent="-457200" algn="just">
              <a:lnSpc>
                <a:spcPct val="150000"/>
              </a:lnSpc>
              <a:buFont typeface="Arial" panose="020B0604020202020204" pitchFamily="34" charset="0"/>
              <a:buChar char="•"/>
            </a:pPr>
            <a:r>
              <a:rPr lang="en-GB" dirty="0">
                <a:latin typeface="Arial" panose="020B0604020202020204" pitchFamily="34" charset="0"/>
                <a:cs typeface="Arial" panose="020B0604020202020204" pitchFamily="34" charset="0"/>
              </a:rPr>
              <a:t>A group of undergraduate students planned a research project on the detection of foetal abnormalities in the second trimester, by ultrasound scanning. The students collected data from the scan room without informing the mothers.</a:t>
            </a:r>
          </a:p>
        </p:txBody>
      </p:sp>
    </p:spTree>
    <p:extLst>
      <p:ext uri="{BB962C8B-B14F-4D97-AF65-F5344CB8AC3E}">
        <p14:creationId xmlns:p14="http://schemas.microsoft.com/office/powerpoint/2010/main" val="5439835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fade">
                                      <p:cBhvr>
                                        <p:cTn id="7" dur="500"/>
                                        <p:tgtEl>
                                          <p:spTgt spid="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Lst>
  </p:timing>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8C77297-B308-42E3-8A23-51437D7ECCF4}"/>
              </a:ext>
            </a:extLst>
          </p:cNvPr>
          <p:cNvSpPr>
            <a:spLocks noGrp="1"/>
          </p:cNvSpPr>
          <p:nvPr>
            <p:ph type="title"/>
          </p:nvPr>
        </p:nvSpPr>
        <p:spPr>
          <a:xfrm>
            <a:off x="1418397" y="516835"/>
            <a:ext cx="9601200" cy="990600"/>
          </a:xfrm>
        </p:spPr>
        <p:txBody>
          <a:bodyPr vert="horz" lIns="91440" tIns="45720" rIns="91440" bIns="45720" anchor="ctr">
            <a:normAutofit/>
          </a:bodyPr>
          <a:lstStyle/>
          <a:p>
            <a:pPr algn="ctr"/>
            <a:r>
              <a:rPr lang="en-GB" b="1" dirty="0">
                <a:latin typeface="Arial" panose="020B0604020202020204" pitchFamily="34" charset="0"/>
                <a:cs typeface="Arial" panose="020B0604020202020204" pitchFamily="34" charset="0"/>
              </a:rPr>
              <a:t>Activity </a:t>
            </a:r>
          </a:p>
        </p:txBody>
      </p:sp>
      <p:sp>
        <p:nvSpPr>
          <p:cNvPr id="3" name="Content Placeholder 2">
            <a:extLst>
              <a:ext uri="{FF2B5EF4-FFF2-40B4-BE49-F238E27FC236}">
                <a16:creationId xmlns:a16="http://schemas.microsoft.com/office/drawing/2014/main" id="{6E03907E-7C57-4943-93F1-AC1F9021DA2B}"/>
              </a:ext>
            </a:extLst>
          </p:cNvPr>
          <p:cNvSpPr>
            <a:spLocks noGrp="1"/>
          </p:cNvSpPr>
          <p:nvPr>
            <p:ph idx="1"/>
          </p:nvPr>
        </p:nvSpPr>
        <p:spPr/>
        <p:txBody>
          <a:bodyPr vert="horz" lIns="91440" tIns="45720" rIns="91440" bIns="45720" anchor="t">
            <a:normAutofit/>
          </a:bodyPr>
          <a:lstStyle/>
          <a:p>
            <a:pPr marL="429895" indent="-457200" algn="just">
              <a:lnSpc>
                <a:spcPct val="150000"/>
              </a:lnSpc>
              <a:buFont typeface="Arial" panose="020B0604020202020204" pitchFamily="34" charset="0"/>
              <a:buChar char="•"/>
            </a:pPr>
            <a:r>
              <a:rPr lang="en-GB" dirty="0">
                <a:latin typeface="Arial" panose="020B0604020202020204" pitchFamily="34" charset="0"/>
                <a:cs typeface="Arial" panose="020B0604020202020204" pitchFamily="34" charset="0"/>
              </a:rPr>
              <a:t>Students are required to prepare a research proposal during their undergraduate program. John developed the idea for his project and discussed with a friend. Several months later, he found that his idea had been submitted as a research proposal by his friend without his knowledge. </a:t>
            </a:r>
          </a:p>
          <a:p>
            <a:pPr marL="109855" indent="0">
              <a:buNone/>
            </a:pPr>
            <a:endParaRPr lang="en-GB" dirty="0"/>
          </a:p>
        </p:txBody>
      </p:sp>
    </p:spTree>
    <p:extLst>
      <p:ext uri="{BB962C8B-B14F-4D97-AF65-F5344CB8AC3E}">
        <p14:creationId xmlns:p14="http://schemas.microsoft.com/office/powerpoint/2010/main" val="288347786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fade">
                                      <p:cBhvr>
                                        <p:cTn id="7" dur="500"/>
                                        <p:tgtEl>
                                          <p:spTgt spid="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Lst>
  </p:timing>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9314615-5A97-4982-AD32-7628DE55A8C6}"/>
              </a:ext>
            </a:extLst>
          </p:cNvPr>
          <p:cNvSpPr>
            <a:spLocks noGrp="1"/>
          </p:cNvSpPr>
          <p:nvPr>
            <p:ph type="title"/>
          </p:nvPr>
        </p:nvSpPr>
        <p:spPr>
          <a:xfrm>
            <a:off x="1140101" y="367127"/>
            <a:ext cx="9601200" cy="971550"/>
          </a:xfrm>
        </p:spPr>
        <p:txBody>
          <a:bodyPr vert="horz" lIns="91440" tIns="45720" rIns="91440" bIns="45720" anchor="ctr">
            <a:normAutofit/>
          </a:bodyPr>
          <a:lstStyle/>
          <a:p>
            <a:pPr algn="ctr"/>
            <a:r>
              <a:rPr lang="en-GB" b="1" dirty="0">
                <a:latin typeface="Arial" panose="020B0604020202020204" pitchFamily="34" charset="0"/>
                <a:cs typeface="Arial" panose="020B0604020202020204" pitchFamily="34" charset="0"/>
              </a:rPr>
              <a:t>Activity </a:t>
            </a:r>
          </a:p>
        </p:txBody>
      </p:sp>
      <p:sp>
        <p:nvSpPr>
          <p:cNvPr id="3" name="Content Placeholder 2">
            <a:extLst>
              <a:ext uri="{FF2B5EF4-FFF2-40B4-BE49-F238E27FC236}">
                <a16:creationId xmlns:a16="http://schemas.microsoft.com/office/drawing/2014/main" id="{569D2738-4F97-4367-BC91-568A4CCA6C24}"/>
              </a:ext>
            </a:extLst>
          </p:cNvPr>
          <p:cNvSpPr>
            <a:spLocks noGrp="1"/>
          </p:cNvSpPr>
          <p:nvPr>
            <p:ph idx="1"/>
          </p:nvPr>
        </p:nvSpPr>
        <p:spPr/>
        <p:txBody>
          <a:bodyPr vert="horz" lIns="91440" tIns="45720" rIns="91440" bIns="45720" anchor="t">
            <a:normAutofit/>
          </a:bodyPr>
          <a:lstStyle/>
          <a:p>
            <a:pPr marL="109855" indent="0" algn="just">
              <a:lnSpc>
                <a:spcPct val="150000"/>
              </a:lnSpc>
              <a:buNone/>
            </a:pPr>
            <a:r>
              <a:rPr lang="en-GB" dirty="0">
                <a:latin typeface="Arial" panose="020B0604020202020204" pitchFamily="34" charset="0"/>
                <a:cs typeface="Arial" panose="020B0604020202020204" pitchFamily="34" charset="0"/>
              </a:rPr>
              <a:t>Four students decide to work together on a research project during the vacation. One of the students went abroad during the vacation and did not contribute to the research. The students include all four names in presentation made at a scientific congress. </a:t>
            </a:r>
          </a:p>
          <a:p>
            <a:pPr marL="109855" indent="0">
              <a:buNone/>
            </a:pPr>
            <a:endParaRPr lang="en-GB" dirty="0"/>
          </a:p>
        </p:txBody>
      </p:sp>
    </p:spTree>
    <p:extLst>
      <p:ext uri="{BB962C8B-B14F-4D97-AF65-F5344CB8AC3E}">
        <p14:creationId xmlns:p14="http://schemas.microsoft.com/office/powerpoint/2010/main" val="305558778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anim calcmode="lin" valueType="num">
                                      <p:cBhvr additive="base">
                                        <p:cTn id="7" dur="500" fill="hold"/>
                                        <p:tgtEl>
                                          <p:spTgt spid="3"/>
                                        </p:tgtEl>
                                        <p:attrNameLst>
                                          <p:attrName>ppt_x</p:attrName>
                                        </p:attrNameLst>
                                      </p:cBhvr>
                                      <p:tavLst>
                                        <p:tav tm="0">
                                          <p:val>
                                            <p:strVal val="#ppt_x"/>
                                          </p:val>
                                        </p:tav>
                                        <p:tav tm="100000">
                                          <p:val>
                                            <p:strVal val="#ppt_x"/>
                                          </p:val>
                                        </p:tav>
                                      </p:tavLst>
                                    </p:anim>
                                    <p:anim calcmode="lin" valueType="num">
                                      <p:cBhvr additive="base">
                                        <p:cTn id="8" dur="500" fill="hold"/>
                                        <p:tgtEl>
                                          <p:spTgt spid="3"/>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Lst>
  </p:timing>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EDEA43A-6184-4818-BFF3-8432DD6E5DDC}"/>
              </a:ext>
            </a:extLst>
          </p:cNvPr>
          <p:cNvSpPr>
            <a:spLocks noGrp="1"/>
          </p:cNvSpPr>
          <p:nvPr>
            <p:ph type="title"/>
          </p:nvPr>
        </p:nvSpPr>
        <p:spPr/>
        <p:txBody>
          <a:bodyPr vert="horz" lIns="91440" tIns="45720" rIns="91440" bIns="45720" anchor="ctr">
            <a:normAutofit/>
          </a:bodyPr>
          <a:lstStyle/>
          <a:p>
            <a:pPr algn="ctr"/>
            <a:r>
              <a:rPr lang="en-GB" b="1" dirty="0">
                <a:latin typeface="Arial" panose="020B0604020202020204" pitchFamily="34" charset="0"/>
                <a:cs typeface="Arial" panose="020B0604020202020204" pitchFamily="34" charset="0"/>
              </a:rPr>
              <a:t>Activity</a:t>
            </a:r>
          </a:p>
        </p:txBody>
      </p:sp>
      <p:sp>
        <p:nvSpPr>
          <p:cNvPr id="3" name="Content Placeholder 2">
            <a:extLst>
              <a:ext uri="{FF2B5EF4-FFF2-40B4-BE49-F238E27FC236}">
                <a16:creationId xmlns:a16="http://schemas.microsoft.com/office/drawing/2014/main" id="{9C271AB0-6672-4D26-9CE3-8AD6198F656A}"/>
              </a:ext>
            </a:extLst>
          </p:cNvPr>
          <p:cNvSpPr>
            <a:spLocks noGrp="1"/>
          </p:cNvSpPr>
          <p:nvPr>
            <p:ph idx="1"/>
          </p:nvPr>
        </p:nvSpPr>
        <p:spPr/>
        <p:txBody>
          <a:bodyPr vert="horz" lIns="91440" tIns="45720" rIns="91440" bIns="45720" anchor="t">
            <a:normAutofit/>
          </a:bodyPr>
          <a:lstStyle/>
          <a:p>
            <a:pPr marL="567055" indent="-457200">
              <a:buFont typeface="Wingdings" panose="05000000000000000000" pitchFamily="2" charset="2"/>
              <a:buChar char="§"/>
            </a:pPr>
            <a:r>
              <a:rPr lang="en-GB" dirty="0">
                <a:latin typeface="Arial" panose="020B0604020202020204" pitchFamily="34" charset="0"/>
                <a:cs typeface="Arial" panose="020B0604020202020204" pitchFamily="34" charset="0"/>
              </a:rPr>
              <a:t>A group of undergraduate students collected data from a group of bank workers, with consent, regarding their working hours and salary with regards to the prevalence of high blood pressure.</a:t>
            </a:r>
          </a:p>
          <a:p>
            <a:pPr marL="567055" indent="-457200">
              <a:buFont typeface="Wingdings" panose="05000000000000000000" pitchFamily="2" charset="2"/>
              <a:buChar char="§"/>
            </a:pPr>
            <a:r>
              <a:rPr lang="en-GB" dirty="0">
                <a:latin typeface="Arial" panose="020B0604020202020204" pitchFamily="34" charset="0"/>
                <a:cs typeface="Arial" panose="020B0604020202020204" pitchFamily="34" charset="0"/>
              </a:rPr>
              <a:t>The students subsequently gave the same data to another group of students who needed the same data variables for their own research. </a:t>
            </a:r>
          </a:p>
          <a:p>
            <a:pPr marL="567055" indent="-457200">
              <a:buFont typeface="Wingdings" panose="05000000000000000000" pitchFamily="2" charset="2"/>
              <a:buChar char="§"/>
            </a:pPr>
            <a:endParaRPr lang="en-GB"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97352403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fade">
                                      <p:cBhvr>
                                        <p:cTn id="7" dur="500"/>
                                        <p:tgtEl>
                                          <p:spTgt spid="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Lst>
  </p:timing>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4F6971C-C08F-48B4-85A8-CDCB971595D4}"/>
              </a:ext>
            </a:extLst>
          </p:cNvPr>
          <p:cNvSpPr>
            <a:spLocks noGrp="1"/>
          </p:cNvSpPr>
          <p:nvPr>
            <p:ph type="title"/>
          </p:nvPr>
        </p:nvSpPr>
        <p:spPr/>
        <p:txBody>
          <a:bodyPr vert="horz" lIns="91440" tIns="45720" rIns="91440" bIns="45720" anchor="ctr">
            <a:normAutofit/>
          </a:bodyPr>
          <a:lstStyle/>
          <a:p>
            <a:pPr algn="ctr"/>
            <a:r>
              <a:rPr lang="en-GB" b="1" dirty="0">
                <a:latin typeface="Arial" panose="020B0604020202020204" pitchFamily="34" charset="0"/>
                <a:cs typeface="Arial" panose="020B0604020202020204" pitchFamily="34" charset="0"/>
              </a:rPr>
              <a:t>Other ethical Problems</a:t>
            </a:r>
            <a:endParaRPr lang="en-GB" b="1" dirty="0"/>
          </a:p>
        </p:txBody>
      </p:sp>
      <p:sp>
        <p:nvSpPr>
          <p:cNvPr id="3" name="Content Placeholder 2">
            <a:extLst>
              <a:ext uri="{FF2B5EF4-FFF2-40B4-BE49-F238E27FC236}">
                <a16:creationId xmlns:a16="http://schemas.microsoft.com/office/drawing/2014/main" id="{8DFCE892-E8AC-4385-AF17-4C21422EE930}"/>
              </a:ext>
            </a:extLst>
          </p:cNvPr>
          <p:cNvSpPr>
            <a:spLocks noGrp="1"/>
          </p:cNvSpPr>
          <p:nvPr>
            <p:ph idx="1"/>
          </p:nvPr>
        </p:nvSpPr>
        <p:spPr/>
        <p:txBody>
          <a:bodyPr vert="horz" lIns="91440" tIns="45720" rIns="91440" bIns="45720" anchor="t">
            <a:normAutofit/>
          </a:bodyPr>
          <a:lstStyle/>
          <a:p>
            <a:pPr marL="429895" indent="-457200">
              <a:buFont typeface="Arial" panose="020B0604020202020204" pitchFamily="34" charset="0"/>
              <a:buChar char="•"/>
            </a:pPr>
            <a:r>
              <a:rPr lang="en-GB" dirty="0">
                <a:latin typeface="Arial" panose="020B0604020202020204" pitchFamily="34" charset="0"/>
                <a:cs typeface="Arial" panose="020B0604020202020204" pitchFamily="34" charset="0"/>
              </a:rPr>
              <a:t>Plagiarism</a:t>
            </a:r>
          </a:p>
          <a:p>
            <a:pPr marL="429895" indent="-457200">
              <a:buFont typeface="Arial" panose="020B0604020202020204" pitchFamily="34" charset="0"/>
              <a:buChar char="•"/>
            </a:pPr>
            <a:endParaRPr lang="en-GB" dirty="0">
              <a:latin typeface="Arial" panose="020B0604020202020204" pitchFamily="34" charset="0"/>
              <a:cs typeface="Arial" panose="020B0604020202020204" pitchFamily="34" charset="0"/>
            </a:endParaRPr>
          </a:p>
          <a:p>
            <a:pPr marL="429895" indent="-457200">
              <a:buFont typeface="Arial" panose="020B0604020202020204" pitchFamily="34" charset="0"/>
              <a:buChar char="•"/>
            </a:pPr>
            <a:r>
              <a:rPr lang="en-GB" dirty="0">
                <a:latin typeface="Arial" panose="020B0604020202020204" pitchFamily="34" charset="0"/>
                <a:cs typeface="Arial" panose="020B0604020202020204" pitchFamily="34" charset="0"/>
              </a:rPr>
              <a:t>Piracy (unauthorised use or reproduction of other people’s work)</a:t>
            </a:r>
          </a:p>
          <a:p>
            <a:pPr marL="429895" indent="-457200">
              <a:buFont typeface="Arial" panose="020B0604020202020204" pitchFamily="34" charset="0"/>
              <a:buChar char="•"/>
            </a:pPr>
            <a:r>
              <a:rPr lang="en-GB" dirty="0">
                <a:latin typeface="Arial" panose="020B0604020202020204" pitchFamily="34" charset="0"/>
                <a:cs typeface="Arial" panose="020B0604020202020204" pitchFamily="34" charset="0"/>
              </a:rPr>
              <a:t>Fraud</a:t>
            </a:r>
          </a:p>
          <a:p>
            <a:pPr marL="429895" indent="-457200">
              <a:buFont typeface="Arial" panose="020B0604020202020204" pitchFamily="34" charset="0"/>
              <a:buChar char="•"/>
            </a:pPr>
            <a:endParaRPr lang="en-GB" dirty="0">
              <a:latin typeface="Arial" panose="020B0604020202020204" pitchFamily="34" charset="0"/>
              <a:cs typeface="Arial" panose="020B0604020202020204" pitchFamily="34" charset="0"/>
            </a:endParaRPr>
          </a:p>
          <a:p>
            <a:pPr marL="429895" indent="-457200">
              <a:buFont typeface="Arial" panose="020B0604020202020204" pitchFamily="34" charset="0"/>
              <a:buChar char="•"/>
            </a:pPr>
            <a:r>
              <a:rPr lang="en-GB" dirty="0">
                <a:latin typeface="Arial" panose="020B0604020202020204" pitchFamily="34" charset="0"/>
                <a:cs typeface="Arial" panose="020B0604020202020204" pitchFamily="34" charset="0"/>
              </a:rPr>
              <a:t>Submitting/Publishing the same paper to different journals. </a:t>
            </a:r>
          </a:p>
        </p:txBody>
      </p:sp>
    </p:spTree>
    <p:extLst>
      <p:ext uri="{BB962C8B-B14F-4D97-AF65-F5344CB8AC3E}">
        <p14:creationId xmlns:p14="http://schemas.microsoft.com/office/powerpoint/2010/main" val="1185323190"/>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B79E907-C114-360F-22A1-62D3A45931E5}"/>
              </a:ext>
            </a:extLst>
          </p:cNvPr>
          <p:cNvSpPr>
            <a:spLocks noGrp="1"/>
          </p:cNvSpPr>
          <p:nvPr>
            <p:ph type="title"/>
          </p:nvPr>
        </p:nvSpPr>
        <p:spPr/>
        <p:txBody>
          <a:bodyPr/>
          <a:lstStyle/>
          <a:p>
            <a:pPr algn="ctr"/>
            <a:r>
              <a:rPr lang="en-GB" b="1" dirty="0">
                <a:latin typeface="Arial" panose="020B0604020202020204" pitchFamily="34" charset="0"/>
                <a:cs typeface="Arial" panose="020B0604020202020204" pitchFamily="34" charset="0"/>
              </a:rPr>
              <a:t>Other ethical Problems</a:t>
            </a:r>
          </a:p>
        </p:txBody>
      </p:sp>
      <p:sp>
        <p:nvSpPr>
          <p:cNvPr id="3" name="Content Placeholder 2">
            <a:extLst>
              <a:ext uri="{FF2B5EF4-FFF2-40B4-BE49-F238E27FC236}">
                <a16:creationId xmlns:a16="http://schemas.microsoft.com/office/drawing/2014/main" id="{7F5E3CC8-DAD8-2254-0475-3B55724A4806}"/>
              </a:ext>
            </a:extLst>
          </p:cNvPr>
          <p:cNvSpPr>
            <a:spLocks noGrp="1"/>
          </p:cNvSpPr>
          <p:nvPr>
            <p:ph idx="1"/>
          </p:nvPr>
        </p:nvSpPr>
        <p:spPr>
          <a:xfrm>
            <a:off x="1480932" y="1885261"/>
            <a:ext cx="9230136" cy="4351336"/>
          </a:xfrm>
        </p:spPr>
        <p:txBody>
          <a:bodyPr/>
          <a:lstStyle/>
          <a:p>
            <a:r>
              <a:rPr lang="en-GB" dirty="0">
                <a:latin typeface="Arial" panose="020B0604020202020204" pitchFamily="34" charset="0"/>
                <a:cs typeface="Arial" panose="020B0604020202020204" pitchFamily="34" charset="0"/>
              </a:rPr>
              <a:t>Communicating research result can also involve ethical issues</a:t>
            </a:r>
          </a:p>
          <a:p>
            <a:r>
              <a:rPr lang="en-GB" b="1" dirty="0">
                <a:latin typeface="Arial" panose="020B0604020202020204" pitchFamily="34" charset="0"/>
                <a:cs typeface="Arial" panose="020B0604020202020204" pitchFamily="34" charset="0"/>
              </a:rPr>
              <a:t>Result communication </a:t>
            </a:r>
            <a:r>
              <a:rPr lang="en-GB" dirty="0">
                <a:latin typeface="Arial" panose="020B0604020202020204" pitchFamily="34" charset="0"/>
                <a:cs typeface="Arial" panose="020B0604020202020204" pitchFamily="34" charset="0"/>
              </a:rPr>
              <a:t>must be honest, reliable and credible and must be free of plagiarism and research misconduct.</a:t>
            </a:r>
          </a:p>
          <a:p>
            <a:r>
              <a:rPr lang="en-GB" dirty="0">
                <a:latin typeface="Arial" panose="020B0604020202020204" pitchFamily="34" charset="0"/>
                <a:cs typeface="Arial" panose="020B0604020202020204" pitchFamily="34" charset="0"/>
              </a:rPr>
              <a:t>Plagiarism means submitting others’ peoples works as your own</a:t>
            </a:r>
          </a:p>
          <a:p>
            <a:r>
              <a:rPr lang="en-GB" dirty="0">
                <a:latin typeface="Arial" panose="020B0604020202020204" pitchFamily="34" charset="0"/>
                <a:cs typeface="Arial" panose="020B0604020202020204" pitchFamily="34" charset="0"/>
              </a:rPr>
              <a:t>Self-plagiarism is when you republish or re-submit parts of your own papers or reports without properly citing your original work.</a:t>
            </a:r>
          </a:p>
        </p:txBody>
      </p:sp>
    </p:spTree>
    <p:extLst>
      <p:ext uri="{BB962C8B-B14F-4D97-AF65-F5344CB8AC3E}">
        <p14:creationId xmlns:p14="http://schemas.microsoft.com/office/powerpoint/2010/main" val="494575063"/>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3654458-C985-2957-4B7B-752C416AFA9F}"/>
              </a:ext>
            </a:extLst>
          </p:cNvPr>
          <p:cNvSpPr>
            <a:spLocks noGrp="1"/>
          </p:cNvSpPr>
          <p:nvPr>
            <p:ph type="title"/>
          </p:nvPr>
        </p:nvSpPr>
        <p:spPr/>
        <p:txBody>
          <a:bodyPr/>
          <a:lstStyle/>
          <a:p>
            <a:pPr algn="ctr"/>
            <a:r>
              <a:rPr lang="en-GB" b="1" dirty="0">
                <a:latin typeface="Arial" panose="020B0604020202020204" pitchFamily="34" charset="0"/>
                <a:cs typeface="Arial" panose="020B0604020202020204" pitchFamily="34" charset="0"/>
              </a:rPr>
              <a:t>Other ethical Problems</a:t>
            </a:r>
            <a:endParaRPr lang="en-GB" dirty="0"/>
          </a:p>
        </p:txBody>
      </p:sp>
      <p:sp>
        <p:nvSpPr>
          <p:cNvPr id="3" name="Content Placeholder 2">
            <a:extLst>
              <a:ext uri="{FF2B5EF4-FFF2-40B4-BE49-F238E27FC236}">
                <a16:creationId xmlns:a16="http://schemas.microsoft.com/office/drawing/2014/main" id="{B1C130A1-E5A8-5BD4-A179-D5604C6D4475}"/>
              </a:ext>
            </a:extLst>
          </p:cNvPr>
          <p:cNvSpPr>
            <a:spLocks noGrp="1"/>
          </p:cNvSpPr>
          <p:nvPr>
            <p:ph idx="1"/>
          </p:nvPr>
        </p:nvSpPr>
        <p:spPr/>
        <p:txBody>
          <a:bodyPr/>
          <a:lstStyle/>
          <a:p>
            <a:r>
              <a:rPr lang="en-GB" b="1" dirty="0">
                <a:latin typeface="Arial" panose="020B0604020202020204" pitchFamily="34" charset="0"/>
                <a:cs typeface="Arial" panose="020B0604020202020204" pitchFamily="34" charset="0"/>
              </a:rPr>
              <a:t>Research misconduct </a:t>
            </a:r>
            <a:r>
              <a:rPr lang="en-GB" dirty="0">
                <a:latin typeface="Arial" panose="020B0604020202020204" pitchFamily="34" charset="0"/>
                <a:cs typeface="Arial" panose="020B0604020202020204" pitchFamily="34" charset="0"/>
              </a:rPr>
              <a:t>means “making up or falsifying data, manipulating data analyses, or misrepresenting results in research reports”. </a:t>
            </a:r>
          </a:p>
          <a:p>
            <a:r>
              <a:rPr lang="en-GB" dirty="0">
                <a:latin typeface="Arial" panose="020B0604020202020204" pitchFamily="34" charset="0"/>
                <a:cs typeface="Arial" panose="020B0604020202020204" pitchFamily="34" charset="0"/>
              </a:rPr>
              <a:t>Research misconduct is a “form of academic fraud”.</a:t>
            </a:r>
          </a:p>
        </p:txBody>
      </p:sp>
    </p:spTree>
    <p:extLst>
      <p:ext uri="{BB962C8B-B14F-4D97-AF65-F5344CB8AC3E}">
        <p14:creationId xmlns:p14="http://schemas.microsoft.com/office/powerpoint/2010/main" val="437124284"/>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12885A1-ACE4-43AE-A426-741D3EE62839}"/>
              </a:ext>
            </a:extLst>
          </p:cNvPr>
          <p:cNvSpPr>
            <a:spLocks noGrp="1"/>
          </p:cNvSpPr>
          <p:nvPr>
            <p:ph type="ctrTitle"/>
          </p:nvPr>
        </p:nvSpPr>
        <p:spPr/>
        <p:txBody>
          <a:bodyPr>
            <a:normAutofit/>
          </a:bodyPr>
          <a:lstStyle/>
          <a:p>
            <a:r>
              <a:rPr lang="en-GB" sz="4800" b="1" i="1" dirty="0">
                <a:latin typeface="Arial" panose="020B0604020202020204" pitchFamily="34" charset="0"/>
                <a:cs typeface="Arial" panose="020B0604020202020204" pitchFamily="34" charset="0"/>
              </a:rPr>
              <a:t>Summary of todays session</a:t>
            </a:r>
          </a:p>
        </p:txBody>
      </p:sp>
    </p:spTree>
    <p:extLst>
      <p:ext uri="{BB962C8B-B14F-4D97-AF65-F5344CB8AC3E}">
        <p14:creationId xmlns:p14="http://schemas.microsoft.com/office/powerpoint/2010/main" val="431886692"/>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8E79860-08D7-4003-9564-80C8955EC6A8}"/>
              </a:ext>
            </a:extLst>
          </p:cNvPr>
          <p:cNvSpPr txBox="1">
            <a:spLocks noGrp="1"/>
          </p:cNvSpPr>
          <p:nvPr>
            <p:ph type="title"/>
          </p:nvPr>
        </p:nvSpPr>
        <p:spPr>
          <a:xfrm>
            <a:off x="838200" y="128825"/>
            <a:ext cx="10515600" cy="1289010"/>
          </a:xfrm>
          <a:solidFill>
            <a:srgbClr val="B4C7E7"/>
          </a:solidFill>
        </p:spPr>
        <p:txBody>
          <a:bodyPr anchorCtr="1"/>
          <a:lstStyle/>
          <a:p>
            <a:pPr lvl="0" algn="ctr"/>
            <a:r>
              <a:rPr lang="en-GB" b="1" dirty="0">
                <a:latin typeface="Arial" panose="020B0604020202020204" pitchFamily="34" charset="0"/>
                <a:cs typeface="Arial" panose="020B0604020202020204" pitchFamily="34" charset="0"/>
              </a:rPr>
              <a:t>Types of ethical issues</a:t>
            </a:r>
          </a:p>
        </p:txBody>
      </p:sp>
      <p:sp>
        <p:nvSpPr>
          <p:cNvPr id="3" name="Content Placeholder 2">
            <a:extLst>
              <a:ext uri="{FF2B5EF4-FFF2-40B4-BE49-F238E27FC236}">
                <a16:creationId xmlns:a16="http://schemas.microsoft.com/office/drawing/2014/main" id="{10C7E2E1-400A-4F39-9886-92B40CFD129B}"/>
              </a:ext>
            </a:extLst>
          </p:cNvPr>
          <p:cNvSpPr txBox="1">
            <a:spLocks noGrp="1"/>
          </p:cNvSpPr>
          <p:nvPr>
            <p:ph idx="1"/>
          </p:nvPr>
        </p:nvSpPr>
        <p:spPr>
          <a:xfrm>
            <a:off x="838200" y="1551397"/>
            <a:ext cx="10284001" cy="4982967"/>
          </a:xfrm>
        </p:spPr>
        <p:txBody>
          <a:bodyPr>
            <a:normAutofit/>
          </a:bodyPr>
          <a:lstStyle/>
          <a:p>
            <a:pPr marL="0" lvl="0" indent="0">
              <a:buNone/>
            </a:pPr>
            <a:endParaRPr lang="en-GB" dirty="0"/>
          </a:p>
          <a:p>
            <a:pPr marL="0" lvl="0" indent="0">
              <a:buNone/>
            </a:pPr>
            <a:endParaRPr lang="en-GB" sz="3200" dirty="0">
              <a:latin typeface="Arial" panose="020B0604020202020204" pitchFamily="34" charset="0"/>
              <a:cs typeface="Arial" panose="020B0604020202020204" pitchFamily="34" charset="0"/>
            </a:endParaRPr>
          </a:p>
        </p:txBody>
      </p:sp>
      <p:graphicFrame>
        <p:nvGraphicFramePr>
          <p:cNvPr id="6" name="Table 5">
            <a:extLst>
              <a:ext uri="{FF2B5EF4-FFF2-40B4-BE49-F238E27FC236}">
                <a16:creationId xmlns:a16="http://schemas.microsoft.com/office/drawing/2014/main" id="{29E98A1E-FAF5-456C-A2BF-AA23B5423B6D}"/>
              </a:ext>
            </a:extLst>
          </p:cNvPr>
          <p:cNvGraphicFramePr>
            <a:graphicFrameLocks noGrp="1"/>
          </p:cNvGraphicFramePr>
          <p:nvPr>
            <p:extLst>
              <p:ext uri="{D42A27DB-BD31-4B8C-83A1-F6EECF244321}">
                <p14:modId xmlns:p14="http://schemas.microsoft.com/office/powerpoint/2010/main" val="1019682823"/>
              </p:ext>
            </p:extLst>
          </p:nvPr>
        </p:nvGraphicFramePr>
        <p:xfrm>
          <a:off x="838200" y="2126774"/>
          <a:ext cx="10515600" cy="4023360"/>
        </p:xfrm>
        <a:graphic>
          <a:graphicData uri="http://schemas.openxmlformats.org/drawingml/2006/table">
            <a:tbl>
              <a:tblPr/>
              <a:tblGrid>
                <a:gridCol w="5257800">
                  <a:extLst>
                    <a:ext uri="{9D8B030D-6E8A-4147-A177-3AD203B41FA5}">
                      <a16:colId xmlns:a16="http://schemas.microsoft.com/office/drawing/2014/main" val="3043075272"/>
                    </a:ext>
                  </a:extLst>
                </a:gridCol>
                <a:gridCol w="5257800">
                  <a:extLst>
                    <a:ext uri="{9D8B030D-6E8A-4147-A177-3AD203B41FA5}">
                      <a16:colId xmlns:a16="http://schemas.microsoft.com/office/drawing/2014/main" val="1802975285"/>
                    </a:ext>
                  </a:extLst>
                </a:gridCol>
              </a:tblGrid>
              <a:tr h="406605">
                <a:tc>
                  <a:txBody>
                    <a:bodyPr/>
                    <a:lstStyle/>
                    <a:p>
                      <a:pPr algn="l" fontAlgn="t"/>
                      <a:r>
                        <a:rPr lang="en-GB" sz="2400" b="1" dirty="0">
                          <a:effectLst/>
                          <a:latin typeface="Arial" panose="020B0604020202020204" pitchFamily="34" charset="0"/>
                          <a:cs typeface="Arial" panose="020B0604020202020204" pitchFamily="34" charset="0"/>
                        </a:rPr>
                        <a:t>Ethical issue</a:t>
                      </a:r>
                      <a:endParaRPr lang="en-GB" sz="2400" dirty="0">
                        <a:effectLst/>
                        <a:latin typeface="Arial" panose="020B0604020202020204" pitchFamily="34" charset="0"/>
                        <a:cs typeface="Arial" panose="020B0604020202020204" pitchFamily="34" charset="0"/>
                      </a:endParaRPr>
                    </a:p>
                  </a:txBody>
                  <a:tcPr>
                    <a:lnL>
                      <a:noFill/>
                    </a:lnL>
                    <a:lnR>
                      <a:noFill/>
                    </a:lnR>
                    <a:lnT>
                      <a:noFill/>
                    </a:lnT>
                    <a:lnB>
                      <a:noFill/>
                    </a:lnB>
                    <a:solidFill>
                      <a:srgbClr val="FFFFFF"/>
                    </a:solidFill>
                  </a:tcPr>
                </a:tc>
                <a:tc>
                  <a:txBody>
                    <a:bodyPr/>
                    <a:lstStyle/>
                    <a:p>
                      <a:pPr algn="l" fontAlgn="t"/>
                      <a:r>
                        <a:rPr lang="en-GB" sz="2400" b="1" dirty="0">
                          <a:effectLst/>
                          <a:latin typeface="Arial" panose="020B0604020202020204" pitchFamily="34" charset="0"/>
                          <a:cs typeface="Arial" panose="020B0604020202020204" pitchFamily="34" charset="0"/>
                        </a:rPr>
                        <a:t>Definition</a:t>
                      </a:r>
                      <a:endParaRPr lang="en-GB" sz="2400" dirty="0">
                        <a:effectLst/>
                        <a:latin typeface="Arial" panose="020B0604020202020204" pitchFamily="34" charset="0"/>
                        <a:cs typeface="Arial" panose="020B0604020202020204" pitchFamily="34" charset="0"/>
                      </a:endParaRPr>
                    </a:p>
                  </a:txBody>
                  <a:tcPr>
                    <a:lnL>
                      <a:noFill/>
                    </a:lnL>
                    <a:lnR>
                      <a:noFill/>
                    </a:lnR>
                    <a:lnT>
                      <a:noFill/>
                    </a:lnT>
                    <a:lnB>
                      <a:noFill/>
                    </a:lnB>
                    <a:solidFill>
                      <a:srgbClr val="FFFFFF"/>
                    </a:solidFill>
                  </a:tcPr>
                </a:tc>
                <a:extLst>
                  <a:ext uri="{0D108BD9-81ED-4DB2-BD59-A6C34878D82A}">
                    <a16:rowId xmlns:a16="http://schemas.microsoft.com/office/drawing/2014/main" val="258092871"/>
                  </a:ext>
                </a:extLst>
              </a:tr>
              <a:tr h="711559">
                <a:tc>
                  <a:txBody>
                    <a:bodyPr/>
                    <a:lstStyle/>
                    <a:p>
                      <a:pPr algn="l" fontAlgn="t"/>
                      <a:r>
                        <a:rPr lang="en-GB" sz="2400">
                          <a:effectLst/>
                          <a:latin typeface="Arial" panose="020B0604020202020204" pitchFamily="34" charset="0"/>
                          <a:cs typeface="Arial" panose="020B0604020202020204" pitchFamily="34" charset="0"/>
                        </a:rPr>
                        <a:t>Voluntary participation</a:t>
                      </a:r>
                    </a:p>
                  </a:txBody>
                  <a:tcPr>
                    <a:lnL>
                      <a:noFill/>
                    </a:lnL>
                    <a:lnR w="6350" cap="flat" cmpd="sng" algn="ctr">
                      <a:solidFill>
                        <a:srgbClr val="EFEEE9"/>
                      </a:solidFill>
                      <a:prstDash val="solid"/>
                      <a:round/>
                      <a:headEnd type="none" w="med" len="med"/>
                      <a:tailEnd type="none" w="med" len="med"/>
                    </a:lnR>
                    <a:lnT>
                      <a:noFill/>
                    </a:lnT>
                    <a:lnB w="6350" cap="flat" cmpd="sng" algn="ctr">
                      <a:solidFill>
                        <a:srgbClr val="EFEEE9"/>
                      </a:solidFill>
                      <a:prstDash val="solid"/>
                      <a:round/>
                      <a:headEnd type="none" w="med" len="med"/>
                      <a:tailEnd type="none" w="med" len="med"/>
                    </a:lnB>
                    <a:solidFill>
                      <a:srgbClr val="FFFFFF"/>
                    </a:solidFill>
                  </a:tcPr>
                </a:tc>
                <a:tc>
                  <a:txBody>
                    <a:bodyPr/>
                    <a:lstStyle/>
                    <a:p>
                      <a:pPr fontAlgn="t"/>
                      <a:r>
                        <a:rPr lang="en-GB" sz="2400" dirty="0">
                          <a:effectLst/>
                          <a:latin typeface="Arial" panose="020B0604020202020204" pitchFamily="34" charset="0"/>
                          <a:cs typeface="Arial" panose="020B0604020202020204" pitchFamily="34" charset="0"/>
                        </a:rPr>
                        <a:t>Your participants are free to opt in or out of the study at any point in time.</a:t>
                      </a:r>
                    </a:p>
                  </a:txBody>
                  <a:tcPr>
                    <a:lnL w="6350" cap="flat" cmpd="sng" algn="ctr">
                      <a:solidFill>
                        <a:srgbClr val="EFEEE9"/>
                      </a:solidFill>
                      <a:prstDash val="solid"/>
                      <a:round/>
                      <a:headEnd type="none" w="med" len="med"/>
                      <a:tailEnd type="none" w="med" len="med"/>
                    </a:lnL>
                    <a:lnR>
                      <a:noFill/>
                    </a:lnR>
                    <a:lnT>
                      <a:noFill/>
                    </a:lnT>
                    <a:lnB w="6350" cap="flat" cmpd="sng" algn="ctr">
                      <a:solidFill>
                        <a:srgbClr val="EFEEE9"/>
                      </a:solidFill>
                      <a:prstDash val="solid"/>
                      <a:round/>
                      <a:headEnd type="none" w="med" len="med"/>
                      <a:tailEnd type="none" w="med" len="med"/>
                    </a:lnB>
                    <a:solidFill>
                      <a:srgbClr val="FFFFFF"/>
                    </a:solidFill>
                  </a:tcPr>
                </a:tc>
                <a:extLst>
                  <a:ext uri="{0D108BD9-81ED-4DB2-BD59-A6C34878D82A}">
                    <a16:rowId xmlns:a16="http://schemas.microsoft.com/office/drawing/2014/main" val="4152748191"/>
                  </a:ext>
                </a:extLst>
              </a:tr>
              <a:tr h="1016512">
                <a:tc>
                  <a:txBody>
                    <a:bodyPr/>
                    <a:lstStyle/>
                    <a:p>
                      <a:pPr algn="l" fontAlgn="t"/>
                      <a:r>
                        <a:rPr lang="en-GB" sz="2400" dirty="0">
                          <a:effectLst/>
                          <a:latin typeface="Arial" panose="020B0604020202020204" pitchFamily="34" charset="0"/>
                          <a:cs typeface="Arial" panose="020B0604020202020204" pitchFamily="34" charset="0"/>
                        </a:rPr>
                        <a:t>Informed consent</a:t>
                      </a:r>
                    </a:p>
                  </a:txBody>
                  <a:tcPr>
                    <a:lnL>
                      <a:noFill/>
                    </a:lnL>
                    <a:lnR w="6350" cap="flat" cmpd="sng" algn="ctr">
                      <a:solidFill>
                        <a:srgbClr val="EFEEE9"/>
                      </a:solidFill>
                      <a:prstDash val="solid"/>
                      <a:round/>
                      <a:headEnd type="none" w="med" len="med"/>
                      <a:tailEnd type="none" w="med" len="med"/>
                    </a:lnR>
                    <a:lnT w="6350" cap="flat" cmpd="sng" algn="ctr">
                      <a:solidFill>
                        <a:srgbClr val="EFEEE9"/>
                      </a:solidFill>
                      <a:prstDash val="solid"/>
                      <a:round/>
                      <a:headEnd type="none" w="med" len="med"/>
                      <a:tailEnd type="none" w="med" len="med"/>
                    </a:lnT>
                    <a:lnB w="6350" cap="flat" cmpd="sng" algn="ctr">
                      <a:solidFill>
                        <a:srgbClr val="EFEEE9"/>
                      </a:solidFill>
                      <a:prstDash val="solid"/>
                      <a:round/>
                      <a:headEnd type="none" w="med" len="med"/>
                      <a:tailEnd type="none" w="med" len="med"/>
                    </a:lnB>
                    <a:solidFill>
                      <a:srgbClr val="FFFFFF"/>
                    </a:solidFill>
                  </a:tcPr>
                </a:tc>
                <a:tc>
                  <a:txBody>
                    <a:bodyPr/>
                    <a:lstStyle/>
                    <a:p>
                      <a:pPr fontAlgn="t"/>
                      <a:r>
                        <a:rPr lang="en-GB" sz="2400" dirty="0">
                          <a:effectLst/>
                          <a:latin typeface="Arial" panose="020B0604020202020204" pitchFamily="34" charset="0"/>
                          <a:cs typeface="Arial" panose="020B0604020202020204" pitchFamily="34" charset="0"/>
                        </a:rPr>
                        <a:t>Participants know the purpose, benefits, risks, and funding behind the study before they agree or decline to join.</a:t>
                      </a:r>
                    </a:p>
                  </a:txBody>
                  <a:tcPr>
                    <a:lnL w="6350" cap="flat" cmpd="sng" algn="ctr">
                      <a:solidFill>
                        <a:srgbClr val="EFEEE9"/>
                      </a:solidFill>
                      <a:prstDash val="solid"/>
                      <a:round/>
                      <a:headEnd type="none" w="med" len="med"/>
                      <a:tailEnd type="none" w="med" len="med"/>
                    </a:lnL>
                    <a:lnR>
                      <a:noFill/>
                    </a:lnR>
                    <a:lnT w="6350" cap="flat" cmpd="sng" algn="ctr">
                      <a:solidFill>
                        <a:srgbClr val="EFEEE9"/>
                      </a:solidFill>
                      <a:prstDash val="solid"/>
                      <a:round/>
                      <a:headEnd type="none" w="med" len="med"/>
                      <a:tailEnd type="none" w="med" len="med"/>
                    </a:lnT>
                    <a:lnB w="6350" cap="flat" cmpd="sng" algn="ctr">
                      <a:solidFill>
                        <a:srgbClr val="EFEEE9"/>
                      </a:solidFill>
                      <a:prstDash val="solid"/>
                      <a:round/>
                      <a:headEnd type="none" w="med" len="med"/>
                      <a:tailEnd type="none" w="med" len="med"/>
                    </a:lnB>
                    <a:solidFill>
                      <a:srgbClr val="FFFFFF"/>
                    </a:solidFill>
                  </a:tcPr>
                </a:tc>
                <a:extLst>
                  <a:ext uri="{0D108BD9-81ED-4DB2-BD59-A6C34878D82A}">
                    <a16:rowId xmlns:a16="http://schemas.microsoft.com/office/drawing/2014/main" val="470417233"/>
                  </a:ext>
                </a:extLst>
              </a:tr>
              <a:tr h="711559">
                <a:tc>
                  <a:txBody>
                    <a:bodyPr/>
                    <a:lstStyle/>
                    <a:p>
                      <a:pPr algn="l" fontAlgn="t"/>
                      <a:r>
                        <a:rPr lang="en-GB" sz="2400">
                          <a:effectLst/>
                          <a:latin typeface="Arial" panose="020B0604020202020204" pitchFamily="34" charset="0"/>
                          <a:cs typeface="Arial" panose="020B0604020202020204" pitchFamily="34" charset="0"/>
                        </a:rPr>
                        <a:t>Anonymity</a:t>
                      </a:r>
                    </a:p>
                  </a:txBody>
                  <a:tcPr>
                    <a:lnL>
                      <a:noFill/>
                    </a:lnL>
                    <a:lnR w="6350" cap="flat" cmpd="sng" algn="ctr">
                      <a:solidFill>
                        <a:srgbClr val="EFEEE9"/>
                      </a:solidFill>
                      <a:prstDash val="solid"/>
                      <a:round/>
                      <a:headEnd type="none" w="med" len="med"/>
                      <a:tailEnd type="none" w="med" len="med"/>
                    </a:lnR>
                    <a:lnT w="6350" cap="flat" cmpd="sng" algn="ctr">
                      <a:solidFill>
                        <a:srgbClr val="EFEEE9"/>
                      </a:solidFill>
                      <a:prstDash val="solid"/>
                      <a:round/>
                      <a:headEnd type="none" w="med" len="med"/>
                      <a:tailEnd type="none" w="med" len="med"/>
                    </a:lnT>
                    <a:lnB w="6350" cap="flat" cmpd="sng" algn="ctr">
                      <a:solidFill>
                        <a:srgbClr val="EFEEE9"/>
                      </a:solidFill>
                      <a:prstDash val="solid"/>
                      <a:round/>
                      <a:headEnd type="none" w="med" len="med"/>
                      <a:tailEnd type="none" w="med" len="med"/>
                    </a:lnB>
                    <a:solidFill>
                      <a:srgbClr val="FFFFFF"/>
                    </a:solidFill>
                  </a:tcPr>
                </a:tc>
                <a:tc>
                  <a:txBody>
                    <a:bodyPr/>
                    <a:lstStyle/>
                    <a:p>
                      <a:pPr fontAlgn="t"/>
                      <a:r>
                        <a:rPr lang="en-GB" sz="2400" dirty="0">
                          <a:effectLst/>
                          <a:latin typeface="Arial" panose="020B0604020202020204" pitchFamily="34" charset="0"/>
                          <a:cs typeface="Arial" panose="020B0604020202020204" pitchFamily="34" charset="0"/>
                        </a:rPr>
                        <a:t>You don’t know the identities of the participants. Personally identifiable data is not collected.</a:t>
                      </a:r>
                    </a:p>
                  </a:txBody>
                  <a:tcPr>
                    <a:lnL w="6350" cap="flat" cmpd="sng" algn="ctr">
                      <a:solidFill>
                        <a:srgbClr val="EFEEE9"/>
                      </a:solidFill>
                      <a:prstDash val="solid"/>
                      <a:round/>
                      <a:headEnd type="none" w="med" len="med"/>
                      <a:tailEnd type="none" w="med" len="med"/>
                    </a:lnL>
                    <a:lnR>
                      <a:noFill/>
                    </a:lnR>
                    <a:lnT w="6350" cap="flat" cmpd="sng" algn="ctr">
                      <a:solidFill>
                        <a:srgbClr val="EFEEE9"/>
                      </a:solidFill>
                      <a:prstDash val="solid"/>
                      <a:round/>
                      <a:headEnd type="none" w="med" len="med"/>
                      <a:tailEnd type="none" w="med" len="med"/>
                    </a:lnT>
                    <a:lnB w="6350" cap="flat" cmpd="sng" algn="ctr">
                      <a:solidFill>
                        <a:srgbClr val="EFEEE9"/>
                      </a:solidFill>
                      <a:prstDash val="solid"/>
                      <a:round/>
                      <a:headEnd type="none" w="med" len="med"/>
                      <a:tailEnd type="none" w="med" len="med"/>
                    </a:lnB>
                    <a:solidFill>
                      <a:srgbClr val="FFFFFF"/>
                    </a:solidFill>
                  </a:tcPr>
                </a:tc>
                <a:extLst>
                  <a:ext uri="{0D108BD9-81ED-4DB2-BD59-A6C34878D82A}">
                    <a16:rowId xmlns:a16="http://schemas.microsoft.com/office/drawing/2014/main" val="3503092441"/>
                  </a:ext>
                </a:extLst>
              </a:tr>
            </a:tbl>
          </a:graphicData>
        </a:graphic>
      </p:graphicFrame>
    </p:spTree>
    <p:extLst>
      <p:ext uri="{BB962C8B-B14F-4D97-AF65-F5344CB8AC3E}">
        <p14:creationId xmlns:p14="http://schemas.microsoft.com/office/powerpoint/2010/main" val="1580978607"/>
      </p:ext>
    </p:extLst>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AEA7BB4-2004-4942-901C-B72C65C2349E}"/>
              </a:ext>
            </a:extLst>
          </p:cNvPr>
          <p:cNvSpPr>
            <a:spLocks noGrp="1"/>
          </p:cNvSpPr>
          <p:nvPr>
            <p:ph type="title"/>
          </p:nvPr>
        </p:nvSpPr>
        <p:spPr>
          <a:xfrm>
            <a:off x="838200" y="138112"/>
            <a:ext cx="10515600" cy="1325559"/>
          </a:xfrm>
        </p:spPr>
        <p:txBody>
          <a:bodyPr/>
          <a:lstStyle/>
          <a:p>
            <a:pPr algn="ctr"/>
            <a:r>
              <a:rPr lang="en-GB" b="1" dirty="0">
                <a:latin typeface="Arial" panose="020B0604020202020204" pitchFamily="34" charset="0"/>
                <a:cs typeface="Arial" panose="020B0604020202020204" pitchFamily="34" charset="0"/>
              </a:rPr>
              <a:t>Types of ethical issues</a:t>
            </a:r>
            <a:endParaRPr lang="en-GB" dirty="0"/>
          </a:p>
        </p:txBody>
      </p:sp>
      <p:graphicFrame>
        <p:nvGraphicFramePr>
          <p:cNvPr id="7" name="Content Placeholder 6">
            <a:extLst>
              <a:ext uri="{FF2B5EF4-FFF2-40B4-BE49-F238E27FC236}">
                <a16:creationId xmlns:a16="http://schemas.microsoft.com/office/drawing/2014/main" id="{80740554-CDD8-4216-A5FB-4ABBDE4A39D3}"/>
              </a:ext>
            </a:extLst>
          </p:cNvPr>
          <p:cNvGraphicFramePr>
            <a:graphicFrameLocks noGrp="1"/>
          </p:cNvGraphicFramePr>
          <p:nvPr>
            <p:ph idx="1"/>
            <p:extLst>
              <p:ext uri="{D42A27DB-BD31-4B8C-83A1-F6EECF244321}">
                <p14:modId xmlns:p14="http://schemas.microsoft.com/office/powerpoint/2010/main" val="905263481"/>
              </p:ext>
            </p:extLst>
          </p:nvPr>
        </p:nvGraphicFramePr>
        <p:xfrm>
          <a:off x="1029586" y="1890833"/>
          <a:ext cx="10515600" cy="4003296"/>
        </p:xfrm>
        <a:graphic>
          <a:graphicData uri="http://schemas.openxmlformats.org/drawingml/2006/table">
            <a:tbl>
              <a:tblPr/>
              <a:tblGrid>
                <a:gridCol w="5257800">
                  <a:extLst>
                    <a:ext uri="{9D8B030D-6E8A-4147-A177-3AD203B41FA5}">
                      <a16:colId xmlns:a16="http://schemas.microsoft.com/office/drawing/2014/main" val="1271418266"/>
                    </a:ext>
                  </a:extLst>
                </a:gridCol>
                <a:gridCol w="5257800">
                  <a:extLst>
                    <a:ext uri="{9D8B030D-6E8A-4147-A177-3AD203B41FA5}">
                      <a16:colId xmlns:a16="http://schemas.microsoft.com/office/drawing/2014/main" val="2300714548"/>
                    </a:ext>
                  </a:extLst>
                </a:gridCol>
              </a:tblGrid>
              <a:tr h="1788512">
                <a:tc>
                  <a:txBody>
                    <a:bodyPr/>
                    <a:lstStyle/>
                    <a:p>
                      <a:pPr algn="l" fontAlgn="t"/>
                      <a:endParaRPr lang="en-GB" sz="2000" dirty="0">
                        <a:effectLst/>
                        <a:latin typeface="Arial" panose="020B0604020202020204" pitchFamily="34" charset="0"/>
                        <a:cs typeface="Arial" panose="020B0604020202020204" pitchFamily="34" charset="0"/>
                      </a:endParaRPr>
                    </a:p>
                    <a:p>
                      <a:pPr algn="l" fontAlgn="t"/>
                      <a:r>
                        <a:rPr lang="en-GB" sz="2000" dirty="0">
                          <a:effectLst/>
                          <a:latin typeface="Arial" panose="020B0604020202020204" pitchFamily="34" charset="0"/>
                          <a:cs typeface="Arial" panose="020B0604020202020204" pitchFamily="34" charset="0"/>
                        </a:rPr>
                        <a:t>Confidentiality</a:t>
                      </a:r>
                    </a:p>
                  </a:txBody>
                  <a:tcPr>
                    <a:lnL>
                      <a:noFill/>
                    </a:lnL>
                    <a:lnR w="6350" cap="flat" cmpd="sng" algn="ctr">
                      <a:solidFill>
                        <a:srgbClr val="EFEEE9"/>
                      </a:solidFill>
                      <a:prstDash val="solid"/>
                      <a:round/>
                      <a:headEnd type="none" w="med" len="med"/>
                      <a:tailEnd type="none" w="med" len="med"/>
                    </a:lnR>
                    <a:lnT>
                      <a:noFill/>
                    </a:lnT>
                    <a:lnB w="6350" cap="flat" cmpd="sng" algn="ctr">
                      <a:solidFill>
                        <a:srgbClr val="EFEEE9"/>
                      </a:solidFill>
                      <a:prstDash val="solid"/>
                      <a:round/>
                      <a:headEnd type="none" w="med" len="med"/>
                      <a:tailEnd type="none" w="med" len="med"/>
                    </a:lnB>
                  </a:tcPr>
                </a:tc>
                <a:tc>
                  <a:txBody>
                    <a:bodyPr/>
                    <a:lstStyle/>
                    <a:p>
                      <a:pPr fontAlgn="t"/>
                      <a:endParaRPr lang="en-GB" sz="2000" dirty="0">
                        <a:effectLst/>
                        <a:latin typeface="Arial" panose="020B0604020202020204" pitchFamily="34" charset="0"/>
                        <a:cs typeface="Arial" panose="020B0604020202020204" pitchFamily="34" charset="0"/>
                      </a:endParaRPr>
                    </a:p>
                    <a:p>
                      <a:pPr fontAlgn="t"/>
                      <a:r>
                        <a:rPr lang="en-GB" sz="2000" dirty="0">
                          <a:effectLst/>
                          <a:latin typeface="Arial" panose="020B0604020202020204" pitchFamily="34" charset="0"/>
                          <a:cs typeface="Arial" panose="020B0604020202020204" pitchFamily="34" charset="0"/>
                        </a:rPr>
                        <a:t>You know who the participants are but you keep that information hidden from everyone else. You anonymize personally identifiable data so that it can’t be linked to other data by anyone else.</a:t>
                      </a:r>
                    </a:p>
                  </a:txBody>
                  <a:tcPr>
                    <a:lnL w="6350" cap="flat" cmpd="sng" algn="ctr">
                      <a:solidFill>
                        <a:srgbClr val="EFEEE9"/>
                      </a:solidFill>
                      <a:prstDash val="solid"/>
                      <a:round/>
                      <a:headEnd type="none" w="med" len="med"/>
                      <a:tailEnd type="none" w="med" len="med"/>
                    </a:lnL>
                    <a:lnR>
                      <a:noFill/>
                    </a:lnR>
                    <a:lnT>
                      <a:noFill/>
                    </a:lnT>
                    <a:lnB w="6350" cap="flat" cmpd="sng" algn="ctr">
                      <a:solidFill>
                        <a:srgbClr val="EFEEE9"/>
                      </a:solidFill>
                      <a:prstDash val="solid"/>
                      <a:round/>
                      <a:headEnd type="none" w="med" len="med"/>
                      <a:tailEnd type="none" w="med" len="med"/>
                    </a:lnB>
                  </a:tcPr>
                </a:tc>
                <a:extLst>
                  <a:ext uri="{0D108BD9-81ED-4DB2-BD59-A6C34878D82A}">
                    <a16:rowId xmlns:a16="http://schemas.microsoft.com/office/drawing/2014/main" val="2904907571"/>
                  </a:ext>
                </a:extLst>
              </a:tr>
              <a:tr h="936840">
                <a:tc>
                  <a:txBody>
                    <a:bodyPr/>
                    <a:lstStyle/>
                    <a:p>
                      <a:pPr algn="l" fontAlgn="t"/>
                      <a:r>
                        <a:rPr lang="en-GB" sz="2000" dirty="0">
                          <a:effectLst/>
                          <a:latin typeface="Arial" panose="020B0604020202020204" pitchFamily="34" charset="0"/>
                          <a:cs typeface="Arial" panose="020B0604020202020204" pitchFamily="34" charset="0"/>
                        </a:rPr>
                        <a:t>Potential for harm</a:t>
                      </a:r>
                    </a:p>
                  </a:txBody>
                  <a:tcPr>
                    <a:lnL>
                      <a:noFill/>
                    </a:lnL>
                    <a:lnR w="6350" cap="flat" cmpd="sng" algn="ctr">
                      <a:solidFill>
                        <a:srgbClr val="EFEEE9"/>
                      </a:solidFill>
                      <a:prstDash val="solid"/>
                      <a:round/>
                      <a:headEnd type="none" w="med" len="med"/>
                      <a:tailEnd type="none" w="med" len="med"/>
                    </a:lnR>
                    <a:lnT w="6350" cap="flat" cmpd="sng" algn="ctr">
                      <a:solidFill>
                        <a:srgbClr val="EFEEE9"/>
                      </a:solidFill>
                      <a:prstDash val="solid"/>
                      <a:round/>
                      <a:headEnd type="none" w="med" len="med"/>
                      <a:tailEnd type="none" w="med" len="med"/>
                    </a:lnT>
                    <a:lnB w="6350" cap="flat" cmpd="sng" algn="ctr">
                      <a:solidFill>
                        <a:srgbClr val="EFEEE9"/>
                      </a:solidFill>
                      <a:prstDash val="solid"/>
                      <a:round/>
                      <a:headEnd type="none" w="med" len="med"/>
                      <a:tailEnd type="none" w="med" len="med"/>
                    </a:lnB>
                  </a:tcPr>
                </a:tc>
                <a:tc>
                  <a:txBody>
                    <a:bodyPr/>
                    <a:lstStyle/>
                    <a:p>
                      <a:pPr fontAlgn="t"/>
                      <a:r>
                        <a:rPr lang="en-GB" sz="2000">
                          <a:effectLst/>
                          <a:latin typeface="Arial" panose="020B0604020202020204" pitchFamily="34" charset="0"/>
                          <a:cs typeface="Arial" panose="020B0604020202020204" pitchFamily="34" charset="0"/>
                        </a:rPr>
                        <a:t>Physical, social, psychological and all other types of harm are kept to an absolute minimum.</a:t>
                      </a:r>
                    </a:p>
                  </a:txBody>
                  <a:tcPr>
                    <a:lnL w="6350" cap="flat" cmpd="sng" algn="ctr">
                      <a:solidFill>
                        <a:srgbClr val="EFEEE9"/>
                      </a:solidFill>
                      <a:prstDash val="solid"/>
                      <a:round/>
                      <a:headEnd type="none" w="med" len="med"/>
                      <a:tailEnd type="none" w="med" len="med"/>
                    </a:lnL>
                    <a:lnR>
                      <a:noFill/>
                    </a:lnR>
                    <a:lnT w="6350" cap="flat" cmpd="sng" algn="ctr">
                      <a:solidFill>
                        <a:srgbClr val="EFEEE9"/>
                      </a:solidFill>
                      <a:prstDash val="solid"/>
                      <a:round/>
                      <a:headEnd type="none" w="med" len="med"/>
                      <a:tailEnd type="none" w="med" len="med"/>
                    </a:lnT>
                    <a:lnB w="6350" cap="flat" cmpd="sng" algn="ctr">
                      <a:solidFill>
                        <a:srgbClr val="EFEEE9"/>
                      </a:solidFill>
                      <a:prstDash val="solid"/>
                      <a:round/>
                      <a:headEnd type="none" w="med" len="med"/>
                      <a:tailEnd type="none" w="med" len="med"/>
                    </a:lnB>
                  </a:tcPr>
                </a:tc>
                <a:extLst>
                  <a:ext uri="{0D108BD9-81ED-4DB2-BD59-A6C34878D82A}">
                    <a16:rowId xmlns:a16="http://schemas.microsoft.com/office/drawing/2014/main" val="2407870601"/>
                  </a:ext>
                </a:extLst>
              </a:tr>
              <a:tr h="1077216">
                <a:tc>
                  <a:txBody>
                    <a:bodyPr/>
                    <a:lstStyle/>
                    <a:p>
                      <a:pPr algn="l" fontAlgn="t"/>
                      <a:r>
                        <a:rPr lang="en-GB" sz="2000" dirty="0">
                          <a:effectLst/>
                          <a:latin typeface="Arial" panose="020B0604020202020204" pitchFamily="34" charset="0"/>
                          <a:cs typeface="Arial" panose="020B0604020202020204" pitchFamily="34" charset="0"/>
                        </a:rPr>
                        <a:t>Results communication</a:t>
                      </a:r>
                    </a:p>
                  </a:txBody>
                  <a:tcPr>
                    <a:lnL>
                      <a:noFill/>
                    </a:lnL>
                    <a:lnR w="6350" cap="flat" cmpd="sng" algn="ctr">
                      <a:solidFill>
                        <a:srgbClr val="EFEEE9"/>
                      </a:solidFill>
                      <a:prstDash val="solid"/>
                      <a:round/>
                      <a:headEnd type="none" w="med" len="med"/>
                      <a:tailEnd type="none" w="med" len="med"/>
                    </a:lnR>
                    <a:lnT w="6350" cap="flat" cmpd="sng" algn="ctr">
                      <a:solidFill>
                        <a:srgbClr val="EFEEE9"/>
                      </a:solidFill>
                      <a:prstDash val="solid"/>
                      <a:round/>
                      <a:headEnd type="none" w="med" len="med"/>
                      <a:tailEnd type="none" w="med" len="med"/>
                    </a:lnT>
                    <a:lnB>
                      <a:noFill/>
                    </a:lnB>
                  </a:tcPr>
                </a:tc>
                <a:tc>
                  <a:txBody>
                    <a:bodyPr/>
                    <a:lstStyle/>
                    <a:p>
                      <a:pPr fontAlgn="t"/>
                      <a:r>
                        <a:rPr lang="en-GB" sz="2000" dirty="0">
                          <a:effectLst/>
                          <a:latin typeface="Arial" panose="020B0604020202020204" pitchFamily="34" charset="0"/>
                          <a:cs typeface="Arial" panose="020B0604020202020204" pitchFamily="34" charset="0"/>
                        </a:rPr>
                        <a:t>You ensure your work is free of plagiarism or research misconduct, and you accurately represent your results.</a:t>
                      </a:r>
                    </a:p>
                  </a:txBody>
                  <a:tcPr>
                    <a:lnL w="6350" cap="flat" cmpd="sng" algn="ctr">
                      <a:solidFill>
                        <a:srgbClr val="EFEEE9"/>
                      </a:solidFill>
                      <a:prstDash val="solid"/>
                      <a:round/>
                      <a:headEnd type="none" w="med" len="med"/>
                      <a:tailEnd type="none" w="med" len="med"/>
                    </a:lnL>
                    <a:lnR>
                      <a:noFill/>
                    </a:lnR>
                    <a:lnT w="6350" cap="flat" cmpd="sng" algn="ctr">
                      <a:solidFill>
                        <a:srgbClr val="EFEEE9"/>
                      </a:solidFill>
                      <a:prstDash val="solid"/>
                      <a:round/>
                      <a:headEnd type="none" w="med" len="med"/>
                      <a:tailEnd type="none" w="med" len="med"/>
                    </a:lnT>
                    <a:lnB>
                      <a:noFill/>
                    </a:lnB>
                  </a:tcPr>
                </a:tc>
                <a:extLst>
                  <a:ext uri="{0D108BD9-81ED-4DB2-BD59-A6C34878D82A}">
                    <a16:rowId xmlns:a16="http://schemas.microsoft.com/office/drawing/2014/main" val="2427934149"/>
                  </a:ext>
                </a:extLst>
              </a:tr>
            </a:tbl>
          </a:graphicData>
        </a:graphic>
      </p:graphicFrame>
      <p:graphicFrame>
        <p:nvGraphicFramePr>
          <p:cNvPr id="8" name="Table 7">
            <a:extLst>
              <a:ext uri="{FF2B5EF4-FFF2-40B4-BE49-F238E27FC236}">
                <a16:creationId xmlns:a16="http://schemas.microsoft.com/office/drawing/2014/main" id="{3CF84E69-5A23-4EF1-8C04-665E9EBAD8C7}"/>
              </a:ext>
            </a:extLst>
          </p:cNvPr>
          <p:cNvGraphicFramePr>
            <a:graphicFrameLocks noGrp="1"/>
          </p:cNvGraphicFramePr>
          <p:nvPr>
            <p:extLst>
              <p:ext uri="{D42A27DB-BD31-4B8C-83A1-F6EECF244321}">
                <p14:modId xmlns:p14="http://schemas.microsoft.com/office/powerpoint/2010/main" val="811502446"/>
              </p:ext>
            </p:extLst>
          </p:nvPr>
        </p:nvGraphicFramePr>
        <p:xfrm>
          <a:off x="1029586" y="1662233"/>
          <a:ext cx="10421680" cy="457200"/>
        </p:xfrm>
        <a:graphic>
          <a:graphicData uri="http://schemas.openxmlformats.org/drawingml/2006/table">
            <a:tbl>
              <a:tblPr/>
              <a:tblGrid>
                <a:gridCol w="5210840">
                  <a:extLst>
                    <a:ext uri="{9D8B030D-6E8A-4147-A177-3AD203B41FA5}">
                      <a16:colId xmlns:a16="http://schemas.microsoft.com/office/drawing/2014/main" val="2767021364"/>
                    </a:ext>
                  </a:extLst>
                </a:gridCol>
                <a:gridCol w="5210840">
                  <a:extLst>
                    <a:ext uri="{9D8B030D-6E8A-4147-A177-3AD203B41FA5}">
                      <a16:colId xmlns:a16="http://schemas.microsoft.com/office/drawing/2014/main" val="3084857414"/>
                    </a:ext>
                  </a:extLst>
                </a:gridCol>
              </a:tblGrid>
              <a:tr h="406605">
                <a:tc>
                  <a:txBody>
                    <a:bodyPr/>
                    <a:lstStyle/>
                    <a:p>
                      <a:pPr algn="l" fontAlgn="t"/>
                      <a:r>
                        <a:rPr lang="en-GB" sz="2400" b="1" dirty="0">
                          <a:effectLst/>
                          <a:latin typeface="Arial" panose="020B0604020202020204" pitchFamily="34" charset="0"/>
                          <a:cs typeface="Arial" panose="020B0604020202020204" pitchFamily="34" charset="0"/>
                        </a:rPr>
                        <a:t>Ethical issue</a:t>
                      </a:r>
                      <a:endParaRPr lang="en-GB" sz="2400" dirty="0">
                        <a:effectLst/>
                        <a:latin typeface="Arial" panose="020B0604020202020204" pitchFamily="34" charset="0"/>
                        <a:cs typeface="Arial" panose="020B0604020202020204" pitchFamily="34" charset="0"/>
                      </a:endParaRPr>
                    </a:p>
                  </a:txBody>
                  <a:tcPr>
                    <a:lnL>
                      <a:noFill/>
                    </a:lnL>
                    <a:lnR>
                      <a:noFill/>
                    </a:lnR>
                    <a:lnT>
                      <a:noFill/>
                    </a:lnT>
                    <a:lnB>
                      <a:noFill/>
                    </a:lnB>
                    <a:solidFill>
                      <a:srgbClr val="FFFFFF"/>
                    </a:solidFill>
                  </a:tcPr>
                </a:tc>
                <a:tc>
                  <a:txBody>
                    <a:bodyPr/>
                    <a:lstStyle/>
                    <a:p>
                      <a:pPr algn="l" fontAlgn="t"/>
                      <a:r>
                        <a:rPr lang="en-GB" sz="2400" b="1" dirty="0">
                          <a:effectLst/>
                          <a:latin typeface="Arial" panose="020B0604020202020204" pitchFamily="34" charset="0"/>
                          <a:cs typeface="Arial" panose="020B0604020202020204" pitchFamily="34" charset="0"/>
                        </a:rPr>
                        <a:t>               Definition</a:t>
                      </a:r>
                      <a:endParaRPr lang="en-GB" sz="2400" dirty="0">
                        <a:effectLst/>
                        <a:latin typeface="Arial" panose="020B0604020202020204" pitchFamily="34" charset="0"/>
                        <a:cs typeface="Arial" panose="020B0604020202020204" pitchFamily="34" charset="0"/>
                      </a:endParaRPr>
                    </a:p>
                  </a:txBody>
                  <a:tcPr>
                    <a:lnL>
                      <a:noFill/>
                    </a:lnL>
                    <a:lnR>
                      <a:noFill/>
                    </a:lnR>
                    <a:lnT>
                      <a:noFill/>
                    </a:lnT>
                    <a:lnB>
                      <a:noFill/>
                    </a:lnB>
                    <a:solidFill>
                      <a:srgbClr val="FFFFFF"/>
                    </a:solidFill>
                  </a:tcPr>
                </a:tc>
                <a:extLst>
                  <a:ext uri="{0D108BD9-81ED-4DB2-BD59-A6C34878D82A}">
                    <a16:rowId xmlns:a16="http://schemas.microsoft.com/office/drawing/2014/main" val="1014530882"/>
                  </a:ext>
                </a:extLst>
              </a:tr>
            </a:tbl>
          </a:graphicData>
        </a:graphic>
      </p:graphicFrame>
    </p:spTree>
    <p:extLst>
      <p:ext uri="{BB962C8B-B14F-4D97-AF65-F5344CB8AC3E}">
        <p14:creationId xmlns:p14="http://schemas.microsoft.com/office/powerpoint/2010/main" val="194039243"/>
      </p:ext>
    </p:extLst>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5009182-AA5C-4403-8DE5-D2F9C73B609A}"/>
              </a:ext>
            </a:extLst>
          </p:cNvPr>
          <p:cNvSpPr txBox="1">
            <a:spLocks noGrp="1"/>
          </p:cNvSpPr>
          <p:nvPr>
            <p:ph type="title"/>
          </p:nvPr>
        </p:nvSpPr>
        <p:spPr>
          <a:solidFill>
            <a:srgbClr val="8FAADC"/>
          </a:solidFill>
        </p:spPr>
        <p:txBody>
          <a:bodyPr anchorCtr="1"/>
          <a:lstStyle/>
          <a:p>
            <a:pPr lvl="0" algn="ctr"/>
            <a:r>
              <a:rPr lang="en-GB" b="1" dirty="0">
                <a:latin typeface="Arial" panose="020B0604020202020204" pitchFamily="34" charset="0"/>
                <a:cs typeface="Arial" panose="020B0604020202020204" pitchFamily="34" charset="0"/>
              </a:rPr>
              <a:t>References</a:t>
            </a:r>
          </a:p>
        </p:txBody>
      </p:sp>
      <p:sp>
        <p:nvSpPr>
          <p:cNvPr id="3" name="Content Placeholder 2">
            <a:extLst>
              <a:ext uri="{FF2B5EF4-FFF2-40B4-BE49-F238E27FC236}">
                <a16:creationId xmlns:a16="http://schemas.microsoft.com/office/drawing/2014/main" id="{95546167-452B-4AC7-9AF6-9E9D49512C16}"/>
              </a:ext>
            </a:extLst>
          </p:cNvPr>
          <p:cNvSpPr txBox="1">
            <a:spLocks noGrp="1"/>
          </p:cNvSpPr>
          <p:nvPr>
            <p:ph idx="1"/>
          </p:nvPr>
        </p:nvSpPr>
        <p:spPr/>
        <p:txBody>
          <a:bodyPr>
            <a:normAutofit lnSpcReduction="10000"/>
          </a:bodyPr>
          <a:lstStyle/>
          <a:p>
            <a:pPr lvl="0">
              <a:buFont typeface="Arial" panose="020B0604020202020204" pitchFamily="34" charset="0"/>
              <a:buChar char="•"/>
            </a:pPr>
            <a:r>
              <a:rPr lang="en-GB" sz="2200" b="0" i="0" dirty="0">
                <a:solidFill>
                  <a:schemeClr val="tx1"/>
                </a:solidFill>
                <a:effectLst/>
                <a:latin typeface="Arial" panose="020B0604020202020204" pitchFamily="34" charset="0"/>
                <a:cs typeface="Arial" panose="020B0604020202020204" pitchFamily="34" charset="0"/>
              </a:rPr>
              <a:t>Bhandari, P. (2022, December 02). </a:t>
            </a:r>
            <a:r>
              <a:rPr lang="en-GB" sz="2200" b="0" i="1" dirty="0">
                <a:solidFill>
                  <a:schemeClr val="tx1"/>
                </a:solidFill>
                <a:effectLst/>
                <a:latin typeface="Arial" panose="020B0604020202020204" pitchFamily="34" charset="0"/>
                <a:cs typeface="Arial" panose="020B0604020202020204" pitchFamily="34" charset="0"/>
              </a:rPr>
              <a:t>Ethical Considerations in Research | Types &amp; Examples.</a:t>
            </a:r>
            <a:r>
              <a:rPr lang="en-GB" sz="2200" b="0" i="0" dirty="0">
                <a:solidFill>
                  <a:schemeClr val="tx1"/>
                </a:solidFill>
                <a:effectLst/>
                <a:latin typeface="Arial" panose="020B0604020202020204" pitchFamily="34" charset="0"/>
                <a:cs typeface="Arial" panose="020B0604020202020204" pitchFamily="34" charset="0"/>
              </a:rPr>
              <a:t> </a:t>
            </a:r>
            <a:r>
              <a:rPr lang="en-GB" sz="2200" b="0" i="0" dirty="0" err="1">
                <a:solidFill>
                  <a:schemeClr val="tx1"/>
                </a:solidFill>
                <a:effectLst/>
                <a:latin typeface="Arial" panose="020B0604020202020204" pitchFamily="34" charset="0"/>
                <a:cs typeface="Arial" panose="020B0604020202020204" pitchFamily="34" charset="0"/>
              </a:rPr>
              <a:t>Scribbr</a:t>
            </a:r>
            <a:r>
              <a:rPr lang="en-GB" sz="2200" b="0" i="0" dirty="0">
                <a:solidFill>
                  <a:schemeClr val="tx1"/>
                </a:solidFill>
                <a:effectLst/>
                <a:latin typeface="Arial" panose="020B0604020202020204" pitchFamily="34" charset="0"/>
                <a:cs typeface="Arial" panose="020B0604020202020204" pitchFamily="34" charset="0"/>
              </a:rPr>
              <a:t>., Available at: </a:t>
            </a:r>
            <a:r>
              <a:rPr lang="en-GB" sz="2200" b="0" i="0" dirty="0">
                <a:solidFill>
                  <a:schemeClr val="tx1"/>
                </a:solidFill>
                <a:effectLst/>
                <a:latin typeface="Arial" panose="020B0604020202020204" pitchFamily="34" charset="0"/>
                <a:cs typeface="Arial" panose="020B0604020202020204" pitchFamily="34" charset="0"/>
                <a:hlinkClick r:id="rId2"/>
              </a:rPr>
              <a:t>https://www.scribbr.com/methodology/research-ethics/</a:t>
            </a:r>
            <a:r>
              <a:rPr lang="en-GB" sz="2200" b="0" i="0" dirty="0">
                <a:solidFill>
                  <a:schemeClr val="tx1"/>
                </a:solidFill>
                <a:effectLst/>
                <a:latin typeface="Arial" panose="020B0604020202020204" pitchFamily="34" charset="0"/>
                <a:cs typeface="Arial" panose="020B0604020202020204" pitchFamily="34" charset="0"/>
              </a:rPr>
              <a:t> (Accessed date 12</a:t>
            </a:r>
            <a:r>
              <a:rPr lang="en-GB" sz="2200" b="0" i="0" baseline="30000" dirty="0">
                <a:solidFill>
                  <a:schemeClr val="tx1"/>
                </a:solidFill>
                <a:effectLst/>
                <a:latin typeface="Arial" panose="020B0604020202020204" pitchFamily="34" charset="0"/>
                <a:cs typeface="Arial" panose="020B0604020202020204" pitchFamily="34" charset="0"/>
              </a:rPr>
              <a:t>th</a:t>
            </a:r>
            <a:r>
              <a:rPr lang="en-GB" sz="2200" b="0" i="0" dirty="0">
                <a:solidFill>
                  <a:schemeClr val="tx1"/>
                </a:solidFill>
                <a:effectLst/>
                <a:latin typeface="Arial" panose="020B0604020202020204" pitchFamily="34" charset="0"/>
                <a:cs typeface="Arial" panose="020B0604020202020204" pitchFamily="34" charset="0"/>
              </a:rPr>
              <a:t>  October 2022).</a:t>
            </a:r>
            <a:endParaRPr lang="en-GB" sz="2200" dirty="0">
              <a:solidFill>
                <a:schemeClr val="tx1"/>
              </a:solidFill>
              <a:latin typeface="Arial" panose="020B0604020202020204" pitchFamily="34" charset="0"/>
              <a:cs typeface="Arial" panose="020B0604020202020204" pitchFamily="34" charset="0"/>
            </a:endParaRPr>
          </a:p>
          <a:p>
            <a:pPr lvl="0">
              <a:buFont typeface="Arial" panose="020B0604020202020204" pitchFamily="34" charset="0"/>
              <a:buChar char="•"/>
            </a:pPr>
            <a:r>
              <a:rPr lang="en-GB" sz="2200" dirty="0" err="1">
                <a:solidFill>
                  <a:schemeClr val="tx1"/>
                </a:solidFill>
                <a:latin typeface="Arial" panose="020B0604020202020204" pitchFamily="34" charset="0"/>
                <a:cs typeface="Arial" panose="020B0604020202020204" pitchFamily="34" charset="0"/>
              </a:rPr>
              <a:t>Cresswell</a:t>
            </a:r>
            <a:r>
              <a:rPr lang="en-GB" sz="2200" dirty="0">
                <a:solidFill>
                  <a:schemeClr val="tx1"/>
                </a:solidFill>
                <a:latin typeface="Arial" panose="020B0604020202020204" pitchFamily="34" charset="0"/>
                <a:cs typeface="Arial" panose="020B0604020202020204" pitchFamily="34" charset="0"/>
              </a:rPr>
              <a:t> JW, </a:t>
            </a:r>
            <a:r>
              <a:rPr lang="en-GB" sz="2200" dirty="0" err="1">
                <a:solidFill>
                  <a:schemeClr val="tx1"/>
                </a:solidFill>
                <a:latin typeface="Arial" panose="020B0604020202020204" pitchFamily="34" charset="0"/>
                <a:cs typeface="Arial" panose="020B0604020202020204" pitchFamily="34" charset="0"/>
              </a:rPr>
              <a:t>Cresswell</a:t>
            </a:r>
            <a:r>
              <a:rPr lang="en-GB" sz="2200" dirty="0">
                <a:solidFill>
                  <a:schemeClr val="tx1"/>
                </a:solidFill>
                <a:latin typeface="Arial" panose="020B0604020202020204" pitchFamily="34" charset="0"/>
                <a:cs typeface="Arial" panose="020B0604020202020204" pitchFamily="34" charset="0"/>
              </a:rPr>
              <a:t> JD. (2017). </a:t>
            </a:r>
            <a:r>
              <a:rPr lang="en-GB" sz="2200" i="1" dirty="0">
                <a:solidFill>
                  <a:schemeClr val="tx1"/>
                </a:solidFill>
                <a:latin typeface="Arial" panose="020B0604020202020204" pitchFamily="34" charset="0"/>
                <a:cs typeface="Arial" panose="020B0604020202020204" pitchFamily="34" charset="0"/>
              </a:rPr>
              <a:t>Research design: qualitative, quantitative and mixed method approaches</a:t>
            </a:r>
            <a:r>
              <a:rPr lang="en-GB" sz="2200" dirty="0">
                <a:solidFill>
                  <a:schemeClr val="tx1"/>
                </a:solidFill>
                <a:latin typeface="Arial" panose="020B0604020202020204" pitchFamily="34" charset="0"/>
                <a:cs typeface="Arial" panose="020B0604020202020204" pitchFamily="34" charset="0"/>
              </a:rPr>
              <a:t>. (</a:t>
            </a:r>
            <a:r>
              <a:rPr lang="en-GB" sz="2200" dirty="0" err="1">
                <a:solidFill>
                  <a:schemeClr val="tx1"/>
                </a:solidFill>
                <a:latin typeface="Arial" panose="020B0604020202020204" pitchFamily="34" charset="0"/>
                <a:cs typeface="Arial" panose="020B0604020202020204" pitchFamily="34" charset="0"/>
              </a:rPr>
              <a:t>Edn</a:t>
            </a:r>
            <a:r>
              <a:rPr lang="en-GB" sz="2200" dirty="0">
                <a:solidFill>
                  <a:schemeClr val="tx1"/>
                </a:solidFill>
                <a:latin typeface="Arial" panose="020B0604020202020204" pitchFamily="34" charset="0"/>
                <a:cs typeface="Arial" panose="020B0604020202020204" pitchFamily="34" charset="0"/>
              </a:rPr>
              <a:t>: 5</a:t>
            </a:r>
            <a:r>
              <a:rPr lang="en-GB" sz="2200" baseline="30000" dirty="0">
                <a:solidFill>
                  <a:schemeClr val="tx1"/>
                </a:solidFill>
                <a:latin typeface="Arial" panose="020B0604020202020204" pitchFamily="34" charset="0"/>
                <a:cs typeface="Arial" panose="020B0604020202020204" pitchFamily="34" charset="0"/>
              </a:rPr>
              <a:t>th</a:t>
            </a:r>
            <a:r>
              <a:rPr lang="en-GB" sz="2200" dirty="0">
                <a:solidFill>
                  <a:schemeClr val="tx1"/>
                </a:solidFill>
                <a:latin typeface="Arial" panose="020B0604020202020204" pitchFamily="34" charset="0"/>
                <a:cs typeface="Arial" panose="020B0604020202020204" pitchFamily="34" charset="0"/>
              </a:rPr>
              <a:t>). Sage Publications Inc: London</a:t>
            </a:r>
            <a:r>
              <a:rPr lang="en-GB" sz="2200" i="1" dirty="0">
                <a:solidFill>
                  <a:schemeClr val="tx1"/>
                </a:solidFill>
                <a:latin typeface="Arial" panose="020B0604020202020204" pitchFamily="34" charset="0"/>
                <a:cs typeface="Arial" panose="020B0604020202020204" pitchFamily="34" charset="0"/>
              </a:rPr>
              <a:t>.</a:t>
            </a:r>
          </a:p>
          <a:p>
            <a:pPr lvl="0">
              <a:buFont typeface="Arial" panose="020B0604020202020204" pitchFamily="34" charset="0"/>
              <a:buChar char="•"/>
            </a:pPr>
            <a:r>
              <a:rPr lang="en-GB" sz="2200" dirty="0">
                <a:solidFill>
                  <a:schemeClr val="tx1"/>
                </a:solidFill>
                <a:latin typeface="Arial" panose="020B0604020202020204" pitchFamily="34" charset="0"/>
                <a:cs typeface="Arial" panose="020B0604020202020204" pitchFamily="34" charset="0"/>
              </a:rPr>
              <a:t>Creswell, J.W. (2008). </a:t>
            </a:r>
            <a:r>
              <a:rPr lang="en-GB" sz="2200" i="1" dirty="0">
                <a:solidFill>
                  <a:schemeClr val="tx1"/>
                </a:solidFill>
                <a:latin typeface="Arial" panose="020B0604020202020204" pitchFamily="34" charset="0"/>
                <a:cs typeface="Arial" panose="020B0604020202020204" pitchFamily="34" charset="0"/>
              </a:rPr>
              <a:t>Educational Research: Planning, conducting, and evaluating quantitative and qualitative research </a:t>
            </a:r>
            <a:r>
              <a:rPr lang="en-GB" sz="2200" dirty="0">
                <a:solidFill>
                  <a:schemeClr val="tx1"/>
                </a:solidFill>
                <a:latin typeface="Arial" panose="020B0604020202020204" pitchFamily="34" charset="0"/>
                <a:cs typeface="Arial" panose="020B0604020202020204" pitchFamily="34" charset="0"/>
              </a:rPr>
              <a:t>(3rd ed.). Upper Saddle River: Pearson</a:t>
            </a:r>
          </a:p>
          <a:p>
            <a:pPr>
              <a:buFont typeface="Arial" panose="020B0604020202020204" pitchFamily="34" charset="0"/>
              <a:buChar char="•"/>
            </a:pPr>
            <a:r>
              <a:rPr lang="en-GB" sz="2200" dirty="0">
                <a:solidFill>
                  <a:schemeClr val="tx1"/>
                </a:solidFill>
                <a:latin typeface="Arial" panose="020B0604020202020204" pitchFamily="34" charset="0"/>
                <a:cs typeface="Arial" panose="020B0604020202020204" pitchFamily="34" charset="0"/>
              </a:rPr>
              <a:t>Maxwell JA. (2012). </a:t>
            </a:r>
            <a:r>
              <a:rPr lang="en-GB" sz="2200" i="1" dirty="0">
                <a:solidFill>
                  <a:schemeClr val="tx1"/>
                </a:solidFill>
                <a:latin typeface="Arial" panose="020B0604020202020204" pitchFamily="34" charset="0"/>
                <a:cs typeface="Arial" panose="020B0604020202020204" pitchFamily="34" charset="0"/>
              </a:rPr>
              <a:t>Qualitative Research Design: An Interactive Approach: 41 (Applied Social Research Methods</a:t>
            </a:r>
            <a:r>
              <a:rPr lang="en-GB" sz="2200" dirty="0">
                <a:solidFill>
                  <a:schemeClr val="tx1"/>
                </a:solidFill>
                <a:latin typeface="Arial" panose="020B0604020202020204" pitchFamily="34" charset="0"/>
                <a:cs typeface="Arial" panose="020B0604020202020204" pitchFamily="34" charset="0"/>
              </a:rPr>
              <a:t>). Sage Publications Inc: London.</a:t>
            </a:r>
          </a:p>
          <a:p>
            <a:pPr marL="0" indent="0">
              <a:buNone/>
            </a:pPr>
            <a:endParaRPr lang="en-GB" sz="2200" dirty="0">
              <a:solidFill>
                <a:schemeClr val="tx1"/>
              </a:solidFill>
              <a:latin typeface="Arial" panose="020B0604020202020204" pitchFamily="34" charset="0"/>
              <a:cs typeface="Arial" panose="020B0604020202020204" pitchFamily="34" charset="0"/>
            </a:endParaRPr>
          </a:p>
          <a:p>
            <a:pPr marR="0" lvl="0" algn="l" defTabSz="914400" rtl="0" eaLnBrk="0" fontAlgn="base" latinLnBrk="0" hangingPunct="0">
              <a:lnSpc>
                <a:spcPct val="100000"/>
              </a:lnSpc>
              <a:spcBef>
                <a:spcPct val="0"/>
              </a:spcBef>
              <a:spcAft>
                <a:spcPct val="0"/>
              </a:spcAft>
              <a:buClrTx/>
              <a:buSzTx/>
              <a:buFont typeface="Arial" panose="020B0604020202020204" pitchFamily="34" charset="0"/>
              <a:buChar char="•"/>
              <a:tabLst/>
              <a:defRPr/>
            </a:pPr>
            <a:r>
              <a:rPr kumimoji="0" lang="en-GB" sz="20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Saunders, M.N.K., Lewis, P. and Thornhill, A. (2019) </a:t>
            </a:r>
            <a:r>
              <a:rPr kumimoji="0" lang="en-GB" sz="2000" b="0" i="1"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Research methods for business students</a:t>
            </a:r>
            <a:r>
              <a:rPr kumimoji="0" lang="en-GB" sz="20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 8th edition. Harlow: Pearson</a:t>
            </a:r>
            <a:r>
              <a:rPr kumimoji="0" lang="en-GB" sz="15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a:t>
            </a:r>
          </a:p>
          <a:p>
            <a:pPr>
              <a:buFont typeface="Arial" panose="020B0604020202020204" pitchFamily="34" charset="0"/>
              <a:buChar char="•"/>
            </a:pPr>
            <a:endParaRPr lang="en-GB" sz="2200" dirty="0">
              <a:solidFill>
                <a:schemeClr val="tx1"/>
              </a:solidFill>
              <a:latin typeface="Arial" panose="020B0604020202020204" pitchFamily="34" charset="0"/>
              <a:cs typeface="Arial" panose="020B0604020202020204" pitchFamily="34" charset="0"/>
            </a:endParaRPr>
          </a:p>
          <a:p>
            <a:pPr marL="0" lvl="0" indent="0">
              <a:buNone/>
            </a:pPr>
            <a:endParaRPr lang="en-GB" dirty="0">
              <a:latin typeface="Arial" panose="020B0604020202020204" pitchFamily="34" charset="0"/>
              <a:cs typeface="Arial" panose="020B0604020202020204" pitchFamily="34" charset="0"/>
            </a:endParaRPr>
          </a:p>
        </p:txBody>
      </p:sp>
    </p:spTree>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0</TotalTime>
  <Words>2878</Words>
  <Application>Microsoft Office PowerPoint</Application>
  <PresentationFormat>Widescreen</PresentationFormat>
  <Paragraphs>284</Paragraphs>
  <Slides>47</Slides>
  <Notes>16</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47</vt:i4>
      </vt:variant>
    </vt:vector>
  </HeadingPairs>
  <TitlesOfParts>
    <vt:vector size="52" baseType="lpstr">
      <vt:lpstr>Arial</vt:lpstr>
      <vt:lpstr>Calibri</vt:lpstr>
      <vt:lpstr>Calibri Light</vt:lpstr>
      <vt:lpstr>Wingdings</vt:lpstr>
      <vt:lpstr>Office Theme</vt:lpstr>
      <vt:lpstr>PRACTICE-BASED RESEARCH </vt:lpstr>
      <vt:lpstr>Learning outcomes</vt:lpstr>
      <vt:lpstr>Module Summary</vt:lpstr>
      <vt:lpstr>Aims of the Session</vt:lpstr>
      <vt:lpstr>What is Research Ethics?</vt:lpstr>
      <vt:lpstr>Ethical considerations in research</vt:lpstr>
      <vt:lpstr>Research Ethics</vt:lpstr>
      <vt:lpstr>Research Ethics</vt:lpstr>
      <vt:lpstr>Why do research ethics?</vt:lpstr>
      <vt:lpstr>Importance of Research Ethics</vt:lpstr>
      <vt:lpstr>Importance of Research Ethics</vt:lpstr>
      <vt:lpstr>Research Ethics</vt:lpstr>
      <vt:lpstr>How can a researcher get ethical approval</vt:lpstr>
      <vt:lpstr>Getting ethical approval</vt:lpstr>
      <vt:lpstr>Getting ethical approval</vt:lpstr>
      <vt:lpstr>Getting ethical approval</vt:lpstr>
      <vt:lpstr>What are the different types of ethical issues</vt:lpstr>
      <vt:lpstr>Types of ethical issues</vt:lpstr>
      <vt:lpstr>Types of ethical issues/principles</vt:lpstr>
      <vt:lpstr>Voluntary participation</vt:lpstr>
      <vt:lpstr>Voluntary participation</vt:lpstr>
      <vt:lpstr>Voluntary participation</vt:lpstr>
      <vt:lpstr>Informed consent</vt:lpstr>
      <vt:lpstr>Informed consent</vt:lpstr>
      <vt:lpstr>Informed consent</vt:lpstr>
      <vt:lpstr>Informed consent</vt:lpstr>
      <vt:lpstr>Anonymity</vt:lpstr>
      <vt:lpstr>Anonymity</vt:lpstr>
      <vt:lpstr>Confidentiality</vt:lpstr>
      <vt:lpstr>Confidentiality</vt:lpstr>
      <vt:lpstr>Potential for harm</vt:lpstr>
      <vt:lpstr>Potential for harm</vt:lpstr>
      <vt:lpstr>Respect for others</vt:lpstr>
      <vt:lpstr>Integrity, fairness and open-mindedness</vt:lpstr>
      <vt:lpstr>Activity 1</vt:lpstr>
      <vt:lpstr>Group Activity</vt:lpstr>
      <vt:lpstr>Activity </vt:lpstr>
      <vt:lpstr>Activity </vt:lpstr>
      <vt:lpstr>Activity </vt:lpstr>
      <vt:lpstr>Activity</vt:lpstr>
      <vt:lpstr>Other ethical Problems</vt:lpstr>
      <vt:lpstr>Other ethical Problems</vt:lpstr>
      <vt:lpstr>Other ethical Problems</vt:lpstr>
      <vt:lpstr>Summary of todays session</vt:lpstr>
      <vt:lpstr>Types of ethical issues</vt:lpstr>
      <vt:lpstr>Types of ethical issues</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Welcome Back to Project</dc:title>
  <dc:creator>Lynne Susan Baines</dc:creator>
  <cp:lastModifiedBy>Aishat Bakre</cp:lastModifiedBy>
  <cp:revision>236</cp:revision>
  <cp:lastPrinted>2021-11-15T11:09:44Z</cp:lastPrinted>
  <dcterms:created xsi:type="dcterms:W3CDTF">2020-04-22T12:34:26Z</dcterms:created>
  <dcterms:modified xsi:type="dcterms:W3CDTF">2023-02-03T17:02:01Z</dcterms:modified>
</cp:coreProperties>
</file>