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1" r:id="rId7"/>
    <p:sldId id="264" r:id="rId8"/>
    <p:sldId id="265" r:id="rId9"/>
    <p:sldId id="266" r:id="rId10"/>
    <p:sldId id="263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02" d="100"/>
          <a:sy n="102" d="100"/>
        </p:scale>
        <p:origin x="918" y="15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ABAF286-DB6B-4E47-8972-9C0C5FB0AD2F}" type="doc">
      <dgm:prSet loTypeId="urn:microsoft.com/office/officeart/2016/7/layout/BasicLinearProcessNumbered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411B265-3ADB-4DE5-818C-8A66FD9AEE9E}">
      <dgm:prSet custT="1"/>
      <dgm:spPr/>
      <dgm:t>
        <a:bodyPr/>
        <a:lstStyle/>
        <a:p>
          <a:r>
            <a:rPr lang="en-US" sz="1700"/>
            <a:t>The research is based on qualitative secondary data. </a:t>
          </a:r>
        </a:p>
      </dgm:t>
    </dgm:pt>
    <dgm:pt modelId="{58A36115-DF4C-4520-B09D-19A571182915}" type="parTrans" cxnId="{F65E3E92-6447-4D0C-AD04-8010864634FE}">
      <dgm:prSet/>
      <dgm:spPr/>
      <dgm:t>
        <a:bodyPr/>
        <a:lstStyle/>
        <a:p>
          <a:endParaRPr lang="en-US" sz="1700"/>
        </a:p>
      </dgm:t>
    </dgm:pt>
    <dgm:pt modelId="{C1202EC4-3BBD-4B5E-9FB4-3BC0073E046A}" type="sibTrans" cxnId="{F65E3E92-6447-4D0C-AD04-8010864634FE}">
      <dgm:prSet phldrT="1" custT="1"/>
      <dgm:spPr/>
      <dgm:t>
        <a:bodyPr/>
        <a:lstStyle/>
        <a:p>
          <a:r>
            <a:rPr lang="en-US" sz="1700"/>
            <a:t>1</a:t>
          </a:r>
        </a:p>
      </dgm:t>
    </dgm:pt>
    <dgm:pt modelId="{C90989E5-FBF2-4EFF-9275-48A9453C370A}">
      <dgm:prSet custT="1"/>
      <dgm:spPr/>
      <dgm:t>
        <a:bodyPr/>
        <a:lstStyle/>
        <a:p>
          <a:r>
            <a:rPr lang="en-US" sz="1700"/>
            <a:t>Secondary sources like academic journals, business data, reports, and articles are used. </a:t>
          </a:r>
        </a:p>
      </dgm:t>
    </dgm:pt>
    <dgm:pt modelId="{7CC04575-D54B-40B4-836E-BA3E8F35EE27}" type="parTrans" cxnId="{5314646B-E911-417C-A7B7-666A25D9375E}">
      <dgm:prSet/>
      <dgm:spPr/>
      <dgm:t>
        <a:bodyPr/>
        <a:lstStyle/>
        <a:p>
          <a:endParaRPr lang="en-US" sz="1700"/>
        </a:p>
      </dgm:t>
    </dgm:pt>
    <dgm:pt modelId="{67B13F22-B532-405F-8EB1-3F1DE50D973F}" type="sibTrans" cxnId="{5314646B-E911-417C-A7B7-666A25D9375E}">
      <dgm:prSet phldrT="2" custT="1"/>
      <dgm:spPr/>
      <dgm:t>
        <a:bodyPr/>
        <a:lstStyle/>
        <a:p>
          <a:r>
            <a:rPr lang="en-US" sz="1700"/>
            <a:t>2</a:t>
          </a:r>
        </a:p>
      </dgm:t>
    </dgm:pt>
    <dgm:pt modelId="{D2239FFF-7C2B-4D7B-A412-D1852E3D42E8}">
      <dgm:prSet custT="1"/>
      <dgm:spPr/>
      <dgm:t>
        <a:bodyPr/>
        <a:lstStyle/>
        <a:p>
          <a:r>
            <a:rPr lang="en-US" sz="1700"/>
            <a:t>Data is collected from published sources between 2020 to 2025. </a:t>
          </a:r>
        </a:p>
      </dgm:t>
    </dgm:pt>
    <dgm:pt modelId="{A6C57E08-0DDF-4B65-B2F1-89CE1229E459}" type="parTrans" cxnId="{9B2BAEC2-626B-493E-A060-B3B4DB491295}">
      <dgm:prSet/>
      <dgm:spPr/>
      <dgm:t>
        <a:bodyPr/>
        <a:lstStyle/>
        <a:p>
          <a:endParaRPr lang="en-US" sz="1700"/>
        </a:p>
      </dgm:t>
    </dgm:pt>
    <dgm:pt modelId="{79C6578B-5A02-4AC5-97AF-BB27F34531E7}" type="sibTrans" cxnId="{9B2BAEC2-626B-493E-A060-B3B4DB491295}">
      <dgm:prSet phldrT="3" custT="1"/>
      <dgm:spPr/>
      <dgm:t>
        <a:bodyPr/>
        <a:lstStyle/>
        <a:p>
          <a:r>
            <a:rPr lang="en-US" sz="1700"/>
            <a:t>3</a:t>
          </a:r>
        </a:p>
      </dgm:t>
    </dgm:pt>
    <dgm:pt modelId="{9FA3C87E-0913-46FF-A67C-50E57BFC5840}">
      <dgm:prSet custT="1"/>
      <dgm:spPr/>
      <dgm:t>
        <a:bodyPr/>
        <a:lstStyle/>
        <a:p>
          <a:r>
            <a:rPr lang="en-US" sz="1700"/>
            <a:t>Thematic analysis is used to synthesize the empirical evidence from secondary data. </a:t>
          </a:r>
        </a:p>
      </dgm:t>
    </dgm:pt>
    <dgm:pt modelId="{07A9C2C8-C4C1-4094-84DB-C122B65E8D53}" type="parTrans" cxnId="{86D9B789-0E4F-4786-81AA-456BFDA2EC9B}">
      <dgm:prSet/>
      <dgm:spPr/>
      <dgm:t>
        <a:bodyPr/>
        <a:lstStyle/>
        <a:p>
          <a:endParaRPr lang="en-US" sz="1700"/>
        </a:p>
      </dgm:t>
    </dgm:pt>
    <dgm:pt modelId="{9EE65DD5-2DFB-4635-B153-B62BEE05D539}" type="sibTrans" cxnId="{86D9B789-0E4F-4786-81AA-456BFDA2EC9B}">
      <dgm:prSet phldrT="4" custT="1"/>
      <dgm:spPr/>
      <dgm:t>
        <a:bodyPr/>
        <a:lstStyle/>
        <a:p>
          <a:r>
            <a:rPr lang="en-US" sz="1700"/>
            <a:t>4</a:t>
          </a:r>
        </a:p>
      </dgm:t>
    </dgm:pt>
    <dgm:pt modelId="{530B307D-683B-44D1-B0FE-E66D8814A8B6}">
      <dgm:prSet custT="1"/>
      <dgm:spPr/>
      <dgm:t>
        <a:bodyPr/>
        <a:lstStyle/>
        <a:p>
          <a:r>
            <a:rPr lang="en-US" sz="1700"/>
            <a:t>PESTEL framework is used as the analytical tool. </a:t>
          </a:r>
        </a:p>
      </dgm:t>
    </dgm:pt>
    <dgm:pt modelId="{3CEC33D7-8029-4E7D-BBE0-5A6CAAE5C9B4}" type="parTrans" cxnId="{95A18BD7-84FD-4447-9742-FB66005E7A90}">
      <dgm:prSet/>
      <dgm:spPr/>
      <dgm:t>
        <a:bodyPr/>
        <a:lstStyle/>
        <a:p>
          <a:endParaRPr lang="en-US" sz="1700"/>
        </a:p>
      </dgm:t>
    </dgm:pt>
    <dgm:pt modelId="{4CC42731-74E9-41CE-BB6E-DDE786F3ABAA}" type="sibTrans" cxnId="{95A18BD7-84FD-4447-9742-FB66005E7A90}">
      <dgm:prSet phldrT="5" custT="1"/>
      <dgm:spPr/>
      <dgm:t>
        <a:bodyPr/>
        <a:lstStyle/>
        <a:p>
          <a:r>
            <a:rPr lang="en-US" sz="1700"/>
            <a:t>5</a:t>
          </a:r>
        </a:p>
      </dgm:t>
    </dgm:pt>
    <dgm:pt modelId="{F0D34AE7-5A4B-43D7-98FA-AAE05397B9F6}" type="pres">
      <dgm:prSet presAssocID="{2ABAF286-DB6B-4E47-8972-9C0C5FB0AD2F}" presName="Name0" presStyleCnt="0">
        <dgm:presLayoutVars>
          <dgm:animLvl val="lvl"/>
          <dgm:resizeHandles val="exact"/>
        </dgm:presLayoutVars>
      </dgm:prSet>
      <dgm:spPr/>
    </dgm:pt>
    <dgm:pt modelId="{7EF51F2A-AF4E-4E17-8153-6115D6B960CB}" type="pres">
      <dgm:prSet presAssocID="{D411B265-3ADB-4DE5-818C-8A66FD9AEE9E}" presName="compositeNode" presStyleCnt="0">
        <dgm:presLayoutVars>
          <dgm:bulletEnabled val="1"/>
        </dgm:presLayoutVars>
      </dgm:prSet>
      <dgm:spPr/>
    </dgm:pt>
    <dgm:pt modelId="{D29B2CA5-6976-4A90-A2E3-3A6AF0FC73C4}" type="pres">
      <dgm:prSet presAssocID="{D411B265-3ADB-4DE5-818C-8A66FD9AEE9E}" presName="bgRect" presStyleLbl="bgAccFollowNode1" presStyleIdx="0" presStyleCnt="5"/>
      <dgm:spPr/>
    </dgm:pt>
    <dgm:pt modelId="{A1A44312-BAC2-4DA9-BC2A-768F85934FD9}" type="pres">
      <dgm:prSet presAssocID="{C1202EC4-3BBD-4B5E-9FB4-3BC0073E046A}" presName="sibTransNodeCircle" presStyleLbl="alignNode1" presStyleIdx="0" presStyleCnt="10">
        <dgm:presLayoutVars>
          <dgm:chMax val="0"/>
          <dgm:bulletEnabled/>
        </dgm:presLayoutVars>
      </dgm:prSet>
      <dgm:spPr/>
    </dgm:pt>
    <dgm:pt modelId="{C43A92A6-A20F-4C57-B302-2E6F6B64A0F5}" type="pres">
      <dgm:prSet presAssocID="{D411B265-3ADB-4DE5-818C-8A66FD9AEE9E}" presName="bottomLine" presStyleLbl="alignNode1" presStyleIdx="1" presStyleCnt="10">
        <dgm:presLayoutVars/>
      </dgm:prSet>
      <dgm:spPr/>
    </dgm:pt>
    <dgm:pt modelId="{3CA31381-8DB0-4625-8FF4-6B10757C1602}" type="pres">
      <dgm:prSet presAssocID="{D411B265-3ADB-4DE5-818C-8A66FD9AEE9E}" presName="nodeText" presStyleLbl="bgAccFollowNode1" presStyleIdx="0" presStyleCnt="5">
        <dgm:presLayoutVars>
          <dgm:bulletEnabled val="1"/>
        </dgm:presLayoutVars>
      </dgm:prSet>
      <dgm:spPr/>
    </dgm:pt>
    <dgm:pt modelId="{E5875D06-A763-488E-A228-F63A9BE4F33C}" type="pres">
      <dgm:prSet presAssocID="{C1202EC4-3BBD-4B5E-9FB4-3BC0073E046A}" presName="sibTrans" presStyleCnt="0"/>
      <dgm:spPr/>
    </dgm:pt>
    <dgm:pt modelId="{5194614C-AD92-4397-B51E-4881CFD2734A}" type="pres">
      <dgm:prSet presAssocID="{C90989E5-FBF2-4EFF-9275-48A9453C370A}" presName="compositeNode" presStyleCnt="0">
        <dgm:presLayoutVars>
          <dgm:bulletEnabled val="1"/>
        </dgm:presLayoutVars>
      </dgm:prSet>
      <dgm:spPr/>
    </dgm:pt>
    <dgm:pt modelId="{8BB79112-B980-4C09-BA15-AD810E379395}" type="pres">
      <dgm:prSet presAssocID="{C90989E5-FBF2-4EFF-9275-48A9453C370A}" presName="bgRect" presStyleLbl="bgAccFollowNode1" presStyleIdx="1" presStyleCnt="5"/>
      <dgm:spPr/>
    </dgm:pt>
    <dgm:pt modelId="{E2DF7BAD-58F9-4433-AC93-533E551F5D84}" type="pres">
      <dgm:prSet presAssocID="{67B13F22-B532-405F-8EB1-3F1DE50D973F}" presName="sibTransNodeCircle" presStyleLbl="alignNode1" presStyleIdx="2" presStyleCnt="10">
        <dgm:presLayoutVars>
          <dgm:chMax val="0"/>
          <dgm:bulletEnabled/>
        </dgm:presLayoutVars>
      </dgm:prSet>
      <dgm:spPr/>
    </dgm:pt>
    <dgm:pt modelId="{CF0F62DB-83FA-4B81-B388-1EA54468F9CD}" type="pres">
      <dgm:prSet presAssocID="{C90989E5-FBF2-4EFF-9275-48A9453C370A}" presName="bottomLine" presStyleLbl="alignNode1" presStyleIdx="3" presStyleCnt="10">
        <dgm:presLayoutVars/>
      </dgm:prSet>
      <dgm:spPr/>
    </dgm:pt>
    <dgm:pt modelId="{4C0647AF-67D9-4BC2-B099-A7C845A90826}" type="pres">
      <dgm:prSet presAssocID="{C90989E5-FBF2-4EFF-9275-48A9453C370A}" presName="nodeText" presStyleLbl="bgAccFollowNode1" presStyleIdx="1" presStyleCnt="5">
        <dgm:presLayoutVars>
          <dgm:bulletEnabled val="1"/>
        </dgm:presLayoutVars>
      </dgm:prSet>
      <dgm:spPr/>
    </dgm:pt>
    <dgm:pt modelId="{82FA2F56-26AE-465D-BCFD-97985C8368AC}" type="pres">
      <dgm:prSet presAssocID="{67B13F22-B532-405F-8EB1-3F1DE50D973F}" presName="sibTrans" presStyleCnt="0"/>
      <dgm:spPr/>
    </dgm:pt>
    <dgm:pt modelId="{D4AC6630-46A6-4F88-A050-6D9F52F90986}" type="pres">
      <dgm:prSet presAssocID="{D2239FFF-7C2B-4D7B-A412-D1852E3D42E8}" presName="compositeNode" presStyleCnt="0">
        <dgm:presLayoutVars>
          <dgm:bulletEnabled val="1"/>
        </dgm:presLayoutVars>
      </dgm:prSet>
      <dgm:spPr/>
    </dgm:pt>
    <dgm:pt modelId="{980338DB-5066-4854-A623-D18DA7E646FF}" type="pres">
      <dgm:prSet presAssocID="{D2239FFF-7C2B-4D7B-A412-D1852E3D42E8}" presName="bgRect" presStyleLbl="bgAccFollowNode1" presStyleIdx="2" presStyleCnt="5"/>
      <dgm:spPr/>
    </dgm:pt>
    <dgm:pt modelId="{A6B33922-7901-462C-A4C5-3EF2F16FE9E3}" type="pres">
      <dgm:prSet presAssocID="{79C6578B-5A02-4AC5-97AF-BB27F34531E7}" presName="sibTransNodeCircle" presStyleLbl="alignNode1" presStyleIdx="4" presStyleCnt="10">
        <dgm:presLayoutVars>
          <dgm:chMax val="0"/>
          <dgm:bulletEnabled/>
        </dgm:presLayoutVars>
      </dgm:prSet>
      <dgm:spPr/>
    </dgm:pt>
    <dgm:pt modelId="{0DABBD16-A0BB-403F-ABE5-32498FEA6495}" type="pres">
      <dgm:prSet presAssocID="{D2239FFF-7C2B-4D7B-A412-D1852E3D42E8}" presName="bottomLine" presStyleLbl="alignNode1" presStyleIdx="5" presStyleCnt="10">
        <dgm:presLayoutVars/>
      </dgm:prSet>
      <dgm:spPr/>
    </dgm:pt>
    <dgm:pt modelId="{CB445D0C-2A59-49BF-BA54-495C70180BCB}" type="pres">
      <dgm:prSet presAssocID="{D2239FFF-7C2B-4D7B-A412-D1852E3D42E8}" presName="nodeText" presStyleLbl="bgAccFollowNode1" presStyleIdx="2" presStyleCnt="5">
        <dgm:presLayoutVars>
          <dgm:bulletEnabled val="1"/>
        </dgm:presLayoutVars>
      </dgm:prSet>
      <dgm:spPr/>
    </dgm:pt>
    <dgm:pt modelId="{51464A48-AEF1-4822-B4AA-F83CEA6CBBD5}" type="pres">
      <dgm:prSet presAssocID="{79C6578B-5A02-4AC5-97AF-BB27F34531E7}" presName="sibTrans" presStyleCnt="0"/>
      <dgm:spPr/>
    </dgm:pt>
    <dgm:pt modelId="{EA10DB52-9744-4C13-B635-A3EB738874EC}" type="pres">
      <dgm:prSet presAssocID="{9FA3C87E-0913-46FF-A67C-50E57BFC5840}" presName="compositeNode" presStyleCnt="0">
        <dgm:presLayoutVars>
          <dgm:bulletEnabled val="1"/>
        </dgm:presLayoutVars>
      </dgm:prSet>
      <dgm:spPr/>
    </dgm:pt>
    <dgm:pt modelId="{A476B5C0-2AA2-423D-BC9A-77DDA9E86949}" type="pres">
      <dgm:prSet presAssocID="{9FA3C87E-0913-46FF-A67C-50E57BFC5840}" presName="bgRect" presStyleLbl="bgAccFollowNode1" presStyleIdx="3" presStyleCnt="5"/>
      <dgm:spPr/>
    </dgm:pt>
    <dgm:pt modelId="{2F15E2D9-ABBE-40E3-BFCE-B91B17723492}" type="pres">
      <dgm:prSet presAssocID="{9EE65DD5-2DFB-4635-B153-B62BEE05D539}" presName="sibTransNodeCircle" presStyleLbl="alignNode1" presStyleIdx="6" presStyleCnt="10">
        <dgm:presLayoutVars>
          <dgm:chMax val="0"/>
          <dgm:bulletEnabled/>
        </dgm:presLayoutVars>
      </dgm:prSet>
      <dgm:spPr/>
    </dgm:pt>
    <dgm:pt modelId="{4CFA7DCE-056E-438E-8825-060F43F3AADB}" type="pres">
      <dgm:prSet presAssocID="{9FA3C87E-0913-46FF-A67C-50E57BFC5840}" presName="bottomLine" presStyleLbl="alignNode1" presStyleIdx="7" presStyleCnt="10">
        <dgm:presLayoutVars/>
      </dgm:prSet>
      <dgm:spPr/>
    </dgm:pt>
    <dgm:pt modelId="{5D49EE81-5834-4F4E-9B97-3F2B1F844FB7}" type="pres">
      <dgm:prSet presAssocID="{9FA3C87E-0913-46FF-A67C-50E57BFC5840}" presName="nodeText" presStyleLbl="bgAccFollowNode1" presStyleIdx="3" presStyleCnt="5">
        <dgm:presLayoutVars>
          <dgm:bulletEnabled val="1"/>
        </dgm:presLayoutVars>
      </dgm:prSet>
      <dgm:spPr/>
    </dgm:pt>
    <dgm:pt modelId="{BEBF99BD-7DF1-42AD-A1EE-F5CE0A5531D6}" type="pres">
      <dgm:prSet presAssocID="{9EE65DD5-2DFB-4635-B153-B62BEE05D539}" presName="sibTrans" presStyleCnt="0"/>
      <dgm:spPr/>
    </dgm:pt>
    <dgm:pt modelId="{4AFCC0DD-6F65-4A1A-ADEB-8532049E0F38}" type="pres">
      <dgm:prSet presAssocID="{530B307D-683B-44D1-B0FE-E66D8814A8B6}" presName="compositeNode" presStyleCnt="0">
        <dgm:presLayoutVars>
          <dgm:bulletEnabled val="1"/>
        </dgm:presLayoutVars>
      </dgm:prSet>
      <dgm:spPr/>
    </dgm:pt>
    <dgm:pt modelId="{3CC67E81-D425-48A1-9F8B-B94B1DE2212C}" type="pres">
      <dgm:prSet presAssocID="{530B307D-683B-44D1-B0FE-E66D8814A8B6}" presName="bgRect" presStyleLbl="bgAccFollowNode1" presStyleIdx="4" presStyleCnt="5"/>
      <dgm:spPr/>
    </dgm:pt>
    <dgm:pt modelId="{68A1A15C-52B8-4D96-B71D-8E41ACD76063}" type="pres">
      <dgm:prSet presAssocID="{4CC42731-74E9-41CE-BB6E-DDE786F3ABAA}" presName="sibTransNodeCircle" presStyleLbl="alignNode1" presStyleIdx="8" presStyleCnt="10">
        <dgm:presLayoutVars>
          <dgm:chMax val="0"/>
          <dgm:bulletEnabled/>
        </dgm:presLayoutVars>
      </dgm:prSet>
      <dgm:spPr/>
    </dgm:pt>
    <dgm:pt modelId="{7E3B714C-1ED6-4DA2-B0D1-E4DF5C7863A3}" type="pres">
      <dgm:prSet presAssocID="{530B307D-683B-44D1-B0FE-E66D8814A8B6}" presName="bottomLine" presStyleLbl="alignNode1" presStyleIdx="9" presStyleCnt="10">
        <dgm:presLayoutVars/>
      </dgm:prSet>
      <dgm:spPr/>
    </dgm:pt>
    <dgm:pt modelId="{5E266077-EDDD-4548-88C1-0C8901BEEF96}" type="pres">
      <dgm:prSet presAssocID="{530B307D-683B-44D1-B0FE-E66D8814A8B6}" presName="nodeText" presStyleLbl="bgAccFollowNode1" presStyleIdx="4" presStyleCnt="5">
        <dgm:presLayoutVars>
          <dgm:bulletEnabled val="1"/>
        </dgm:presLayoutVars>
      </dgm:prSet>
      <dgm:spPr/>
    </dgm:pt>
  </dgm:ptLst>
  <dgm:cxnLst>
    <dgm:cxn modelId="{5314646B-E911-417C-A7B7-666A25D9375E}" srcId="{2ABAF286-DB6B-4E47-8972-9C0C5FB0AD2F}" destId="{C90989E5-FBF2-4EFF-9275-48A9453C370A}" srcOrd="1" destOrd="0" parTransId="{7CC04575-D54B-40B4-836E-BA3E8F35EE27}" sibTransId="{67B13F22-B532-405F-8EB1-3F1DE50D973F}"/>
    <dgm:cxn modelId="{F5C91E6D-22C8-4BB1-AABF-1DB39A7AC422}" type="presOf" srcId="{530B307D-683B-44D1-B0FE-E66D8814A8B6}" destId="{5E266077-EDDD-4548-88C1-0C8901BEEF96}" srcOrd="1" destOrd="0" presId="urn:microsoft.com/office/officeart/2016/7/layout/BasicLinearProcessNumbered"/>
    <dgm:cxn modelId="{FFDA8370-DF49-46CC-86C7-47B526BC0021}" type="presOf" srcId="{2ABAF286-DB6B-4E47-8972-9C0C5FB0AD2F}" destId="{F0D34AE7-5A4B-43D7-98FA-AAE05397B9F6}" srcOrd="0" destOrd="0" presId="urn:microsoft.com/office/officeart/2016/7/layout/BasicLinearProcessNumbered"/>
    <dgm:cxn modelId="{E0144C71-2364-42F3-99D9-C8BD327A64C4}" type="presOf" srcId="{D2239FFF-7C2B-4D7B-A412-D1852E3D42E8}" destId="{980338DB-5066-4854-A623-D18DA7E646FF}" srcOrd="0" destOrd="0" presId="urn:microsoft.com/office/officeart/2016/7/layout/BasicLinearProcessNumbered"/>
    <dgm:cxn modelId="{C56BEA84-D0C9-4C1F-B413-BE165E8FC4ED}" type="presOf" srcId="{9EE65DD5-2DFB-4635-B153-B62BEE05D539}" destId="{2F15E2D9-ABBE-40E3-BFCE-B91B17723492}" srcOrd="0" destOrd="0" presId="urn:microsoft.com/office/officeart/2016/7/layout/BasicLinearProcessNumbered"/>
    <dgm:cxn modelId="{DA251885-D305-483D-8CB6-FE86F5F9A66B}" type="presOf" srcId="{C90989E5-FBF2-4EFF-9275-48A9453C370A}" destId="{4C0647AF-67D9-4BC2-B099-A7C845A90826}" srcOrd="1" destOrd="0" presId="urn:microsoft.com/office/officeart/2016/7/layout/BasicLinearProcessNumbered"/>
    <dgm:cxn modelId="{86D9B789-0E4F-4786-81AA-456BFDA2EC9B}" srcId="{2ABAF286-DB6B-4E47-8972-9C0C5FB0AD2F}" destId="{9FA3C87E-0913-46FF-A67C-50E57BFC5840}" srcOrd="3" destOrd="0" parTransId="{07A9C2C8-C4C1-4094-84DB-C122B65E8D53}" sibTransId="{9EE65DD5-2DFB-4635-B153-B62BEE05D539}"/>
    <dgm:cxn modelId="{189B648A-D6B3-49FF-AD18-5584ABD28F99}" type="presOf" srcId="{67B13F22-B532-405F-8EB1-3F1DE50D973F}" destId="{E2DF7BAD-58F9-4433-AC93-533E551F5D84}" srcOrd="0" destOrd="0" presId="urn:microsoft.com/office/officeart/2016/7/layout/BasicLinearProcessNumbered"/>
    <dgm:cxn modelId="{F65E3E92-6447-4D0C-AD04-8010864634FE}" srcId="{2ABAF286-DB6B-4E47-8972-9C0C5FB0AD2F}" destId="{D411B265-3ADB-4DE5-818C-8A66FD9AEE9E}" srcOrd="0" destOrd="0" parTransId="{58A36115-DF4C-4520-B09D-19A571182915}" sibTransId="{C1202EC4-3BBD-4B5E-9FB4-3BC0073E046A}"/>
    <dgm:cxn modelId="{8F0636A8-A720-4A3E-BDE3-2907A9445DA5}" type="presOf" srcId="{79C6578B-5A02-4AC5-97AF-BB27F34531E7}" destId="{A6B33922-7901-462C-A4C5-3EF2F16FE9E3}" srcOrd="0" destOrd="0" presId="urn:microsoft.com/office/officeart/2016/7/layout/BasicLinearProcessNumbered"/>
    <dgm:cxn modelId="{E7203DB3-BA6D-497B-A724-263951CA01A3}" type="presOf" srcId="{D2239FFF-7C2B-4D7B-A412-D1852E3D42E8}" destId="{CB445D0C-2A59-49BF-BA54-495C70180BCB}" srcOrd="1" destOrd="0" presId="urn:microsoft.com/office/officeart/2016/7/layout/BasicLinearProcessNumbered"/>
    <dgm:cxn modelId="{9B2BAEC2-626B-493E-A060-B3B4DB491295}" srcId="{2ABAF286-DB6B-4E47-8972-9C0C5FB0AD2F}" destId="{D2239FFF-7C2B-4D7B-A412-D1852E3D42E8}" srcOrd="2" destOrd="0" parTransId="{A6C57E08-0DDF-4B65-B2F1-89CE1229E459}" sibTransId="{79C6578B-5A02-4AC5-97AF-BB27F34531E7}"/>
    <dgm:cxn modelId="{522977C3-6AA2-4712-944D-08293CEAF8CA}" type="presOf" srcId="{D411B265-3ADB-4DE5-818C-8A66FD9AEE9E}" destId="{D29B2CA5-6976-4A90-A2E3-3A6AF0FC73C4}" srcOrd="0" destOrd="0" presId="urn:microsoft.com/office/officeart/2016/7/layout/BasicLinearProcessNumbered"/>
    <dgm:cxn modelId="{9753A6C4-1E7C-4AAD-8257-469375727722}" type="presOf" srcId="{530B307D-683B-44D1-B0FE-E66D8814A8B6}" destId="{3CC67E81-D425-48A1-9F8B-B94B1DE2212C}" srcOrd="0" destOrd="0" presId="urn:microsoft.com/office/officeart/2016/7/layout/BasicLinearProcessNumbered"/>
    <dgm:cxn modelId="{EF806BC8-0A1F-4438-8D19-A6333DE0D442}" type="presOf" srcId="{C90989E5-FBF2-4EFF-9275-48A9453C370A}" destId="{8BB79112-B980-4C09-BA15-AD810E379395}" srcOrd="0" destOrd="0" presId="urn:microsoft.com/office/officeart/2016/7/layout/BasicLinearProcessNumbered"/>
    <dgm:cxn modelId="{95A18BD7-84FD-4447-9742-FB66005E7A90}" srcId="{2ABAF286-DB6B-4E47-8972-9C0C5FB0AD2F}" destId="{530B307D-683B-44D1-B0FE-E66D8814A8B6}" srcOrd="4" destOrd="0" parTransId="{3CEC33D7-8029-4E7D-BBE0-5A6CAAE5C9B4}" sibTransId="{4CC42731-74E9-41CE-BB6E-DDE786F3ABAA}"/>
    <dgm:cxn modelId="{ABBDFAE5-6E50-41DD-B8AA-4BFB5A32BDE9}" type="presOf" srcId="{D411B265-3ADB-4DE5-818C-8A66FD9AEE9E}" destId="{3CA31381-8DB0-4625-8FF4-6B10757C1602}" srcOrd="1" destOrd="0" presId="urn:microsoft.com/office/officeart/2016/7/layout/BasicLinearProcessNumbered"/>
    <dgm:cxn modelId="{21DE73E9-3A54-4940-8934-F5A6E4E9B1CD}" type="presOf" srcId="{9FA3C87E-0913-46FF-A67C-50E57BFC5840}" destId="{A476B5C0-2AA2-423D-BC9A-77DDA9E86949}" srcOrd="0" destOrd="0" presId="urn:microsoft.com/office/officeart/2016/7/layout/BasicLinearProcessNumbered"/>
    <dgm:cxn modelId="{D6CD60EA-4E74-4A03-B117-FCBA1C49F866}" type="presOf" srcId="{C1202EC4-3BBD-4B5E-9FB4-3BC0073E046A}" destId="{A1A44312-BAC2-4DA9-BC2A-768F85934FD9}" srcOrd="0" destOrd="0" presId="urn:microsoft.com/office/officeart/2016/7/layout/BasicLinearProcessNumbered"/>
    <dgm:cxn modelId="{4998D8EE-EACF-4E65-9EB9-DB4D8CC53E56}" type="presOf" srcId="{9FA3C87E-0913-46FF-A67C-50E57BFC5840}" destId="{5D49EE81-5834-4F4E-9B97-3F2B1F844FB7}" srcOrd="1" destOrd="0" presId="urn:microsoft.com/office/officeart/2016/7/layout/BasicLinearProcessNumbered"/>
    <dgm:cxn modelId="{5BB129FE-B114-4FDE-A0F1-B10D2310935C}" type="presOf" srcId="{4CC42731-74E9-41CE-BB6E-DDE786F3ABAA}" destId="{68A1A15C-52B8-4D96-B71D-8E41ACD76063}" srcOrd="0" destOrd="0" presId="urn:microsoft.com/office/officeart/2016/7/layout/BasicLinearProcessNumbered"/>
    <dgm:cxn modelId="{02DF417E-D731-46BF-8D61-50252DFD5559}" type="presParOf" srcId="{F0D34AE7-5A4B-43D7-98FA-AAE05397B9F6}" destId="{7EF51F2A-AF4E-4E17-8153-6115D6B960CB}" srcOrd="0" destOrd="0" presId="urn:microsoft.com/office/officeart/2016/7/layout/BasicLinearProcessNumbered"/>
    <dgm:cxn modelId="{C0A85D56-C58E-436B-9EE7-5081F6A09258}" type="presParOf" srcId="{7EF51F2A-AF4E-4E17-8153-6115D6B960CB}" destId="{D29B2CA5-6976-4A90-A2E3-3A6AF0FC73C4}" srcOrd="0" destOrd="0" presId="urn:microsoft.com/office/officeart/2016/7/layout/BasicLinearProcessNumbered"/>
    <dgm:cxn modelId="{E460F7E7-D372-484A-92EE-79F55983E928}" type="presParOf" srcId="{7EF51F2A-AF4E-4E17-8153-6115D6B960CB}" destId="{A1A44312-BAC2-4DA9-BC2A-768F85934FD9}" srcOrd="1" destOrd="0" presId="urn:microsoft.com/office/officeart/2016/7/layout/BasicLinearProcessNumbered"/>
    <dgm:cxn modelId="{B9172646-233D-4F8D-A82F-6BD3C8627ACF}" type="presParOf" srcId="{7EF51F2A-AF4E-4E17-8153-6115D6B960CB}" destId="{C43A92A6-A20F-4C57-B302-2E6F6B64A0F5}" srcOrd="2" destOrd="0" presId="urn:microsoft.com/office/officeart/2016/7/layout/BasicLinearProcessNumbered"/>
    <dgm:cxn modelId="{7ABE9379-EC9C-493C-8D16-F83F77B21E98}" type="presParOf" srcId="{7EF51F2A-AF4E-4E17-8153-6115D6B960CB}" destId="{3CA31381-8DB0-4625-8FF4-6B10757C1602}" srcOrd="3" destOrd="0" presId="urn:microsoft.com/office/officeart/2016/7/layout/BasicLinearProcessNumbered"/>
    <dgm:cxn modelId="{021421AF-F865-47B8-BE13-525149BE7DA0}" type="presParOf" srcId="{F0D34AE7-5A4B-43D7-98FA-AAE05397B9F6}" destId="{E5875D06-A763-488E-A228-F63A9BE4F33C}" srcOrd="1" destOrd="0" presId="urn:microsoft.com/office/officeart/2016/7/layout/BasicLinearProcessNumbered"/>
    <dgm:cxn modelId="{2B5543A9-90EF-47AF-8A0F-F42592E8DD88}" type="presParOf" srcId="{F0D34AE7-5A4B-43D7-98FA-AAE05397B9F6}" destId="{5194614C-AD92-4397-B51E-4881CFD2734A}" srcOrd="2" destOrd="0" presId="urn:microsoft.com/office/officeart/2016/7/layout/BasicLinearProcessNumbered"/>
    <dgm:cxn modelId="{9DE1831B-F758-4C9C-9B97-E162433698B8}" type="presParOf" srcId="{5194614C-AD92-4397-B51E-4881CFD2734A}" destId="{8BB79112-B980-4C09-BA15-AD810E379395}" srcOrd="0" destOrd="0" presId="urn:microsoft.com/office/officeart/2016/7/layout/BasicLinearProcessNumbered"/>
    <dgm:cxn modelId="{288A444A-FC16-46F4-BBA1-ED72559D48C4}" type="presParOf" srcId="{5194614C-AD92-4397-B51E-4881CFD2734A}" destId="{E2DF7BAD-58F9-4433-AC93-533E551F5D84}" srcOrd="1" destOrd="0" presId="urn:microsoft.com/office/officeart/2016/7/layout/BasicLinearProcessNumbered"/>
    <dgm:cxn modelId="{6F96EA57-59EB-439A-A866-8F70DA8E206A}" type="presParOf" srcId="{5194614C-AD92-4397-B51E-4881CFD2734A}" destId="{CF0F62DB-83FA-4B81-B388-1EA54468F9CD}" srcOrd="2" destOrd="0" presId="urn:microsoft.com/office/officeart/2016/7/layout/BasicLinearProcessNumbered"/>
    <dgm:cxn modelId="{321A530D-F02E-4DD4-8537-3397CD208421}" type="presParOf" srcId="{5194614C-AD92-4397-B51E-4881CFD2734A}" destId="{4C0647AF-67D9-4BC2-B099-A7C845A90826}" srcOrd="3" destOrd="0" presId="urn:microsoft.com/office/officeart/2016/7/layout/BasicLinearProcessNumbered"/>
    <dgm:cxn modelId="{F5B47AF4-D2DB-4F85-8772-1738B94ADD94}" type="presParOf" srcId="{F0D34AE7-5A4B-43D7-98FA-AAE05397B9F6}" destId="{82FA2F56-26AE-465D-BCFD-97985C8368AC}" srcOrd="3" destOrd="0" presId="urn:microsoft.com/office/officeart/2016/7/layout/BasicLinearProcessNumbered"/>
    <dgm:cxn modelId="{FC9DED0E-D4D9-492A-A90A-FFFDA9F9875C}" type="presParOf" srcId="{F0D34AE7-5A4B-43D7-98FA-AAE05397B9F6}" destId="{D4AC6630-46A6-4F88-A050-6D9F52F90986}" srcOrd="4" destOrd="0" presId="urn:microsoft.com/office/officeart/2016/7/layout/BasicLinearProcessNumbered"/>
    <dgm:cxn modelId="{F7131DB7-5693-4C1F-A900-D2C0DA604F2B}" type="presParOf" srcId="{D4AC6630-46A6-4F88-A050-6D9F52F90986}" destId="{980338DB-5066-4854-A623-D18DA7E646FF}" srcOrd="0" destOrd="0" presId="urn:microsoft.com/office/officeart/2016/7/layout/BasicLinearProcessNumbered"/>
    <dgm:cxn modelId="{B1228269-4D86-4DBC-8DAB-FB9F3398D54B}" type="presParOf" srcId="{D4AC6630-46A6-4F88-A050-6D9F52F90986}" destId="{A6B33922-7901-462C-A4C5-3EF2F16FE9E3}" srcOrd="1" destOrd="0" presId="urn:microsoft.com/office/officeart/2016/7/layout/BasicLinearProcessNumbered"/>
    <dgm:cxn modelId="{49AB7742-F409-4413-AB61-2122249367D9}" type="presParOf" srcId="{D4AC6630-46A6-4F88-A050-6D9F52F90986}" destId="{0DABBD16-A0BB-403F-ABE5-32498FEA6495}" srcOrd="2" destOrd="0" presId="urn:microsoft.com/office/officeart/2016/7/layout/BasicLinearProcessNumbered"/>
    <dgm:cxn modelId="{F2A04B03-F9CC-4B28-B24E-426C5501B7A4}" type="presParOf" srcId="{D4AC6630-46A6-4F88-A050-6D9F52F90986}" destId="{CB445D0C-2A59-49BF-BA54-495C70180BCB}" srcOrd="3" destOrd="0" presId="urn:microsoft.com/office/officeart/2016/7/layout/BasicLinearProcessNumbered"/>
    <dgm:cxn modelId="{FD0A58A4-EA21-4E0E-B3E6-4858CCED59B8}" type="presParOf" srcId="{F0D34AE7-5A4B-43D7-98FA-AAE05397B9F6}" destId="{51464A48-AEF1-4822-B4AA-F83CEA6CBBD5}" srcOrd="5" destOrd="0" presId="urn:microsoft.com/office/officeart/2016/7/layout/BasicLinearProcessNumbered"/>
    <dgm:cxn modelId="{C12A2315-B3DD-4096-A85F-7278D207AA88}" type="presParOf" srcId="{F0D34AE7-5A4B-43D7-98FA-AAE05397B9F6}" destId="{EA10DB52-9744-4C13-B635-A3EB738874EC}" srcOrd="6" destOrd="0" presId="urn:microsoft.com/office/officeart/2016/7/layout/BasicLinearProcessNumbered"/>
    <dgm:cxn modelId="{B1EF2C1B-B08D-4423-A092-92E0BC3D7A60}" type="presParOf" srcId="{EA10DB52-9744-4C13-B635-A3EB738874EC}" destId="{A476B5C0-2AA2-423D-BC9A-77DDA9E86949}" srcOrd="0" destOrd="0" presId="urn:microsoft.com/office/officeart/2016/7/layout/BasicLinearProcessNumbered"/>
    <dgm:cxn modelId="{74B9AEDB-6487-4F7D-9AA1-E1C6D813DB4B}" type="presParOf" srcId="{EA10DB52-9744-4C13-B635-A3EB738874EC}" destId="{2F15E2D9-ABBE-40E3-BFCE-B91B17723492}" srcOrd="1" destOrd="0" presId="urn:microsoft.com/office/officeart/2016/7/layout/BasicLinearProcessNumbered"/>
    <dgm:cxn modelId="{1D0AF821-7EFF-4CBC-B745-8AFCE324FEC2}" type="presParOf" srcId="{EA10DB52-9744-4C13-B635-A3EB738874EC}" destId="{4CFA7DCE-056E-438E-8825-060F43F3AADB}" srcOrd="2" destOrd="0" presId="urn:microsoft.com/office/officeart/2016/7/layout/BasicLinearProcessNumbered"/>
    <dgm:cxn modelId="{0E15DB1F-8514-4C2B-939F-22B26A445488}" type="presParOf" srcId="{EA10DB52-9744-4C13-B635-A3EB738874EC}" destId="{5D49EE81-5834-4F4E-9B97-3F2B1F844FB7}" srcOrd="3" destOrd="0" presId="urn:microsoft.com/office/officeart/2016/7/layout/BasicLinearProcessNumbered"/>
    <dgm:cxn modelId="{A65F6AB6-8D1D-4678-B62D-57579949C1D0}" type="presParOf" srcId="{F0D34AE7-5A4B-43D7-98FA-AAE05397B9F6}" destId="{BEBF99BD-7DF1-42AD-A1EE-F5CE0A5531D6}" srcOrd="7" destOrd="0" presId="urn:microsoft.com/office/officeart/2016/7/layout/BasicLinearProcessNumbered"/>
    <dgm:cxn modelId="{FF7A1B6A-B5ED-485C-B7BE-AEA82D1713AC}" type="presParOf" srcId="{F0D34AE7-5A4B-43D7-98FA-AAE05397B9F6}" destId="{4AFCC0DD-6F65-4A1A-ADEB-8532049E0F38}" srcOrd="8" destOrd="0" presId="urn:microsoft.com/office/officeart/2016/7/layout/BasicLinearProcessNumbered"/>
    <dgm:cxn modelId="{7C4A3E21-05B2-49EF-8B6B-4669AC702AE0}" type="presParOf" srcId="{4AFCC0DD-6F65-4A1A-ADEB-8532049E0F38}" destId="{3CC67E81-D425-48A1-9F8B-B94B1DE2212C}" srcOrd="0" destOrd="0" presId="urn:microsoft.com/office/officeart/2016/7/layout/BasicLinearProcessNumbered"/>
    <dgm:cxn modelId="{62A7948E-AAAB-432D-8917-62219561BFBA}" type="presParOf" srcId="{4AFCC0DD-6F65-4A1A-ADEB-8532049E0F38}" destId="{68A1A15C-52B8-4D96-B71D-8E41ACD76063}" srcOrd="1" destOrd="0" presId="urn:microsoft.com/office/officeart/2016/7/layout/BasicLinearProcessNumbered"/>
    <dgm:cxn modelId="{1F6C783F-5892-4BF7-AB80-F03FF4F5BA24}" type="presParOf" srcId="{4AFCC0DD-6F65-4A1A-ADEB-8532049E0F38}" destId="{7E3B714C-1ED6-4DA2-B0D1-E4DF5C7863A3}" srcOrd="2" destOrd="0" presId="urn:microsoft.com/office/officeart/2016/7/layout/BasicLinearProcessNumbered"/>
    <dgm:cxn modelId="{63BF14B5-0433-49F5-B246-DD8AD82509BC}" type="presParOf" srcId="{4AFCC0DD-6F65-4A1A-ADEB-8532049E0F38}" destId="{5E266077-EDDD-4548-88C1-0C8901BEEF96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29B2CA5-6976-4A90-A2E3-3A6AF0FC73C4}">
      <dsp:nvSpPr>
        <dsp:cNvPr id="0" name=""/>
        <dsp:cNvSpPr/>
      </dsp:nvSpPr>
      <dsp:spPr>
        <a:xfrm>
          <a:off x="3735" y="680800"/>
          <a:ext cx="2022288" cy="2831204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7665" tIns="330200" rIns="157665" bIns="33020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The research is based on qualitative secondary data. </a:t>
          </a:r>
        </a:p>
      </dsp:txBody>
      <dsp:txXfrm>
        <a:off x="3735" y="1756658"/>
        <a:ext cx="2022288" cy="1698722"/>
      </dsp:txXfrm>
    </dsp:sp>
    <dsp:sp modelId="{A1A44312-BAC2-4DA9-BC2A-768F85934FD9}">
      <dsp:nvSpPr>
        <dsp:cNvPr id="0" name=""/>
        <dsp:cNvSpPr/>
      </dsp:nvSpPr>
      <dsp:spPr>
        <a:xfrm>
          <a:off x="590198" y="963920"/>
          <a:ext cx="849361" cy="84936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6220" tIns="12700" rIns="66220" bIns="1270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1</a:t>
          </a:r>
        </a:p>
      </dsp:txBody>
      <dsp:txXfrm>
        <a:off x="714584" y="1088306"/>
        <a:ext cx="600589" cy="600589"/>
      </dsp:txXfrm>
    </dsp:sp>
    <dsp:sp modelId="{C43A92A6-A20F-4C57-B302-2E6F6B64A0F5}">
      <dsp:nvSpPr>
        <dsp:cNvPr id="0" name=""/>
        <dsp:cNvSpPr/>
      </dsp:nvSpPr>
      <dsp:spPr>
        <a:xfrm>
          <a:off x="3735" y="3511932"/>
          <a:ext cx="2022288" cy="7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B79112-B980-4C09-BA15-AD810E379395}">
      <dsp:nvSpPr>
        <dsp:cNvPr id="0" name=""/>
        <dsp:cNvSpPr/>
      </dsp:nvSpPr>
      <dsp:spPr>
        <a:xfrm>
          <a:off x="2228252" y="680800"/>
          <a:ext cx="2022288" cy="2831204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7665" tIns="330200" rIns="157665" bIns="33020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Secondary sources like academic journals, business data, reports, and articles are used. </a:t>
          </a:r>
        </a:p>
      </dsp:txBody>
      <dsp:txXfrm>
        <a:off x="2228252" y="1756658"/>
        <a:ext cx="2022288" cy="1698722"/>
      </dsp:txXfrm>
    </dsp:sp>
    <dsp:sp modelId="{E2DF7BAD-58F9-4433-AC93-533E551F5D84}">
      <dsp:nvSpPr>
        <dsp:cNvPr id="0" name=""/>
        <dsp:cNvSpPr/>
      </dsp:nvSpPr>
      <dsp:spPr>
        <a:xfrm>
          <a:off x="2814716" y="963920"/>
          <a:ext cx="849361" cy="84936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6220" tIns="12700" rIns="66220" bIns="1270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2</a:t>
          </a:r>
        </a:p>
      </dsp:txBody>
      <dsp:txXfrm>
        <a:off x="2939102" y="1088306"/>
        <a:ext cx="600589" cy="600589"/>
      </dsp:txXfrm>
    </dsp:sp>
    <dsp:sp modelId="{CF0F62DB-83FA-4B81-B388-1EA54468F9CD}">
      <dsp:nvSpPr>
        <dsp:cNvPr id="0" name=""/>
        <dsp:cNvSpPr/>
      </dsp:nvSpPr>
      <dsp:spPr>
        <a:xfrm>
          <a:off x="2228252" y="3511932"/>
          <a:ext cx="2022288" cy="7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80338DB-5066-4854-A623-D18DA7E646FF}">
      <dsp:nvSpPr>
        <dsp:cNvPr id="0" name=""/>
        <dsp:cNvSpPr/>
      </dsp:nvSpPr>
      <dsp:spPr>
        <a:xfrm>
          <a:off x="4452770" y="680800"/>
          <a:ext cx="2022288" cy="2831204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7665" tIns="330200" rIns="157665" bIns="33020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Data is collected from published sources between 2020 to 2025. </a:t>
          </a:r>
        </a:p>
      </dsp:txBody>
      <dsp:txXfrm>
        <a:off x="4452770" y="1756658"/>
        <a:ext cx="2022288" cy="1698722"/>
      </dsp:txXfrm>
    </dsp:sp>
    <dsp:sp modelId="{A6B33922-7901-462C-A4C5-3EF2F16FE9E3}">
      <dsp:nvSpPr>
        <dsp:cNvPr id="0" name=""/>
        <dsp:cNvSpPr/>
      </dsp:nvSpPr>
      <dsp:spPr>
        <a:xfrm>
          <a:off x="5039233" y="963920"/>
          <a:ext cx="849361" cy="84936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6220" tIns="12700" rIns="66220" bIns="1270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3</a:t>
          </a:r>
        </a:p>
      </dsp:txBody>
      <dsp:txXfrm>
        <a:off x="5163619" y="1088306"/>
        <a:ext cx="600589" cy="600589"/>
      </dsp:txXfrm>
    </dsp:sp>
    <dsp:sp modelId="{0DABBD16-A0BB-403F-ABE5-32498FEA6495}">
      <dsp:nvSpPr>
        <dsp:cNvPr id="0" name=""/>
        <dsp:cNvSpPr/>
      </dsp:nvSpPr>
      <dsp:spPr>
        <a:xfrm>
          <a:off x="4452770" y="3511932"/>
          <a:ext cx="2022288" cy="7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476B5C0-2AA2-423D-BC9A-77DDA9E86949}">
      <dsp:nvSpPr>
        <dsp:cNvPr id="0" name=""/>
        <dsp:cNvSpPr/>
      </dsp:nvSpPr>
      <dsp:spPr>
        <a:xfrm>
          <a:off x="6677287" y="680800"/>
          <a:ext cx="2022288" cy="2831204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7665" tIns="330200" rIns="157665" bIns="33020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Thematic analysis is used to synthesize the empirical evidence from secondary data. </a:t>
          </a:r>
        </a:p>
      </dsp:txBody>
      <dsp:txXfrm>
        <a:off x="6677287" y="1756658"/>
        <a:ext cx="2022288" cy="1698722"/>
      </dsp:txXfrm>
    </dsp:sp>
    <dsp:sp modelId="{2F15E2D9-ABBE-40E3-BFCE-B91B17723492}">
      <dsp:nvSpPr>
        <dsp:cNvPr id="0" name=""/>
        <dsp:cNvSpPr/>
      </dsp:nvSpPr>
      <dsp:spPr>
        <a:xfrm>
          <a:off x="7263751" y="963920"/>
          <a:ext cx="849361" cy="84936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6220" tIns="12700" rIns="66220" bIns="1270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4</a:t>
          </a:r>
        </a:p>
      </dsp:txBody>
      <dsp:txXfrm>
        <a:off x="7388137" y="1088306"/>
        <a:ext cx="600589" cy="600589"/>
      </dsp:txXfrm>
    </dsp:sp>
    <dsp:sp modelId="{4CFA7DCE-056E-438E-8825-060F43F3AADB}">
      <dsp:nvSpPr>
        <dsp:cNvPr id="0" name=""/>
        <dsp:cNvSpPr/>
      </dsp:nvSpPr>
      <dsp:spPr>
        <a:xfrm>
          <a:off x="6677287" y="3511932"/>
          <a:ext cx="2022288" cy="7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CC67E81-D425-48A1-9F8B-B94B1DE2212C}">
      <dsp:nvSpPr>
        <dsp:cNvPr id="0" name=""/>
        <dsp:cNvSpPr/>
      </dsp:nvSpPr>
      <dsp:spPr>
        <a:xfrm>
          <a:off x="8901805" y="680800"/>
          <a:ext cx="2022288" cy="2831204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7665" tIns="330200" rIns="157665" bIns="33020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PESTEL framework is used as the analytical tool. </a:t>
          </a:r>
        </a:p>
      </dsp:txBody>
      <dsp:txXfrm>
        <a:off x="8901805" y="1756658"/>
        <a:ext cx="2022288" cy="1698722"/>
      </dsp:txXfrm>
    </dsp:sp>
    <dsp:sp modelId="{68A1A15C-52B8-4D96-B71D-8E41ACD76063}">
      <dsp:nvSpPr>
        <dsp:cNvPr id="0" name=""/>
        <dsp:cNvSpPr/>
      </dsp:nvSpPr>
      <dsp:spPr>
        <a:xfrm>
          <a:off x="9488268" y="963920"/>
          <a:ext cx="849361" cy="84936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6220" tIns="12700" rIns="66220" bIns="1270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5</a:t>
          </a:r>
        </a:p>
      </dsp:txBody>
      <dsp:txXfrm>
        <a:off x="9612654" y="1088306"/>
        <a:ext cx="600589" cy="600589"/>
      </dsp:txXfrm>
    </dsp:sp>
    <dsp:sp modelId="{7E3B714C-1ED6-4DA2-B0D1-E4DF5C7863A3}">
      <dsp:nvSpPr>
        <dsp:cNvPr id="0" name=""/>
        <dsp:cNvSpPr/>
      </dsp:nvSpPr>
      <dsp:spPr>
        <a:xfrm>
          <a:off x="8901805" y="3511932"/>
          <a:ext cx="2022288" cy="7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4A22E78-4658-4981-8290-CC1DAC58ABA5}" type="datetimeFigureOut">
              <a:rPr lang="en-GB" smtClean="0"/>
              <a:t>31/10/2025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E97C1CA-4E2A-42A2-96A3-1FD4BAE832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23804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(Hinton, 2023)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97C1CA-4E2A-42A2-96A3-1FD4BAE832B6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558084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AA3A86-E9F4-F6AE-3DAD-39453BDB51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C9A20A3-F0E7-7CE8-B32A-8261970F835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046302-DA6F-5D91-4924-87F3B726EF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30CB30-DDE1-4785-99B6-918687DF250B}" type="datetimeFigureOut">
              <a:rPr lang="en-GB" smtClean="0"/>
              <a:t>31/10/2025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15303D-42AD-02F5-3FA8-6123A87D39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B92620-150E-5C65-0D60-EBF99CE86C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4F2827-F96C-4F8A-B346-8F7AF8E412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85406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64F8AC-CC46-C341-E5FC-FC3B52DC19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3BF3E1-CC85-DE2A-49F8-039B839870D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5E39E8-C385-06A9-0B42-A6947C9778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30CB30-DDE1-4785-99B6-918687DF250B}" type="datetimeFigureOut">
              <a:rPr lang="en-GB" smtClean="0"/>
              <a:t>31/10/2025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5B2977A-6BB9-E7D2-532A-FE62FD0AD2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F9EDCC-566C-7438-6573-0F8A7C6C34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4F2827-F96C-4F8A-B346-8F7AF8E412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13458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6F9A1B-B683-4454-5CE8-153D8A80D2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678CE92-5BF4-309D-4F28-F5ED94E46A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787041-31C3-9F34-5522-40729F8987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30CB30-DDE1-4785-99B6-918687DF250B}" type="datetimeFigureOut">
              <a:rPr lang="en-GB" smtClean="0"/>
              <a:t>31/10/2025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2C0F15-FA50-4868-F498-5DCB6C8342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CE9E5B-E799-194B-0FF5-A32542E793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4F2827-F96C-4F8A-B346-8F7AF8E412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78532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2CF731-4720-2F57-9208-8B2E20F0F0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832EA1-6E41-E747-7645-95EBD9FA857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D5EB0A9-8905-05CF-710B-4724659459A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862A6F7-9B3C-94D9-FC2E-27684A159B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30CB30-DDE1-4785-99B6-918687DF250B}" type="datetimeFigureOut">
              <a:rPr lang="en-GB" smtClean="0"/>
              <a:t>31/10/2025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D3E35C-406E-1020-3EB5-E6E03BACED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7E49EDD-3252-C7B9-662D-D6F30EB8FA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4F2827-F96C-4F8A-B346-8F7AF8E412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31279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A3A97C-C941-3543-DE2D-7B569893D5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B9CFF8F-EFA7-F211-36EC-D09C6FF6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B4E4562-EB1A-5C63-62BE-857952FC1AD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AE510D8-1607-0D30-00EC-B03208065DC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FACFFEC-AA36-1FC5-545D-FB7526D5D94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6D30C12-4700-5155-8E0F-135835C70F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30CB30-DDE1-4785-99B6-918687DF250B}" type="datetimeFigureOut">
              <a:rPr lang="en-GB" smtClean="0"/>
              <a:t>31/10/2025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CAA33AA-2969-B1F5-5653-983D207A83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76F4B77-82AF-3EC2-3110-581F9E56D4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4F2827-F96C-4F8A-B346-8F7AF8E412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57907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63C0F5-908B-68BC-2CE2-C0C668654E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9FD46FF-B15D-6E59-EF81-5FCB809D7A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30CB30-DDE1-4785-99B6-918687DF250B}" type="datetimeFigureOut">
              <a:rPr lang="en-GB" smtClean="0"/>
              <a:t>31/10/2025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1713039-C06E-5FE7-2700-6D5F49D241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30599EE-9701-115F-6295-6785730A0E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4F2827-F96C-4F8A-B346-8F7AF8E412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41487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308B197-C2E6-A19F-0BB3-388213CF37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30CB30-DDE1-4785-99B6-918687DF250B}" type="datetimeFigureOut">
              <a:rPr lang="en-GB" smtClean="0"/>
              <a:t>31/10/2025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E04B726-67DA-20CD-8E5E-4FFBA6DC92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430D97E-7291-FBDF-E600-B44AC07E91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4F2827-F96C-4F8A-B346-8F7AF8E412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20769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885C91-16B0-358A-2FF5-C17422F8F4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F9B79F-71F1-F71C-E3B9-B602CA4643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91E3E99-FF79-49F8-833D-1D22823BF6B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8972FED-D640-BC72-F42C-329ED7D15B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30CB30-DDE1-4785-99B6-918687DF250B}" type="datetimeFigureOut">
              <a:rPr lang="en-GB" smtClean="0"/>
              <a:t>31/10/2025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FA70563-728E-012B-605A-FFBCD9F44F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6DE7945-2010-3A8B-5745-F0CDDFE9A9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4F2827-F96C-4F8A-B346-8F7AF8E412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96147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9C8025-06E0-EE07-98AF-83592AB079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518F8F1-0781-109B-AB47-6C0FCEC1314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C3A3031-9CF3-6214-F883-9B177E14E7C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AB2C581-2591-1814-32D4-EED28337E8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30CB30-DDE1-4785-99B6-918687DF250B}" type="datetimeFigureOut">
              <a:rPr lang="en-GB" smtClean="0"/>
              <a:t>31/10/2025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DFD0425-74B2-73BA-2F17-FA90D25F1B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68CEB71-98E7-A7EA-3C5D-E5707933C6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4F2827-F96C-4F8A-B346-8F7AF8E412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19389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799C0C-881D-A0C3-6AB4-F8A3CC0259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6AAF819-445A-94E2-D8F4-E23A24AF743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C26F92-16AC-96B4-1865-A38C88528C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30CB30-DDE1-4785-99B6-918687DF250B}" type="datetimeFigureOut">
              <a:rPr lang="en-GB" smtClean="0"/>
              <a:t>31/10/2025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D57C0F-CBBD-D625-B5F2-0B5BD2E6A8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C78171-843A-77E2-90F5-96924D647C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4F2827-F96C-4F8A-B346-8F7AF8E412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931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2AEEAB9-BEDB-80EB-4C62-8D3F5DE42FA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CE20FA7-CEA7-91D2-9CBB-85EDFD63426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7C9385-598E-EA29-89FD-61833B2043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30CB30-DDE1-4785-99B6-918687DF250B}" type="datetimeFigureOut">
              <a:rPr lang="en-GB" smtClean="0"/>
              <a:t>31/10/2025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5CD138-27C1-C3DB-7006-1946C5D082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C730FB-57D3-3DE7-D03A-012F326EF8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4F2827-F96C-4F8A-B346-8F7AF8E412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13877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A2ECBF-8859-5913-19E6-548748A626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E91875-820F-FD47-5E21-9FDC507F35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F84E0F-12CE-A0E1-1B6E-295A54DD9A8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E30CB30-DDE1-4785-99B6-918687DF250B}" type="datetimeFigureOut">
              <a:rPr lang="en-GB" smtClean="0"/>
              <a:t>31/10/2025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65BB43-7348-9A0C-5C84-776A6C5C955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AEE37C-E267-5366-5B5B-7A9FE6B9CF8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4F2827-F96C-4F8A-B346-8F7AF8E412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9723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AB7782-6DE6-533F-836A-F2F82C451DD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096251" y="714621"/>
            <a:ext cx="3445167" cy="3901454"/>
          </a:xfrm>
        </p:spPr>
        <p:txBody>
          <a:bodyPr anchor="t">
            <a:normAutofit/>
          </a:bodyPr>
          <a:lstStyle/>
          <a:p>
            <a:pPr algn="l"/>
            <a:r>
              <a:rPr lang="en-US" sz="3200"/>
              <a:t>Shift in Hotel Strategies Post-COVID with Reduced Business Commuting </a:t>
            </a:r>
            <a:endParaRPr lang="en-GB" sz="32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60720BA-149F-FC5C-24C7-FFC46113B71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096251" y="5455664"/>
            <a:ext cx="3545060" cy="764170"/>
          </a:xfrm>
        </p:spPr>
        <p:txBody>
          <a:bodyPr anchor="t">
            <a:normAutofit/>
          </a:bodyPr>
          <a:lstStyle/>
          <a:p>
            <a:pPr algn="l"/>
            <a:endParaRPr lang="en-GB" sz="180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B24D2B1C-5143-6DB1-BC02-6C495211EA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050" y="0"/>
            <a:ext cx="7472781" cy="6858000"/>
          </a:xfrm>
          <a:prstGeom prst="rect">
            <a:avLst/>
          </a:prstGeom>
          <a:solidFill>
            <a:schemeClr val="bg1">
              <a:lumMod val="95000"/>
              <a:alpha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Video 4" descr="Person Pressing Counter Bell">
            <a:extLst>
              <a:ext uri="{FF2B5EF4-FFF2-40B4-BE49-F238E27FC236}">
                <a16:creationId xmlns:a16="http://schemas.microsoft.com/office/drawing/2014/main" id="{692D5A48-71E7-C733-9E90-AD2DE4A0B97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t="284" r="1" b="1"/>
          <a:stretch>
            <a:fillRect/>
          </a:stretch>
        </p:blipFill>
        <p:spPr>
          <a:xfrm>
            <a:off x="722244" y="1725383"/>
            <a:ext cx="6092726" cy="3417425"/>
          </a:xfrm>
          <a:prstGeom prst="rect">
            <a:avLst/>
          </a:prstGeom>
        </p:spPr>
      </p:pic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33193FD5-6A49-7562-EA76-F15D42E158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99390" y="5181888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47073219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Cha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597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5AA03EDC-7067-4DFF-B672-541D016AAA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1">
            <a:extLst>
              <a:ext uri="{FF2B5EF4-FFF2-40B4-BE49-F238E27FC236}">
                <a16:creationId xmlns:a16="http://schemas.microsoft.com/office/drawing/2014/main" id="{0EBF3E39-B0BE-496A-8604-9007470FFA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6000" cy="6865473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C7C6C3E-1B52-4DB7-C9B8-D8F0E7742D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1442" y="685800"/>
            <a:ext cx="4353116" cy="1474666"/>
          </a:xfrm>
        </p:spPr>
        <p:txBody>
          <a:bodyPr anchor="b">
            <a:normAutofit/>
          </a:bodyPr>
          <a:lstStyle/>
          <a:p>
            <a:pPr algn="ctr"/>
            <a:r>
              <a:rPr lang="en-GB" sz="3200" b="1" dirty="0">
                <a:solidFill>
                  <a:srgbClr val="595959"/>
                </a:solidFill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7CB5B8-11FA-615C-039D-2A59F122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1442" y="2447337"/>
            <a:ext cx="4353116" cy="3770434"/>
          </a:xfrm>
        </p:spPr>
        <p:txBody>
          <a:bodyPr anchor="t">
            <a:normAutofit/>
          </a:bodyPr>
          <a:lstStyle/>
          <a:p>
            <a:r>
              <a:rPr lang="en-US" sz="2000" dirty="0">
                <a:solidFill>
                  <a:srgbClr val="595959"/>
                </a:solidFill>
              </a:rPr>
              <a:t>Operational activities and revenue disrupted by COVID-19.</a:t>
            </a:r>
          </a:p>
          <a:p>
            <a:r>
              <a:rPr lang="en-US" sz="2000" dirty="0">
                <a:solidFill>
                  <a:srgbClr val="595959"/>
                </a:solidFill>
              </a:rPr>
              <a:t>Significant decline in business commuting. </a:t>
            </a:r>
          </a:p>
          <a:p>
            <a:r>
              <a:rPr lang="en-US" sz="2000" dirty="0">
                <a:solidFill>
                  <a:srgbClr val="595959"/>
                </a:solidFill>
              </a:rPr>
              <a:t>Hotels shifted their focus on leisure travelers.</a:t>
            </a:r>
          </a:p>
          <a:p>
            <a:r>
              <a:rPr lang="en-US" sz="2000" dirty="0">
                <a:solidFill>
                  <a:srgbClr val="595959"/>
                </a:solidFill>
              </a:rPr>
              <a:t>Guest expectations were reshaped and pushed businesses to change redevelop strategies. </a:t>
            </a:r>
            <a:endParaRPr lang="en-GB" sz="2000" dirty="0">
              <a:solidFill>
                <a:srgbClr val="595959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6AE8692-D963-BF2E-8E2B-2213C59735E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81801" y="1832779"/>
            <a:ext cx="4797056" cy="323801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BC92ADE-79C8-9A92-B1EB-13E796A28562}"/>
              </a:ext>
            </a:extLst>
          </p:cNvPr>
          <p:cNvSpPr txBox="1"/>
          <p:nvPr/>
        </p:nvSpPr>
        <p:spPr>
          <a:xfrm>
            <a:off x="10096693" y="5169758"/>
            <a:ext cx="178873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(Hinton, 2023)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08191897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Char"/>
      </p:transition>
    </mc:Choice>
    <mc:Fallback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9" name="Picture 68" descr="Aerial view of a city skyline">
            <a:extLst>
              <a:ext uri="{FF2B5EF4-FFF2-40B4-BE49-F238E27FC236}">
                <a16:creationId xmlns:a16="http://schemas.microsoft.com/office/drawing/2014/main" id="{A0A5FBD0-3F2A-471C-8CAF-3853C68AABA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9759" r="20975" b="-1"/>
          <a:stretch>
            <a:fillRect/>
          </a:stretch>
        </p:blipFill>
        <p:spPr>
          <a:xfrm>
            <a:off x="6103027" y="10"/>
            <a:ext cx="6088971" cy="6857990"/>
          </a:xfrm>
          <a:prstGeom prst="rect">
            <a:avLst/>
          </a:prstGeom>
        </p:spPr>
      </p:pic>
      <p:sp useBgFill="1">
        <p:nvSpPr>
          <p:cNvPr id="75" name="Rectangle 74">
            <a:extLst>
              <a:ext uri="{FF2B5EF4-FFF2-40B4-BE49-F238E27FC236}">
                <a16:creationId xmlns:a16="http://schemas.microsoft.com/office/drawing/2014/main" id="{59B296B9-C5A5-4E4F-9B60-C907B5F146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03025" cy="6858000"/>
          </a:xfrm>
          <a:prstGeom prst="rect">
            <a:avLst/>
          </a:prstGeom>
          <a:ln>
            <a:noFill/>
          </a:ln>
          <a:effectLst>
            <a:outerShdw blurRad="889000" dist="4064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7" name="Rectangle 76">
            <a:extLst>
              <a:ext uri="{FF2B5EF4-FFF2-40B4-BE49-F238E27FC236}">
                <a16:creationId xmlns:a16="http://schemas.microsoft.com/office/drawing/2014/main" id="{D0300FD3-5AF1-6305-15FA-9078072672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03025" cy="2285995"/>
          </a:xfrm>
          <a:prstGeom prst="rect">
            <a:avLst/>
          </a:prstGeom>
          <a:ln>
            <a:noFill/>
          </a:ln>
          <a:effectLst>
            <a:outerShdw blurRad="254000" dist="127000" dir="5460000" sx="92000" sy="92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FB9897-DE37-F68F-F4DF-21748479B3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328512"/>
            <a:ext cx="4778387" cy="1628970"/>
          </a:xfrm>
        </p:spPr>
        <p:txBody>
          <a:bodyPr anchor="ctr">
            <a:normAutofit/>
          </a:bodyPr>
          <a:lstStyle/>
          <a:p>
            <a:r>
              <a:rPr lang="en-GB" sz="4000"/>
              <a:t>Literature Review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7FE066-8FB9-E773-36D1-609C1EF95C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0" y="2498430"/>
            <a:ext cx="4778387" cy="3751541"/>
          </a:xfrm>
        </p:spPr>
        <p:txBody>
          <a:bodyPr anchor="ctr">
            <a:normAutofit lnSpcReduction="10000"/>
          </a:bodyPr>
          <a:lstStyle/>
          <a:p>
            <a:r>
              <a:rPr lang="en-US" sz="1800" dirty="0"/>
              <a:t>Business travel declined around 50% in 2022 and 2021 (Surya </a:t>
            </a:r>
            <a:r>
              <a:rPr lang="en-US" sz="1800" i="1" dirty="0"/>
              <a:t>et al., </a:t>
            </a:r>
            <a:r>
              <a:rPr lang="en-US" sz="1800" dirty="0"/>
              <a:t>2022). </a:t>
            </a:r>
          </a:p>
          <a:p>
            <a:r>
              <a:rPr lang="en-US" sz="1800" dirty="0"/>
              <a:t>Hotels started to focus on developing their operational strategies through innovation (</a:t>
            </a:r>
            <a:r>
              <a:rPr lang="en-US" sz="1800" dirty="0" err="1"/>
              <a:t>Shashwat</a:t>
            </a:r>
            <a:r>
              <a:rPr lang="en-US" sz="1800" dirty="0"/>
              <a:t> and Rani, 2023) . </a:t>
            </a:r>
          </a:p>
          <a:p>
            <a:r>
              <a:rPr lang="en-US" sz="1800" dirty="0"/>
              <a:t>Expectations about contact list services, digitalization and automation increased among the customers. </a:t>
            </a:r>
          </a:p>
          <a:p>
            <a:r>
              <a:rPr lang="en-US" sz="1800" dirty="0"/>
              <a:t>Travelers prioritized health and wellness programs, sustainability and localized experience (Orhan, 2021). </a:t>
            </a:r>
          </a:p>
          <a:p>
            <a:r>
              <a:rPr lang="en-US" sz="1800" dirty="0"/>
              <a:t>Hotels started to look for long-term resilience instead of short-term adjustments. </a:t>
            </a:r>
          </a:p>
          <a:p>
            <a:pPr marL="0" indent="0">
              <a:buNone/>
            </a:pP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2204370142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Char"/>
      </p:transition>
    </mc:Choice>
    <mc:Fallback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19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E85740A-94B4-01AA-5499-9D8A52A648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Methodology</a:t>
            </a:r>
            <a:endParaRPr lang="en-GB" sz="400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1EA5B18-5784-7D3F-7F72-C35E16C96A5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33374764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18402059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Char"/>
      </p:transition>
    </mc:Choice>
    <mc:Fallback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21739CA5-F0F5-48E1-8E8C-F24B71827E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324"/>
            <a:ext cx="12192000" cy="6861324"/>
          </a:xfrm>
          <a:prstGeom prst="rect">
            <a:avLst/>
          </a:prstGeom>
          <a:solidFill>
            <a:srgbClr val="C8CA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ounded Rectangle 3">
            <a:extLst>
              <a:ext uri="{FF2B5EF4-FFF2-40B4-BE49-F238E27FC236}">
                <a16:creationId xmlns:a16="http://schemas.microsoft.com/office/drawing/2014/main" id="{3EAD2937-F230-41D4-B9C5-975B129BFC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6745" y="640080"/>
            <a:ext cx="10920415" cy="5577818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CCD444A3-C338-4886-B7F1-4BA2AF46EB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8024" y="960109"/>
            <a:ext cx="10277856" cy="493776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94BE4019-7C5B-620F-4DD1-4A6ACF6CD4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2656" y="1444741"/>
            <a:ext cx="9357865" cy="1041901"/>
          </a:xfrm>
        </p:spPr>
        <p:txBody>
          <a:bodyPr>
            <a:normAutofit/>
          </a:bodyPr>
          <a:lstStyle/>
          <a:p>
            <a:r>
              <a:rPr lang="en-GB" sz="4000" dirty="0"/>
              <a:t>PESTLE (Political and Economic)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025317B-2042-FBA2-66EC-BD76AA8221A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452656" y="2701427"/>
            <a:ext cx="4483324" cy="269996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000" b="1" u="sng" dirty="0"/>
              <a:t>Political Factors</a:t>
            </a:r>
          </a:p>
          <a:p>
            <a:r>
              <a:rPr lang="en-US" sz="2000" dirty="0"/>
              <a:t>Governments restricted traveling that accelerated business commute decline.</a:t>
            </a:r>
          </a:p>
          <a:p>
            <a:r>
              <a:rPr lang="en-US" sz="2000" dirty="0"/>
              <a:t>In many countries, governments introduced recovery schemes and supported the strategic pivots (</a:t>
            </a:r>
            <a:r>
              <a:rPr lang="en-US" sz="2000" dirty="0" err="1"/>
              <a:t>Allaberganov</a:t>
            </a:r>
            <a:r>
              <a:rPr lang="en-US" sz="2000" dirty="0"/>
              <a:t> </a:t>
            </a:r>
            <a:r>
              <a:rPr lang="en-US" sz="2000" i="1" dirty="0"/>
              <a:t>et al., </a:t>
            </a:r>
            <a:r>
              <a:rPr lang="en-US" sz="2000" dirty="0"/>
              <a:t>2021).</a:t>
            </a:r>
          </a:p>
          <a:p>
            <a:endParaRPr lang="en-US" sz="2000" dirty="0"/>
          </a:p>
          <a:p>
            <a:endParaRPr lang="en-GB" sz="2000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EBBFDC7-4394-8D9B-B617-DD6676E66A3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56020" y="2701427"/>
            <a:ext cx="4554501" cy="269996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000" b="1" u="sng" dirty="0"/>
              <a:t>Economic Factors</a:t>
            </a:r>
          </a:p>
          <a:p>
            <a:r>
              <a:rPr lang="en-US" sz="2000" dirty="0"/>
              <a:t>As hotels shifted their focus on domestic markets, new revenue models are introduced. </a:t>
            </a:r>
          </a:p>
          <a:p>
            <a:r>
              <a:rPr lang="en-US" sz="2000" dirty="0"/>
              <a:t>Almost 65% businesses reduced budget for traveling (</a:t>
            </a:r>
            <a:r>
              <a:rPr lang="en-US" sz="2000" dirty="0" err="1"/>
              <a:t>Aharon</a:t>
            </a:r>
            <a:r>
              <a:rPr lang="en-US" sz="2000" dirty="0"/>
              <a:t> </a:t>
            </a:r>
            <a:r>
              <a:rPr lang="en-US" sz="2000" i="1" dirty="0"/>
              <a:t>et al., </a:t>
            </a:r>
            <a:r>
              <a:rPr lang="en-US" sz="2000" dirty="0"/>
              <a:t>2021).</a:t>
            </a:r>
          </a:p>
          <a:p>
            <a:r>
              <a:rPr lang="en-US" sz="2000" dirty="0"/>
              <a:t>Dynamic pricing strategy is introduced for different customer segments. 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154634208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Char"/>
      </p:transition>
    </mc:Choice>
    <mc:Fallback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21739CA5-F0F5-48E1-8E8C-F24B71827E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324"/>
            <a:ext cx="12192000" cy="6861324"/>
          </a:xfrm>
          <a:prstGeom prst="rect">
            <a:avLst/>
          </a:prstGeom>
          <a:solidFill>
            <a:srgbClr val="C8CA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ounded Rectangle 3">
            <a:extLst>
              <a:ext uri="{FF2B5EF4-FFF2-40B4-BE49-F238E27FC236}">
                <a16:creationId xmlns:a16="http://schemas.microsoft.com/office/drawing/2014/main" id="{3EAD2937-F230-41D4-B9C5-975B129BFC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6745" y="640080"/>
            <a:ext cx="10920415" cy="5577818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CCD444A3-C338-4886-B7F1-4BA2AF46EB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8024" y="960109"/>
            <a:ext cx="10277856" cy="493776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94BE4019-7C5B-620F-4DD1-4A6ACF6CD4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2656" y="1444741"/>
            <a:ext cx="9357865" cy="1041901"/>
          </a:xfrm>
        </p:spPr>
        <p:txBody>
          <a:bodyPr>
            <a:normAutofit/>
          </a:bodyPr>
          <a:lstStyle/>
          <a:p>
            <a:r>
              <a:rPr lang="en-GB" sz="4000" dirty="0"/>
              <a:t>PESTLE (Social and Technological)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025317B-2042-FBA2-66EC-BD76AA8221A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452656" y="2701427"/>
            <a:ext cx="4483324" cy="2699968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US" sz="2000" b="1" u="sng" dirty="0"/>
              <a:t>Social Factors </a:t>
            </a:r>
          </a:p>
          <a:p>
            <a:r>
              <a:rPr lang="en-US" sz="2000" dirty="0"/>
              <a:t>Concepts like remote work and online meeting are two of the main reasons behind the declined business commute. </a:t>
            </a:r>
          </a:p>
          <a:p>
            <a:r>
              <a:rPr lang="en-US" sz="2000" dirty="0"/>
              <a:t>Bleisure idea boomed as it blended leisure with business work (Bhatt </a:t>
            </a:r>
            <a:r>
              <a:rPr lang="en-US" sz="2000" i="1" dirty="0"/>
              <a:t>et al., </a:t>
            </a:r>
            <a:r>
              <a:rPr lang="en-US" sz="2000" dirty="0"/>
              <a:t>2025). </a:t>
            </a:r>
          </a:p>
          <a:p>
            <a:r>
              <a:rPr lang="en-US" sz="2000" dirty="0"/>
              <a:t>Customers started to look for additional values like wellbeing and diversified experience. </a:t>
            </a:r>
          </a:p>
          <a:p>
            <a:endParaRPr lang="en-US" sz="2000" dirty="0"/>
          </a:p>
          <a:p>
            <a:endParaRPr lang="en-GB" sz="2000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EBBFDC7-4394-8D9B-B617-DD6676E66A3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56020" y="2701427"/>
            <a:ext cx="4554501" cy="2699968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US" sz="2000" b="1" u="sng" dirty="0"/>
              <a:t>Technological Factors</a:t>
            </a:r>
          </a:p>
          <a:p>
            <a:r>
              <a:rPr lang="en-US" sz="2000" dirty="0"/>
              <a:t>Adoption of new technology like contactless check-in/out, facial recognition, and self-serving kiosks.</a:t>
            </a:r>
          </a:p>
          <a:p>
            <a:r>
              <a:rPr lang="en-US" sz="2000" dirty="0"/>
              <a:t>Larger businesses focused on cloud-based property management system, and AI driven marketing to reach potential customers </a:t>
            </a:r>
            <a:r>
              <a:rPr lang="en-GB" sz="20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(</a:t>
            </a:r>
            <a:r>
              <a:rPr lang="en-GB" sz="20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Thaichon</a:t>
            </a:r>
            <a:r>
              <a:rPr lang="en-GB" sz="20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0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et al., </a:t>
            </a:r>
            <a:r>
              <a:rPr lang="en-GB" sz="20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2025)</a:t>
            </a:r>
            <a:r>
              <a:rPr lang="en-US" sz="2000" dirty="0"/>
              <a:t>. 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815429032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Char"/>
      </p:transition>
    </mc:Choice>
    <mc:Fallback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21739CA5-F0F5-48E1-8E8C-F24B71827E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324"/>
            <a:ext cx="12192000" cy="6861324"/>
          </a:xfrm>
          <a:prstGeom prst="rect">
            <a:avLst/>
          </a:prstGeom>
          <a:solidFill>
            <a:srgbClr val="C8CA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ounded Rectangle 3">
            <a:extLst>
              <a:ext uri="{FF2B5EF4-FFF2-40B4-BE49-F238E27FC236}">
                <a16:creationId xmlns:a16="http://schemas.microsoft.com/office/drawing/2014/main" id="{3EAD2937-F230-41D4-B9C5-975B129BFC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6745" y="640080"/>
            <a:ext cx="10920415" cy="5577818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CCD444A3-C338-4886-B7F1-4BA2AF46EB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8024" y="960109"/>
            <a:ext cx="10277856" cy="493776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94BE4019-7C5B-620F-4DD1-4A6ACF6CD4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2656" y="1444741"/>
            <a:ext cx="9357865" cy="1041901"/>
          </a:xfrm>
        </p:spPr>
        <p:txBody>
          <a:bodyPr>
            <a:normAutofit/>
          </a:bodyPr>
          <a:lstStyle/>
          <a:p>
            <a:r>
              <a:rPr lang="en-GB" sz="4000" dirty="0"/>
              <a:t>PESTLE (Environmental and Legal)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025317B-2042-FBA2-66EC-BD76AA8221A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452656" y="2701427"/>
            <a:ext cx="4483324" cy="269996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b="1" u="sng" dirty="0"/>
              <a:t>Environmental</a:t>
            </a:r>
            <a:r>
              <a:rPr lang="en-US" sz="2000" b="1" u="sng" dirty="0"/>
              <a:t> Factors </a:t>
            </a:r>
          </a:p>
          <a:p>
            <a:r>
              <a:rPr lang="en-US" sz="2000" dirty="0"/>
              <a:t>Demand for circular economy, sustainability and ethical travel increased </a:t>
            </a:r>
            <a:r>
              <a:rPr lang="en-GB" sz="20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(</a:t>
            </a:r>
            <a:r>
              <a:rPr lang="en-GB" sz="20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Obersteiner</a:t>
            </a:r>
            <a:r>
              <a:rPr lang="en-GB" sz="20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0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et al., </a:t>
            </a:r>
            <a:r>
              <a:rPr lang="en-GB" sz="20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2021)</a:t>
            </a:r>
            <a:r>
              <a:rPr lang="en-US" sz="2000" dirty="0"/>
              <a:t>. </a:t>
            </a:r>
          </a:p>
          <a:p>
            <a:r>
              <a:rPr lang="en-US" sz="2000" dirty="0"/>
              <a:t>To increase acceptance, hotels focused on getting green certifications and energy efficient system development. </a:t>
            </a:r>
          </a:p>
          <a:p>
            <a:endParaRPr lang="en-US" sz="1700" dirty="0"/>
          </a:p>
          <a:p>
            <a:endParaRPr lang="en-GB" sz="1700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EBBFDC7-4394-8D9B-B617-DD6676E66A3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56020" y="2701427"/>
            <a:ext cx="4554501" cy="269996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000" b="1" u="sng" dirty="0"/>
              <a:t>Legal Factors</a:t>
            </a:r>
          </a:p>
          <a:p>
            <a:r>
              <a:rPr lang="en-US" sz="2000" dirty="0"/>
              <a:t>Improved health regulations and standards are introduced. </a:t>
            </a:r>
          </a:p>
          <a:p>
            <a:r>
              <a:rPr lang="en-US" sz="2000" dirty="0"/>
              <a:t>High priority is given to safeguard guest data and employees’ safety. 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952277328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Char"/>
      </p:transition>
    </mc:Choice>
    <mc:Fallback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 descr="3D rendering of game pieces tied together with a rope">
            <a:extLst>
              <a:ext uri="{FF2B5EF4-FFF2-40B4-BE49-F238E27FC236}">
                <a16:creationId xmlns:a16="http://schemas.microsoft.com/office/drawing/2014/main" id="{FD117CA1-45A6-86BE-44F2-8CA58D7F238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7331" r="33502"/>
          <a:stretch>
            <a:fillRect/>
          </a:stretch>
        </p:blipFill>
        <p:spPr>
          <a:xfrm>
            <a:off x="-1" y="-2"/>
            <a:ext cx="5410198" cy="6858002"/>
          </a:xfrm>
          <a:prstGeom prst="rect">
            <a:avLst/>
          </a:prstGeom>
        </p:spPr>
      </p:pic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197" y="-1"/>
            <a:ext cx="678180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F582BF99-24BE-333D-DF32-361512F264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317" y="405685"/>
            <a:ext cx="5464968" cy="1559301"/>
          </a:xfrm>
        </p:spPr>
        <p:txBody>
          <a:bodyPr>
            <a:normAutofit/>
          </a:bodyPr>
          <a:lstStyle/>
          <a:p>
            <a:r>
              <a:rPr lang="en-US" sz="4000"/>
              <a:t>Recommendations</a:t>
            </a:r>
            <a:endParaRPr lang="en-GB" sz="400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C150C22-6077-E0E8-AFB4-6CDEF7E80B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5317" y="2743200"/>
            <a:ext cx="5247340" cy="3496878"/>
          </a:xfrm>
        </p:spPr>
        <p:txBody>
          <a:bodyPr anchor="ctr">
            <a:normAutofit/>
          </a:bodyPr>
          <a:lstStyle/>
          <a:p>
            <a:r>
              <a:rPr lang="en-US" sz="2000"/>
              <a:t>Reuse Spaces for Hybrid Purposes</a:t>
            </a:r>
          </a:p>
          <a:p>
            <a:r>
              <a:rPr lang="en-US" sz="2000"/>
              <a:t>Target Different Customer Segments and Use Different Marketing Channels</a:t>
            </a:r>
          </a:p>
          <a:p>
            <a:r>
              <a:rPr lang="en-US" sz="2000"/>
              <a:t>Flexible Business Model</a:t>
            </a:r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3116071954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Char"/>
      </p:transition>
    </mc:Choice>
    <mc:Fallback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70DFC902-7D23-471A-B557-B6B6917D7A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" y="0"/>
            <a:ext cx="12191990" cy="2358677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CEB54EE8-BBFB-D430-AA09-654D7D26AA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6851" y="637762"/>
            <a:ext cx="9888496" cy="1520377"/>
          </a:xfrm>
        </p:spPr>
        <p:txBody>
          <a:bodyPr anchor="ctr">
            <a:normAutofit/>
          </a:bodyPr>
          <a:lstStyle/>
          <a:p>
            <a:r>
              <a:rPr lang="en-US">
                <a:solidFill>
                  <a:schemeClr val="bg1"/>
                </a:solidFill>
              </a:rPr>
              <a:t>Conclusion</a:t>
            </a:r>
            <a:endParaRPr lang="en-GB">
              <a:solidFill>
                <a:schemeClr val="bg1"/>
              </a:solidFill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A55D5633-D557-4DCA-982C-FF36EB7A1C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358676"/>
            <a:ext cx="12191990" cy="454542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450D3AD2-FA80-415F-A9CE-54D884561C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6851" y="2893697"/>
            <a:ext cx="457200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7E2B84A-D69F-86D3-4A54-585BF2E9F6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5559" y="3100283"/>
            <a:ext cx="9889788" cy="3076679"/>
          </a:xfrm>
        </p:spPr>
        <p:txBody>
          <a:bodyPr>
            <a:normAutofit/>
          </a:bodyPr>
          <a:lstStyle/>
          <a:p>
            <a:r>
              <a:rPr lang="en-US" sz="2400" dirty="0"/>
              <a:t>Declined business commute pushed hotels to engage in strategic rethinking</a:t>
            </a:r>
          </a:p>
          <a:p>
            <a:r>
              <a:rPr lang="en-US" sz="2400" dirty="0"/>
              <a:t>Hotels started to adapt through innovation, technology orientation, and strategic decisions. </a:t>
            </a:r>
          </a:p>
          <a:p>
            <a:r>
              <a:rPr lang="en-US" sz="2400" dirty="0"/>
              <a:t>After the pandemic, there are indicators for long term strategic transformation and realignment. 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80397905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Char"/>
      </p:transition>
    </mc:Choice>
    <mc:Fallback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EBFA4C8-C301-60A7-C96E-E85360F5DF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1729117"/>
          </a:xfrm>
          <a:prstGeom prst="rect">
            <a:avLst/>
          </a:prstGeom>
          <a:ln>
            <a:noFill/>
          </a:ln>
          <a:effectLst>
            <a:outerShdw blurRad="368300" dist="101600" dir="546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D7A2A286-A103-5503-F29D-1AEC83E9B0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283714"/>
            <a:ext cx="9906799" cy="1161688"/>
          </a:xfrm>
        </p:spPr>
        <p:txBody>
          <a:bodyPr anchor="ctr">
            <a:normAutofit/>
          </a:bodyPr>
          <a:lstStyle/>
          <a:p>
            <a:r>
              <a:rPr lang="en-US" sz="4000"/>
              <a:t>References</a:t>
            </a:r>
            <a:endParaRPr lang="en-GB" sz="400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B0A0AD3-ACF5-6471-5549-74BE48893C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53561" y="2217761"/>
            <a:ext cx="7680959" cy="4034116"/>
          </a:xfrm>
        </p:spPr>
        <p:txBody>
          <a:bodyPr anchor="ctr">
            <a:normAutofit/>
          </a:bodyPr>
          <a:lstStyle/>
          <a:p>
            <a:r>
              <a:rPr lang="en-US" sz="1100"/>
              <a:t>Aharon, D.Y., Jacobi, A., Cohen, E., Tzur, J. and Qadan, M., (2021). COVID-19, government measures and hospitality industry performance. PloS one, 16(8), p.e0255819.</a:t>
            </a:r>
          </a:p>
          <a:p>
            <a:r>
              <a:rPr lang="en-US" sz="1100"/>
              <a:t>Allaberganov, A., Preko, A. and Mohammed, I., (2021). Government commitment to tourism and hospitality sector during COVID-19 pandemic. Tourism Critiques: Practice and Theory, 2(2), pp.153-169.</a:t>
            </a:r>
          </a:p>
          <a:p>
            <a:r>
              <a:rPr lang="en-US" sz="1100"/>
              <a:t>Bhatt, D., Sharma, S. and Singh, V.P., (2025). Challenges Faced by Bleisure Travellers and How to Overcome Them. In Smart Travel and Sustainable Innovations in Bleisure Tourism (pp. 343-364). IGI Global.</a:t>
            </a:r>
          </a:p>
          <a:p>
            <a:r>
              <a:rPr lang="en-US" sz="1100"/>
              <a:t>Hinton, T. (2023). Infographic: Business travel isn’t going anywhere, despite growing digital connectivity. [online] Statista Daily Data. Available at: https://www.statista.com/chart/31002/global-business-travel-spending-timeline/?srsltid=AfmBOopSI0W--NljNOEk8B1p_iV4jalnlaETx65FMvHB_AACRH6qomBc [Accessed 23 Oct. 2025].</a:t>
            </a:r>
          </a:p>
          <a:p>
            <a:r>
              <a:rPr lang="en-US" sz="1100"/>
              <a:t>Obersteiner, G., Gollnow, S. and Eriksson, M., (2021). Carbon footprint reduction potential of waste management strategies in tourism. Environmental Development, 39, p.100617.</a:t>
            </a:r>
          </a:p>
          <a:p>
            <a:r>
              <a:rPr lang="en-US" sz="1100"/>
              <a:t>Orhan, G., (2021). The effects of airline strategies on environmental sustainability. Aircraft Engineering and Aerospace Technology, 93(8), pp.1346-1357.</a:t>
            </a:r>
          </a:p>
          <a:p>
            <a:r>
              <a:rPr lang="en-US" sz="1100"/>
              <a:t>Shashwat, K. and Rani, M., (2023). Technological transformation in hospitality industry: An overview. Sustainable development goal advancement through digital innovation in the service sector, pp.133-151.</a:t>
            </a:r>
          </a:p>
          <a:p>
            <a:r>
              <a:rPr lang="en-US" sz="1100"/>
              <a:t>Surya, B., Hernita, H., Salim, A., Suriani, S., Perwira, I., Yulia, Y., Ruslan, M. and Yunus, K., (2022). Travel-business stagnation and SME business turbulence in the tourism sector in the era of the COVID-19 pandemic. Sustainability, 14(4), p.2380.</a:t>
            </a:r>
          </a:p>
          <a:p>
            <a:r>
              <a:rPr lang="en-GB" sz="1100"/>
              <a:t>Thaichon, P., Dutta, P.K., Haghi, A.K. and Dutta, S. eds., (2025). Digital Disruption in Hospitality, AI, and Emerging Technologies: A Roadmap to Personalized Experiences, Enhanced Operations, and Revenue Growth. Emerald Publishing Limited.</a:t>
            </a:r>
          </a:p>
        </p:txBody>
      </p:sp>
    </p:spTree>
    <p:extLst>
      <p:ext uri="{BB962C8B-B14F-4D97-AF65-F5344CB8AC3E}">
        <p14:creationId xmlns:p14="http://schemas.microsoft.com/office/powerpoint/2010/main" val="2156606019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Char"/>
      </p:transition>
    </mc:Choice>
    <mc:Fallback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219</TotalTime>
  <Words>910</Words>
  <Application>Microsoft Office PowerPoint</Application>
  <PresentationFormat>Widescreen</PresentationFormat>
  <Paragraphs>67</Paragraphs>
  <Slides>10</Slides>
  <Notes>1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Calibri</vt:lpstr>
      <vt:lpstr>Calibri Light</vt:lpstr>
      <vt:lpstr>Times New Roman</vt:lpstr>
      <vt:lpstr>Office Theme</vt:lpstr>
      <vt:lpstr>Shift in Hotel Strategies Post-COVID with Reduced Business Commuting </vt:lpstr>
      <vt:lpstr>Introduction</vt:lpstr>
      <vt:lpstr>Literature Review</vt:lpstr>
      <vt:lpstr>Methodology</vt:lpstr>
      <vt:lpstr>PESTLE (Political and Economic)</vt:lpstr>
      <vt:lpstr>PESTLE (Social and Technological)</vt:lpstr>
      <vt:lpstr>PESTLE (Environmental and Legal)</vt:lpstr>
      <vt:lpstr>Recommendations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Xion Rahman</dc:creator>
  <cp:lastModifiedBy>Xion Rahman</cp:lastModifiedBy>
  <cp:revision>16</cp:revision>
  <dcterms:created xsi:type="dcterms:W3CDTF">2025-10-30T21:38:21Z</dcterms:created>
  <dcterms:modified xsi:type="dcterms:W3CDTF">2025-10-31T01:17:53Z</dcterms:modified>
</cp:coreProperties>
</file>