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74" r:id="rId4"/>
    <p:sldId id="259" r:id="rId5"/>
    <p:sldId id="272" r:id="rId6"/>
    <p:sldId id="275" r:id="rId7"/>
    <p:sldId id="280" r:id="rId8"/>
    <p:sldId id="273" r:id="rId9"/>
    <p:sldId id="278" r:id="rId10"/>
    <p:sldId id="264" r:id="rId11"/>
    <p:sldId id="27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5106" autoAdjust="0"/>
  </p:normalViewPr>
  <p:slideViewPr>
    <p:cSldViewPr snapToGrid="0">
      <p:cViewPr varScale="1">
        <p:scale>
          <a:sx n="86" d="100"/>
          <a:sy n="86" d="100"/>
        </p:scale>
        <p:origin x="576" y="-64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1" d="100"/>
          <a:sy n="61" d="100"/>
        </p:scale>
        <p:origin x="3245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77B902-88AD-47B2-AFC0-4C74A483130D}" type="datetimeFigureOut">
              <a:rPr lang="en-GB" smtClean="0"/>
              <a:t>15/12/2023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A09578-DB8A-45D4-9C1A-D7E5D84646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5692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9578-DB8A-45D4-9C1A-D7E5D84646B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4963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9578-DB8A-45D4-9C1A-D7E5D84646B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7172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9578-DB8A-45D4-9C1A-D7E5D84646B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5639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9578-DB8A-45D4-9C1A-D7E5D84646B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7782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9578-DB8A-45D4-9C1A-D7E5D84646B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5255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9578-DB8A-45D4-9C1A-D7E5D84646B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6908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9578-DB8A-45D4-9C1A-D7E5D84646B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4565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9578-DB8A-45D4-9C1A-D7E5D84646B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5434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9578-DB8A-45D4-9C1A-D7E5D84646B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6300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9578-DB8A-45D4-9C1A-D7E5D84646B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4306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A09578-DB8A-45D4-9C1A-D7E5D84646B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9623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B54DB-B67E-45E1-A8BE-103C82D4C912}" type="datetimeFigureOut">
              <a:rPr lang="en-GB" smtClean="0"/>
              <a:t>15/12/2023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6114-8D9F-47DC-8BA2-A3A9C2FB3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681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B54DB-B67E-45E1-A8BE-103C82D4C912}" type="datetimeFigureOut">
              <a:rPr lang="en-GB" smtClean="0"/>
              <a:t>15/12/2023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6114-8D9F-47DC-8BA2-A3A9C2FB3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7304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B54DB-B67E-45E1-A8BE-103C82D4C912}" type="datetimeFigureOut">
              <a:rPr lang="en-GB" smtClean="0"/>
              <a:t>15/12/2023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6114-8D9F-47DC-8BA2-A3A9C2FB3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728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B54DB-B67E-45E1-A8BE-103C82D4C912}" type="datetimeFigureOut">
              <a:rPr lang="en-GB" smtClean="0"/>
              <a:t>15/12/2023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6114-8D9F-47DC-8BA2-A3A9C2FB3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346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B54DB-B67E-45E1-A8BE-103C82D4C912}" type="datetimeFigureOut">
              <a:rPr lang="en-GB" smtClean="0"/>
              <a:t>15/12/2023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6114-8D9F-47DC-8BA2-A3A9C2FB3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3234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B54DB-B67E-45E1-A8BE-103C82D4C912}" type="datetimeFigureOut">
              <a:rPr lang="en-GB" smtClean="0"/>
              <a:t>15/12/2023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6114-8D9F-47DC-8BA2-A3A9C2FB3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577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B54DB-B67E-45E1-A8BE-103C82D4C912}" type="datetimeFigureOut">
              <a:rPr lang="en-GB" smtClean="0"/>
              <a:t>15/12/2023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6114-8D9F-47DC-8BA2-A3A9C2FB3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9251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B54DB-B67E-45E1-A8BE-103C82D4C912}" type="datetimeFigureOut">
              <a:rPr lang="en-GB" smtClean="0"/>
              <a:t>15/12/2023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6114-8D9F-47DC-8BA2-A3A9C2FB3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594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B54DB-B67E-45E1-A8BE-103C82D4C912}" type="datetimeFigureOut">
              <a:rPr lang="en-GB" smtClean="0"/>
              <a:t>15/12/2023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6114-8D9F-47DC-8BA2-A3A9C2FB3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823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B54DB-B67E-45E1-A8BE-103C82D4C912}" type="datetimeFigureOut">
              <a:rPr lang="en-GB" smtClean="0"/>
              <a:t>15/12/2023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6114-8D9F-47DC-8BA2-A3A9C2FB3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678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B54DB-B67E-45E1-A8BE-103C82D4C912}" type="datetimeFigureOut">
              <a:rPr lang="en-GB" smtClean="0"/>
              <a:t>15/12/2023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6114-8D9F-47DC-8BA2-A3A9C2FB3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7556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B54DB-B67E-45E1-A8BE-103C82D4C912}" type="datetimeFigureOut">
              <a:rPr lang="en-GB" smtClean="0"/>
              <a:t>15/12/2023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6114-8D9F-47DC-8BA2-A3A9C2FB3E5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495190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B54DB-B67E-45E1-A8BE-103C82D4C912}" type="datetimeFigureOut">
              <a:rPr lang="en-GB" smtClean="0"/>
              <a:t>15/12/2023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6114-8D9F-47DC-8BA2-A3A9C2FB3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006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B54DB-B67E-45E1-A8BE-103C82D4C912}" type="datetimeFigureOut">
              <a:rPr lang="en-GB" smtClean="0"/>
              <a:t>15/12/2023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6114-8D9F-47DC-8BA2-A3A9C2FB3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0118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B54DB-B67E-45E1-A8BE-103C82D4C912}" type="datetimeFigureOut">
              <a:rPr lang="en-GB" smtClean="0"/>
              <a:t>15/12/2023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6114-8D9F-47DC-8BA2-A3A9C2FB3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2258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B54DB-B67E-45E1-A8BE-103C82D4C912}" type="datetimeFigureOut">
              <a:rPr lang="en-GB" smtClean="0"/>
              <a:t>15/12/2023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6114-8D9F-47DC-8BA2-A3A9C2FB3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2853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BB54DB-B67E-45E1-A8BE-103C82D4C912}" type="datetimeFigureOut">
              <a:rPr lang="en-GB" smtClean="0"/>
              <a:t>15/12/2023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6114-8D9F-47DC-8BA2-A3A9C2FB3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042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EBBB54DB-B67E-45E1-A8BE-103C82D4C912}" type="datetimeFigureOut">
              <a:rPr lang="en-GB" smtClean="0"/>
              <a:t>15/12/2023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18806114-8D9F-47DC-8BA2-A3A9C2FB3E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4079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24982-B9D3-B098-E43F-FE7E2590A4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9141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Was the longbow the major contributing factor to the French defeat at the Battle of Agincourt?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754E66-EDCA-BD97-EF6E-6C5FE5B85B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784067"/>
            <a:ext cx="9144000" cy="1655762"/>
          </a:xfrm>
        </p:spPr>
        <p:txBody>
          <a:bodyPr/>
          <a:lstStyle/>
          <a:p>
            <a:r>
              <a:rPr lang="en-GB" dirty="0"/>
              <a:t>William Young</a:t>
            </a:r>
          </a:p>
          <a:p>
            <a:endParaRPr lang="en-GB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7316D326-6CA5-2E0C-0417-DA56AF49B7AE}"/>
              </a:ext>
            </a:extLst>
          </p:cNvPr>
          <p:cNvSpPr txBox="1">
            <a:spLocks/>
          </p:cNvSpPr>
          <p:nvPr/>
        </p:nvSpPr>
        <p:spPr>
          <a:xfrm>
            <a:off x="1524000" y="5202238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2113840</a:t>
            </a:r>
          </a:p>
        </p:txBody>
      </p:sp>
    </p:spTree>
    <p:extLst>
      <p:ext uri="{BB962C8B-B14F-4D97-AF65-F5344CB8AC3E}">
        <p14:creationId xmlns:p14="http://schemas.microsoft.com/office/powerpoint/2010/main" val="6813406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B72C0-2AFC-356D-40E1-A31AE0FF7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A5665-C7CB-25A0-2E70-E01FC54A72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Long-Rod Penetrators</a:t>
            </a:r>
          </a:p>
          <a:p>
            <a:r>
              <a:rPr lang="en-GB" dirty="0"/>
              <a:t>Introduction to the English Longbow</a:t>
            </a:r>
          </a:p>
          <a:p>
            <a:r>
              <a:rPr lang="en-GB" dirty="0"/>
              <a:t>The Battle of Agincourt</a:t>
            </a:r>
          </a:p>
          <a:p>
            <a:r>
              <a:rPr lang="en-GB" dirty="0"/>
              <a:t>Medieval Armour Penetration</a:t>
            </a:r>
          </a:p>
          <a:p>
            <a:r>
              <a:rPr lang="en-GB" dirty="0"/>
              <a:t>Longbow Strengths and Weaknesses</a:t>
            </a:r>
          </a:p>
          <a:p>
            <a:r>
              <a:rPr lang="en-GB" dirty="0"/>
              <a:t>Terrain</a:t>
            </a:r>
          </a:p>
          <a:p>
            <a:r>
              <a:rPr lang="en-GB" dirty="0"/>
              <a:t>Defensive Positioning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Bibliography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7646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9CCED-F2DD-B2AE-A3E8-A72288AE7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78418"/>
            <a:ext cx="6754192" cy="975732"/>
          </a:xfrm>
        </p:spPr>
        <p:txBody>
          <a:bodyPr>
            <a:noAutofit/>
          </a:bodyPr>
          <a:lstStyle/>
          <a:p>
            <a:r>
              <a:rPr lang="en-GB" sz="4400" dirty="0"/>
              <a:t>Long-Rod Penetrators</a:t>
            </a:r>
          </a:p>
        </p:txBody>
      </p:sp>
      <p:pic>
        <p:nvPicPr>
          <p:cNvPr id="1030" name="Picture 6" descr="Armour-piercing fin-stabilized discarding sabot - Wikipedia">
            <a:extLst>
              <a:ext uri="{FF2B5EF4-FFF2-40B4-BE49-F238E27FC236}">
                <a16:creationId xmlns:a16="http://schemas.microsoft.com/office/drawing/2014/main" id="{3DC6308A-024B-B40D-16AC-FF221510D2E1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42" r="24742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 Placeholder 4">
                <a:extLst>
                  <a:ext uri="{FF2B5EF4-FFF2-40B4-BE49-F238E27FC236}">
                    <a16:creationId xmlns:a16="http://schemas.microsoft.com/office/drawing/2014/main" id="{10F9E3F8-2524-8722-507C-D669F1FDC28F}"/>
                  </a:ext>
                </a:extLst>
              </p:cNvPr>
              <p:cNvSpPr>
                <a:spLocks noGrp="1"/>
              </p:cNvSpPr>
              <p:nvPr>
                <p:ph type="body" sz="half" idx="2"/>
              </p:nvPr>
            </p:nvSpPr>
            <p:spPr>
              <a:xfrm>
                <a:off x="836613" y="1538868"/>
                <a:ext cx="4746973" cy="4322182"/>
              </a:xfrm>
            </p:spPr>
            <p:txBody>
              <a:bodyPr>
                <a:normAutofit/>
              </a:bodyPr>
              <a:lstStyle/>
              <a:p>
                <a:pPr marL="285750" indent="-285750" algn="l">
                  <a:buFont typeface="Arial" panose="020B0604020202020204" pitchFamily="34" charset="0"/>
                  <a:buChar char="•"/>
                </a:pPr>
                <a:r>
                  <a:rPr lang="en-GB" sz="2000" dirty="0"/>
                  <a:t>Uses kinetic energy to penetrate a target without an explosive payload.</a:t>
                </a:r>
              </a:p>
              <a:p>
                <a:pPr marL="285750" indent="-285750" algn="l">
                  <a:lnSpc>
                    <a:spcPct val="107000"/>
                  </a:lnSpc>
                  <a:spcAft>
                    <a:spcPts val="800"/>
                  </a:spcAft>
                  <a:buFont typeface="Arial" panose="020B0604020202020204" pitchFamily="34" charset="0"/>
                  <a:buChar char="•"/>
                </a:pPr>
                <a:r>
                  <a:rPr lang="en-GB" sz="2000" dirty="0"/>
                  <a:t>Contains a high-density material such as tungsten alloy or depleted uranium and is released with a high muzzle velocity due to their relationship to kinetic energy, where KE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000" i="1" kern="100" smtClean="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r>
                          <a:rPr lang="en-GB" sz="2000" b="0" i="0" kern="1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000" b="0" i="0" kern="1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2</m:t>
                        </m:r>
                      </m:den>
                    </m:f>
                    <m:r>
                      <m:rPr>
                        <m:sty m:val="p"/>
                      </m:rPr>
                      <a:rPr lang="en-GB" sz="2000" b="0" i="0" kern="10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mv</m:t>
                    </m:r>
                  </m:oMath>
                </a14:m>
                <a:r>
                  <a:rPr lang="en-GB" sz="2000" kern="100" baseline="30000" dirty="0">
                    <a:effectLst/>
                    <a:ea typeface="Calibri" panose="020F0502020204030204" pitchFamily="34" charset="0"/>
                    <a:cs typeface="Times New Roman" panose="02020603050405020304" pitchFamily="18" charset="0"/>
                  </a:rPr>
                  <a:t>2</a:t>
                </a:r>
                <a:r>
                  <a:rPr lang="en-GB" sz="2000" dirty="0"/>
                  <a:t> .</a:t>
                </a:r>
                <a:endParaRPr lang="en-GB" sz="2000" kern="100" dirty="0"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285750" indent="-285750" algn="l">
                  <a:buFont typeface="Arial" panose="020B0604020202020204" pitchFamily="34" charset="0"/>
                  <a:buChar char="•"/>
                </a:pPr>
                <a:r>
                  <a:rPr lang="en-GB" sz="2000" dirty="0"/>
                  <a:t>Designed to have minimal width and a long length to maximise penetration.</a:t>
                </a:r>
              </a:p>
            </p:txBody>
          </p:sp>
        </mc:Choice>
        <mc:Fallback xmlns="">
          <p:sp>
            <p:nvSpPr>
              <p:cNvPr id="5" name="Text Placeholder 4">
                <a:extLst>
                  <a:ext uri="{FF2B5EF4-FFF2-40B4-BE49-F238E27FC236}">
                    <a16:creationId xmlns:a16="http://schemas.microsoft.com/office/drawing/2014/main" id="{10F9E3F8-2524-8722-507C-D669F1FDC28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2"/>
              </p:nvPr>
            </p:nvSpPr>
            <p:spPr>
              <a:xfrm>
                <a:off x="836613" y="1538868"/>
                <a:ext cx="4746973" cy="4322182"/>
              </a:xfr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57253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9CCED-F2DD-B2AE-A3E8-A72288AE7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78418"/>
            <a:ext cx="6754192" cy="975732"/>
          </a:xfrm>
        </p:spPr>
        <p:txBody>
          <a:bodyPr>
            <a:noAutofit/>
          </a:bodyPr>
          <a:lstStyle/>
          <a:p>
            <a:r>
              <a:rPr lang="en-GB" sz="3800" dirty="0"/>
              <a:t>Introduction to the English Longbow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F9E3F8-2524-8722-507C-D669F1FD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6613" y="1538868"/>
            <a:ext cx="4746973" cy="4322182"/>
          </a:xfrm>
        </p:spPr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dirty="0"/>
              <a:t>Was a medieval bow of varying sizes, generally around 6ft in length.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dirty="0"/>
              <a:t>It required significant strength and training to draw.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dirty="0"/>
              <a:t>The use of the longbow fell out of practice towards the end of the Hundred Years’ War due to increasingly expensive lumber supplies and a lack of trained archers.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2050" name="Picture 2" descr="Loxley Longbow for historically minded archers.">
            <a:extLst>
              <a:ext uri="{FF2B5EF4-FFF2-40B4-BE49-F238E27FC236}">
                <a16:creationId xmlns:a16="http://schemas.microsoft.com/office/drawing/2014/main" id="{E5E4E5D7-8A5D-9A87-D437-3AB41AAF5D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932" y="996950"/>
            <a:ext cx="4371280" cy="5464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ow would you stat a bodkin-point arrow? - D&amp;D Rookies Guild - Quora">
            <a:extLst>
              <a:ext uri="{FF2B5EF4-FFF2-40B4-BE49-F238E27FC236}">
                <a16:creationId xmlns:a16="http://schemas.microsoft.com/office/drawing/2014/main" id="{EDAE9CB7-8177-BD4D-9937-92C922FB82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311" y="4342471"/>
            <a:ext cx="4486275" cy="2476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76063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9CCED-F2DD-B2AE-A3E8-A72288AE7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78418"/>
            <a:ext cx="5382592" cy="975732"/>
          </a:xfrm>
        </p:spPr>
        <p:txBody>
          <a:bodyPr>
            <a:normAutofit fontScale="90000"/>
          </a:bodyPr>
          <a:lstStyle/>
          <a:p>
            <a:r>
              <a:rPr lang="en-GB" sz="4400" dirty="0"/>
              <a:t>The Battle of Agincourt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F9E3F8-2524-8722-507C-D669F1FD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6613" y="1538868"/>
            <a:ext cx="4746973" cy="4322182"/>
          </a:xfrm>
        </p:spPr>
        <p:txBody>
          <a:bodyPr>
            <a:normAutofit fontScale="92500" lnSpcReduction="20000"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200" dirty="0"/>
              <a:t>Was an English victory in the Hundred Years’ War on 25 October 1415 near Azincourt.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200" dirty="0"/>
              <a:t>Occurred as the result of failed negotiations between the English and French Crown, leading to England’s invasion of France on 13 August 1415.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200" dirty="0"/>
              <a:t>Unable to reach Calais for the winter due to the presence of a French army, Henry V was forced into a battle at Azincourt.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200" dirty="0"/>
              <a:t>The French heavily outnumbered the English, which has led to many adaptations of the battle, such as Shakespeare’s ‘Henry V’. </a:t>
            </a:r>
          </a:p>
        </p:txBody>
      </p:sp>
      <p:pic>
        <p:nvPicPr>
          <p:cNvPr id="4" name="Picture 2" descr="What, if any, historical truth lies behind the stories of Henry V and the  Battle of Agincourt (1415)? - Quora">
            <a:extLst>
              <a:ext uri="{FF2B5EF4-FFF2-40B4-BE49-F238E27FC236}">
                <a16:creationId xmlns:a16="http://schemas.microsoft.com/office/drawing/2014/main" id="{F6E5022C-53B8-A77C-A88F-721D9BF097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580" y="1538867"/>
            <a:ext cx="6051053" cy="4322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69149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9A17D-26A1-7DC2-676B-8C34E6D7D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4879957" cy="1600200"/>
          </a:xfrm>
        </p:spPr>
        <p:txBody>
          <a:bodyPr>
            <a:noAutofit/>
          </a:bodyPr>
          <a:lstStyle/>
          <a:p>
            <a:r>
              <a:rPr lang="en-GB" sz="4400" dirty="0"/>
              <a:t>Medieval Armour Penetration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F3DFE-A1B9-E252-9AD6-8818AEDFE1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222866" cy="4544122"/>
          </a:xfrm>
        </p:spPr>
        <p:txBody>
          <a:bodyPr>
            <a:no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An experiment was run by Matheus Bane using a 75 lb longbow to simulate a historically accurate 110 lb longbow with a draw weight of 489.5N.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Different arrowheads were fired at various armour targets, including a jack coat, riveted mail, plate mail and plate armour.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The needle bodkin was shown to penetrate all targets, with a 0.3 inch penetration of the plate armour.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1900" dirty="0"/>
              <a:t>The plate armour was only 1.2mm thick, with the brief stating a 2.5-4mm thickness.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A76600-9219-48DC-DC30-5CF08D7AAF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9309" y="1257300"/>
            <a:ext cx="4879957" cy="4879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779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1463D86-88AD-5F72-FE97-65E79E1C9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Longbow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B9F1EC8-A31A-97F5-4327-8E1D182FC9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357778"/>
            <a:ext cx="5157787" cy="823912"/>
          </a:xfrm>
        </p:spPr>
        <p:txBody>
          <a:bodyPr/>
          <a:lstStyle/>
          <a:p>
            <a:r>
              <a:rPr lang="en-GB" dirty="0"/>
              <a:t>Strengths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1B75338-EEAF-F84E-5465-BB50114EC79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Easily penetrated most forms of armour.</a:t>
            </a:r>
          </a:p>
          <a:p>
            <a:r>
              <a:rPr lang="en-GB" dirty="0"/>
              <a:t>Killed a significant number of horses.</a:t>
            </a:r>
          </a:p>
          <a:p>
            <a:r>
              <a:rPr lang="en-GB" dirty="0"/>
              <a:t>Had an excellent range.</a:t>
            </a:r>
          </a:p>
          <a:p>
            <a:r>
              <a:rPr lang="en-GB" dirty="0"/>
              <a:t>Approximately 8000 longbowmen at Agincourt.</a:t>
            </a:r>
          </a:p>
          <a:p>
            <a:r>
              <a:rPr lang="en-GB" dirty="0"/>
              <a:t>Cumulative bludgeoning of certain arrowheads.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69DF99A-73E7-FF14-CA79-E2625A301D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357778"/>
            <a:ext cx="5183188" cy="823912"/>
          </a:xfrm>
        </p:spPr>
        <p:txBody>
          <a:bodyPr/>
          <a:lstStyle/>
          <a:p>
            <a:r>
              <a:rPr lang="en-GB" dirty="0"/>
              <a:t>Weaknesses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497FF4E-3761-5E25-FB2E-2CAC7729054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dirty="0"/>
              <a:t>Unable to penetrate most plate armour.</a:t>
            </a:r>
          </a:p>
          <a:p>
            <a:r>
              <a:rPr lang="en-GB" dirty="0"/>
              <a:t>Difficult to draw the bow to full strength when combined with archer fatigue.</a:t>
            </a:r>
          </a:p>
          <a:p>
            <a:r>
              <a:rPr lang="en-GB" dirty="0"/>
              <a:t>Accuracy may have been difficult to achieve. (particularly long range)</a:t>
            </a:r>
          </a:p>
          <a:p>
            <a:r>
              <a:rPr lang="en-GB" dirty="0"/>
              <a:t>Failed in previous battles.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20719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38B6D-AD7D-30C0-718C-D0235B37B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903249"/>
          </a:xfrm>
        </p:spPr>
        <p:txBody>
          <a:bodyPr>
            <a:normAutofit/>
          </a:bodyPr>
          <a:lstStyle/>
          <a:p>
            <a:r>
              <a:rPr lang="en-GB" sz="4400" dirty="0"/>
              <a:t>Terrain</a:t>
            </a:r>
          </a:p>
        </p:txBody>
      </p:sp>
      <p:pic>
        <p:nvPicPr>
          <p:cNvPr id="5122" name="Picture 2" descr="This muddy field of silaged maize after the autumn rains, with the distant  sound of horses in the mist, somehow always remi… | Agincourt, Emotional  art, Muddy horse">
            <a:extLst>
              <a:ext uri="{FF2B5EF4-FFF2-40B4-BE49-F238E27FC236}">
                <a16:creationId xmlns:a16="http://schemas.microsoft.com/office/drawing/2014/main" id="{E21F878E-5EBA-B2AC-A0AC-59217DD19DBF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92" r="24992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CAC156-F1DE-9B98-8517-E16F8BF9BB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6612" y="1518443"/>
            <a:ext cx="3932237" cy="3811588"/>
          </a:xfrm>
        </p:spPr>
        <p:txBody>
          <a:bodyPr>
            <a:no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200" dirty="0"/>
              <a:t>The battlefield was narrow due to dense woodland.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200" dirty="0"/>
              <a:t>An increasingly thick and sticky mud slowed the French attacks.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200" dirty="0"/>
              <a:t>The narrow terrain resulted in a many French being trampled by their own troops. ‘The living fell on top of the dead, and others falling on top of the living were killed as well.’ </a:t>
            </a:r>
          </a:p>
        </p:txBody>
      </p:sp>
    </p:spTree>
    <p:extLst>
      <p:ext uri="{BB962C8B-B14F-4D97-AF65-F5344CB8AC3E}">
        <p14:creationId xmlns:p14="http://schemas.microsoft.com/office/powerpoint/2010/main" val="5338549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04A31-F6AD-0D56-C281-57CA998EE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Defensive 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7394A-10BB-58AD-513B-02297FB377E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/>
              <a:t>Kelly DeVries and Robert Douglas Smith argue that a significant factor in the English victory was their defensive positioning.</a:t>
            </a:r>
          </a:p>
          <a:p>
            <a:r>
              <a:rPr lang="en-GB" sz="2400" dirty="0"/>
              <a:t>The English held a fortified position at Agincourt, with trees, stake barricades and polearms used to halt the French charge.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100" name="Picture 4" descr="The Battle of Agincourt by Brian Palmer (P)- Military Art Gallery">
            <a:extLst>
              <a:ext uri="{FF2B5EF4-FFF2-40B4-BE49-F238E27FC236}">
                <a16:creationId xmlns:a16="http://schemas.microsoft.com/office/drawing/2014/main" id="{5E11B6E8-3F63-5CB3-B908-432A3C01ED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1825625"/>
            <a:ext cx="5960141" cy="3941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8849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CD821-A874-5B4B-37D0-FCFDDBBA6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B1151-C98B-FACB-5716-C7AD84D846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decisive factor in victory at the Battle of Agincourt is very subjective.</a:t>
            </a:r>
          </a:p>
          <a:p>
            <a:r>
              <a:rPr lang="en-GB" dirty="0"/>
              <a:t>A combination of factors defeated the French at Agincourt.</a:t>
            </a:r>
          </a:p>
          <a:p>
            <a:r>
              <a:rPr lang="en-GB" dirty="0"/>
              <a:t>The longbow was the major contributing factor to the French defeat at the Battle of Agincourt, but this would not have been possible without a variety of other factors </a:t>
            </a:r>
            <a:r>
              <a:rPr lang="en-GB"/>
              <a:t>previously discussed.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27499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D96AA-6876-AD74-7215-00F6C85F8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9538EF7-0BD6-0A17-C85D-576683DC1E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8728070"/>
              </p:ext>
            </p:extLst>
          </p:nvPr>
        </p:nvGraphicFramePr>
        <p:xfrm>
          <a:off x="769027" y="1701372"/>
          <a:ext cx="10643297" cy="477005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643297">
                  <a:extLst>
                    <a:ext uri="{9D8B030D-6E8A-4147-A177-3AD203B41FA5}">
                      <a16:colId xmlns:a16="http://schemas.microsoft.com/office/drawing/2014/main" val="4271610431"/>
                    </a:ext>
                  </a:extLst>
                </a:gridCol>
              </a:tblGrid>
              <a:tr h="6922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kern="100" dirty="0">
                          <a:effectLst/>
                        </a:rPr>
                        <a:t>A. Curry, The Battle of Agincourt: Sources and Interpretations, Woodbridge: Boydell Press, 2000. 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2369353020"/>
                  </a:ext>
                </a:extLst>
              </a:tr>
              <a:tr h="6922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kern="100">
                          <a:effectLst/>
                        </a:rPr>
                        <a:t>J. Barker, Agincourt: The King, the Campaign, the Battle, London: Abacus, 2005.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2868782842"/>
                  </a:ext>
                </a:extLst>
              </a:tr>
              <a:tr h="134668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kern="100">
                          <a:effectLst/>
                        </a:rPr>
                        <a:t>Brittanica, "Battle of Agincourt," Brittanica, 18 October 2023. [Online]. Available: https://www.britannica.com/event/Battle-of-Agincourt. [Accessed 06 November 2023].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2754025988"/>
                  </a:ext>
                </a:extLst>
              </a:tr>
              <a:tr h="6922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kern="100">
                          <a:effectLst/>
                        </a:rPr>
                        <a:t>K. D. a. R. D. Smith, Medieval Military Technology, Toronto: University of Toronto, 2012.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3442950736"/>
                  </a:ext>
                </a:extLst>
              </a:tr>
              <a:tr h="134668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100" kern="100" dirty="0">
                          <a:effectLst/>
                        </a:rPr>
                        <a:t>M. Bane, "English Longbow Testing," January 2006. [Online]. Available: https://weaponsandwarfare.files.wordpress.com/2019/06/champ_bane_archery-testing.pdf. [Accessed 06 November 2023].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31945074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67322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24982-B9D3-B098-E43F-FE7E2590A4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1142553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827</TotalTime>
  <Words>741</Words>
  <Application>Microsoft Office PowerPoint</Application>
  <PresentationFormat>Widescreen</PresentationFormat>
  <Paragraphs>72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Calisto MT</vt:lpstr>
      <vt:lpstr>Cambria Math</vt:lpstr>
      <vt:lpstr>Wingdings 2</vt:lpstr>
      <vt:lpstr>Slate</vt:lpstr>
      <vt:lpstr>Was the longbow the major contributing factor to the French defeat at the Battle of Agincourt?</vt:lpstr>
      <vt:lpstr>Contents</vt:lpstr>
      <vt:lpstr>Long-Rod Penetrators</vt:lpstr>
      <vt:lpstr>Introduction to the English Longbow</vt:lpstr>
      <vt:lpstr>The Battle of Agincourt</vt:lpstr>
      <vt:lpstr>Medieval Armour Penetration</vt:lpstr>
      <vt:lpstr>Longbow</vt:lpstr>
      <vt:lpstr>Terrain</vt:lpstr>
      <vt:lpstr>Defensive positioning</vt:lpstr>
      <vt:lpstr>Conclusion</vt:lpstr>
      <vt:lpstr>Bibliography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</dc:title>
  <dc:creator>William Young</dc:creator>
  <cp:lastModifiedBy>William Young</cp:lastModifiedBy>
  <cp:revision>19</cp:revision>
  <dcterms:created xsi:type="dcterms:W3CDTF">2023-11-14T22:47:54Z</dcterms:created>
  <dcterms:modified xsi:type="dcterms:W3CDTF">2023-12-15T12:15:20Z</dcterms:modified>
</cp:coreProperties>
</file>