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AF7"/>
    <a:srgbClr val="FCF5ED"/>
    <a:srgbClr val="F5EDE4"/>
    <a:srgbClr val="78432C"/>
    <a:srgbClr val="4F2919"/>
    <a:srgbClr val="DFD6B6"/>
    <a:srgbClr val="EDE4DA"/>
    <a:srgbClr val="90B362"/>
    <a:srgbClr val="D2D9D8"/>
    <a:srgbClr val="DFE8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312929-F532-B261-9076-6B805C451034}" v="38" dt="2025-01-12T19:53:41.754"/>
    <p1510:client id="{83072059-8EBC-3BD2-C7DE-3B2D964ED812}" v="1511" dt="2025-01-10T22:59:26.925"/>
    <p1510:client id="{F81B60A9-945C-E493-2DCE-989F701D589B}" v="175" dt="2025-01-11T18:46:51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hyperlink" Target="https://en.wikipedia.org/wiki/File:Aristotle_Altemps_Inv8575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s://es.wikipedia.org/wiki/Hip%C3%B3crates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2.svg"/><Relationship Id="rId7" Type="http://schemas.openxmlformats.org/officeDocument/2006/relationships/hyperlink" Target="http://www.scielo.cl/scielo.php?script=sci_arttext&amp;pid=S0716-10182016000200011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s://es.wikipedia.org/wiki/Hip%C3%B3crates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en.wikipedia.org/wiki/File:Aristotle_Altemps_Inv8575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2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1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hyperlink" Target="https://es.wikipedia.org/wiki/Hip%C3%B3crates" TargetMode="External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3.jpe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discovery/researchAssistant?vid=44WHELF_UWTSD:44WHELF_UWTSD_VU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quest.com/scholarly-journals/is-dietary-quality-associated-with-depression/docview/2787504986/se-2?accountid=130472" TargetMode="External"/><Relationship Id="rId13" Type="http://schemas.openxmlformats.org/officeDocument/2006/relationships/hyperlink" Target="https://doi.org/10.12775/QS.2024.16.52858" TargetMode="External"/><Relationship Id="rId3" Type="http://schemas.openxmlformats.org/officeDocument/2006/relationships/hyperlink" Target="https://galenic-tradition-brief-overview/docview/1672104315/se-2?accountid=130472" TargetMode="External"/><Relationship Id="rId7" Type="http://schemas.openxmlformats.org/officeDocument/2006/relationships/hyperlink" Target="https://accountid=130472/" TargetMode="External"/><Relationship Id="rId12" Type="http://schemas.openxmlformats.org/officeDocument/2006/relationships/hyperlink" Target="https://onvpsy/viewer/pdf/qolbrmyp5r?route=details" TargetMode="External"/><Relationship Id="rId2" Type="http://schemas.openxmlformats.org/officeDocument/2006/relationships/hyperlink" Target="https://www.proquest.com/scholarly-journals/ageing-galenic-tradition-brief-overview/docview/1672104315/se-2?accountid=130472" TargetMode="External"/><Relationship Id="rId16" Type="http://schemas.openxmlformats.org/officeDocument/2006/relationships/hyperlink" Target="https://www.proquest.com/scholarly-journals/traditional-hippocratic-holistic-mind-body/docview/2471876534/se-2?accountid=13047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thics-mental-disorder-/" TargetMode="External"/><Relationship Id="rId11" Type="http://schemas.openxmlformats.org/officeDocument/2006/relationships/hyperlink" Target="https://research-ebsco-com.ezproxy.uwtsd.ac.uk/c/onvpsy/viewer/pdf/qolbrmyp5r?route=details" TargetMode="External"/><Relationship Id="rId5" Type="http://schemas.openxmlformats.org/officeDocument/2006/relationships/hyperlink" Target="https://www.proquest.com/scholarly-journals/ethics-mental-disorder-treatment-how-ancient/docview/2894759370/se-2?accountid=130472" TargetMode="External"/><Relationship Id="rId15" Type="http://schemas.openxmlformats.org/officeDocument/2006/relationships/hyperlink" Target="https://doi.org/10.32437/mhgcj.v3i1.83" TargetMode="External"/><Relationship Id="rId10" Type="http://schemas.openxmlformats.org/officeDocument/2006/relationships/hyperlink" Target="https://docview/2787504986/se-2?accountid=130472" TargetMode="External"/><Relationship Id="rId4" Type="http://schemas.openxmlformats.org/officeDocument/2006/relationships/hyperlink" Target="https://www.proquest.com/scholarly-journals/health-care-practices-ancient-greece-hippocratic/docview/2595669526/se-2?accountid=130472" TargetMode="External"/><Relationship Id="rId9" Type="http://schemas.openxmlformats.org/officeDocument/2006/relationships/hyperlink" Target="https://scholarly-journals/is-dietary-quality-associated-with-depression/" TargetMode="External"/><Relationship Id="rId14" Type="http://schemas.openxmlformats.org/officeDocument/2006/relationships/hyperlink" Target="https://doi.org/10.31382/eqol.1812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296759" y="-316290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17643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20" name="TextBox 119">
            <a:extLst>
              <a:ext uri="{FF2B5EF4-FFF2-40B4-BE49-F238E27FC236}">
                <a16:creationId xmlns:a16="http://schemas.microsoft.com/office/drawing/2014/main" id="{8676B8A6-8D46-2588-DBE2-6D08B02C1447}"/>
              </a:ext>
            </a:extLst>
          </p:cNvPr>
          <p:cNvSpPr txBox="1"/>
          <p:nvPr/>
        </p:nvSpPr>
        <p:spPr>
          <a:xfrm>
            <a:off x="2658425" y="249126"/>
            <a:ext cx="738895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>
                <a:solidFill>
                  <a:srgbClr val="4F2919"/>
                </a:solidFill>
                <a:latin typeface="Colonna MT"/>
              </a:rPr>
              <a:t>ANCIENT GREECE</a:t>
            </a:r>
            <a:r>
              <a:rPr lang="en-GB" sz="7200" dirty="0">
                <a:solidFill>
                  <a:srgbClr val="4F2919"/>
                </a:solidFill>
                <a:latin typeface="Colonna MT"/>
              </a:rPr>
              <a:t> </a:t>
            </a:r>
            <a:endParaRPr lang="en-US" dirty="0"/>
          </a:p>
          <a:p>
            <a:endParaRPr lang="en-GB" dirty="0"/>
          </a:p>
        </p:txBody>
      </p: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5F2B33D2-31EA-043B-BA2B-2116C0EE362A}"/>
              </a:ext>
            </a:extLst>
          </p:cNvPr>
          <p:cNvCxnSpPr/>
          <p:nvPr/>
        </p:nvCxnSpPr>
        <p:spPr>
          <a:xfrm flipV="1">
            <a:off x="2658486" y="1265488"/>
            <a:ext cx="6875425" cy="49900"/>
          </a:xfrm>
          <a:prstGeom prst="straightConnector1">
            <a:avLst/>
          </a:prstGeom>
          <a:ln>
            <a:solidFill>
              <a:srgbClr val="4F2919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2" name="Oval 121">
            <a:extLst>
              <a:ext uri="{FF2B5EF4-FFF2-40B4-BE49-F238E27FC236}">
                <a16:creationId xmlns:a16="http://schemas.microsoft.com/office/drawing/2014/main" id="{BB55F1A1-F300-ED56-2690-81747E80ECF1}"/>
              </a:ext>
            </a:extLst>
          </p:cNvPr>
          <p:cNvSpPr/>
          <p:nvPr/>
        </p:nvSpPr>
        <p:spPr>
          <a:xfrm>
            <a:off x="5843711" y="1239188"/>
            <a:ext cx="514216" cy="206013"/>
          </a:xfrm>
          <a:prstGeom prst="ellipse">
            <a:avLst/>
          </a:prstGeom>
          <a:solidFill>
            <a:srgbClr val="FCF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FE5FBAE3-0EB8-4E6D-7617-D8274CE00943}"/>
              </a:ext>
            </a:extLst>
          </p:cNvPr>
          <p:cNvSpPr/>
          <p:nvPr/>
        </p:nvSpPr>
        <p:spPr>
          <a:xfrm>
            <a:off x="6044702" y="1238274"/>
            <a:ext cx="96894" cy="89956"/>
          </a:xfrm>
          <a:prstGeom prst="ellipse">
            <a:avLst/>
          </a:prstGeom>
          <a:solidFill>
            <a:srgbClr val="4F291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C8FF6238-FBBC-BF17-C6CA-4E1A512282DE}"/>
              </a:ext>
            </a:extLst>
          </p:cNvPr>
          <p:cNvSpPr txBox="1"/>
          <p:nvPr/>
        </p:nvSpPr>
        <p:spPr>
          <a:xfrm>
            <a:off x="3180410" y="1154160"/>
            <a:ext cx="770760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solidFill>
                  <a:srgbClr val="4F2919"/>
                </a:solidFill>
                <a:latin typeface="Colonna MT"/>
              </a:rPr>
              <a:t>AND DEPRESSION</a:t>
            </a:r>
            <a:r>
              <a:rPr lang="en-GB" sz="7200" dirty="0">
                <a:solidFill>
                  <a:srgbClr val="4F2919"/>
                </a:solidFill>
                <a:latin typeface="Colonna MT"/>
              </a:rPr>
              <a:t> </a:t>
            </a:r>
            <a:endParaRPr lang="en-US" dirty="0"/>
          </a:p>
          <a:p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680CF8E-204A-124A-2F6F-E57CF0E12B66}"/>
              </a:ext>
            </a:extLst>
          </p:cNvPr>
          <p:cNvSpPr txBox="1"/>
          <p:nvPr/>
        </p:nvSpPr>
        <p:spPr>
          <a:xfrm>
            <a:off x="2000650" y="2312343"/>
            <a:ext cx="3032669" cy="35702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 dirty="0">
                <a:solidFill>
                  <a:srgbClr val="4F2919"/>
                </a:solidFill>
                <a:latin typeface="Arial"/>
                <a:cs typeface="Arial"/>
              </a:rPr>
              <a:t>5th century BCE</a:t>
            </a:r>
            <a:endParaRPr lang="en-US" dirty="0"/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Advancement of treatment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New theories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Developing ideas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Shift in thinking</a:t>
            </a:r>
          </a:p>
          <a:p>
            <a:endParaRPr lang="en-GB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0C66D22-3404-3D4F-BB05-4DEAF0250B8C}"/>
              </a:ext>
            </a:extLst>
          </p:cNvPr>
          <p:cNvGrpSpPr/>
          <p:nvPr/>
        </p:nvGrpSpPr>
        <p:grpSpPr>
          <a:xfrm>
            <a:off x="5244492" y="2330230"/>
            <a:ext cx="2762111" cy="4252826"/>
            <a:chOff x="547802" y="639976"/>
            <a:chExt cx="3039201" cy="4682267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9A23F1FF-119E-56FF-FEAA-64D7FDBDF671}"/>
                </a:ext>
              </a:extLst>
            </p:cNvPr>
            <p:cNvSpPr/>
            <p:nvPr/>
          </p:nvSpPr>
          <p:spPr>
            <a:xfrm>
              <a:off x="547802" y="4705047"/>
              <a:ext cx="3039201" cy="617196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5" name="Picture 44" descr="A statue of a person&#10;&#10;Description automatically generated">
              <a:extLst>
                <a:ext uri="{FF2B5EF4-FFF2-40B4-BE49-F238E27FC236}">
                  <a16:creationId xmlns:a16="http://schemas.microsoft.com/office/drawing/2014/main" id="{A2FE0B8E-91B6-6C43-6834-8BFE4395D77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550461" y="639976"/>
              <a:ext cx="3026229" cy="406254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7BA7AE33-7F76-706D-A5A8-86A51C9916EC}"/>
                </a:ext>
              </a:extLst>
            </p:cNvPr>
            <p:cNvSpPr txBox="1"/>
            <p:nvPr/>
          </p:nvSpPr>
          <p:spPr>
            <a:xfrm>
              <a:off x="874535" y="4739616"/>
              <a:ext cx="2377751" cy="57605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800" dirty="0">
                  <a:latin typeface="Arial"/>
                  <a:cs typeface="Arial"/>
                </a:rPr>
                <a:t>Hippocrates</a:t>
              </a:r>
              <a:r>
                <a:rPr lang="en-GB" dirty="0"/>
                <a:t> </a:t>
              </a: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76279A4B-0BC2-3077-0061-932A4E5799BF}"/>
              </a:ext>
            </a:extLst>
          </p:cNvPr>
          <p:cNvGrpSpPr/>
          <p:nvPr/>
        </p:nvGrpSpPr>
        <p:grpSpPr>
          <a:xfrm>
            <a:off x="8370647" y="2319042"/>
            <a:ext cx="3174273" cy="4265126"/>
            <a:chOff x="4352830" y="642642"/>
            <a:chExt cx="3340527" cy="4694617"/>
          </a:xfrm>
        </p:grpSpPr>
        <p:pic>
          <p:nvPicPr>
            <p:cNvPr id="49" name="Picture 48" descr="A statue of a person&#10;&#10;Description automatically generated">
              <a:extLst>
                <a:ext uri="{FF2B5EF4-FFF2-40B4-BE49-F238E27FC236}">
                  <a16:creationId xmlns:a16="http://schemas.microsoft.com/office/drawing/2014/main" id="{C782A1A3-5C64-65FB-1E27-2401045BF66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4353982" y="642642"/>
              <a:ext cx="3039813" cy="406762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90B052DD-FA0D-5C4A-A787-89A101ADE82B}"/>
                </a:ext>
              </a:extLst>
            </p:cNvPr>
            <p:cNvSpPr/>
            <p:nvPr/>
          </p:nvSpPr>
          <p:spPr>
            <a:xfrm>
              <a:off x="4352830" y="4720365"/>
              <a:ext cx="3063530" cy="616894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0DB6FDF4-5DF6-141C-6A89-FE4D5F7A3103}"/>
                </a:ext>
              </a:extLst>
            </p:cNvPr>
            <p:cNvSpPr txBox="1"/>
            <p:nvPr/>
          </p:nvSpPr>
          <p:spPr>
            <a:xfrm>
              <a:off x="5135742" y="4713331"/>
              <a:ext cx="2557615" cy="52322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800" dirty="0">
                  <a:latin typeface="Arial"/>
                  <a:cs typeface="Arial"/>
                </a:rPr>
                <a:t>Aristotle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6539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407595" y="-316290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17643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9314AE29-D1B4-C857-0A36-2F47F17AB29E}"/>
              </a:ext>
            </a:extLst>
          </p:cNvPr>
          <p:cNvGrpSpPr/>
          <p:nvPr/>
        </p:nvGrpSpPr>
        <p:grpSpPr>
          <a:xfrm>
            <a:off x="551320" y="1247815"/>
            <a:ext cx="2762111" cy="4252826"/>
            <a:chOff x="547802" y="639976"/>
            <a:chExt cx="3039201" cy="4682267"/>
          </a:xfrm>
        </p:grpSpPr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5F519CDF-BB2C-8D11-7DBA-185E2C487456}"/>
                </a:ext>
              </a:extLst>
            </p:cNvPr>
            <p:cNvSpPr/>
            <p:nvPr/>
          </p:nvSpPr>
          <p:spPr>
            <a:xfrm>
              <a:off x="547802" y="4705047"/>
              <a:ext cx="3039201" cy="617196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70" name="Picture 69" descr="A statue of a person&#10;&#10;Description automatically generated">
              <a:extLst>
                <a:ext uri="{FF2B5EF4-FFF2-40B4-BE49-F238E27FC236}">
                  <a16:creationId xmlns:a16="http://schemas.microsoft.com/office/drawing/2014/main" id="{3D2B8C51-3C5A-A1F9-231D-F5377B8238A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550461" y="639976"/>
              <a:ext cx="3026229" cy="406254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B6329DD3-F0C8-4C91-1D08-2134B0E2F3D2}"/>
                </a:ext>
              </a:extLst>
            </p:cNvPr>
            <p:cNvSpPr txBox="1"/>
            <p:nvPr/>
          </p:nvSpPr>
          <p:spPr>
            <a:xfrm>
              <a:off x="874535" y="4739616"/>
              <a:ext cx="2377751" cy="57605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800" dirty="0">
                  <a:latin typeface="Arial"/>
                  <a:cs typeface="Arial"/>
                </a:rPr>
                <a:t>Hippocrates</a:t>
              </a:r>
              <a:r>
                <a:rPr lang="en-GB" dirty="0"/>
                <a:t> </a:t>
              </a:r>
            </a:p>
          </p:txBody>
        </p:sp>
      </p:grpSp>
      <p:sp>
        <p:nvSpPr>
          <p:cNvPr id="76" name="Rectangle: Rounded Corners 75">
            <a:extLst>
              <a:ext uri="{FF2B5EF4-FFF2-40B4-BE49-F238E27FC236}">
                <a16:creationId xmlns:a16="http://schemas.microsoft.com/office/drawing/2014/main" id="{38AF0B1B-EBAE-849D-D5A4-63F33FB11F4F}"/>
              </a:ext>
            </a:extLst>
          </p:cNvPr>
          <p:cNvSpPr/>
          <p:nvPr/>
        </p:nvSpPr>
        <p:spPr>
          <a:xfrm>
            <a:off x="3630619" y="208429"/>
            <a:ext cx="5649660" cy="6549940"/>
          </a:xfrm>
          <a:prstGeom prst="roundRect">
            <a:avLst/>
          </a:prstGeom>
          <a:solidFill>
            <a:srgbClr val="F5EDE4"/>
          </a:solidFill>
          <a:ln w="57150">
            <a:solidFill>
              <a:srgbClr val="DFD6B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909ADA8A-D852-C41E-3DA5-D8B4EAC101B8}"/>
              </a:ext>
            </a:extLst>
          </p:cNvPr>
          <p:cNvGrpSpPr/>
          <p:nvPr/>
        </p:nvGrpSpPr>
        <p:grpSpPr>
          <a:xfrm>
            <a:off x="9562333" y="669251"/>
            <a:ext cx="2379437" cy="2816103"/>
            <a:chOff x="6915990" y="-1077028"/>
            <a:chExt cx="2909762" cy="3662494"/>
          </a:xfrm>
        </p:grpSpPr>
        <p:pic>
          <p:nvPicPr>
            <p:cNvPr id="77" name="Picture 76" descr="A black and white portrait of a bearded person&#10;&#10;Description automatically generated">
              <a:extLst>
                <a:ext uri="{FF2B5EF4-FFF2-40B4-BE49-F238E27FC236}">
                  <a16:creationId xmlns:a16="http://schemas.microsoft.com/office/drawing/2014/main" id="{70A7B90B-A1DF-3EDE-EE3A-DE11015EB3C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6915990" y="-1077028"/>
              <a:ext cx="2526101" cy="3096491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BF342611-258A-C989-5999-13A4F126254B}"/>
                </a:ext>
              </a:extLst>
            </p:cNvPr>
            <p:cNvSpPr/>
            <p:nvPr/>
          </p:nvSpPr>
          <p:spPr>
            <a:xfrm>
              <a:off x="6917432" y="2010066"/>
              <a:ext cx="2543453" cy="575400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481384F0-5863-48E7-06A3-D71768D9655E}"/>
                </a:ext>
              </a:extLst>
            </p:cNvPr>
            <p:cNvSpPr txBox="1"/>
            <p:nvPr/>
          </p:nvSpPr>
          <p:spPr>
            <a:xfrm>
              <a:off x="7559247" y="2003612"/>
              <a:ext cx="2266505" cy="52322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800" dirty="0">
                  <a:latin typeface="Arial"/>
                  <a:cs typeface="Arial"/>
                </a:rPr>
                <a:t>Galen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440B31D-840C-347B-F87D-BAAC2ACB60AB}"/>
              </a:ext>
            </a:extLst>
          </p:cNvPr>
          <p:cNvGrpSpPr/>
          <p:nvPr/>
        </p:nvGrpSpPr>
        <p:grpSpPr>
          <a:xfrm>
            <a:off x="4272318" y="316638"/>
            <a:ext cx="4522653" cy="923330"/>
            <a:chOff x="4272318" y="316638"/>
            <a:chExt cx="4522653" cy="923330"/>
          </a:xfrm>
        </p:grpSpPr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6C1AF692-0470-A9B5-3615-01828964D05D}"/>
                </a:ext>
              </a:extLst>
            </p:cNvPr>
            <p:cNvSpPr txBox="1"/>
            <p:nvPr/>
          </p:nvSpPr>
          <p:spPr>
            <a:xfrm>
              <a:off x="4287764" y="316638"/>
              <a:ext cx="4507207" cy="92333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3600" dirty="0">
                  <a:solidFill>
                    <a:srgbClr val="4F2919"/>
                  </a:solidFill>
                  <a:latin typeface="Colonna MT"/>
                </a:rPr>
                <a:t>Four Humours Theory</a:t>
              </a:r>
            </a:p>
            <a:p>
              <a:endParaRPr lang="en-GB" dirty="0"/>
            </a:p>
          </p:txBody>
        </p:sp>
        <p:cxnSp>
          <p:nvCxnSpPr>
            <p:cNvPr id="86" name="Straight Arrow Connector 85">
              <a:extLst>
                <a:ext uri="{FF2B5EF4-FFF2-40B4-BE49-F238E27FC236}">
                  <a16:creationId xmlns:a16="http://schemas.microsoft.com/office/drawing/2014/main" id="{8494FBA4-CED7-9AC0-DC04-48B1E4BB6BA0}"/>
                </a:ext>
              </a:extLst>
            </p:cNvPr>
            <p:cNvCxnSpPr/>
            <p:nvPr/>
          </p:nvCxnSpPr>
          <p:spPr>
            <a:xfrm flipV="1">
              <a:off x="4272318" y="902721"/>
              <a:ext cx="4511424" cy="25906"/>
            </a:xfrm>
            <a:prstGeom prst="straightConnector1">
              <a:avLst/>
            </a:prstGeom>
            <a:ln>
              <a:solidFill>
                <a:srgbClr val="4F2919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TextBox 90">
            <a:extLst>
              <a:ext uri="{FF2B5EF4-FFF2-40B4-BE49-F238E27FC236}">
                <a16:creationId xmlns:a16="http://schemas.microsoft.com/office/drawing/2014/main" id="{6D8BF4B8-F24E-3BB8-652E-05B495694804}"/>
              </a:ext>
            </a:extLst>
          </p:cNvPr>
          <p:cNvSpPr txBox="1"/>
          <p:nvPr/>
        </p:nvSpPr>
        <p:spPr>
          <a:xfrm>
            <a:off x="3705828" y="1584474"/>
            <a:ext cx="2755464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linked to the areas in the body and what excess fluid it carried.</a:t>
            </a:r>
            <a:endParaRPr lang="en-US"/>
          </a:p>
          <a:p>
            <a:pPr marL="285750" indent="-285750">
              <a:buFont typeface="Calibri"/>
              <a:buChar char="-"/>
            </a:pP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depression was caused by an excess of black bile found in the spleen.</a:t>
            </a: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symptoms include despondent, antisocial and depressive </a:t>
            </a:r>
            <a:r>
              <a:rPr lang="en-US" sz="1600" dirty="0" err="1">
                <a:latin typeface="Arial"/>
                <a:cs typeface="Arial"/>
              </a:rPr>
              <a:t>behaviours</a:t>
            </a:r>
            <a:r>
              <a:rPr lang="en-US" sz="1600" dirty="0">
                <a:latin typeface="Arial"/>
                <a:cs typeface="Arial"/>
              </a:rPr>
              <a:t>.</a:t>
            </a:r>
            <a:endParaRPr lang="en-US" dirty="0">
              <a:latin typeface="Aptos" panose="020B0004020202020204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Mind = depression.</a:t>
            </a:r>
            <a:endParaRPr lang="en-US" dirty="0">
              <a:latin typeface="Aptos" panose="020B0004020202020204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Body = epilepsy.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5E9A45-968B-6606-E516-6858621470ED}"/>
              </a:ext>
            </a:extLst>
          </p:cNvPr>
          <p:cNvSpPr txBox="1"/>
          <p:nvPr/>
        </p:nvSpPr>
        <p:spPr>
          <a:xfrm>
            <a:off x="6657603" y="1613109"/>
            <a:ext cx="262826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>
                <a:latin typeface="Arial"/>
                <a:cs typeface="Arial"/>
              </a:rPr>
              <a:t>related the four          </a:t>
            </a:r>
            <a:r>
              <a:rPr lang="en-US" sz="1600" dirty="0" err="1">
                <a:latin typeface="Arial"/>
                <a:cs typeface="Arial"/>
              </a:rPr>
              <a:t>humours</a:t>
            </a:r>
            <a:r>
              <a:rPr lang="en-US" sz="1600" dirty="0">
                <a:latin typeface="Arial"/>
                <a:cs typeface="Arial"/>
              </a:rPr>
              <a:t> to a certain temperature or humidity such as linking depression with cold moisture.</a:t>
            </a:r>
            <a:endParaRPr lang="en-US" dirty="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BC46E0A8-42B3-65A1-B6B4-3C1E31A02EF1}"/>
              </a:ext>
            </a:extLst>
          </p:cNvPr>
          <p:cNvGrpSpPr/>
          <p:nvPr/>
        </p:nvGrpSpPr>
        <p:grpSpPr>
          <a:xfrm>
            <a:off x="9568075" y="3734185"/>
            <a:ext cx="2509036" cy="2741129"/>
            <a:chOff x="4352830" y="642642"/>
            <a:chExt cx="3696931" cy="4694617"/>
          </a:xfrm>
        </p:grpSpPr>
        <p:pic>
          <p:nvPicPr>
            <p:cNvPr id="48" name="Picture 47" descr="A statue of a person&#10;&#10;Description automatically generated">
              <a:extLst>
                <a:ext uri="{FF2B5EF4-FFF2-40B4-BE49-F238E27FC236}">
                  <a16:creationId xmlns:a16="http://schemas.microsoft.com/office/drawing/2014/main" id="{D84D37E3-E829-E6F9-4F52-CE8F06E4C0E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4353982" y="642642"/>
              <a:ext cx="3039813" cy="406762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4E86D03A-C8D3-0FDF-3983-D90965EBB194}"/>
                </a:ext>
              </a:extLst>
            </p:cNvPr>
            <p:cNvSpPr/>
            <p:nvPr/>
          </p:nvSpPr>
          <p:spPr>
            <a:xfrm>
              <a:off x="4352830" y="4720365"/>
              <a:ext cx="3063530" cy="616894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97223AE2-6034-68AC-1993-2CF563176A15}"/>
                </a:ext>
              </a:extLst>
            </p:cNvPr>
            <p:cNvSpPr txBox="1"/>
            <p:nvPr/>
          </p:nvSpPr>
          <p:spPr>
            <a:xfrm>
              <a:off x="5492146" y="4819836"/>
              <a:ext cx="2557615" cy="37264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1600" dirty="0">
                  <a:latin typeface="Arial"/>
                  <a:cs typeface="Arial"/>
                </a:rPr>
                <a:t>Aristotle</a:t>
              </a:r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7806310C-9747-7D3B-905E-CF9350E78C84}"/>
              </a:ext>
            </a:extLst>
          </p:cNvPr>
          <p:cNvSpPr txBox="1"/>
          <p:nvPr/>
        </p:nvSpPr>
        <p:spPr>
          <a:xfrm>
            <a:off x="7079892" y="3732913"/>
            <a:ext cx="221505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>
                <a:latin typeface="Arial"/>
                <a:cs typeface="Arial"/>
              </a:rPr>
              <a:t>two types of depression</a:t>
            </a:r>
          </a:p>
          <a:p>
            <a:pPr algn="r"/>
            <a:endParaRPr lang="en-US" sz="1600" dirty="0">
              <a:latin typeface="Arial"/>
              <a:cs typeface="Arial"/>
            </a:endParaRPr>
          </a:p>
          <a:p>
            <a:pPr algn="r"/>
            <a:r>
              <a:rPr lang="en-US" sz="1600" dirty="0">
                <a:latin typeface="Arial"/>
                <a:cs typeface="Arial"/>
              </a:rPr>
              <a:t> boiling of the black bile, causes positive mood</a:t>
            </a:r>
          </a:p>
          <a:p>
            <a:pPr algn="r"/>
            <a:endParaRPr lang="en-US" sz="1600" dirty="0">
              <a:latin typeface="Arial"/>
              <a:cs typeface="Arial"/>
            </a:endParaRPr>
          </a:p>
          <a:p>
            <a:pPr algn="r"/>
            <a:r>
              <a:rPr lang="en-US" sz="1600" dirty="0">
                <a:latin typeface="Arial"/>
                <a:cs typeface="Arial"/>
              </a:rPr>
              <a:t>chilling of the black, cause, despondent moods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6815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41" grpId="0"/>
      <p:bldP spid="5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270929" y="-316289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20226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ABAD5B4A-5478-77A4-F06C-11D952F3FAF1}"/>
              </a:ext>
            </a:extLst>
          </p:cNvPr>
          <p:cNvSpPr/>
          <p:nvPr/>
        </p:nvSpPr>
        <p:spPr>
          <a:xfrm>
            <a:off x="3038792" y="336589"/>
            <a:ext cx="8559125" cy="6177590"/>
          </a:xfrm>
          <a:prstGeom prst="rect">
            <a:avLst/>
          </a:prstGeom>
          <a:solidFill>
            <a:srgbClr val="F5EDE4"/>
          </a:solidFill>
          <a:ln>
            <a:solidFill>
              <a:srgbClr val="7843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F15F82E1-6E42-54E3-82AD-43B6F10ADE3D}"/>
              </a:ext>
            </a:extLst>
          </p:cNvPr>
          <p:cNvGrpSpPr/>
          <p:nvPr/>
        </p:nvGrpSpPr>
        <p:grpSpPr>
          <a:xfrm>
            <a:off x="269325" y="288340"/>
            <a:ext cx="3506640" cy="5806381"/>
            <a:chOff x="269325" y="288340"/>
            <a:chExt cx="3506640" cy="5806381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80C66D22-3404-3D4F-BB05-4DEAF0250B8C}"/>
                </a:ext>
              </a:extLst>
            </p:cNvPr>
            <p:cNvGrpSpPr/>
            <p:nvPr/>
          </p:nvGrpSpPr>
          <p:grpSpPr>
            <a:xfrm>
              <a:off x="421108" y="288340"/>
              <a:ext cx="2362969" cy="3369855"/>
              <a:chOff x="547802" y="639976"/>
              <a:chExt cx="3039201" cy="4750443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9A23F1FF-119E-56FF-FEAA-64D7FDBDF671}"/>
                  </a:ext>
                </a:extLst>
              </p:cNvPr>
              <p:cNvSpPr/>
              <p:nvPr/>
            </p:nvSpPr>
            <p:spPr>
              <a:xfrm>
                <a:off x="547802" y="4705047"/>
                <a:ext cx="3039201" cy="617196"/>
              </a:xfrm>
              <a:prstGeom prst="rect">
                <a:avLst/>
              </a:prstGeom>
              <a:ln w="57150"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45" name="Picture 44" descr="A statue of a person&#10;&#10;Description automatically generated">
                <a:extLst>
                  <a:ext uri="{FF2B5EF4-FFF2-40B4-BE49-F238E27FC236}">
                    <a16:creationId xmlns:a16="http://schemas.microsoft.com/office/drawing/2014/main" id="{A2FE0B8E-91B6-6C43-6834-8BFE4395D7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837473B0-CC2E-450A-ABE3-18F120FF3D39}">
                    <a1611:picAttrSrcUrl xmlns:a1611="http://schemas.microsoft.com/office/drawing/2016/11/main" r:id="rId5"/>
                  </a:ext>
                </a:extLst>
              </a:blip>
              <a:stretch>
                <a:fillRect/>
              </a:stretch>
            </p:blipFill>
            <p:spPr>
              <a:xfrm>
                <a:off x="550461" y="639976"/>
                <a:ext cx="3026229" cy="4062549"/>
              </a:xfrm>
              <a:prstGeom prst="rect">
                <a:avLst/>
              </a:prstGeom>
              <a:ln w="38100" cap="sq">
                <a:solidFill>
                  <a:srgbClr val="000000"/>
                </a:solidFill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7BA7AE33-7F76-706D-A5A8-86A51C9916EC}"/>
                  </a:ext>
                </a:extLst>
              </p:cNvPr>
              <p:cNvSpPr txBox="1"/>
              <p:nvPr/>
            </p:nvSpPr>
            <p:spPr>
              <a:xfrm>
                <a:off x="874535" y="4739616"/>
                <a:ext cx="2377751" cy="650803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sz="2400" dirty="0">
                    <a:latin typeface="Arial"/>
                    <a:cs typeface="Arial"/>
                  </a:rPr>
                  <a:t>Hippocrates</a:t>
                </a:r>
                <a:r>
                  <a:rPr lang="en-GB" dirty="0"/>
                  <a:t> </a:t>
                </a:r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87F93FE7-CB8C-C79E-A4CE-511B07D139AF}"/>
                </a:ext>
              </a:extLst>
            </p:cNvPr>
            <p:cNvGrpSpPr/>
            <p:nvPr/>
          </p:nvGrpSpPr>
          <p:grpSpPr>
            <a:xfrm>
              <a:off x="269325" y="4011139"/>
              <a:ext cx="3506640" cy="2083582"/>
              <a:chOff x="269325" y="4011139"/>
              <a:chExt cx="3506640" cy="2083582"/>
            </a:xfrm>
          </p:grpSpPr>
          <p:sp>
            <p:nvSpPr>
              <p:cNvPr id="42" name="Speech Bubble: Rectangle with Corners Rounded 41">
                <a:extLst>
                  <a:ext uri="{FF2B5EF4-FFF2-40B4-BE49-F238E27FC236}">
                    <a16:creationId xmlns:a16="http://schemas.microsoft.com/office/drawing/2014/main" id="{CF820951-6ADC-B63A-DEFA-E72B23EB3226}"/>
                  </a:ext>
                </a:extLst>
              </p:cNvPr>
              <p:cNvSpPr/>
              <p:nvPr/>
            </p:nvSpPr>
            <p:spPr>
              <a:xfrm rot="10800000" flipH="1">
                <a:off x="269325" y="4011139"/>
                <a:ext cx="3506640" cy="2083582"/>
              </a:xfrm>
              <a:prstGeom prst="wedgeRoundRectCallout">
                <a:avLst/>
              </a:prstGeom>
              <a:solidFill>
                <a:srgbClr val="F5EDE4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36D111C6-EFB0-6721-A46F-1C3337710ABA}"/>
                  </a:ext>
                </a:extLst>
              </p:cNvPr>
              <p:cNvSpPr txBox="1"/>
              <p:nvPr/>
            </p:nvSpPr>
            <p:spPr>
              <a:xfrm>
                <a:off x="287634" y="4138741"/>
                <a:ext cx="2279605" cy="1826320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sz="1600" dirty="0">
                    <a:latin typeface="Arial"/>
                    <a:cs typeface="Arial"/>
                  </a:rPr>
                  <a:t>God also according to Hippocrates could never infect a body (Hippocrates, De </a:t>
                </a:r>
                <a:r>
                  <a:rPr lang="en-US" sz="1600" err="1">
                    <a:latin typeface="Arial"/>
                    <a:cs typeface="Arial"/>
                  </a:rPr>
                  <a:t>morbo</a:t>
                </a:r>
                <a:r>
                  <a:rPr lang="en-US" sz="1600" dirty="0">
                    <a:latin typeface="Arial"/>
                    <a:cs typeface="Arial"/>
                  </a:rPr>
                  <a:t> </a:t>
                </a:r>
                <a:r>
                  <a:rPr lang="en-US" sz="1600" err="1">
                    <a:latin typeface="Arial"/>
                    <a:cs typeface="Arial"/>
                  </a:rPr>
                  <a:t>sacro</a:t>
                </a:r>
                <a:r>
                  <a:rPr lang="en-US" sz="1600" dirty="0">
                    <a:latin typeface="Arial"/>
                    <a:cs typeface="Arial"/>
                  </a:rPr>
                  <a:t>, I, 2-24) (</a:t>
                </a:r>
                <a:r>
                  <a:rPr lang="en-US" sz="1600" err="1">
                    <a:latin typeface="Arial"/>
                    <a:cs typeface="Arial"/>
                  </a:rPr>
                  <a:t>Kalachanis,Tsagkaris</a:t>
                </a:r>
                <a:r>
                  <a:rPr lang="en-US" sz="1600" dirty="0">
                    <a:latin typeface="Arial"/>
                    <a:cs typeface="Arial"/>
                  </a:rPr>
                  <a:t> 2020)</a:t>
                </a:r>
              </a:p>
            </p:txBody>
          </p:sp>
        </p:grpSp>
      </p:grpSp>
      <p:sp>
        <p:nvSpPr>
          <p:cNvPr id="50" name="Block Arc 49">
            <a:extLst>
              <a:ext uri="{FF2B5EF4-FFF2-40B4-BE49-F238E27FC236}">
                <a16:creationId xmlns:a16="http://schemas.microsoft.com/office/drawing/2014/main" id="{B836D9EA-6BDD-C16D-C23B-7A5033A4D53F}"/>
              </a:ext>
            </a:extLst>
          </p:cNvPr>
          <p:cNvSpPr/>
          <p:nvPr/>
        </p:nvSpPr>
        <p:spPr>
          <a:xfrm rot="5100000">
            <a:off x="2045331" y="4029835"/>
            <a:ext cx="2333971" cy="1851353"/>
          </a:xfrm>
          <a:prstGeom prst="blockArc">
            <a:avLst/>
          </a:prstGeom>
          <a:solidFill>
            <a:srgbClr val="F5EDE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5A91A897-2BF9-B970-374D-8EA176881084}"/>
              </a:ext>
            </a:extLst>
          </p:cNvPr>
          <p:cNvSpPr/>
          <p:nvPr/>
        </p:nvSpPr>
        <p:spPr>
          <a:xfrm>
            <a:off x="3052930" y="3822084"/>
            <a:ext cx="344613" cy="626569"/>
          </a:xfrm>
          <a:prstGeom prst="ellipse">
            <a:avLst/>
          </a:prstGeom>
          <a:solidFill>
            <a:srgbClr val="F5EDE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14ACD8B3-2165-593E-56E7-2A2652853B13}"/>
              </a:ext>
            </a:extLst>
          </p:cNvPr>
          <p:cNvSpPr/>
          <p:nvPr/>
        </p:nvSpPr>
        <p:spPr>
          <a:xfrm>
            <a:off x="3050946" y="5523151"/>
            <a:ext cx="955518" cy="908525"/>
          </a:xfrm>
          <a:prstGeom prst="ellipse">
            <a:avLst/>
          </a:prstGeom>
          <a:solidFill>
            <a:srgbClr val="F5EDE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956EDB94-62FD-8677-6008-E40DCF4E89FD}"/>
              </a:ext>
            </a:extLst>
          </p:cNvPr>
          <p:cNvGrpSpPr/>
          <p:nvPr/>
        </p:nvGrpSpPr>
        <p:grpSpPr>
          <a:xfrm>
            <a:off x="3048152" y="336283"/>
            <a:ext cx="6057142" cy="4237078"/>
            <a:chOff x="3048152" y="336283"/>
            <a:chExt cx="6057142" cy="4237078"/>
          </a:xfrm>
        </p:grpSpPr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79D3D964-6CF1-78EA-D900-4BA154AF14D5}"/>
                </a:ext>
              </a:extLst>
            </p:cNvPr>
            <p:cNvGrpSpPr/>
            <p:nvPr/>
          </p:nvGrpSpPr>
          <p:grpSpPr>
            <a:xfrm>
              <a:off x="3048152" y="480181"/>
              <a:ext cx="6057142" cy="4093180"/>
              <a:chOff x="3108628" y="492276"/>
              <a:chExt cx="6057142" cy="4093180"/>
            </a:xfrm>
          </p:grpSpPr>
          <p:pic>
            <p:nvPicPr>
              <p:cNvPr id="55" name="Graphic 54" descr="Man with solid fill">
                <a:extLst>
                  <a:ext uri="{FF2B5EF4-FFF2-40B4-BE49-F238E27FC236}">
                    <a16:creationId xmlns:a16="http://schemas.microsoft.com/office/drawing/2014/main" id="{39EE0DFB-129C-FB14-6EB1-E66F69D975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5092246" y="526294"/>
                <a:ext cx="2099731" cy="2087636"/>
              </a:xfrm>
              <a:prstGeom prst="rect">
                <a:avLst/>
              </a:prstGeom>
            </p:spPr>
          </p:pic>
          <p:pic>
            <p:nvPicPr>
              <p:cNvPr id="57" name="Graphic 56" descr="Brain with solid fill">
                <a:extLst>
                  <a:ext uri="{FF2B5EF4-FFF2-40B4-BE49-F238E27FC236}">
                    <a16:creationId xmlns:a16="http://schemas.microsoft.com/office/drawing/2014/main" id="{478B06D2-C042-404F-C600-1A7B797FEEA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 flipH="1">
                <a:off x="3113617" y="596598"/>
                <a:ext cx="1843314" cy="1809448"/>
              </a:xfrm>
              <a:prstGeom prst="rect">
                <a:avLst/>
              </a:prstGeom>
            </p:spPr>
          </p:pic>
          <p:sp>
            <p:nvSpPr>
              <p:cNvPr id="54" name="Plus Sign 53">
                <a:extLst>
                  <a:ext uri="{FF2B5EF4-FFF2-40B4-BE49-F238E27FC236}">
                    <a16:creationId xmlns:a16="http://schemas.microsoft.com/office/drawing/2014/main" id="{4025CFA6-4029-42C6-7F84-5949841E5B71}"/>
                  </a:ext>
                </a:extLst>
              </p:cNvPr>
              <p:cNvSpPr/>
              <p:nvPr/>
            </p:nvSpPr>
            <p:spPr>
              <a:xfrm>
                <a:off x="4776007" y="991394"/>
                <a:ext cx="877197" cy="924189"/>
              </a:xfrm>
              <a:prstGeom prst="mathPlus">
                <a:avLst/>
              </a:prstGeom>
              <a:solidFill>
                <a:srgbClr val="78432C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61" name="Graphic 60" descr="Walk with solid fill">
                <a:extLst>
                  <a:ext uri="{FF2B5EF4-FFF2-40B4-BE49-F238E27FC236}">
                    <a16:creationId xmlns:a16="http://schemas.microsoft.com/office/drawing/2014/main" id="{D3EA9EB1-2A63-4E0E-EBBE-D68D9F2323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7150705" y="492276"/>
                <a:ext cx="2015065" cy="1906209"/>
              </a:xfrm>
              <a:prstGeom prst="rect">
                <a:avLst/>
              </a:prstGeom>
            </p:spPr>
          </p:pic>
          <p:pic>
            <p:nvPicPr>
              <p:cNvPr id="63" name="Graphic 62" descr="Dancing with solid fill">
                <a:extLst>
                  <a:ext uri="{FF2B5EF4-FFF2-40B4-BE49-F238E27FC236}">
                    <a16:creationId xmlns:a16="http://schemas.microsoft.com/office/drawing/2014/main" id="{3396531F-425B-72A6-A721-7C00314A9C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p:blipFill>
            <p:spPr>
              <a:xfrm>
                <a:off x="3108628" y="2836485"/>
                <a:ext cx="1845732" cy="1748971"/>
              </a:xfrm>
              <a:prstGeom prst="rect">
                <a:avLst/>
              </a:prstGeom>
            </p:spPr>
          </p:pic>
          <p:sp>
            <p:nvSpPr>
              <p:cNvPr id="65" name="Arrow: Down 64">
                <a:extLst>
                  <a:ext uri="{FF2B5EF4-FFF2-40B4-BE49-F238E27FC236}">
                    <a16:creationId xmlns:a16="http://schemas.microsoft.com/office/drawing/2014/main" id="{ADA61135-E176-5863-2B90-4F8649D51CD0}"/>
                  </a:ext>
                </a:extLst>
              </p:cNvPr>
              <p:cNvSpPr/>
              <p:nvPr/>
            </p:nvSpPr>
            <p:spPr>
              <a:xfrm>
                <a:off x="3712617" y="2302641"/>
                <a:ext cx="267082" cy="528420"/>
              </a:xfrm>
              <a:prstGeom prst="downArrow">
                <a:avLst/>
              </a:prstGeom>
              <a:solidFill>
                <a:srgbClr val="78432C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6" name="Arrow: Down 65">
                <a:extLst>
                  <a:ext uri="{FF2B5EF4-FFF2-40B4-BE49-F238E27FC236}">
                    <a16:creationId xmlns:a16="http://schemas.microsoft.com/office/drawing/2014/main" id="{FA1BD2D5-2352-31E5-A617-693D6709837D}"/>
                  </a:ext>
                </a:extLst>
              </p:cNvPr>
              <p:cNvSpPr/>
              <p:nvPr/>
            </p:nvSpPr>
            <p:spPr>
              <a:xfrm rot="-5400000">
                <a:off x="7014616" y="1177783"/>
                <a:ext cx="267082" cy="528420"/>
              </a:xfrm>
              <a:prstGeom prst="downArrow">
                <a:avLst/>
              </a:prstGeom>
              <a:solidFill>
                <a:srgbClr val="78432C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E93DB72A-ABD9-E6BF-D286-1B024D102AB4}"/>
                </a:ext>
              </a:extLst>
            </p:cNvPr>
            <p:cNvSpPr txBox="1"/>
            <p:nvPr/>
          </p:nvSpPr>
          <p:spPr>
            <a:xfrm>
              <a:off x="3054921" y="336283"/>
              <a:ext cx="261572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u="sng" dirty="0">
                  <a:latin typeface="Arial"/>
                  <a:cs typeface="Arial"/>
                </a:rPr>
                <a:t>5th century BCE</a:t>
              </a:r>
            </a:p>
          </p:txBody>
        </p:sp>
      </p:grpSp>
      <p:sp>
        <p:nvSpPr>
          <p:cNvPr id="69" name="Right Triangle 68">
            <a:extLst>
              <a:ext uri="{FF2B5EF4-FFF2-40B4-BE49-F238E27FC236}">
                <a16:creationId xmlns:a16="http://schemas.microsoft.com/office/drawing/2014/main" id="{EB71EBA5-2F9B-4CE0-22DE-D11AC04C25AF}"/>
              </a:ext>
            </a:extLst>
          </p:cNvPr>
          <p:cNvSpPr/>
          <p:nvPr/>
        </p:nvSpPr>
        <p:spPr>
          <a:xfrm rot="16200000">
            <a:off x="4267143" y="-859378"/>
            <a:ext cx="6177561" cy="8526181"/>
          </a:xfrm>
          <a:prstGeom prst="rtTriangle">
            <a:avLst/>
          </a:prstGeom>
          <a:noFill/>
          <a:ln>
            <a:solidFill>
              <a:srgbClr val="4F291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40EC8F88-C1C9-5924-47B3-9E51FB342F4F}"/>
              </a:ext>
            </a:extLst>
          </p:cNvPr>
          <p:cNvGrpSpPr/>
          <p:nvPr/>
        </p:nvGrpSpPr>
        <p:grpSpPr>
          <a:xfrm>
            <a:off x="5670005" y="2855182"/>
            <a:ext cx="3001957" cy="1702646"/>
            <a:chOff x="5552884" y="2861198"/>
            <a:chExt cx="3001957" cy="1702646"/>
          </a:xfrm>
        </p:grpSpPr>
        <p:sp>
          <p:nvSpPr>
            <p:cNvPr id="70" name="Rectangle: Rounded Corners 69">
              <a:extLst>
                <a:ext uri="{FF2B5EF4-FFF2-40B4-BE49-F238E27FC236}">
                  <a16:creationId xmlns:a16="http://schemas.microsoft.com/office/drawing/2014/main" id="{0EA7DC12-5F80-E09D-09DF-A10DD136F3FF}"/>
                </a:ext>
              </a:extLst>
            </p:cNvPr>
            <p:cNvSpPr/>
            <p:nvPr/>
          </p:nvSpPr>
          <p:spPr>
            <a:xfrm>
              <a:off x="5557016" y="2861198"/>
              <a:ext cx="2997825" cy="1702646"/>
            </a:xfrm>
            <a:prstGeom prst="roundRect">
              <a:avLst/>
            </a:prstGeom>
            <a:solidFill>
              <a:srgbClr val="F5EDE4"/>
            </a:solidFill>
            <a:ln>
              <a:solidFill>
                <a:srgbClr val="4F291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82D94CB1-91CD-66DF-F0F0-A52467618421}"/>
                </a:ext>
              </a:extLst>
            </p:cNvPr>
            <p:cNvSpPr txBox="1"/>
            <p:nvPr/>
          </p:nvSpPr>
          <p:spPr>
            <a:xfrm>
              <a:off x="5552884" y="2991420"/>
              <a:ext cx="2995038" cy="156966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GB" sz="2400" dirty="0">
                  <a:latin typeface="Aptos"/>
                  <a:cs typeface="Arial"/>
                </a:rPr>
                <a:t>Focus on Mind and Body, but most importantly a real focus on the patient </a:t>
              </a:r>
              <a:endParaRPr lang="en-US"/>
            </a:p>
          </p:txBody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CB98F35E-BA7A-C9AE-F68E-32FC38EE70F0}"/>
              </a:ext>
            </a:extLst>
          </p:cNvPr>
          <p:cNvGrpSpPr/>
          <p:nvPr/>
        </p:nvGrpSpPr>
        <p:grpSpPr>
          <a:xfrm>
            <a:off x="6875834" y="1848351"/>
            <a:ext cx="5192228" cy="4581840"/>
            <a:chOff x="6875834" y="1848351"/>
            <a:chExt cx="5192228" cy="4581840"/>
          </a:xfrm>
        </p:grpSpPr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311BB1AA-D49F-8786-2AD5-CCC052EC7116}"/>
                </a:ext>
              </a:extLst>
            </p:cNvPr>
            <p:cNvSpPr txBox="1"/>
            <p:nvPr/>
          </p:nvSpPr>
          <p:spPr>
            <a:xfrm>
              <a:off x="9614325" y="5968526"/>
              <a:ext cx="245373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u="sng" dirty="0">
                  <a:latin typeface="Arial"/>
                  <a:cs typeface="Arial"/>
                </a:rPr>
                <a:t>Modern day</a:t>
              </a:r>
            </a:p>
          </p:txBody>
        </p: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C908D4CE-1201-8296-B272-92436971595C}"/>
                </a:ext>
              </a:extLst>
            </p:cNvPr>
            <p:cNvGrpSpPr/>
            <p:nvPr/>
          </p:nvGrpSpPr>
          <p:grpSpPr>
            <a:xfrm>
              <a:off x="6875834" y="1848351"/>
              <a:ext cx="4912290" cy="4567825"/>
              <a:chOff x="6630444" y="1719198"/>
              <a:chExt cx="4912290" cy="4567825"/>
            </a:xfrm>
          </p:grpSpPr>
          <p:pic>
            <p:nvPicPr>
              <p:cNvPr id="77" name="Graphic 76" descr="Germ with solid fill">
                <a:extLst>
                  <a:ext uri="{FF2B5EF4-FFF2-40B4-BE49-F238E27FC236}">
                    <a16:creationId xmlns:a16="http://schemas.microsoft.com/office/drawing/2014/main" id="{496AC8EF-D7DF-0611-994A-82B7A021C7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p:blipFill>
            <p:spPr>
              <a:xfrm>
                <a:off x="6630444" y="4767198"/>
                <a:ext cx="1457195" cy="1519825"/>
              </a:xfrm>
              <a:prstGeom prst="rect">
                <a:avLst/>
              </a:prstGeom>
            </p:spPr>
          </p:pic>
          <p:pic>
            <p:nvPicPr>
              <p:cNvPr id="78" name="Graphic 77" descr="Closed book with solid fill">
                <a:extLst>
                  <a:ext uri="{FF2B5EF4-FFF2-40B4-BE49-F238E27FC236}">
                    <a16:creationId xmlns:a16="http://schemas.microsoft.com/office/drawing/2014/main" id="{86E2829A-69FD-9D4D-2772-80CE1331E9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p:blipFill>
            <p:spPr>
              <a:xfrm>
                <a:off x="8422580" y="4012375"/>
                <a:ext cx="1853852" cy="1864290"/>
              </a:xfrm>
              <a:prstGeom prst="rect">
                <a:avLst/>
              </a:prstGeom>
            </p:spPr>
          </p:pic>
          <p:pic>
            <p:nvPicPr>
              <p:cNvPr id="43" name="Graphic 42" descr="Chat with solid fill">
                <a:extLst>
                  <a:ext uri="{FF2B5EF4-FFF2-40B4-BE49-F238E27FC236}">
                    <a16:creationId xmlns:a16="http://schemas.microsoft.com/office/drawing/2014/main" id="{3D4C18BA-7DF4-9AEC-1234-30AB3477DF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p:blipFill>
            <p:spPr>
              <a:xfrm>
                <a:off x="8989510" y="1719198"/>
                <a:ext cx="2553224" cy="255322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72318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296759" y="-313813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17643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20" name="TextBox 119">
            <a:extLst>
              <a:ext uri="{FF2B5EF4-FFF2-40B4-BE49-F238E27FC236}">
                <a16:creationId xmlns:a16="http://schemas.microsoft.com/office/drawing/2014/main" id="{8676B8A6-8D46-2588-DBE2-6D08B02C1447}"/>
              </a:ext>
            </a:extLst>
          </p:cNvPr>
          <p:cNvSpPr txBox="1"/>
          <p:nvPr/>
        </p:nvSpPr>
        <p:spPr>
          <a:xfrm>
            <a:off x="3044313" y="6725"/>
            <a:ext cx="738895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dirty="0">
                <a:solidFill>
                  <a:srgbClr val="78432C"/>
                </a:solidFill>
                <a:latin typeface="Colonna MT"/>
              </a:rPr>
              <a:t>What else has changed?</a:t>
            </a:r>
            <a:r>
              <a:rPr lang="en-US" sz="4000" dirty="0">
                <a:solidFill>
                  <a:srgbClr val="78432C"/>
                </a:solidFill>
                <a:latin typeface="Colonna MT"/>
              </a:rPr>
              <a:t> </a:t>
            </a:r>
          </a:p>
          <a:p>
            <a:endParaRPr lang="en-GB" dirty="0"/>
          </a:p>
        </p:txBody>
      </p: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5F2B33D2-31EA-043B-BA2B-2116C0EE362A}"/>
              </a:ext>
            </a:extLst>
          </p:cNvPr>
          <p:cNvCxnSpPr/>
          <p:nvPr/>
        </p:nvCxnSpPr>
        <p:spPr>
          <a:xfrm flipV="1">
            <a:off x="2706867" y="660726"/>
            <a:ext cx="6875425" cy="49900"/>
          </a:xfrm>
          <a:prstGeom prst="straightConnector1">
            <a:avLst/>
          </a:prstGeom>
          <a:ln>
            <a:solidFill>
              <a:srgbClr val="4F2919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2DAE2099-4069-546B-C799-5C2C478CEDB8}"/>
              </a:ext>
            </a:extLst>
          </p:cNvPr>
          <p:cNvSpPr txBox="1"/>
          <p:nvPr/>
        </p:nvSpPr>
        <p:spPr>
          <a:xfrm>
            <a:off x="2516971" y="828220"/>
            <a:ext cx="292921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-  we have evolved our understanding of depression, although we still rely on past theories.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Exercise was first proposed by Hippocrates </a:t>
            </a:r>
            <a:endParaRPr lang="en-GB">
              <a:latin typeface="Aptos" panose="020B0004020202020204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 Although since then it has been found to relieve anxiety and have a positive effect on mental health.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Impact of diet on mental health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Scientific methods of testing</a:t>
            </a:r>
          </a:p>
          <a:p>
            <a:endParaRPr lang="en-GB" dirty="0">
              <a:latin typeface="Aptos" panose="020B0004020202020204"/>
              <a:cs typeface="Arial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DFA75AC1-3793-EBA5-92CC-6B2B729CD354}"/>
              </a:ext>
            </a:extLst>
          </p:cNvPr>
          <p:cNvGrpSpPr/>
          <p:nvPr/>
        </p:nvGrpSpPr>
        <p:grpSpPr>
          <a:xfrm>
            <a:off x="5282205" y="836384"/>
            <a:ext cx="5749446" cy="2954470"/>
            <a:chOff x="5295121" y="978452"/>
            <a:chExt cx="5749446" cy="2954470"/>
          </a:xfrm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A5C5FFD7-15C2-BC8A-E1E4-1AD54FC789CC}"/>
                </a:ext>
              </a:extLst>
            </p:cNvPr>
            <p:cNvSpPr txBox="1"/>
            <p:nvPr/>
          </p:nvSpPr>
          <p:spPr>
            <a:xfrm>
              <a:off x="7654189" y="1469055"/>
              <a:ext cx="3390378" cy="246386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BA2CD4DB-C098-A385-A99A-A7D0C2359507}"/>
                </a:ext>
              </a:extLst>
            </p:cNvPr>
            <p:cNvSpPr txBox="1"/>
            <p:nvPr/>
          </p:nvSpPr>
          <p:spPr>
            <a:xfrm>
              <a:off x="5295121" y="978452"/>
              <a:ext cx="3369500" cy="24429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pic>
          <p:nvPicPr>
            <p:cNvPr id="42" name="Picture 41" descr="Couple running on street">
              <a:extLst>
                <a:ext uri="{FF2B5EF4-FFF2-40B4-BE49-F238E27FC236}">
                  <a16:creationId xmlns:a16="http://schemas.microsoft.com/office/drawing/2014/main" id="{CC06DBA7-14A5-CBF4-56B1-88DFC1359A2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448821" y="1111686"/>
              <a:ext cx="3079316" cy="2077233"/>
            </a:xfrm>
            <a:prstGeom prst="rect">
              <a:avLst/>
            </a:prstGeom>
          </p:spPr>
        </p:pic>
        <p:pic>
          <p:nvPicPr>
            <p:cNvPr id="45" name="Picture 44" descr="Woman wearing boxing gloves">
              <a:extLst>
                <a:ext uri="{FF2B5EF4-FFF2-40B4-BE49-F238E27FC236}">
                  <a16:creationId xmlns:a16="http://schemas.microsoft.com/office/drawing/2014/main" id="{9AF6EA7B-496D-5ACD-AE29-F425B72390A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66137" y="1612725"/>
              <a:ext cx="3162824" cy="2025043"/>
            </a:xfrm>
            <a:prstGeom prst="rect">
              <a:avLst/>
            </a:prstGeom>
          </p:spPr>
        </p:pic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09D55B13-4176-E70E-7344-D085023EC9EC}"/>
              </a:ext>
            </a:extLst>
          </p:cNvPr>
          <p:cNvGrpSpPr/>
          <p:nvPr/>
        </p:nvGrpSpPr>
        <p:grpSpPr>
          <a:xfrm>
            <a:off x="5282205" y="3637756"/>
            <a:ext cx="5728568" cy="3204992"/>
            <a:chOff x="5295120" y="3650671"/>
            <a:chExt cx="5728568" cy="3204992"/>
          </a:xfrm>
        </p:grpSpPr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BD1DFE2F-6240-9A23-D4F1-03895525F8F6}"/>
                </a:ext>
              </a:extLst>
            </p:cNvPr>
            <p:cNvSpPr txBox="1"/>
            <p:nvPr/>
          </p:nvSpPr>
          <p:spPr>
            <a:xfrm>
              <a:off x="5295120" y="3650671"/>
              <a:ext cx="3369500" cy="24429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pic>
          <p:nvPicPr>
            <p:cNvPr id="43" name="Picture 42" descr="Spoonful of cereal and berries">
              <a:extLst>
                <a:ext uri="{FF2B5EF4-FFF2-40B4-BE49-F238E27FC236}">
                  <a16:creationId xmlns:a16="http://schemas.microsoft.com/office/drawing/2014/main" id="{AA07AC46-5733-E917-4B74-9370FAD94C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448822" y="3930784"/>
              <a:ext cx="3068876" cy="2065307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E9054B77-102D-3A8A-A1DF-7A2EC62D9357}"/>
                </a:ext>
              </a:extLst>
            </p:cNvPr>
            <p:cNvSpPr txBox="1"/>
            <p:nvPr/>
          </p:nvSpPr>
          <p:spPr>
            <a:xfrm>
              <a:off x="7654188" y="4412671"/>
              <a:ext cx="3369500" cy="24429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pic>
          <p:nvPicPr>
            <p:cNvPr id="46" name="Picture 45" descr="Bananas">
              <a:extLst>
                <a:ext uri="{FF2B5EF4-FFF2-40B4-BE49-F238E27FC236}">
                  <a16:creationId xmlns:a16="http://schemas.microsoft.com/office/drawing/2014/main" id="{A534B035-3B83-D748-C8EC-096549E3B66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839206" y="4588401"/>
              <a:ext cx="3006247" cy="20026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1656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300760" y="-313943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286847" y="-317927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20" name="TextBox 119">
            <a:extLst>
              <a:ext uri="{FF2B5EF4-FFF2-40B4-BE49-F238E27FC236}">
                <a16:creationId xmlns:a16="http://schemas.microsoft.com/office/drawing/2014/main" id="{8676B8A6-8D46-2588-DBE2-6D08B02C1447}"/>
              </a:ext>
            </a:extLst>
          </p:cNvPr>
          <p:cNvSpPr txBox="1"/>
          <p:nvPr/>
        </p:nvSpPr>
        <p:spPr>
          <a:xfrm>
            <a:off x="2850789" y="6725"/>
            <a:ext cx="738895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dirty="0">
                <a:solidFill>
                  <a:srgbClr val="78432C"/>
                </a:solidFill>
                <a:latin typeface="Colonna MT"/>
              </a:rPr>
              <a:t>Where does that leave us?</a:t>
            </a:r>
            <a:endParaRPr lang="en-US" sz="4000" dirty="0">
              <a:solidFill>
                <a:srgbClr val="78432C"/>
              </a:solidFill>
              <a:latin typeface="Colonna MT"/>
            </a:endParaRPr>
          </a:p>
        </p:txBody>
      </p: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5F2B33D2-31EA-043B-BA2B-2116C0EE362A}"/>
              </a:ext>
            </a:extLst>
          </p:cNvPr>
          <p:cNvCxnSpPr/>
          <p:nvPr/>
        </p:nvCxnSpPr>
        <p:spPr>
          <a:xfrm>
            <a:off x="2734336" y="661427"/>
            <a:ext cx="6827045" cy="34765"/>
          </a:xfrm>
          <a:prstGeom prst="straightConnector1">
            <a:avLst/>
          </a:prstGeom>
          <a:ln>
            <a:solidFill>
              <a:srgbClr val="4F2919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4" name="Arrow: Right 43">
            <a:extLst>
              <a:ext uri="{FF2B5EF4-FFF2-40B4-BE49-F238E27FC236}">
                <a16:creationId xmlns:a16="http://schemas.microsoft.com/office/drawing/2014/main" id="{FC52542F-8501-A5B8-B82C-D612F3183AA6}"/>
              </a:ext>
            </a:extLst>
          </p:cNvPr>
          <p:cNvSpPr/>
          <p:nvPr/>
        </p:nvSpPr>
        <p:spPr>
          <a:xfrm>
            <a:off x="284679" y="797052"/>
            <a:ext cx="11616787" cy="5906478"/>
          </a:xfrm>
          <a:prstGeom prst="roundRect">
            <a:avLst/>
          </a:prstGeom>
          <a:solidFill>
            <a:srgbClr val="F5EDE4"/>
          </a:solidFill>
          <a:ln>
            <a:solidFill>
              <a:srgbClr val="7843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Arrow: Right 50">
            <a:extLst>
              <a:ext uri="{FF2B5EF4-FFF2-40B4-BE49-F238E27FC236}">
                <a16:creationId xmlns:a16="http://schemas.microsoft.com/office/drawing/2014/main" id="{24FC0386-5254-4C70-E214-A299A748D32B}"/>
              </a:ext>
            </a:extLst>
          </p:cNvPr>
          <p:cNvSpPr/>
          <p:nvPr/>
        </p:nvSpPr>
        <p:spPr>
          <a:xfrm>
            <a:off x="642110" y="2774273"/>
            <a:ext cx="10990202" cy="1302307"/>
          </a:xfrm>
          <a:prstGeom prst="rightArrow">
            <a:avLst/>
          </a:prstGeom>
          <a:solidFill>
            <a:srgbClr val="78432C"/>
          </a:solidFill>
          <a:ln>
            <a:solidFill>
              <a:srgbClr val="7843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E2DACCA-ED61-3257-0E78-CB188738FA11}"/>
              </a:ext>
            </a:extLst>
          </p:cNvPr>
          <p:cNvSpPr txBox="1"/>
          <p:nvPr/>
        </p:nvSpPr>
        <p:spPr>
          <a:xfrm>
            <a:off x="642109" y="2076836"/>
            <a:ext cx="173490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latin typeface="Arial"/>
                <a:cs typeface="Arial"/>
              </a:rPr>
              <a:t>Ancient Philosophers</a:t>
            </a:r>
            <a:endParaRPr lang="en-US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6AB3AC8-48FF-D2D6-ADF3-4804BBB26805}"/>
              </a:ext>
            </a:extLst>
          </p:cNvPr>
          <p:cNvSpPr txBox="1"/>
          <p:nvPr/>
        </p:nvSpPr>
        <p:spPr>
          <a:xfrm>
            <a:off x="9345333" y="3935634"/>
            <a:ext cx="14293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Arial"/>
                <a:cs typeface="Arial"/>
              </a:rPr>
              <a:t>Modern Day </a:t>
            </a:r>
            <a:endParaRPr lang="en-US">
              <a:latin typeface="Arial"/>
              <a:cs typeface="Arial"/>
            </a:endParaRPr>
          </a:p>
          <a:p>
            <a:pPr algn="ctr"/>
            <a:r>
              <a:rPr lang="en-GB" dirty="0">
                <a:latin typeface="Arial"/>
                <a:cs typeface="Arial"/>
              </a:rPr>
              <a:t>Century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217B5BFF-0CB2-8009-6069-ECB8B7B7D104}"/>
              </a:ext>
            </a:extLst>
          </p:cNvPr>
          <p:cNvCxnSpPr/>
          <p:nvPr/>
        </p:nvCxnSpPr>
        <p:spPr>
          <a:xfrm flipH="1">
            <a:off x="1456378" y="2773212"/>
            <a:ext cx="8532" cy="646523"/>
          </a:xfrm>
          <a:prstGeom prst="straightConnector1">
            <a:avLst/>
          </a:prstGeom>
          <a:ln>
            <a:solidFill>
              <a:srgbClr val="78432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12485E6E-59C4-50E4-F08E-5E5B14682E3B}"/>
              </a:ext>
            </a:extLst>
          </p:cNvPr>
          <p:cNvCxnSpPr>
            <a:cxnSpLocks/>
          </p:cNvCxnSpPr>
          <p:nvPr/>
        </p:nvCxnSpPr>
        <p:spPr>
          <a:xfrm flipH="1">
            <a:off x="10056091" y="3281211"/>
            <a:ext cx="8532" cy="646523"/>
          </a:xfrm>
          <a:prstGeom prst="straightConnector1">
            <a:avLst/>
          </a:prstGeom>
          <a:ln>
            <a:solidFill>
              <a:srgbClr val="78432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6" name="Group 85">
            <a:extLst>
              <a:ext uri="{FF2B5EF4-FFF2-40B4-BE49-F238E27FC236}">
                <a16:creationId xmlns:a16="http://schemas.microsoft.com/office/drawing/2014/main" id="{691F8365-625A-F8D5-0256-8C41A99216FE}"/>
              </a:ext>
            </a:extLst>
          </p:cNvPr>
          <p:cNvGrpSpPr/>
          <p:nvPr/>
        </p:nvGrpSpPr>
        <p:grpSpPr>
          <a:xfrm>
            <a:off x="2592846" y="1131963"/>
            <a:ext cx="8596878" cy="1856670"/>
            <a:chOff x="2592846" y="1131963"/>
            <a:chExt cx="8596878" cy="1856670"/>
          </a:xfrm>
        </p:grpSpPr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C40314E0-3DEE-0E1A-4803-ABBE7E35465F}"/>
                </a:ext>
              </a:extLst>
            </p:cNvPr>
            <p:cNvSpPr/>
            <p:nvPr/>
          </p:nvSpPr>
          <p:spPr>
            <a:xfrm>
              <a:off x="2592846" y="1131963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0EED29D8-215C-15D4-AED6-3ED0D0F45F10}"/>
                </a:ext>
              </a:extLst>
            </p:cNvPr>
            <p:cNvSpPr/>
            <p:nvPr/>
          </p:nvSpPr>
          <p:spPr>
            <a:xfrm>
              <a:off x="6910845" y="1180343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7BF2F52D-DA8B-14CA-CD94-AA69B7B20886}"/>
                </a:ext>
              </a:extLst>
            </p:cNvPr>
            <p:cNvGrpSpPr/>
            <p:nvPr/>
          </p:nvGrpSpPr>
          <p:grpSpPr>
            <a:xfrm>
              <a:off x="2671712" y="1133972"/>
              <a:ext cx="8518012" cy="1854661"/>
              <a:chOff x="2682444" y="1005183"/>
              <a:chExt cx="8518012" cy="1854661"/>
            </a:xfrm>
          </p:grpSpPr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DC1F57C9-9D85-259B-6881-EA10E946E57A}"/>
                  </a:ext>
                </a:extLst>
              </p:cNvPr>
              <p:cNvSpPr txBox="1"/>
              <p:nvPr/>
            </p:nvSpPr>
            <p:spPr>
              <a:xfrm>
                <a:off x="2682444" y="1005183"/>
                <a:ext cx="2555062" cy="1200329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latin typeface="Arial"/>
                    <a:cs typeface="Arial"/>
                  </a:rPr>
                  <a:t>First speculated on the causes of mental health other than religion</a:t>
                </a:r>
              </a:p>
            </p:txBody>
          </p:sp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E1B8B43C-4237-04F7-907D-19A03448D681}"/>
                  </a:ext>
                </a:extLst>
              </p:cNvPr>
              <p:cNvSpPr txBox="1"/>
              <p:nvPr/>
            </p:nvSpPr>
            <p:spPr>
              <a:xfrm>
                <a:off x="3988728" y="2238896"/>
                <a:ext cx="2555062" cy="369332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latin typeface="Arial"/>
                    <a:cs typeface="Arial"/>
                  </a:rPr>
                  <a:t>Four humours theory</a:t>
                </a:r>
              </a:p>
            </p:txBody>
          </p:sp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3219143D-4769-6E57-DBC6-99F1BF0AADCE}"/>
                  </a:ext>
                </a:extLst>
              </p:cNvPr>
              <p:cNvSpPr txBox="1"/>
              <p:nvPr/>
            </p:nvSpPr>
            <p:spPr>
              <a:xfrm>
                <a:off x="6947700" y="1011178"/>
                <a:ext cx="1661186" cy="1477328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latin typeface="Arial"/>
                    <a:cs typeface="Arial"/>
                  </a:rPr>
                  <a:t>Treating patients through nature rather than prayer</a:t>
                </a:r>
              </a:p>
            </p:txBody>
          </p: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2D930D87-6C91-6C7F-F96A-640A37D53D55}"/>
                  </a:ext>
                </a:extLst>
              </p:cNvPr>
              <p:cNvSpPr txBox="1"/>
              <p:nvPr/>
            </p:nvSpPr>
            <p:spPr>
              <a:xfrm>
                <a:off x="8935679" y="1936514"/>
                <a:ext cx="2264777" cy="923330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latin typeface="Arial"/>
                    <a:cs typeface="Arial"/>
                  </a:rPr>
                  <a:t>Started the discussion around mental health</a:t>
                </a:r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9E5536F8-E913-7022-0BBF-A9D1810063BF}"/>
                  </a:ext>
                </a:extLst>
              </p:cNvPr>
              <p:cNvSpPr/>
              <p:nvPr/>
            </p:nvSpPr>
            <p:spPr>
              <a:xfrm>
                <a:off x="3911226" y="2353581"/>
                <a:ext cx="79408" cy="95290"/>
              </a:xfrm>
              <a:prstGeom prst="ellipse">
                <a:avLst/>
              </a:prstGeom>
              <a:solidFill>
                <a:srgbClr val="78432C"/>
              </a:solidFill>
              <a:ln>
                <a:solidFill>
                  <a:srgbClr val="78432C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4634F513-018B-4FDC-6AEC-2BFAE21CDE2E}"/>
                  </a:ext>
                </a:extLst>
              </p:cNvPr>
              <p:cNvSpPr/>
              <p:nvPr/>
            </p:nvSpPr>
            <p:spPr>
              <a:xfrm>
                <a:off x="8894464" y="2075391"/>
                <a:ext cx="79408" cy="95290"/>
              </a:xfrm>
              <a:prstGeom prst="ellipse">
                <a:avLst/>
              </a:prstGeom>
              <a:solidFill>
                <a:srgbClr val="78432C"/>
              </a:solidFill>
              <a:ln>
                <a:solidFill>
                  <a:srgbClr val="78432C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C8BAA403-4B28-7915-C24E-504AB8199260}"/>
              </a:ext>
            </a:extLst>
          </p:cNvPr>
          <p:cNvGrpSpPr/>
          <p:nvPr/>
        </p:nvGrpSpPr>
        <p:grpSpPr>
          <a:xfrm>
            <a:off x="899512" y="4254850"/>
            <a:ext cx="9251488" cy="2308324"/>
            <a:chOff x="899512" y="4254850"/>
            <a:chExt cx="9251488" cy="2308324"/>
          </a:xfrm>
        </p:grpSpPr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75A6C526-05A6-C6CB-6B14-99E298248151}"/>
                </a:ext>
              </a:extLst>
            </p:cNvPr>
            <p:cNvSpPr/>
            <p:nvPr/>
          </p:nvSpPr>
          <p:spPr>
            <a:xfrm>
              <a:off x="899512" y="4385582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937BAFB6-323F-5174-D2DD-8D653A33DD22}"/>
                </a:ext>
              </a:extLst>
            </p:cNvPr>
            <p:cNvSpPr txBox="1"/>
            <p:nvPr/>
          </p:nvSpPr>
          <p:spPr>
            <a:xfrm>
              <a:off x="989107" y="4258800"/>
              <a:ext cx="2216396" cy="120032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>
                  <a:latin typeface="Arial"/>
                  <a:cs typeface="Arial"/>
                </a:rPr>
                <a:t>Furthered research into depression, advancing the theory as a whole.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81CB002B-86D7-063C-EA40-FF23A48AAFDA}"/>
                </a:ext>
              </a:extLst>
            </p:cNvPr>
            <p:cNvSpPr txBox="1"/>
            <p:nvPr/>
          </p:nvSpPr>
          <p:spPr>
            <a:xfrm>
              <a:off x="2380061" y="5540895"/>
              <a:ext cx="2555062" cy="92333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>
                  <a:latin typeface="Arial"/>
                  <a:cs typeface="Arial"/>
                </a:rPr>
                <a:t>But can we as a civilisation progress our research further?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BFC093D9-DEA3-F51E-9DCB-F9E65ECAB019}"/>
                </a:ext>
              </a:extLst>
            </p:cNvPr>
            <p:cNvSpPr txBox="1"/>
            <p:nvPr/>
          </p:nvSpPr>
          <p:spPr>
            <a:xfrm>
              <a:off x="4934607" y="4254850"/>
              <a:ext cx="2414032" cy="230832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>
                  <a:latin typeface="Arial"/>
                  <a:cs typeface="Arial"/>
                </a:rPr>
                <a:t>Easily accessible education on the topic of depression, meaning more is known and understood on the topic.</a:t>
              </a:r>
              <a:endParaRPr lang="en-US" dirty="0">
                <a:latin typeface="Arial"/>
                <a:cs typeface="Arial"/>
              </a:endParaRPr>
            </a:p>
            <a:p>
              <a:endParaRPr lang="en-GB" dirty="0"/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6FC45554-147B-35A4-EFD4-D8B0BB87D909}"/>
                </a:ext>
              </a:extLst>
            </p:cNvPr>
            <p:cNvSpPr txBox="1"/>
            <p:nvPr/>
          </p:nvSpPr>
          <p:spPr>
            <a:xfrm>
              <a:off x="7723074" y="5539694"/>
              <a:ext cx="2427926" cy="92333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>
                  <a:latin typeface="Arial"/>
                  <a:cs typeface="Arial"/>
                </a:rPr>
                <a:t>Keeping an open mind when discussing depression</a:t>
              </a:r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DC44D455-4E1A-3900-362C-DBF1ECA803D3}"/>
                </a:ext>
              </a:extLst>
            </p:cNvPr>
            <p:cNvSpPr/>
            <p:nvPr/>
          </p:nvSpPr>
          <p:spPr>
            <a:xfrm>
              <a:off x="4842559" y="4385581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B0ED9C4D-666C-7D11-0DE3-45407953336D}"/>
                </a:ext>
              </a:extLst>
            </p:cNvPr>
            <p:cNvSpPr/>
            <p:nvPr/>
          </p:nvSpPr>
          <p:spPr>
            <a:xfrm>
              <a:off x="2338845" y="5655581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DC9D5727-E3CD-D036-F1AF-F4A1C12A2D9D}"/>
                </a:ext>
              </a:extLst>
            </p:cNvPr>
            <p:cNvSpPr/>
            <p:nvPr/>
          </p:nvSpPr>
          <p:spPr>
            <a:xfrm>
              <a:off x="7636560" y="5691867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2956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5F282D-8307-F216-5C74-6552C99EF34A}"/>
              </a:ext>
            </a:extLst>
          </p:cNvPr>
          <p:cNvSpPr txBox="1"/>
          <p:nvPr/>
        </p:nvSpPr>
        <p:spPr>
          <a:xfrm>
            <a:off x="2709797" y="204592"/>
            <a:ext cx="7012487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u="sng" dirty="0"/>
              <a:t>AI Acknowledgement statement</a:t>
            </a:r>
            <a:r>
              <a:rPr lang="en-GB" sz="1200" dirty="0"/>
              <a:t> </a:t>
            </a:r>
          </a:p>
          <a:p>
            <a:r>
              <a:rPr lang="en-US" sz="1200" dirty="0"/>
              <a:t>I acknowledge the use of Primo Research Assistant (</a:t>
            </a:r>
            <a:r>
              <a:rPr lang="en-US" sz="1200" u="sng" dirty="0">
                <a:solidFill>
                  <a:srgbClr val="467886"/>
                </a:solidFill>
                <a:hlinkClick r:id="rId2"/>
              </a:rPr>
              <a:t>https://librarysearch.uwtsd.ac.uk/discovery/researchAssistant?vid=44WHELF_UWTSD:44WHELF_UWTSD_VU1</a:t>
            </a:r>
            <a:r>
              <a:rPr lang="en-US" sz="1200" dirty="0"/>
              <a:t>) on 5</a:t>
            </a:r>
            <a:r>
              <a:rPr lang="en-US" sz="950" baseline="30000" dirty="0"/>
              <a:t>th</a:t>
            </a:r>
            <a:r>
              <a:rPr lang="en-US" sz="1200" dirty="0"/>
              <a:t> November 2024 to assist finding research using the prompts:</a:t>
            </a:r>
            <a:r>
              <a:rPr lang="en-GB" sz="1200" dirty="0"/>
              <a:t> </a:t>
            </a:r>
          </a:p>
          <a:p>
            <a:r>
              <a:rPr lang="en-US" sz="1200" dirty="0"/>
              <a:t>1. Ancient Greece and depression</a:t>
            </a:r>
            <a:r>
              <a:rPr lang="en-GB" sz="1200" dirty="0"/>
              <a:t> </a:t>
            </a:r>
          </a:p>
          <a:p>
            <a:r>
              <a:rPr lang="en-US" sz="1200" dirty="0"/>
              <a:t>2. 5th century BCE depression</a:t>
            </a:r>
            <a:r>
              <a:rPr lang="en-GB" sz="1200" dirty="0"/>
              <a:t> </a:t>
            </a:r>
          </a:p>
          <a:p>
            <a:r>
              <a:rPr lang="en-US" sz="1200" dirty="0"/>
              <a:t>3. How does exercise affect depression</a:t>
            </a:r>
            <a:r>
              <a:rPr lang="en-GB" sz="1200" dirty="0"/>
              <a:t> </a:t>
            </a:r>
          </a:p>
          <a:p>
            <a:r>
              <a:rPr lang="en-US" sz="1200" dirty="0"/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r>
              <a:rPr lang="en-GB" sz="1200" dirty="0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704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4FE82D-90CD-DEBF-227B-CE7DF353AB11}"/>
              </a:ext>
            </a:extLst>
          </p:cNvPr>
          <p:cNvSpPr txBox="1"/>
          <p:nvPr/>
        </p:nvSpPr>
        <p:spPr>
          <a:xfrm>
            <a:off x="121086" y="288099"/>
            <a:ext cx="11960268" cy="5724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u="sng" dirty="0">
                <a:latin typeface="Arial"/>
              </a:rPr>
              <a:t>Reference list</a:t>
            </a:r>
            <a:r>
              <a:rPr lang="en-GB" sz="1200" dirty="0">
                <a:latin typeface="Arial"/>
              </a:rPr>
              <a:t> </a:t>
            </a:r>
            <a:endParaRPr lang="en-GB"/>
          </a:p>
          <a:p>
            <a:endParaRPr lang="en-US" sz="1200" dirty="0">
              <a:latin typeface="Arial"/>
            </a:endParaRPr>
          </a:p>
          <a:p>
            <a:r>
              <a:rPr lang="en-US" sz="1200" dirty="0" err="1">
                <a:latin typeface="Arial"/>
              </a:rPr>
              <a:t>Gilleard</a:t>
            </a:r>
            <a:r>
              <a:rPr lang="en-US" sz="1200" dirty="0">
                <a:latin typeface="Arial"/>
              </a:rPr>
              <a:t>, C. (2015). Ageing and the Galenic tradition: a brief overview.</a:t>
            </a:r>
            <a:r>
              <a:rPr lang="en-US" sz="1200" i="1" dirty="0">
                <a:latin typeface="Arial"/>
              </a:rPr>
              <a:t> Ageing and society, 35</a:t>
            </a:r>
            <a:r>
              <a:rPr lang="en-US" sz="1200" dirty="0">
                <a:latin typeface="Arial"/>
              </a:rPr>
              <a:t>(3), 489-511.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2"/>
              </a:rPr>
              <a:t>https://www.proquest.com/scholarly-journals/ageing-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3"/>
              </a:rPr>
              <a:t>galenic-tradition-brief-overview/docview/1672104315/se-2?accountid=130472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dirty="0"/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Kleisiaris</a:t>
            </a:r>
            <a:r>
              <a:rPr lang="en-US" sz="1200" dirty="0">
                <a:latin typeface="Arial"/>
              </a:rPr>
              <a:t>, C, F., Sfakianakis, C., &amp; Papathanasiou, I, V. (2014). Health care practices in ancient Greece: The Hippocratic ideal. </a:t>
            </a:r>
            <a:r>
              <a:rPr lang="en-US" sz="1200" i="1" dirty="0">
                <a:latin typeface="Arial"/>
              </a:rPr>
              <a:t>Journal of Medical Ethics and History of Medicine, 7</a:t>
            </a:r>
            <a:r>
              <a:rPr lang="en-US" sz="1200" dirty="0">
                <a:latin typeface="Arial"/>
              </a:rPr>
              <a:t>, 1-5.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4"/>
              </a:rPr>
              <a:t>https://www.proquest.com/scholarly-journals/health-care-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practices-ancient-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greece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-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hippocratic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/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docview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/2595669526/se-2?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accountid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=130472</a:t>
            </a:r>
            <a:r>
              <a:rPr lang="en-US" sz="1200" dirty="0">
                <a:latin typeface="Arial"/>
              </a:rPr>
              <a:t> 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>
                <a:latin typeface="Arial"/>
              </a:rPr>
              <a:t>Laios, K., </a:t>
            </a:r>
            <a:r>
              <a:rPr lang="en-US" sz="1200" dirty="0" err="1">
                <a:latin typeface="Arial"/>
              </a:rPr>
              <a:t>Michaleas</a:t>
            </a:r>
            <a:r>
              <a:rPr lang="en-US" sz="1200" dirty="0">
                <a:latin typeface="Arial"/>
              </a:rPr>
              <a:t>, S, N., &amp; </a:t>
            </a:r>
            <a:r>
              <a:rPr lang="en-US" sz="1200" dirty="0" err="1">
                <a:latin typeface="Arial"/>
              </a:rPr>
              <a:t>Karamanou</a:t>
            </a:r>
            <a:r>
              <a:rPr lang="en-US" sz="1200" dirty="0">
                <a:latin typeface="Arial"/>
              </a:rPr>
              <a:t>, M. (2020). Ethics in Mental Disorder Treatment: How Ancient Greece Contributed to Modern Psychiatry. </a:t>
            </a:r>
            <a:r>
              <a:rPr lang="en-US" sz="1200" i="1" dirty="0">
                <a:latin typeface="Arial"/>
              </a:rPr>
              <a:t>Erciyes Medical Journal, 42</a:t>
            </a:r>
            <a:r>
              <a:rPr lang="en-US" sz="1200" dirty="0">
                <a:latin typeface="Arial"/>
              </a:rPr>
              <a:t>(1), 117-118.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5"/>
              </a:rPr>
              <a:t>https://www.proquest.com/scholarly-journals/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6"/>
              </a:rPr>
              <a:t>ethics-mental-disorder-treatment-how-ancient/docview/2894759370/se-2?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7"/>
              </a:rPr>
              <a:t>accountid=130472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>
                <a:latin typeface="Arial"/>
              </a:rPr>
              <a:t>Lee, M., Bradbury, J., </a:t>
            </a:r>
            <a:r>
              <a:rPr lang="en-US" sz="1200" dirty="0" err="1">
                <a:latin typeface="Arial"/>
              </a:rPr>
              <a:t>Yoxall</a:t>
            </a:r>
            <a:r>
              <a:rPr lang="en-US" sz="1200" dirty="0">
                <a:latin typeface="Arial"/>
              </a:rPr>
              <a:t>, J., &amp; Sargeant, S. (2023). Is dietary quality associated with depression? An analysis of the Australian Longitudinal Study on Women’s Health data. </a:t>
            </a:r>
            <a:r>
              <a:rPr lang="en-US" sz="1200" i="1" dirty="0">
                <a:latin typeface="Arial"/>
              </a:rPr>
              <a:t>British journal of nutrition, 129</a:t>
            </a:r>
            <a:r>
              <a:rPr lang="en-US" sz="1200" dirty="0">
                <a:latin typeface="Arial"/>
              </a:rPr>
              <a:t>(8), 1380-1387.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8"/>
              </a:rPr>
              <a:t>https://www.proquest.com/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9"/>
              </a:rPr>
              <a:t>scholarly-journals/is-dietary-quality-associated-with-depression/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0"/>
              </a:rPr>
              <a:t>docview/2787504986/se-2?accountid=130472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Lupea</a:t>
            </a:r>
            <a:r>
              <a:rPr lang="en-US" sz="1200" dirty="0">
                <a:latin typeface="Arial"/>
              </a:rPr>
              <a:t>, L. (2019). Melancholy, between Medical Science and Cinematography. </a:t>
            </a:r>
            <a:r>
              <a:rPr lang="en-US" sz="1200" i="1" dirty="0">
                <a:latin typeface="Arial"/>
              </a:rPr>
              <a:t>Ekphrasis, 21</a:t>
            </a:r>
            <a:r>
              <a:rPr lang="en-US" sz="1200" dirty="0">
                <a:latin typeface="Arial"/>
              </a:rPr>
              <a:t>(1), 93-108.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1"/>
              </a:rPr>
              <a:t>https://research-ebsco-com.ezproxy.uwtsd.ac.uk/c/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2"/>
              </a:rPr>
              <a:t>onvpsy/viewer/pdf/qolbrmyp5r?route=details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r>
              <a:rPr lang="en-US" sz="1200" dirty="0" err="1">
                <a:latin typeface="Arial"/>
              </a:rPr>
              <a:t>Sieniawska</a:t>
            </a:r>
            <a:r>
              <a:rPr lang="en-US" sz="1200" dirty="0">
                <a:latin typeface="Arial"/>
              </a:rPr>
              <a:t>, D., </a:t>
            </a:r>
            <a:r>
              <a:rPr lang="en-US" sz="1200" dirty="0" err="1">
                <a:latin typeface="Arial"/>
              </a:rPr>
              <a:t>Sieniawska</a:t>
            </a:r>
            <a:r>
              <a:rPr lang="en-US" sz="1200" dirty="0">
                <a:latin typeface="Arial"/>
              </a:rPr>
              <a:t>, J., &amp; </a:t>
            </a:r>
            <a:r>
              <a:rPr lang="en-US" sz="1200" dirty="0" err="1">
                <a:latin typeface="Arial"/>
              </a:rPr>
              <a:t>Proszowska</a:t>
            </a:r>
            <a:r>
              <a:rPr lang="en-US" sz="1200" dirty="0">
                <a:latin typeface="Arial"/>
              </a:rPr>
              <a:t>, P. (2024). The Impact of Physical Activity on Depression Treatment: A Literature Review.</a:t>
            </a:r>
            <a:r>
              <a:rPr lang="en-US" sz="1200" i="1" dirty="0">
                <a:latin typeface="Arial"/>
              </a:rPr>
              <a:t> Quality in Sport, 16</a:t>
            </a:r>
            <a:r>
              <a:rPr lang="en-US" sz="1200" dirty="0">
                <a:latin typeface="Arial"/>
              </a:rPr>
              <a:t>, 52858.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3"/>
              </a:rPr>
              <a:t>https://doi.org/10.12775/QS.2024.16.52858</a:t>
            </a:r>
            <a:r>
              <a:rPr lang="en-US" sz="1200" dirty="0">
                <a:latin typeface="Arial"/>
              </a:rPr>
              <a:t> #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Stavrianos</a:t>
            </a:r>
            <a:r>
              <a:rPr lang="en-US" sz="1200" dirty="0">
                <a:latin typeface="Arial"/>
              </a:rPr>
              <a:t>, L., </a:t>
            </a:r>
            <a:r>
              <a:rPr lang="en-US" sz="1200" dirty="0" err="1">
                <a:latin typeface="Arial"/>
              </a:rPr>
              <a:t>Kaimakamis</a:t>
            </a:r>
            <a:r>
              <a:rPr lang="en-US" sz="1200" dirty="0">
                <a:latin typeface="Arial"/>
              </a:rPr>
              <a:t>, V., </a:t>
            </a:r>
            <a:r>
              <a:rPr lang="en-US" sz="1200" dirty="0" err="1">
                <a:latin typeface="Arial"/>
              </a:rPr>
              <a:t>Tsimaras</a:t>
            </a:r>
            <a:r>
              <a:rPr lang="en-US" sz="1200" dirty="0">
                <a:latin typeface="Arial"/>
              </a:rPr>
              <a:t>, V., &amp; Anastasiou, A. (2018). Perceptions and attitudes concerning individuals with disabilities in ancient Greece: physical exercise as a means of prevention and treatment of health-related problems. </a:t>
            </a:r>
            <a:r>
              <a:rPr lang="en-US" sz="1200" i="1" dirty="0">
                <a:latin typeface="Arial"/>
              </a:rPr>
              <a:t>Exercise and quality of life, 10</a:t>
            </a:r>
            <a:r>
              <a:rPr lang="en-US" sz="1200" dirty="0">
                <a:latin typeface="Arial"/>
              </a:rPr>
              <a:t>(2), 47-53.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4"/>
              </a:rPr>
              <a:t>https://doi.org/10.31382/eqol.181206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Tsagkaris</a:t>
            </a:r>
            <a:r>
              <a:rPr lang="en-US" sz="1200" dirty="0">
                <a:latin typeface="Arial"/>
              </a:rPr>
              <a:t>, C., &amp; </a:t>
            </a:r>
            <a:r>
              <a:rPr lang="en-US" sz="1200" dirty="0" err="1">
                <a:latin typeface="Arial"/>
              </a:rPr>
              <a:t>Kalachanis</a:t>
            </a:r>
            <a:r>
              <a:rPr lang="en-US" sz="1200" dirty="0">
                <a:latin typeface="Arial"/>
              </a:rPr>
              <a:t>, K. (2020). The Hippocratic account of Mental Health: Humors and Human Temperament. </a:t>
            </a:r>
            <a:r>
              <a:rPr lang="en-US" sz="1200" i="1" dirty="0">
                <a:latin typeface="Arial"/>
              </a:rPr>
              <a:t>Mental Health: Global Challenges Journal, 3</a:t>
            </a:r>
            <a:r>
              <a:rPr lang="en-US" sz="1200" dirty="0">
                <a:latin typeface="Arial"/>
              </a:rPr>
              <a:t>(1), 33-37.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5"/>
              </a:rPr>
              <a:t>https://doi.org/10.32437/mhgcj.v3i1.83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>
                <a:latin typeface="Arial"/>
              </a:rPr>
              <a:t>Ventegodt, S. (2020). The traditional Hippocratic holistic mind-body medicine: The Hippocratic Oath and its sacred promise of professional closeness. </a:t>
            </a:r>
            <a:r>
              <a:rPr lang="en-US" sz="1200" i="1" dirty="0">
                <a:latin typeface="Arial"/>
              </a:rPr>
              <a:t>Journal of Alternative Medicine Research, 12</a:t>
            </a:r>
            <a:r>
              <a:rPr lang="en-US" sz="1200" dirty="0">
                <a:latin typeface="Arial"/>
              </a:rPr>
              <a:t>(2), 135-143.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6"/>
              </a:rPr>
              <a:t>https://www.proquest.com/</a:t>
            </a:r>
            <a:r>
              <a:rPr lang="en-GB" sz="1200" dirty="0"/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scholarly-journals/traditional-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hippocratic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-holistic-mind-body/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docview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/2471876534/se-2?accountid=130472</a:t>
            </a:r>
            <a:r>
              <a:rPr lang="en-GB" sz="1200" dirty="0">
                <a:solidFill>
                  <a:srgbClr val="467886"/>
                </a:solidFill>
                <a:latin typeface="Arial"/>
              </a:rPr>
              <a:t> </a:t>
            </a:r>
            <a:endParaRPr lang="en-GB" sz="1200" dirty="0">
              <a:solidFill>
                <a:srgbClr val="467886"/>
              </a:solidFill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35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1542</cp:revision>
  <dcterms:created xsi:type="dcterms:W3CDTF">2025-01-08T19:30:32Z</dcterms:created>
  <dcterms:modified xsi:type="dcterms:W3CDTF">2025-01-12T19:54:15Z</dcterms:modified>
</cp:coreProperties>
</file>