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6" d="100"/>
          <a:sy n="96" d="100"/>
        </p:scale>
        <p:origin x="17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902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242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578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236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1207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805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009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381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14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552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44523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289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116760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7653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7847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098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3928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cedsolutions.com/2021/03/23/what-is-global-citizenship-education/" TargetMode="External"/><Relationship Id="rId2" Type="http://schemas.openxmlformats.org/officeDocument/2006/relationships/hyperlink" Target="https://www.gov.wales/sites/default/files/publications/2018-02/education-for-sustainable-development-and-global-citizenship-a-common-understanding-for-the-adult-and-community-learning-sector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ustainableearthreviews.biomedcentral.com/articles/10.1186/s42055-022-00050-3/figures/2" TargetMode="External"/><Relationship Id="rId5" Type="http://schemas.openxmlformats.org/officeDocument/2006/relationships/hyperlink" Target="https://slideplayer.com/slide/3358402/" TargetMode="External"/><Relationship Id="rId4" Type="http://schemas.openxmlformats.org/officeDocument/2006/relationships/hyperlink" Target="https://www.bbc.co.uk/bitesize/guides/z3csycw/revision/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3008" y="552416"/>
            <a:ext cx="6781606" cy="55308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965830" y="6083269"/>
            <a:ext cx="28750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(Morgan &amp; </a:t>
            </a:r>
            <a:r>
              <a:rPr lang="en-GB" sz="1200" dirty="0" smtClean="0"/>
              <a:t>Jones, n.d)</a:t>
            </a:r>
            <a:endParaRPr lang="en-GB" sz="1200" dirty="0"/>
          </a:p>
        </p:txBody>
      </p:sp>
      <p:sp>
        <p:nvSpPr>
          <p:cNvPr id="6" name="Flowchart: Connector 5"/>
          <p:cNvSpPr/>
          <p:nvPr/>
        </p:nvSpPr>
        <p:spPr>
          <a:xfrm>
            <a:off x="2963008" y="5459015"/>
            <a:ext cx="677008" cy="624254"/>
          </a:xfrm>
          <a:prstGeom prst="flowChartConnector">
            <a:avLst/>
          </a:prstGeom>
          <a:solidFill>
            <a:srgbClr val="FFFFCC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525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7878" y="1343126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ECIE6004 – Global Perspectives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67878" y="3016739"/>
            <a:ext cx="2232880" cy="65649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By Jade Chatwin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528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2045" y="88110"/>
            <a:ext cx="3818355" cy="23885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9343" y="537760"/>
            <a:ext cx="3831389" cy="157763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4167" y="3246892"/>
            <a:ext cx="4227935" cy="278709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6782" y="3246892"/>
            <a:ext cx="4783618" cy="27870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5676" y="2806590"/>
            <a:ext cx="1917722" cy="353264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3613" y="88110"/>
            <a:ext cx="3614417" cy="247693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445442" y="2532441"/>
            <a:ext cx="188595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(School A,2024)</a:t>
            </a:r>
            <a:endParaRPr lang="en-GB" sz="1000" dirty="0"/>
          </a:p>
        </p:txBody>
      </p:sp>
      <p:sp>
        <p:nvSpPr>
          <p:cNvPr id="9" name="TextBox 8"/>
          <p:cNvSpPr txBox="1"/>
          <p:nvPr/>
        </p:nvSpPr>
        <p:spPr>
          <a:xfrm>
            <a:off x="9501961" y="2476610"/>
            <a:ext cx="23673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(School A,2024)</a:t>
            </a:r>
            <a:endParaRPr lang="en-GB" sz="1000" dirty="0"/>
          </a:p>
        </p:txBody>
      </p:sp>
      <p:sp>
        <p:nvSpPr>
          <p:cNvPr id="10" name="TextBox 9"/>
          <p:cNvSpPr txBox="1"/>
          <p:nvPr/>
        </p:nvSpPr>
        <p:spPr>
          <a:xfrm>
            <a:off x="10709275" y="6369091"/>
            <a:ext cx="138112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9BBC Bitesize,2024)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12303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270" t="2635" r="4902" b="4270"/>
          <a:stretch/>
        </p:blipFill>
        <p:spPr>
          <a:xfrm>
            <a:off x="847726" y="2114549"/>
            <a:ext cx="4048124" cy="4038601"/>
          </a:xfrm>
          <a:prstGeom prst="rect">
            <a:avLst/>
          </a:prstGeom>
        </p:spPr>
      </p:pic>
      <p:sp>
        <p:nvSpPr>
          <p:cNvPr id="3" name="Horizontal Scroll 2"/>
          <p:cNvSpPr/>
          <p:nvPr/>
        </p:nvSpPr>
        <p:spPr>
          <a:xfrm>
            <a:off x="2019300" y="409574"/>
            <a:ext cx="9534525" cy="1295401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2176461" y="704903"/>
            <a:ext cx="93773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chemeClr val="bg1"/>
                </a:solidFill>
              </a:rPr>
              <a:t>Benefits of Education for Sustainable Development and Global Citizenship in the educational setting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024063" y="6153150"/>
            <a:ext cx="16954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Cleminson</a:t>
            </a:r>
            <a:r>
              <a:rPr lang="en-GB" sz="1200" dirty="0"/>
              <a:t>, 2021)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76900" y="2114549"/>
            <a:ext cx="5762625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Pupils can understand the links between local and global communities and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Pupils can develop skills and have the opportunity to explore issues in ways which will enable them to make informed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Pupils will be encouraged to believe that everyone can make a difference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Pupils will develop values of empathy and believe in common humanity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Pupils will develop skills of critical thinking and reflection and thereby, the confidence to challenge attitudes and preconceptions in the media and elsewhere.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 flipH="1">
            <a:off x="10352722" y="6244798"/>
            <a:ext cx="21736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(2012)</a:t>
            </a:r>
          </a:p>
        </p:txBody>
      </p:sp>
    </p:spTree>
    <p:extLst>
      <p:ext uri="{BB962C8B-B14F-4D97-AF65-F5344CB8AC3E}">
        <p14:creationId xmlns:p14="http://schemas.microsoft.com/office/powerpoint/2010/main" val="217651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rizontal Scroll 1"/>
          <p:cNvSpPr/>
          <p:nvPr/>
        </p:nvSpPr>
        <p:spPr>
          <a:xfrm>
            <a:off x="1981200" y="314324"/>
            <a:ext cx="9534525" cy="1295401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/>
                </a:solidFill>
              </a:rPr>
              <a:t>What are the barrier’s to the Education </a:t>
            </a:r>
            <a:r>
              <a:rPr lang="en-GB" sz="2000" dirty="0">
                <a:solidFill>
                  <a:schemeClr val="bg1"/>
                </a:solidFill>
              </a:rPr>
              <a:t>for Sustainable Development and Global Citizenship in the educational </a:t>
            </a:r>
            <a:r>
              <a:rPr lang="en-GB" sz="2000" dirty="0" smtClean="0">
                <a:solidFill>
                  <a:schemeClr val="bg1"/>
                </a:solidFill>
              </a:rPr>
              <a:t>setting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000" dirty="0">
              <a:solidFill>
                <a:schemeClr val="bg1"/>
              </a:solidFill>
            </a:endParaRPr>
          </a:p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 </a:t>
            </a: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1574" y="1996264"/>
            <a:ext cx="6142252" cy="404657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15225" y="6152375"/>
            <a:ext cx="20288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(Parry &amp; Metzger, 2023)</a:t>
            </a:r>
          </a:p>
        </p:txBody>
      </p:sp>
    </p:spTree>
    <p:extLst>
      <p:ext uri="{BB962C8B-B14F-4D97-AF65-F5344CB8AC3E}">
        <p14:creationId xmlns:p14="http://schemas.microsoft.com/office/powerpoint/2010/main" val="387935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24100" y="657225"/>
            <a:ext cx="9096375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 smtClean="0"/>
              <a:t>References</a:t>
            </a:r>
          </a:p>
          <a:p>
            <a:endParaRPr lang="en-GB" sz="1600" dirty="0" smtClean="0"/>
          </a:p>
          <a:p>
            <a:r>
              <a:rPr lang="en-GB" sz="1600" dirty="0" smtClean="0"/>
              <a:t>(2012). Available at: </a:t>
            </a:r>
            <a:r>
              <a:rPr lang="en-GB" sz="1600" u="sng" dirty="0" smtClean="0">
                <a:hlinkClick r:id="rId2"/>
              </a:rPr>
              <a:t>https://www.gov.wales/sites/default/files/publications/2018-02/education-for-sustainable-development-and-global-citizenship-a-common-understanding-for-the-adult-and-community-learning-sector.pdf</a:t>
            </a:r>
            <a:r>
              <a:rPr lang="en-GB" sz="1600" dirty="0" smtClean="0"/>
              <a:t> (Accessed: 01 March 2024). </a:t>
            </a:r>
          </a:p>
          <a:p>
            <a:endParaRPr lang="en-GB" sz="1600" dirty="0" smtClean="0"/>
          </a:p>
          <a:p>
            <a:r>
              <a:rPr lang="en-GB" sz="1600" dirty="0" err="1" smtClean="0"/>
              <a:t>Cleminson</a:t>
            </a:r>
            <a:r>
              <a:rPr lang="en-GB" sz="1600" dirty="0" smtClean="0"/>
              <a:t>, M. (2021). Available at: </a:t>
            </a:r>
            <a:r>
              <a:rPr lang="en-GB" sz="1600" u="sng" dirty="0" smtClean="0">
                <a:hlinkClick r:id="rId3"/>
              </a:rPr>
              <a:t>https://gcedsolutions.com/2021/03/23/what-is-global-citizenship-education/</a:t>
            </a:r>
            <a:r>
              <a:rPr lang="en-GB" sz="1600" dirty="0" smtClean="0"/>
              <a:t> (Accessed: 29 February 2024). </a:t>
            </a:r>
          </a:p>
          <a:p>
            <a:endParaRPr lang="en-GB" sz="1600" dirty="0" smtClean="0"/>
          </a:p>
          <a:p>
            <a:r>
              <a:rPr lang="en-GB" sz="1600" dirty="0" smtClean="0"/>
              <a:t>Creative and innovative ideas - creativity and Innovation - WBQ National: Foundation KS4 Revision - BBC </a:t>
            </a:r>
            <a:r>
              <a:rPr lang="en-GB" sz="1600" dirty="0" err="1" smtClean="0"/>
              <a:t>Bitesize</a:t>
            </a:r>
            <a:r>
              <a:rPr lang="en-GB" sz="1600" dirty="0" smtClean="0"/>
              <a:t> (2024). Available at: </a:t>
            </a:r>
            <a:r>
              <a:rPr lang="en-GB" sz="1600" u="sng" dirty="0" smtClean="0">
                <a:hlinkClick r:id="rId4"/>
              </a:rPr>
              <a:t>https://www.bbc.co.uk/bitesize/guides/z3csycw/revision/1</a:t>
            </a:r>
            <a:r>
              <a:rPr lang="en-GB" sz="1600" dirty="0" smtClean="0"/>
              <a:t> (Accessed: 29 February 2024). </a:t>
            </a:r>
          </a:p>
          <a:p>
            <a:r>
              <a:rPr lang="en-GB" sz="1600" dirty="0" smtClean="0"/>
              <a:t>Morgan, J. and Jones, Y. (no date). Available at: </a:t>
            </a:r>
            <a:r>
              <a:rPr lang="en-GB" sz="1600" u="sng" dirty="0" smtClean="0">
                <a:hlinkClick r:id="rId5"/>
              </a:rPr>
              <a:t>https://slideplayer.com/slide/3358402/</a:t>
            </a:r>
            <a:r>
              <a:rPr lang="en-GB" sz="1600" dirty="0" smtClean="0"/>
              <a:t> (Accessed: 28 February 2024). </a:t>
            </a:r>
          </a:p>
          <a:p>
            <a:endParaRPr lang="en-GB" sz="1600" dirty="0" smtClean="0"/>
          </a:p>
          <a:p>
            <a:r>
              <a:rPr lang="en-GB" sz="1600" dirty="0" smtClean="0"/>
              <a:t>Parry, S. and Metzger, E. (2023). Available at: </a:t>
            </a:r>
            <a:r>
              <a:rPr lang="en-GB" sz="1600" u="sng" dirty="0" smtClean="0">
                <a:hlinkClick r:id="rId6"/>
              </a:rPr>
              <a:t>https://sustainableearthreviews.biomedcentral.com/articles/10.1186/s42055-022-00050-3/figures/2</a:t>
            </a:r>
            <a:r>
              <a:rPr lang="en-GB" sz="1600" dirty="0" smtClean="0"/>
              <a:t> (Accessed: 01 March 2024). </a:t>
            </a:r>
          </a:p>
          <a:p>
            <a:endParaRPr lang="en-GB" sz="1600" dirty="0" smtClean="0"/>
          </a:p>
          <a:p>
            <a:r>
              <a:rPr lang="en-GB" sz="1600" dirty="0" smtClean="0"/>
              <a:t>School A, (2024).</a:t>
            </a:r>
          </a:p>
          <a:p>
            <a:r>
              <a:rPr lang="en-GB" sz="1600" dirty="0" smtClean="0"/>
              <a:t> 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736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3305</TotalTime>
  <Words>283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Wisp</vt:lpstr>
      <vt:lpstr>PowerPoint Presentation</vt:lpstr>
      <vt:lpstr>ECIE6004 – Global Perspectives  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Jade</dc:creator>
  <cp:lastModifiedBy>Jade</cp:lastModifiedBy>
  <cp:revision>29</cp:revision>
  <dcterms:created xsi:type="dcterms:W3CDTF">2024-02-28T11:31:52Z</dcterms:created>
  <dcterms:modified xsi:type="dcterms:W3CDTF">2024-03-02T21:32:19Z</dcterms:modified>
</cp:coreProperties>
</file>