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64" r:id="rId1"/>
  </p:sldMasterIdLst>
  <p:notesMasterIdLst>
    <p:notesMasterId r:id="rId50"/>
  </p:notesMasterIdLst>
  <p:handoutMasterIdLst>
    <p:handoutMasterId r:id="rId51"/>
  </p:handoutMasterIdLst>
  <p:sldIdLst>
    <p:sldId id="364" r:id="rId2"/>
    <p:sldId id="535" r:id="rId3"/>
    <p:sldId id="536" r:id="rId4"/>
    <p:sldId id="537" r:id="rId5"/>
    <p:sldId id="538" r:id="rId6"/>
    <p:sldId id="637" r:id="rId7"/>
    <p:sldId id="543" r:id="rId8"/>
    <p:sldId id="582" r:id="rId9"/>
    <p:sldId id="638" r:id="rId10"/>
    <p:sldId id="584" r:id="rId11"/>
    <p:sldId id="586" r:id="rId12"/>
    <p:sldId id="585" r:id="rId13"/>
    <p:sldId id="589" r:id="rId14"/>
    <p:sldId id="590" r:id="rId15"/>
    <p:sldId id="592" r:id="rId16"/>
    <p:sldId id="591" r:id="rId17"/>
    <p:sldId id="593" r:id="rId18"/>
    <p:sldId id="588" r:id="rId19"/>
    <p:sldId id="594" r:id="rId20"/>
    <p:sldId id="595" r:id="rId21"/>
    <p:sldId id="596" r:id="rId22"/>
    <p:sldId id="597" r:id="rId23"/>
    <p:sldId id="598" r:id="rId24"/>
    <p:sldId id="599" r:id="rId25"/>
    <p:sldId id="600" r:id="rId26"/>
    <p:sldId id="603" r:id="rId27"/>
    <p:sldId id="604" r:id="rId28"/>
    <p:sldId id="607" r:id="rId29"/>
    <p:sldId id="610" r:id="rId30"/>
    <p:sldId id="611" r:id="rId31"/>
    <p:sldId id="608" r:id="rId32"/>
    <p:sldId id="612" r:id="rId33"/>
    <p:sldId id="613" r:id="rId34"/>
    <p:sldId id="614" r:id="rId35"/>
    <p:sldId id="615" r:id="rId36"/>
    <p:sldId id="618" r:id="rId37"/>
    <p:sldId id="620" r:id="rId38"/>
    <p:sldId id="624" r:id="rId39"/>
    <p:sldId id="625" r:id="rId40"/>
    <p:sldId id="626" r:id="rId41"/>
    <p:sldId id="627" r:id="rId42"/>
    <p:sldId id="628" r:id="rId43"/>
    <p:sldId id="629" r:id="rId44"/>
    <p:sldId id="630" r:id="rId45"/>
    <p:sldId id="633" r:id="rId46"/>
    <p:sldId id="634" r:id="rId47"/>
    <p:sldId id="635" r:id="rId48"/>
    <p:sldId id="636" r:id="rId49"/>
  </p:sldIdLst>
  <p:sldSz cx="9144000" cy="6858000" type="screen4x3"/>
  <p:notesSz cx="7010400" cy="9296400"/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2800" b="1" kern="1200">
        <a:solidFill>
          <a:srgbClr val="CC3300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sz="2800" b="1" kern="1200">
        <a:solidFill>
          <a:srgbClr val="CC3300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sz="2800" b="1" kern="1200">
        <a:solidFill>
          <a:srgbClr val="CC3300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sz="2800" b="1" kern="1200">
        <a:solidFill>
          <a:srgbClr val="CC3300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85E08"/>
    <a:srgbClr val="0000CC"/>
    <a:srgbClr val="0000FF"/>
    <a:srgbClr val="FF3300"/>
    <a:srgbClr val="CC3300"/>
    <a:srgbClr val="FFA827"/>
    <a:srgbClr val="BE6A0E"/>
    <a:srgbClr val="EE8512"/>
    <a:srgbClr val="006600"/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437" autoAdjust="0"/>
    <p:restoredTop sz="90844" autoAdjust="0"/>
  </p:normalViewPr>
  <p:slideViewPr>
    <p:cSldViewPr>
      <p:cViewPr>
        <p:scale>
          <a:sx n="70" d="100"/>
          <a:sy n="70" d="100"/>
        </p:scale>
        <p:origin x="-2648" y="-6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10" d="100"/>
        <a:sy n="110" d="100"/>
      </p:scale>
      <p:origin x="0" y="0"/>
    </p:cViewPr>
  </p:sorterViewPr>
  <p:notesViewPr>
    <p:cSldViewPr>
      <p:cViewPr varScale="1">
        <p:scale>
          <a:sx n="79" d="100"/>
          <a:sy n="79" d="100"/>
        </p:scale>
        <p:origin x="-2448" y="-84"/>
      </p:cViewPr>
      <p:guideLst>
        <p:guide orient="horz" pos="2928"/>
        <p:guide pos="2208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50" Type="http://schemas.openxmlformats.org/officeDocument/2006/relationships/notesMaster" Target="notesMasters/notesMaster1.xml"/><Relationship Id="rId51" Type="http://schemas.openxmlformats.org/officeDocument/2006/relationships/handoutMaster" Target="handoutMasters/handoutMaster1.xml"/><Relationship Id="rId52" Type="http://schemas.openxmlformats.org/officeDocument/2006/relationships/printerSettings" Target="printerSettings/printerSettings1.bin"/><Relationship Id="rId53" Type="http://schemas.openxmlformats.org/officeDocument/2006/relationships/presProps" Target="presProps.xml"/><Relationship Id="rId54" Type="http://schemas.openxmlformats.org/officeDocument/2006/relationships/viewProps" Target="viewProps.xml"/><Relationship Id="rId55" Type="http://schemas.openxmlformats.org/officeDocument/2006/relationships/theme" Target="theme/theme1.xml"/><Relationship Id="rId56" Type="http://schemas.openxmlformats.org/officeDocument/2006/relationships/tableStyles" Target="tableStyles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Relationship Id="rId46" Type="http://schemas.openxmlformats.org/officeDocument/2006/relationships/slide" Target="slides/slide45.xml"/><Relationship Id="rId47" Type="http://schemas.openxmlformats.org/officeDocument/2006/relationships/slide" Target="slides/slide46.xml"/><Relationship Id="rId48" Type="http://schemas.openxmlformats.org/officeDocument/2006/relationships/slide" Target="slides/slide47.xml"/><Relationship Id="rId49" Type="http://schemas.openxmlformats.org/officeDocument/2006/relationships/slide" Target="slides/slide4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7840" cy="464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3824" tIns="46913" rIns="93824" bIns="46913" numCol="1" anchor="ctr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72560" y="0"/>
            <a:ext cx="3037840" cy="464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3824" tIns="46913" rIns="93824" bIns="46913" numCol="1" anchor="ctr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31580"/>
            <a:ext cx="3037840" cy="464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3824" tIns="46913" rIns="93824" bIns="46913" numCol="1" anchor="b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72560" y="8831580"/>
            <a:ext cx="3037840" cy="464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3824" tIns="46913" rIns="93824" bIns="46913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</a:defRPr>
            </a:lvl1pPr>
          </a:lstStyle>
          <a:p>
            <a:fld id="{CBA1AEF1-6DF7-4CBF-92FD-02ED9E31E47F}" type="slidenum">
              <a:rPr lang="en-US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091934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7840" cy="464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824" tIns="46913" rIns="93824" bIns="46913" numCol="1" anchor="t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72560" y="0"/>
            <a:ext cx="3037840" cy="464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824" tIns="46913" rIns="93824" bIns="46913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205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82688" y="698500"/>
            <a:ext cx="4645025" cy="3482975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4720" y="4415790"/>
            <a:ext cx="5140960" cy="4183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824" tIns="46913" rIns="93824" bIns="46913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31580"/>
            <a:ext cx="3037840" cy="464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824" tIns="46913" rIns="93824" bIns="46913" numCol="1" anchor="b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</a:defRPr>
            </a:lvl1pPr>
          </a:lstStyle>
          <a:p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72560" y="8831580"/>
            <a:ext cx="3037840" cy="464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824" tIns="46913" rIns="93824" bIns="46913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</a:defRPr>
            </a:lvl1pPr>
          </a:lstStyle>
          <a:p>
            <a:fld id="{E9959E96-1061-4E2E-B998-2EDD65CD9656}" type="slidenum">
              <a:rPr lang="en-US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550619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1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2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3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4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5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6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7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8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0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1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2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3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4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5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EAA580E-6993-4F7D-B1E0-6A4B3A425227}" type="slidenum">
              <a:rPr lang="en-US"/>
              <a:pPr/>
              <a:t>1</a:t>
            </a:fld>
            <a:endParaRPr lang="en-US" dirty="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4</a:t>
            </a:fld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7</a:t>
            </a:fld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011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 smtClean="0"/>
          </a:p>
        </p:txBody>
      </p:sp>
      <p:sp>
        <p:nvSpPr>
          <p:cNvPr id="91140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AC82639-9A22-42E4-8D96-F9553EBDF965}" type="slidenum">
              <a:rPr lang="en-US" smtClean="0"/>
              <a:pPr>
                <a:defRPr/>
              </a:pPr>
              <a:t>26</a:t>
            </a:fld>
            <a:endParaRPr lang="en-US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011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 smtClean="0"/>
          </a:p>
        </p:txBody>
      </p:sp>
      <p:sp>
        <p:nvSpPr>
          <p:cNvPr id="91140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AC82639-9A22-42E4-8D96-F9553EBDF965}" type="slidenum">
              <a:rPr lang="en-US" smtClean="0"/>
              <a:pPr>
                <a:defRPr/>
              </a:pPr>
              <a:t>27</a:t>
            </a:fld>
            <a:endParaRPr lang="en-US" dirty="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421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 smtClean="0"/>
          </a:p>
        </p:txBody>
      </p:sp>
      <p:sp>
        <p:nvSpPr>
          <p:cNvPr id="96260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45FE3C4-1CB5-465A-9333-0B8F9CE9BBCE}" type="slidenum">
              <a:rPr lang="en-US" smtClean="0"/>
              <a:pPr>
                <a:defRPr/>
              </a:pPr>
              <a:t>28</a:t>
            </a:fld>
            <a:endParaRPr lang="en-US" dirty="0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523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 smtClean="0"/>
          </a:p>
        </p:txBody>
      </p:sp>
      <p:sp>
        <p:nvSpPr>
          <p:cNvPr id="9728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8F3234D-5526-4586-B58E-BDA72EBC0D23}" type="slidenum">
              <a:rPr lang="en-US" smtClean="0"/>
              <a:pPr>
                <a:defRPr/>
              </a:pPr>
              <a:t>31</a:t>
            </a:fld>
            <a:endParaRPr lang="en-US" dirty="0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 smtClean="0"/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EA7F2D2-6B8B-4755-8126-A4CDC2FCB27A}" type="slidenum">
              <a:rPr lang="en-US" smtClean="0"/>
              <a:pPr>
                <a:defRPr/>
              </a:pPr>
              <a:t>32</a:t>
            </a:fld>
            <a:endParaRPr lang="en-US" dirty="0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 smtClean="0"/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EA7F2D2-6B8B-4755-8126-A4CDC2FCB27A}" type="slidenum">
              <a:rPr lang="en-US" smtClean="0"/>
              <a:pPr>
                <a:defRPr/>
              </a:pPr>
              <a:t>33</a:t>
            </a:fld>
            <a:endParaRPr lang="en-US" dirty="0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34</a:t>
            </a:fld>
            <a:endParaRPr lang="en-US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 smtClean="0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CB274EF-6394-47B9-B0CD-4FAFEC6DF522}" type="slidenum">
              <a:rPr lang="en-US" smtClean="0"/>
              <a:pPr>
                <a:defRPr/>
              </a:pPr>
              <a:t>35</a:t>
            </a:fld>
            <a:endParaRPr lang="en-US" dirty="0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 smtClean="0"/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29FF8DA-1F60-4464-A022-AD94818ACFB4}" type="slidenum">
              <a:rPr lang="en-US" smtClean="0"/>
              <a:pPr>
                <a:defRPr/>
              </a:pPr>
              <a:t>36</a:t>
            </a:fld>
            <a:endParaRPr lang="en-US" dirty="0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349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3CD5D49-A958-4207-A18D-1F7F0E781B47}" type="slidenum">
              <a:rPr lang="en-US" smtClean="0"/>
              <a:pPr>
                <a:defRPr/>
              </a:pPr>
              <a:t>37</a:t>
            </a:fld>
            <a:endParaRPr lang="en-US" dirty="0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 smtClean="0"/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FA53A45-5257-4170-A1AF-D5F916568A83}" type="slidenum">
              <a:rPr lang="en-US" smtClean="0"/>
              <a:pPr>
                <a:defRPr/>
              </a:pPr>
              <a:t>38</a:t>
            </a:fld>
            <a:endParaRPr lang="en-US" dirty="0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065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 smtClean="0"/>
          </a:p>
        </p:txBody>
      </p:sp>
      <p:sp>
        <p:nvSpPr>
          <p:cNvPr id="7168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349A596-2503-4557-8BA1-DE21951B74C8}" type="slidenum">
              <a:rPr lang="en-US" smtClean="0"/>
              <a:pPr>
                <a:defRPr/>
              </a:pPr>
              <a:t>40</a:t>
            </a:fld>
            <a:endParaRPr lang="en-US" dirty="0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065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 smtClean="0"/>
          </a:p>
        </p:txBody>
      </p:sp>
      <p:sp>
        <p:nvSpPr>
          <p:cNvPr id="7168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349A596-2503-4557-8BA1-DE21951B74C8}" type="slidenum">
              <a:rPr lang="en-US" smtClean="0"/>
              <a:pPr>
                <a:defRPr/>
              </a:pPr>
              <a:t>41</a:t>
            </a:fld>
            <a:endParaRPr lang="en-US" dirty="0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065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 smtClean="0"/>
          </a:p>
        </p:txBody>
      </p:sp>
      <p:sp>
        <p:nvSpPr>
          <p:cNvPr id="7168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349A596-2503-4557-8BA1-DE21951B74C8}" type="slidenum">
              <a:rPr lang="en-US" smtClean="0"/>
              <a:pPr>
                <a:defRPr/>
              </a:pPr>
              <a:t>42</a:t>
            </a:fld>
            <a:endParaRPr lang="en-US" dirty="0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577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 smtClean="0"/>
          </a:p>
        </p:txBody>
      </p:sp>
      <p:sp>
        <p:nvSpPr>
          <p:cNvPr id="7680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B8A358A-943F-4C2C-A2CB-34CAD96B36CF}" type="slidenum">
              <a:rPr lang="en-US" smtClean="0"/>
              <a:pPr>
                <a:defRPr/>
              </a:pPr>
              <a:t>43</a:t>
            </a:fld>
            <a:endParaRPr lang="en-US" dirty="0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680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 smtClean="0"/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748C135-4CCA-49DF-A08F-72BB626CEA85}" type="slidenum">
              <a:rPr lang="en-US" smtClean="0"/>
              <a:pPr>
                <a:defRPr/>
              </a:pPr>
              <a:t>44</a:t>
            </a:fld>
            <a:endParaRPr lang="en-US" dirty="0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294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 smtClean="0"/>
          </a:p>
        </p:txBody>
      </p:sp>
      <p:sp>
        <p:nvSpPr>
          <p:cNvPr id="83972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1C6E697-8D70-436D-A53C-6967975380DF}" type="slidenum">
              <a:rPr lang="en-US" smtClean="0"/>
              <a:pPr>
                <a:defRPr/>
              </a:pPr>
              <a:t>45</a:t>
            </a:fld>
            <a:endParaRPr lang="en-US" dirty="0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397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 smtClean="0"/>
          </a:p>
        </p:txBody>
      </p:sp>
      <p:sp>
        <p:nvSpPr>
          <p:cNvPr id="84996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38311E7-0BE6-47E6-A2F6-809D76105BD9}" type="slidenum">
              <a:rPr lang="en-US" smtClean="0"/>
              <a:pPr>
                <a:defRPr/>
              </a:pPr>
              <a:t>46</a:t>
            </a:fld>
            <a:endParaRPr lang="en-US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>
                <a:solidFill>
                  <a:srgbClr val="F85E08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rgbClr val="F85E0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88925" indent="-288925">
              <a:buClr>
                <a:srgbClr val="F85E08"/>
              </a:buClr>
              <a:buFont typeface="Wingdings" panose="05000000000000000000" pitchFamily="2" charset="2"/>
              <a:buChar char="§"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569913" indent="-295275">
              <a:buClr>
                <a:srgbClr val="F85E08"/>
              </a:buClr>
              <a:buFont typeface="Wingdings" panose="05000000000000000000" pitchFamily="2" charset="2"/>
              <a:buChar char="§"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860425" indent="-312738">
              <a:buClr>
                <a:srgbClr val="F85E08"/>
              </a:buClr>
              <a:buFont typeface="Wingdings" panose="05000000000000000000" pitchFamily="2" charset="2"/>
              <a:buChar char="§"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141413" indent="-319088">
              <a:buClr>
                <a:srgbClr val="F85E08"/>
              </a:buClr>
              <a:buFont typeface="Wingdings" panose="05000000000000000000" pitchFamily="2" charset="2"/>
              <a:buChar char="§"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312863" indent="-261938">
              <a:buClr>
                <a:srgbClr val="F85E08"/>
              </a:buClr>
              <a:buFont typeface="Wingdings" panose="05000000000000000000" pitchFamily="2" charset="2"/>
              <a:buChar char="§"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91400" y="6528816"/>
            <a:ext cx="1295400" cy="329184"/>
          </a:xfrm>
          <a:prstGeom prst="rect">
            <a:avLst/>
          </a:prstGeom>
        </p:spPr>
        <p:txBody>
          <a:bodyPr/>
          <a:lstStyle>
            <a:lvl1pPr algn="r">
              <a:defRPr sz="1200">
                <a:solidFill>
                  <a:srgbClr val="F85E08"/>
                </a:solidFill>
              </a:defRPr>
            </a:lvl1pPr>
          </a:lstStyle>
          <a:p>
            <a:r>
              <a:rPr lang="en-US" dirty="0" smtClean="0"/>
              <a:t>Slide 1- </a:t>
            </a:r>
            <a:fld id="{0CFEC368-1D7A-4F81-ABF6-AE0E36BAF64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 userDrawn="1"/>
        </p:nvCxnSpPr>
        <p:spPr>
          <a:xfrm>
            <a:off x="457200" y="1524000"/>
            <a:ext cx="8229600" cy="0"/>
          </a:xfrm>
          <a:prstGeom prst="line">
            <a:avLst/>
          </a:prstGeom>
          <a:ln>
            <a:solidFill>
              <a:srgbClr val="F85E08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 userDrawn="1"/>
        </p:nvCxnSpPr>
        <p:spPr>
          <a:xfrm>
            <a:off x="457200" y="6477000"/>
            <a:ext cx="8224319" cy="0"/>
          </a:xfrm>
          <a:prstGeom prst="line">
            <a:avLst/>
          </a:prstGeom>
          <a:ln>
            <a:solidFill>
              <a:srgbClr val="F85E08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/>
          <a:lstStyle/>
          <a:p>
            <a:r>
              <a:rPr lang="en-US" dirty="0" smtClean="0"/>
              <a:t>Wednesday, October 30, 2013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 smtClean="0"/>
              <a:t>Copyrighted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/>
          <a:lstStyle/>
          <a:p>
            <a:r>
              <a:rPr lang="en-US" dirty="0" smtClean="0"/>
              <a:t>Wednesday, October 30, 2013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 smtClean="0"/>
              <a:t>Copyrighted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/>
          <a:lstStyle/>
          <a:p>
            <a:r>
              <a:rPr lang="en-US" dirty="0" smtClean="0"/>
              <a:t>Wednesday, October 30, 2013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/>
          <a:lstStyle/>
          <a:p>
            <a:pPr algn="r"/>
            <a:r>
              <a:rPr lang="en-US" dirty="0" smtClean="0"/>
              <a:t>Copyrighted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/>
          <a:lstStyle/>
          <a:p>
            <a:fld id="{0CFEC368-1D7A-4F81-ABF6-AE0E36BAF64C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65760"/>
            <a:ext cx="8229600" cy="11582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ooter Placeholder 4"/>
          <p:cNvSpPr txBox="1">
            <a:spLocks/>
          </p:cNvSpPr>
          <p:nvPr userDrawn="1"/>
        </p:nvSpPr>
        <p:spPr>
          <a:xfrm>
            <a:off x="1524000" y="6528816"/>
            <a:ext cx="5867400" cy="329184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2800" b="1" i="1" kern="120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9pPr>
          </a:lstStyle>
          <a:p>
            <a:r>
              <a:rPr lang="en-US" sz="1200" dirty="0" smtClean="0"/>
              <a:t>Copyright © 2014 Pearson Education, Inc. </a:t>
            </a:r>
            <a:endParaRPr lang="en-US" sz="1200" dirty="0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7391400" y="6528816"/>
            <a:ext cx="1295400" cy="329184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800" b="1" kern="120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+mn-ea"/>
                <a:cs typeface="+mn-cs"/>
              </a:defRPr>
            </a:lvl9pPr>
          </a:lstStyle>
          <a:p>
            <a:r>
              <a:rPr lang="en-US" sz="1200" dirty="0" smtClean="0"/>
              <a:t>Slide 3- </a:t>
            </a:r>
            <a:fld id="{0CFEC368-1D7A-4F81-ABF6-AE0E36BAF64C}" type="slidenum">
              <a:rPr lang="en-US" sz="1200" smtClean="0"/>
              <a:pPr/>
              <a:t>‹#›</a:t>
            </a:fld>
            <a:endParaRPr lang="en-US" sz="1200" dirty="0"/>
          </a:p>
        </p:txBody>
      </p:sp>
      <p:cxnSp>
        <p:nvCxnSpPr>
          <p:cNvPr id="12" name="Straight Connector 11"/>
          <p:cNvCxnSpPr/>
          <p:nvPr userDrawn="1"/>
        </p:nvCxnSpPr>
        <p:spPr>
          <a:xfrm>
            <a:off x="462481" y="1524000"/>
            <a:ext cx="8224319" cy="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 userDrawn="1"/>
        </p:nvCxnSpPr>
        <p:spPr>
          <a:xfrm>
            <a:off x="457200" y="6477000"/>
            <a:ext cx="8224319" cy="0"/>
          </a:xfrm>
          <a:prstGeom prst="line">
            <a:avLst/>
          </a:prstGeom>
          <a:ln>
            <a:solidFill>
              <a:srgbClr val="F85E08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</p:sldLayoutIdLst>
  <p:timing>
    <p:tnLst>
      <p:par>
        <p:cTn xmlns:p14="http://schemas.microsoft.com/office/powerpoint/2010/main"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ts val="4000"/>
        </a:lnSpc>
        <a:spcBef>
          <a:spcPct val="0"/>
        </a:spcBef>
        <a:buNone/>
        <a:defRPr sz="4000" kern="1200" spc="-100" baseline="0">
          <a:solidFill>
            <a:srgbClr val="F85E08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88925" indent="-288925" algn="l" defTabSz="914400" rtl="0" eaLnBrk="1" latinLnBrk="0" hangingPunct="1">
        <a:spcBef>
          <a:spcPct val="20000"/>
        </a:spcBef>
        <a:buClr>
          <a:srgbClr val="F85E08"/>
        </a:buClr>
        <a:buSzPct val="85000"/>
        <a:buFont typeface="Wingdings" panose="05000000000000000000" pitchFamily="2" charset="2"/>
        <a:buChar char="§"/>
        <a:defRPr sz="3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69913" indent="-295275" algn="l" defTabSz="914400" rtl="0" eaLnBrk="1" latinLnBrk="0" hangingPunct="1">
        <a:spcBef>
          <a:spcPct val="20000"/>
        </a:spcBef>
        <a:buClr>
          <a:srgbClr val="F85E08"/>
        </a:buClr>
        <a:buSzPct val="85000"/>
        <a:buFont typeface="Wingdings" panose="05000000000000000000" pitchFamily="2" charset="2"/>
        <a:buChar char="§"/>
        <a:defRPr sz="3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796925" indent="-249238" algn="l" defTabSz="914400" rtl="0" eaLnBrk="1" latinLnBrk="0" hangingPunct="1">
        <a:spcBef>
          <a:spcPct val="20000"/>
        </a:spcBef>
        <a:buClr>
          <a:srgbClr val="F85E08"/>
        </a:buClr>
        <a:buSzPct val="90000"/>
        <a:buFont typeface="Wingdings" panose="05000000000000000000" pitchFamily="2" charset="2"/>
        <a:buChar char="§"/>
        <a:defRPr sz="2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85850" indent="-263525" algn="l" defTabSz="914400" rtl="0" eaLnBrk="1" latinLnBrk="0" hangingPunct="1">
        <a:spcBef>
          <a:spcPct val="20000"/>
        </a:spcBef>
        <a:buClr>
          <a:srgbClr val="F85E08"/>
        </a:buClr>
        <a:buFont typeface="Wingdings" panose="05000000000000000000" pitchFamily="2" charset="2"/>
        <a:buChar char="§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12863" indent="-261938" algn="l" defTabSz="914400" rtl="0" eaLnBrk="1" latinLnBrk="0" hangingPunct="1">
        <a:spcBef>
          <a:spcPct val="20000"/>
        </a:spcBef>
        <a:buClr>
          <a:srgbClr val="F85E08"/>
        </a:buClr>
        <a:buSzPct val="100000"/>
        <a:buFont typeface="Wingdings" panose="05000000000000000000" pitchFamily="2" charset="2"/>
        <a:buChar char="§"/>
        <a:defRPr sz="20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lipfolio.com/resources/kpi-examples" TargetMode="External"/><Relationship Id="rId4" Type="http://schemas.openxmlformats.org/officeDocument/2006/relationships/hyperlink" Target="https://blog.udemy.com/excel-dashboard/" TargetMode="External"/><Relationship Id="rId5" Type="http://schemas.openxmlformats.org/officeDocument/2006/relationships/hyperlink" Target="http://www.kingcounty.gov/environment/wtd/About/Finances/PI/Scorecard/07ScorecardSum.aspx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SLAs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bluehatmarketing.com/infographics-and-data-visualisation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stattrek.com/statistics/charts/scatterplot.aspx" TargetMode="External"/><Relationship Id="rId4" Type="http://schemas.openxmlformats.org/officeDocument/2006/relationships/hyperlink" Target="https://support.office.microsoft.com/en-gb/article/Present-your-data-in-a-bubble-chart-424d7bda-93e8-4983-9b51-c766f3e330d9?CorrelationId=7e783699-2c22-47ce-9d27-dea8e7640dcf&amp;ui=en-US&amp;rs=en-GB&amp;ad=GB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typesofgraphs.com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gapminder.org" TargetMode="External"/><Relationship Id="rId3" Type="http://schemas.openxmlformats.org/officeDocument/2006/relationships/image" Target="../media/image5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7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9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10.pn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png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6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685800" y="3657600"/>
            <a:ext cx="7086600" cy="2743200"/>
          </a:xfrm>
          <a:noFill/>
          <a:ln/>
        </p:spPr>
        <p:txBody>
          <a:bodyPr>
            <a:normAutofit fontScale="85000" lnSpcReduction="20000"/>
          </a:bodyPr>
          <a:lstStyle/>
          <a:p>
            <a:endParaRPr lang="en-US" sz="3200" b="1" dirty="0" smtClean="0">
              <a:solidFill>
                <a:srgbClr val="F85E08"/>
              </a:solidFill>
            </a:endParaRPr>
          </a:p>
          <a:p>
            <a:r>
              <a:rPr lang="en-US" sz="4700" b="1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Lecture 3:</a:t>
            </a:r>
          </a:p>
          <a:p>
            <a:r>
              <a:rPr lang="en-US" sz="4000" b="1" dirty="0"/>
              <a:t>Business Reporting,</a:t>
            </a:r>
          </a:p>
          <a:p>
            <a:r>
              <a:rPr lang="en-US" sz="4000" b="1" dirty="0"/>
              <a:t>Visual Analytics, and Business</a:t>
            </a:r>
          </a:p>
          <a:p>
            <a:r>
              <a:rPr lang="en-US" sz="4000" b="1" dirty="0"/>
              <a:t>Performance Management</a:t>
            </a:r>
            <a:endParaRPr lang="en-US" sz="4000" b="1" dirty="0">
              <a:solidFill>
                <a:srgbClr val="F85E08"/>
              </a:solidFill>
            </a:endParaRPr>
          </a:p>
        </p:txBody>
      </p:sp>
      <p:sp>
        <p:nvSpPr>
          <p:cNvPr id="5" name="Rectangle 4"/>
          <p:cNvSpPr>
            <a:spLocks noGrp="1" noChangeArrowheads="1"/>
          </p:cNvSpPr>
          <p:nvPr/>
        </p:nvSpPr>
        <p:spPr bwMode="auto">
          <a:xfrm>
            <a:off x="342900" y="304800"/>
            <a:ext cx="84582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9pPr>
          </a:lstStyle>
          <a:p>
            <a:pPr>
              <a:spcBef>
                <a:spcPts val="1200"/>
              </a:spcBef>
            </a:pPr>
            <a:r>
              <a:rPr lang="en-US" sz="5400" b="1" dirty="0" smtClean="0">
                <a:solidFill>
                  <a:srgbClr val="F85E08"/>
                </a:solidFill>
              </a:rPr>
              <a:t/>
            </a:r>
            <a:br>
              <a:rPr lang="en-US" sz="5400" b="1" dirty="0" smtClean="0">
                <a:solidFill>
                  <a:srgbClr val="F85E08"/>
                </a:solidFill>
              </a:rPr>
            </a:br>
            <a:r>
              <a:rPr lang="en-US" sz="5400" b="1" dirty="0">
                <a:solidFill>
                  <a:srgbClr val="F85E08"/>
                </a:solidFill>
              </a:rPr>
              <a:t/>
            </a:r>
            <a:br>
              <a:rPr lang="en-US" sz="5400" b="1" dirty="0">
                <a:solidFill>
                  <a:srgbClr val="F85E08"/>
                </a:solidFill>
              </a:rPr>
            </a:br>
            <a:r>
              <a:rPr lang="en-US" sz="5400" b="1" dirty="0" smtClean="0">
                <a:solidFill>
                  <a:srgbClr val="F85E08"/>
                </a:solidFill>
              </a:rPr>
              <a:t>Data Handling &amp;</a:t>
            </a:r>
            <a:br>
              <a:rPr lang="en-US" sz="5400" b="1" dirty="0" smtClean="0">
                <a:solidFill>
                  <a:srgbClr val="F85E08"/>
                </a:solidFill>
              </a:rPr>
            </a:br>
            <a:r>
              <a:rPr lang="en-US" sz="5400" b="1" dirty="0" smtClean="0">
                <a:solidFill>
                  <a:srgbClr val="F85E08"/>
                </a:solidFill>
              </a:rPr>
              <a:t>Business Intelligence </a:t>
            </a:r>
            <a:br>
              <a:rPr lang="en-US" sz="5400" b="1" dirty="0" smtClean="0">
                <a:solidFill>
                  <a:srgbClr val="F85E08"/>
                </a:solidFill>
              </a:rPr>
            </a:br>
            <a:endParaRPr lang="en-US" sz="4400" dirty="0">
              <a:solidFill>
                <a:srgbClr val="F85E08"/>
              </a:solidFill>
            </a:endParaRPr>
          </a:p>
        </p:txBody>
      </p:sp>
      <p:pic>
        <p:nvPicPr>
          <p:cNvPr id="1026" name="Picture 2" descr="http://ecx.images-amazon.com/images/I/51W2Ibkm-UL._SX258_BO1,204,203,200_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4860" y="2819400"/>
            <a:ext cx="195674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Define business reporting </a:t>
            </a:r>
            <a:r>
              <a:rPr lang="en-US" sz="2800" dirty="0" smtClean="0"/>
              <a:t>and understand </a:t>
            </a:r>
            <a:r>
              <a:rPr lang="en-US" sz="2800" dirty="0"/>
              <a:t>its historical evolution</a:t>
            </a:r>
          </a:p>
          <a:p>
            <a:r>
              <a:rPr lang="en-US" sz="2800" dirty="0" smtClean="0"/>
              <a:t>Recognize </a:t>
            </a:r>
            <a:r>
              <a:rPr lang="en-US" sz="2800" dirty="0"/>
              <a:t>the need for and the </a:t>
            </a:r>
            <a:r>
              <a:rPr lang="en-US" sz="2800" dirty="0" smtClean="0"/>
              <a:t>power of </a:t>
            </a:r>
            <a:r>
              <a:rPr lang="en-US" sz="2800" dirty="0"/>
              <a:t>business reporting</a:t>
            </a:r>
          </a:p>
          <a:p>
            <a:r>
              <a:rPr lang="en-US" sz="2800" dirty="0" smtClean="0"/>
              <a:t>Understand </a:t>
            </a:r>
            <a:r>
              <a:rPr lang="en-US" sz="2800" dirty="0"/>
              <a:t>the importance of </a:t>
            </a:r>
            <a:r>
              <a:rPr lang="en-US" sz="2800" dirty="0" smtClean="0"/>
              <a:t>data/information </a:t>
            </a:r>
            <a:r>
              <a:rPr lang="en-US" sz="2800" dirty="0"/>
              <a:t>visualization</a:t>
            </a:r>
          </a:p>
          <a:p>
            <a:r>
              <a:rPr lang="en-US" sz="2800" dirty="0" smtClean="0"/>
              <a:t>Learn </a:t>
            </a:r>
            <a:r>
              <a:rPr lang="en-US" sz="2800" dirty="0"/>
              <a:t>different types of </a:t>
            </a:r>
            <a:r>
              <a:rPr lang="en-US" sz="2800" dirty="0" smtClean="0"/>
              <a:t>visualization techniques</a:t>
            </a:r>
            <a:endParaRPr lang="en-US" sz="2800" dirty="0"/>
          </a:p>
          <a:p>
            <a:r>
              <a:rPr lang="en-US" sz="2800" dirty="0" smtClean="0"/>
              <a:t>Appreciate </a:t>
            </a:r>
            <a:r>
              <a:rPr lang="en-US" sz="2800" dirty="0"/>
              <a:t>the value that visual </a:t>
            </a:r>
            <a:r>
              <a:rPr lang="en-US" sz="2800" dirty="0" smtClean="0"/>
              <a:t>analytics brings </a:t>
            </a:r>
            <a:r>
              <a:rPr lang="en-US" sz="2800" dirty="0"/>
              <a:t>to BI/BA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676603" y="6019800"/>
            <a:ext cx="20563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0" i="1" dirty="0" smtClean="0">
                <a:solidFill>
                  <a:srgbClr val="F85E08"/>
                </a:solidFill>
              </a:rPr>
              <a:t>(Continued…)</a:t>
            </a:r>
            <a:endParaRPr lang="en-US" sz="2400" b="0" i="1" dirty="0">
              <a:solidFill>
                <a:srgbClr val="F85E0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68142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Know the capabilities and </a:t>
            </a:r>
            <a:r>
              <a:rPr lang="en-US" sz="2800" dirty="0" smtClean="0"/>
              <a:t>limitations of </a:t>
            </a:r>
            <a:r>
              <a:rPr lang="en-US" sz="2800" dirty="0"/>
              <a:t>dashboards</a:t>
            </a:r>
          </a:p>
          <a:p>
            <a:r>
              <a:rPr lang="en-US" sz="2800" dirty="0" smtClean="0"/>
              <a:t>Understand </a:t>
            </a:r>
            <a:r>
              <a:rPr lang="en-US" sz="2800" dirty="0"/>
              <a:t>the nature of </a:t>
            </a:r>
            <a:r>
              <a:rPr lang="en-US" sz="2800" dirty="0" smtClean="0"/>
              <a:t>business performance </a:t>
            </a:r>
            <a:r>
              <a:rPr lang="en-US" sz="2800" dirty="0"/>
              <a:t>management (BPM)</a:t>
            </a:r>
          </a:p>
          <a:p>
            <a:r>
              <a:rPr lang="en-US" sz="2800" dirty="0" smtClean="0"/>
              <a:t>Learn </a:t>
            </a:r>
            <a:r>
              <a:rPr lang="en-US" sz="2800" dirty="0"/>
              <a:t>the closed-loop </a:t>
            </a:r>
            <a:r>
              <a:rPr lang="en-US" sz="2800" dirty="0" smtClean="0"/>
              <a:t>BPM methodology</a:t>
            </a:r>
            <a:endParaRPr lang="en-US" sz="2800" dirty="0"/>
          </a:p>
          <a:p>
            <a:r>
              <a:rPr lang="en-US" sz="2800" dirty="0" smtClean="0"/>
              <a:t>Describe </a:t>
            </a:r>
            <a:r>
              <a:rPr lang="en-US" sz="2800" dirty="0"/>
              <a:t>the basic elements of </a:t>
            </a:r>
            <a:r>
              <a:rPr lang="en-US" sz="2800" dirty="0" smtClean="0"/>
              <a:t>balanced scorecards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8928639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Opening Vignette…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610600" cy="4876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Self-Service Reporting </a:t>
            </a:r>
            <a:r>
              <a:rPr lang="en-US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Environment Saves </a:t>
            </a:r>
            <a:r>
              <a:rPr lang="en-US" dirty="0">
                <a:solidFill>
                  <a:srgbClr val="0000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Millions For Corporate Customers</a:t>
            </a:r>
            <a:endParaRPr lang="en-US" dirty="0" smtClean="0">
              <a:solidFill>
                <a:srgbClr val="0000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dirty="0" smtClean="0"/>
              <a:t>Background</a:t>
            </a:r>
          </a:p>
          <a:p>
            <a:r>
              <a:rPr lang="en-US" dirty="0" smtClean="0"/>
              <a:t>Business Challenge</a:t>
            </a:r>
          </a:p>
          <a:p>
            <a:r>
              <a:rPr lang="en-US" dirty="0" smtClean="0"/>
              <a:t>Solution</a:t>
            </a:r>
          </a:p>
          <a:p>
            <a:r>
              <a:rPr lang="en-US" dirty="0" smtClean="0"/>
              <a:t>Results</a:t>
            </a:r>
          </a:p>
          <a:p>
            <a:r>
              <a:rPr lang="en-US" dirty="0" smtClean="0"/>
              <a:t>Answer &amp; discuss the case questions.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1044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Questions for the Opening Vignette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34400" cy="4876800"/>
          </a:xfrm>
        </p:spPr>
        <p:txBody>
          <a:bodyPr>
            <a:noAutofit/>
          </a:bodyPr>
          <a:lstStyle/>
          <a:p>
            <a:pPr marL="463550" indent="-463550">
              <a:buFont typeface="+mj-lt"/>
              <a:buAutoNum type="arabicPeriod"/>
            </a:pPr>
            <a:r>
              <a:rPr lang="en-US" sz="2800" dirty="0"/>
              <a:t>What does Travel and Transport, Inc., do?</a:t>
            </a:r>
          </a:p>
          <a:p>
            <a:pPr marL="463550" indent="-463550">
              <a:buFont typeface="+mj-lt"/>
              <a:buAutoNum type="arabicPeriod"/>
            </a:pPr>
            <a:r>
              <a:rPr lang="en-US" sz="2800" dirty="0" smtClean="0"/>
              <a:t>Describe </a:t>
            </a:r>
            <a:r>
              <a:rPr lang="en-US" sz="2800" dirty="0"/>
              <a:t>the complexity and the competitive nature of the business environment </a:t>
            </a:r>
            <a:r>
              <a:rPr lang="en-US" sz="2800" dirty="0" smtClean="0"/>
              <a:t>in which </a:t>
            </a:r>
            <a:r>
              <a:rPr lang="en-US" sz="2800" dirty="0"/>
              <a:t>Travel and Transport, Inc., functions.</a:t>
            </a:r>
          </a:p>
          <a:p>
            <a:pPr marL="463550" indent="-463550">
              <a:buFont typeface="+mj-lt"/>
              <a:buAutoNum type="arabicPeriod"/>
            </a:pPr>
            <a:r>
              <a:rPr lang="en-US" sz="2800" dirty="0" smtClean="0"/>
              <a:t>What </a:t>
            </a:r>
            <a:r>
              <a:rPr lang="en-US" sz="2800" dirty="0"/>
              <a:t>were the main business challenges?</a:t>
            </a:r>
          </a:p>
          <a:p>
            <a:pPr marL="463550" indent="-463550">
              <a:buFont typeface="+mj-lt"/>
              <a:buAutoNum type="arabicPeriod"/>
            </a:pPr>
            <a:r>
              <a:rPr lang="en-US" sz="2800" dirty="0" smtClean="0"/>
              <a:t>What </a:t>
            </a:r>
            <a:r>
              <a:rPr lang="en-US" sz="2800" dirty="0"/>
              <a:t>was the solution? How was </a:t>
            </a:r>
            <a:r>
              <a:rPr lang="en-US" sz="2800" dirty="0" smtClean="0"/>
              <a:t>it implemented</a:t>
            </a:r>
            <a:r>
              <a:rPr lang="en-US" sz="2800" dirty="0"/>
              <a:t>?</a:t>
            </a:r>
          </a:p>
          <a:p>
            <a:pPr marL="463550" indent="-463550">
              <a:buFont typeface="+mj-lt"/>
              <a:buAutoNum type="arabicPeriod"/>
            </a:pPr>
            <a:r>
              <a:rPr lang="en-US" sz="2800" dirty="0" smtClean="0"/>
              <a:t>Why </a:t>
            </a:r>
            <a:r>
              <a:rPr lang="en-US" sz="2800" dirty="0"/>
              <a:t>do you think a multi-vendor, multi-tool solution was implemented</a:t>
            </a:r>
            <a:r>
              <a:rPr lang="en-US" sz="2800" dirty="0" smtClean="0"/>
              <a:t>?</a:t>
            </a:r>
          </a:p>
          <a:p>
            <a:pPr marL="463550" indent="-463550">
              <a:buFont typeface="+mj-lt"/>
              <a:buAutoNum type="arabicPeriod"/>
            </a:pPr>
            <a:r>
              <a:rPr lang="en-US" sz="2800" dirty="0"/>
              <a:t>List and comment on </a:t>
            </a:r>
            <a:r>
              <a:rPr lang="en-US" sz="2800" dirty="0" smtClean="0"/>
              <a:t>three </a:t>
            </a:r>
            <a:r>
              <a:rPr lang="en-US" sz="2800" dirty="0"/>
              <a:t>main benefits of the implemented system.</a:t>
            </a:r>
          </a:p>
        </p:txBody>
      </p:sp>
    </p:spTree>
    <p:extLst>
      <p:ext uri="{BB962C8B-B14F-4D97-AF65-F5344CB8AC3E}">
        <p14:creationId xmlns:p14="http://schemas.microsoft.com/office/powerpoint/2010/main" val="7007403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Group Work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What is  a report</a:t>
            </a:r>
            <a:r>
              <a:rPr lang="en-US" dirty="0" smtClean="0"/>
              <a:t>?</a:t>
            </a:r>
            <a:endParaRPr lang="en-US" dirty="0"/>
          </a:p>
          <a:p>
            <a:r>
              <a:rPr lang="en-US" dirty="0" smtClean="0"/>
              <a:t>What are its functions</a:t>
            </a:r>
          </a:p>
          <a:p>
            <a:r>
              <a:rPr lang="en-US" dirty="0" smtClean="0"/>
              <a:t>Purpose? Format? Information Source? Format?</a:t>
            </a:r>
          </a:p>
          <a:p>
            <a:endParaRPr lang="en-US" dirty="0"/>
          </a:p>
          <a:p>
            <a:r>
              <a:rPr lang="en-US" dirty="0" smtClean="0"/>
              <a:t>Think about the reports you write for your assignments…..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smtClean="0"/>
              <a:t>Slide 1- </a:t>
            </a:r>
            <a:fld id="{0CFEC368-1D7A-4F81-ABF6-AE0E36BAF64C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05629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Business Reporting </a:t>
            </a:r>
            <a:br>
              <a:rPr lang="en-US" dirty="0" smtClean="0"/>
            </a:br>
            <a:r>
              <a:rPr lang="en-US" dirty="0" smtClean="0"/>
              <a:t>Definitions and Concepts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34400" cy="4800600"/>
          </a:xfrm>
        </p:spPr>
        <p:txBody>
          <a:bodyPr>
            <a:normAutofit fontScale="92500" lnSpcReduction="10000"/>
          </a:bodyPr>
          <a:lstStyle/>
          <a:p>
            <a:r>
              <a:rPr lang="en-US" sz="3200" dirty="0" smtClean="0"/>
              <a:t>Report = Information </a:t>
            </a:r>
            <a:r>
              <a:rPr lang="en-US" sz="3200" dirty="0" smtClean="0">
                <a:sym typeface="Wingdings" panose="05000000000000000000" pitchFamily="2" charset="2"/>
              </a:rPr>
              <a:t> Decision</a:t>
            </a:r>
            <a:endParaRPr lang="en-US" sz="3200" dirty="0" smtClean="0"/>
          </a:p>
          <a:p>
            <a:r>
              <a:rPr lang="en-US" sz="3200" dirty="0" smtClean="0"/>
              <a:t>Report?</a:t>
            </a:r>
          </a:p>
          <a:p>
            <a:pPr lvl="1"/>
            <a:r>
              <a:rPr lang="en-US" sz="2800" dirty="0" smtClean="0"/>
              <a:t>Any communication artifact prepared to convey specific information</a:t>
            </a:r>
          </a:p>
          <a:p>
            <a:r>
              <a:rPr lang="en-US" sz="3200" dirty="0" smtClean="0"/>
              <a:t>A report can fulfill many functions</a:t>
            </a:r>
          </a:p>
          <a:p>
            <a:pPr lvl="1"/>
            <a:r>
              <a:rPr lang="en-US" sz="2800" dirty="0"/>
              <a:t>To ensure </a:t>
            </a:r>
            <a:r>
              <a:rPr lang="en-US" sz="2800" dirty="0" smtClean="0"/>
              <a:t>proper departmental functioning</a:t>
            </a:r>
            <a:endParaRPr lang="en-US" sz="2800" dirty="0"/>
          </a:p>
          <a:p>
            <a:pPr lvl="1"/>
            <a:r>
              <a:rPr lang="en-US" sz="2800" dirty="0" smtClean="0"/>
              <a:t>To </a:t>
            </a:r>
            <a:r>
              <a:rPr lang="en-US" sz="2800" dirty="0"/>
              <a:t>provide information</a:t>
            </a:r>
          </a:p>
          <a:p>
            <a:pPr lvl="1"/>
            <a:r>
              <a:rPr lang="en-US" sz="2800" dirty="0" smtClean="0"/>
              <a:t>To </a:t>
            </a:r>
            <a:r>
              <a:rPr lang="en-US" sz="2800" dirty="0"/>
              <a:t>provide the results of an analysis</a:t>
            </a:r>
          </a:p>
          <a:p>
            <a:pPr lvl="1"/>
            <a:r>
              <a:rPr lang="en-US" sz="2800" dirty="0" smtClean="0"/>
              <a:t>To </a:t>
            </a:r>
            <a:r>
              <a:rPr lang="en-US" sz="2800" dirty="0"/>
              <a:t>persuade others to act</a:t>
            </a:r>
          </a:p>
          <a:p>
            <a:pPr lvl="1"/>
            <a:r>
              <a:rPr lang="en-US" sz="2800" dirty="0" smtClean="0"/>
              <a:t>To </a:t>
            </a:r>
            <a:r>
              <a:rPr lang="en-US" sz="2800" dirty="0"/>
              <a:t>create an organizational </a:t>
            </a:r>
            <a:r>
              <a:rPr lang="en-US" sz="2800" dirty="0" smtClean="0"/>
              <a:t>memory…</a:t>
            </a:r>
          </a:p>
        </p:txBody>
      </p:sp>
    </p:spTree>
    <p:extLst>
      <p:ext uri="{BB962C8B-B14F-4D97-AF65-F5344CB8AC3E}">
        <p14:creationId xmlns:p14="http://schemas.microsoft.com/office/powerpoint/2010/main" val="31711473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a Business Report?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610600" cy="4876800"/>
          </a:xfrm>
        </p:spPr>
        <p:txBody>
          <a:bodyPr>
            <a:normAutofit fontScale="92500" lnSpcReduction="10000"/>
          </a:bodyPr>
          <a:lstStyle/>
          <a:p>
            <a:r>
              <a:rPr lang="en-US" sz="3200" dirty="0" smtClean="0"/>
              <a:t>A </a:t>
            </a:r>
            <a:r>
              <a:rPr lang="en-US" sz="3200" dirty="0"/>
              <a:t>written document that contains information regarding </a:t>
            </a:r>
            <a:r>
              <a:rPr lang="en-US" sz="3200" dirty="0" smtClean="0"/>
              <a:t>business matters.</a:t>
            </a:r>
          </a:p>
          <a:p>
            <a:r>
              <a:rPr lang="en-US" sz="3200" dirty="0" smtClean="0">
                <a:solidFill>
                  <a:srgbClr val="F85E08"/>
                </a:solidFill>
              </a:rPr>
              <a:t>Purpose:</a:t>
            </a:r>
            <a:r>
              <a:rPr lang="en-US" sz="3200" dirty="0" smtClean="0"/>
              <a:t> to improve managerial decisions</a:t>
            </a:r>
          </a:p>
          <a:p>
            <a:r>
              <a:rPr lang="en-US" sz="3200" dirty="0" smtClean="0">
                <a:solidFill>
                  <a:srgbClr val="F85E08"/>
                </a:solidFill>
              </a:rPr>
              <a:t>Source: </a:t>
            </a:r>
            <a:r>
              <a:rPr lang="en-US" sz="3200" dirty="0" smtClean="0"/>
              <a:t>data from inside and outside the organization (via the use of ETL)</a:t>
            </a:r>
          </a:p>
          <a:p>
            <a:r>
              <a:rPr lang="en-US" sz="3200" dirty="0" smtClean="0">
                <a:solidFill>
                  <a:srgbClr val="F85E08"/>
                </a:solidFill>
              </a:rPr>
              <a:t>Format:</a:t>
            </a:r>
            <a:r>
              <a:rPr lang="en-US" sz="3200" dirty="0" smtClean="0"/>
              <a:t> text + tables + graphs/charts</a:t>
            </a:r>
          </a:p>
          <a:p>
            <a:r>
              <a:rPr lang="en-US" sz="3200" dirty="0" smtClean="0">
                <a:solidFill>
                  <a:srgbClr val="F85E08"/>
                </a:solidFill>
              </a:rPr>
              <a:t>Distribution:</a:t>
            </a:r>
            <a:r>
              <a:rPr lang="en-US" sz="3200" dirty="0" smtClean="0"/>
              <a:t> in-print, email, portal/intranet</a:t>
            </a:r>
          </a:p>
          <a:p>
            <a:pPr lvl="4"/>
            <a:endParaRPr lang="en-US" sz="1600" dirty="0" smtClean="0"/>
          </a:p>
          <a:p>
            <a:pPr marL="0" indent="0" algn="ctr">
              <a:buNone/>
            </a:pPr>
            <a:r>
              <a:rPr lang="en-US" sz="3200" dirty="0" smtClean="0">
                <a:solidFill>
                  <a:srgbClr val="0000CC"/>
                </a:solidFill>
              </a:rPr>
              <a:t>Data acquisition </a:t>
            </a:r>
            <a:r>
              <a:rPr lang="en-US" sz="3200" dirty="0" smtClean="0">
                <a:solidFill>
                  <a:srgbClr val="0000CC"/>
                </a:solidFill>
                <a:sym typeface="Wingdings" panose="05000000000000000000" pitchFamily="2" charset="2"/>
              </a:rPr>
              <a:t></a:t>
            </a:r>
            <a:r>
              <a:rPr lang="en-US" sz="3200" dirty="0" smtClean="0">
                <a:solidFill>
                  <a:srgbClr val="0000CC"/>
                </a:solidFill>
              </a:rPr>
              <a:t> Information </a:t>
            </a:r>
            <a:r>
              <a:rPr lang="en-US" sz="3200" dirty="0">
                <a:solidFill>
                  <a:srgbClr val="0000CC"/>
                </a:solidFill>
              </a:rPr>
              <a:t>generation </a:t>
            </a:r>
            <a:r>
              <a:rPr lang="en-US" sz="3200" dirty="0" smtClean="0">
                <a:solidFill>
                  <a:srgbClr val="0000CC"/>
                </a:solidFill>
                <a:sym typeface="Wingdings" panose="05000000000000000000" pitchFamily="2" charset="2"/>
              </a:rPr>
              <a:t></a:t>
            </a:r>
            <a:r>
              <a:rPr lang="en-US" sz="3200" dirty="0" smtClean="0">
                <a:solidFill>
                  <a:srgbClr val="0000CC"/>
                </a:solidFill>
              </a:rPr>
              <a:t> Decision </a:t>
            </a:r>
            <a:r>
              <a:rPr lang="en-US" sz="3200" dirty="0">
                <a:solidFill>
                  <a:srgbClr val="0000CC"/>
                </a:solidFill>
              </a:rPr>
              <a:t>making </a:t>
            </a:r>
            <a:r>
              <a:rPr lang="en-US" sz="3200" dirty="0" smtClean="0">
                <a:solidFill>
                  <a:srgbClr val="0000CC"/>
                </a:solidFill>
                <a:sym typeface="Wingdings" panose="05000000000000000000" pitchFamily="2" charset="2"/>
              </a:rPr>
              <a:t></a:t>
            </a:r>
            <a:r>
              <a:rPr lang="en-US" sz="3200" dirty="0" smtClean="0">
                <a:solidFill>
                  <a:srgbClr val="0000CC"/>
                </a:solidFill>
              </a:rPr>
              <a:t> Process management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7634455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Wha</a:t>
            </a:r>
            <a:r>
              <a:rPr lang="en-US" dirty="0" smtClean="0"/>
              <a:t> makes a good </a:t>
            </a:r>
            <a:r>
              <a:rPr lang="en-US" dirty="0" err="1" smtClean="0"/>
              <a:t>Busines</a:t>
            </a:r>
            <a:r>
              <a:rPr lang="en-US" dirty="0" smtClean="0"/>
              <a:t> Report?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smtClean="0"/>
              <a:t>Slide 1- </a:t>
            </a:r>
            <a:fld id="{0CFEC368-1D7A-4F81-ABF6-AE0E36BAF64C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92223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to </a:t>
            </a:r>
            <a:r>
              <a:rPr lang="en-US" dirty="0" smtClean="0"/>
              <a:t>Any Successful Report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610600" cy="4876800"/>
          </a:xfrm>
        </p:spPr>
        <p:txBody>
          <a:bodyPr>
            <a:normAutofit/>
          </a:bodyPr>
          <a:lstStyle/>
          <a:p>
            <a:r>
              <a:rPr lang="en-US" sz="3200" dirty="0" smtClean="0"/>
              <a:t>Clarity …</a:t>
            </a:r>
          </a:p>
          <a:p>
            <a:r>
              <a:rPr lang="en-US" sz="3200" dirty="0" smtClean="0"/>
              <a:t>Brevity …</a:t>
            </a:r>
          </a:p>
          <a:p>
            <a:r>
              <a:rPr lang="en-US" sz="3200" dirty="0" smtClean="0"/>
              <a:t>Completeness …</a:t>
            </a:r>
          </a:p>
          <a:p>
            <a:r>
              <a:rPr lang="en-US" sz="3200" dirty="0" smtClean="0"/>
              <a:t>Correctness …</a:t>
            </a:r>
          </a:p>
          <a:p>
            <a:r>
              <a:rPr lang="en-US" sz="3200" dirty="0" smtClean="0"/>
              <a:t>Report types (in terms of content and format)</a:t>
            </a:r>
          </a:p>
          <a:p>
            <a:pPr lvl="1"/>
            <a:r>
              <a:rPr lang="en-US" sz="2800" dirty="0" smtClean="0"/>
              <a:t>Informal – a single letter or a memo</a:t>
            </a:r>
          </a:p>
          <a:p>
            <a:pPr lvl="1"/>
            <a:r>
              <a:rPr lang="en-US" sz="2800" dirty="0" smtClean="0"/>
              <a:t>Formal – 10-100 pages; cover + summary + text</a:t>
            </a:r>
          </a:p>
          <a:p>
            <a:pPr lvl="1"/>
            <a:r>
              <a:rPr lang="en-US" sz="2800" dirty="0" smtClean="0"/>
              <a:t>Short report – periodic, informative, investigative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955366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Application Case </a:t>
            </a:r>
            <a:r>
              <a:rPr lang="en-US" dirty="0" smtClean="0"/>
              <a:t>3.1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58200" cy="487680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Delta Lloyd Group Ensures Accuracy and Efficiency in Financial Reporting</a:t>
            </a:r>
            <a:endParaRPr lang="en-US" dirty="0" smtClean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US" sz="3200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Questions for Discussion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/>
              <a:t>How did Delta Lloyd Group improve </a:t>
            </a:r>
            <a:r>
              <a:rPr lang="en-US" sz="3200" dirty="0" smtClean="0"/>
              <a:t>accuracy and </a:t>
            </a:r>
            <a:r>
              <a:rPr lang="en-US" sz="3200" dirty="0"/>
              <a:t>efficiency in financial reporting?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 smtClean="0"/>
              <a:t>What </a:t>
            </a:r>
            <a:r>
              <a:rPr lang="en-US" sz="3200" dirty="0"/>
              <a:t>were the challenges, the </a:t>
            </a:r>
            <a:r>
              <a:rPr lang="en-US" sz="3200" dirty="0" smtClean="0"/>
              <a:t>proposed solution, and </a:t>
            </a:r>
            <a:r>
              <a:rPr lang="en-US" sz="3200" dirty="0"/>
              <a:t>the obtained results?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 smtClean="0"/>
              <a:t>Why </a:t>
            </a:r>
            <a:r>
              <a:rPr lang="en-US" sz="3200" dirty="0"/>
              <a:t>is it important for Delta Lloyd Group </a:t>
            </a:r>
            <a:r>
              <a:rPr lang="en-US" sz="3200" dirty="0" smtClean="0"/>
              <a:t>to comply </a:t>
            </a:r>
            <a:r>
              <a:rPr lang="en-US" sz="3200" dirty="0"/>
              <a:t>with industry regulations?</a:t>
            </a:r>
          </a:p>
        </p:txBody>
      </p:sp>
    </p:spTree>
    <p:extLst>
      <p:ext uri="{BB962C8B-B14F-4D97-AF65-F5344CB8AC3E}">
        <p14:creationId xmlns:p14="http://schemas.microsoft.com/office/powerpoint/2010/main" val="17090203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Types of Business Reports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Metric Management </a:t>
            </a:r>
            <a:r>
              <a:rPr lang="en-US" sz="3200" dirty="0" smtClean="0"/>
              <a:t>Reports</a:t>
            </a:r>
          </a:p>
          <a:p>
            <a:pPr lvl="1"/>
            <a:r>
              <a:rPr lang="en-US" sz="2800" dirty="0" smtClean="0"/>
              <a:t>Help manage business performance through metrics (</a:t>
            </a:r>
            <a:r>
              <a:rPr lang="en-US" sz="2800" dirty="0" smtClean="0">
                <a:hlinkClick r:id="rId2" action="ppaction://hlinkfile"/>
              </a:rPr>
              <a:t>SLA</a:t>
            </a:r>
            <a:r>
              <a:rPr lang="en-US" sz="2800" dirty="0" smtClean="0"/>
              <a:t>s for externals; </a:t>
            </a:r>
            <a:r>
              <a:rPr lang="en-US" sz="2800" dirty="0" smtClean="0">
                <a:hlinkClick r:id="rId3"/>
              </a:rPr>
              <a:t>KPIs</a:t>
            </a:r>
            <a:r>
              <a:rPr lang="en-US" sz="2800" dirty="0" smtClean="0"/>
              <a:t> for internals)</a:t>
            </a:r>
          </a:p>
          <a:p>
            <a:r>
              <a:rPr lang="en-US" sz="3200" dirty="0" smtClean="0">
                <a:hlinkClick r:id="rId4"/>
              </a:rPr>
              <a:t>Dashboard</a:t>
            </a:r>
            <a:r>
              <a:rPr lang="en-US" sz="3200" dirty="0">
                <a:hlinkClick r:id="rId4"/>
              </a:rPr>
              <a:t>-Type </a:t>
            </a:r>
            <a:r>
              <a:rPr lang="en-US" sz="3200" dirty="0" smtClean="0">
                <a:hlinkClick r:id="rId4"/>
              </a:rPr>
              <a:t>Reports</a:t>
            </a:r>
            <a:endParaRPr lang="en-US" sz="3200" dirty="0" smtClean="0"/>
          </a:p>
          <a:p>
            <a:pPr lvl="1"/>
            <a:r>
              <a:rPr lang="en-US" sz="2800" dirty="0" smtClean="0"/>
              <a:t>Graphical presentation of several performance indicators in a single page using dials/gauges </a:t>
            </a:r>
          </a:p>
          <a:p>
            <a:r>
              <a:rPr lang="en-US" sz="3200" dirty="0">
                <a:hlinkClick r:id="rId5"/>
              </a:rPr>
              <a:t>Balanced </a:t>
            </a:r>
            <a:r>
              <a:rPr lang="en-US" sz="3200" dirty="0" smtClean="0">
                <a:hlinkClick r:id="rId5"/>
              </a:rPr>
              <a:t>Scorecard-Type Reports</a:t>
            </a:r>
            <a:endParaRPr lang="en-US" sz="3200" dirty="0" smtClean="0"/>
          </a:p>
          <a:p>
            <a:pPr lvl="1"/>
            <a:r>
              <a:rPr lang="en-US" sz="2800" dirty="0" smtClean="0"/>
              <a:t>Include financial, customer, business </a:t>
            </a:r>
            <a:r>
              <a:rPr lang="en-US" sz="2800" dirty="0"/>
              <a:t>process, and learning </a:t>
            </a:r>
            <a:r>
              <a:rPr lang="en-US" sz="2800" dirty="0" smtClean="0"/>
              <a:t>&amp; growth indicators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9370925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Application Case </a:t>
            </a:r>
            <a:r>
              <a:rPr lang="en-US" dirty="0" smtClean="0"/>
              <a:t>3.2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05800" cy="4876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Flood of Paper Ends at </a:t>
            </a:r>
            <a:r>
              <a:rPr lang="en-US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FEMA</a:t>
            </a:r>
          </a:p>
          <a:p>
            <a:pPr marL="0" indent="0">
              <a:buNone/>
            </a:pPr>
            <a:endParaRPr lang="en-US" dirty="0" smtClean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US" sz="3200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Questions for Discussion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/>
              <a:t>What is FEMA and what does it do?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 smtClean="0"/>
              <a:t>What </a:t>
            </a:r>
            <a:r>
              <a:rPr lang="en-US" sz="3200" dirty="0"/>
              <a:t>are the main challenges that FEMA </a:t>
            </a:r>
            <a:r>
              <a:rPr lang="en-US" sz="3200" dirty="0" smtClean="0"/>
              <a:t>faces in delivering its services?</a:t>
            </a:r>
            <a:endParaRPr lang="en-US" sz="3200" dirty="0"/>
          </a:p>
          <a:p>
            <a:pPr marL="514350" indent="-514350">
              <a:buFont typeface="+mj-lt"/>
              <a:buAutoNum type="arabicPeriod"/>
            </a:pPr>
            <a:r>
              <a:rPr lang="en-US" sz="3200" dirty="0" smtClean="0"/>
              <a:t>How </a:t>
            </a:r>
            <a:r>
              <a:rPr lang="en-US" sz="3200" dirty="0"/>
              <a:t>did FEMA improve its inefficient </a:t>
            </a:r>
            <a:r>
              <a:rPr lang="en-US" sz="3200" dirty="0" smtClean="0"/>
              <a:t>reporting practices</a:t>
            </a:r>
            <a:r>
              <a:rPr lang="en-US" sz="32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7952456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 and Information Visualization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610600" cy="4876800"/>
          </a:xfrm>
        </p:spPr>
        <p:txBody>
          <a:bodyPr>
            <a:normAutofit/>
          </a:bodyPr>
          <a:lstStyle/>
          <a:p>
            <a:pPr marL="0" lvl="1" indent="0" algn="ctr">
              <a:buNone/>
            </a:pPr>
            <a:r>
              <a:rPr lang="en-US" dirty="0" smtClean="0">
                <a:solidFill>
                  <a:srgbClr val="0000CC"/>
                </a:solidFill>
              </a:rPr>
              <a:t>“</a:t>
            </a:r>
            <a:r>
              <a:rPr lang="en-US" dirty="0">
                <a:solidFill>
                  <a:srgbClr val="0000CC"/>
                </a:solidFill>
              </a:rPr>
              <a:t>The use of visual representations to explore, </a:t>
            </a:r>
            <a:r>
              <a:rPr lang="en-US" dirty="0" smtClean="0">
                <a:solidFill>
                  <a:srgbClr val="0000CC"/>
                </a:solidFill>
              </a:rPr>
              <a:t>make </a:t>
            </a:r>
            <a:r>
              <a:rPr lang="en-US" dirty="0">
                <a:solidFill>
                  <a:srgbClr val="0000CC"/>
                </a:solidFill>
              </a:rPr>
              <a:t>sense of, and communicate data</a:t>
            </a:r>
            <a:r>
              <a:rPr lang="en-US" dirty="0" smtClean="0">
                <a:solidFill>
                  <a:srgbClr val="0000CC"/>
                </a:solidFill>
              </a:rPr>
              <a:t>.”</a:t>
            </a:r>
          </a:p>
          <a:p>
            <a:pPr marL="0" lvl="1" indent="0" algn="ctr">
              <a:buNone/>
            </a:pPr>
            <a:r>
              <a:rPr lang="en-US" sz="1800" dirty="0">
                <a:solidFill>
                  <a:srgbClr val="0000CC"/>
                </a:solidFill>
              </a:rPr>
              <a:t>	</a:t>
            </a:r>
          </a:p>
          <a:p>
            <a:r>
              <a:rPr lang="en-US" sz="3000" dirty="0" smtClean="0"/>
              <a:t>Data visualization vs. Information visualization</a:t>
            </a:r>
          </a:p>
          <a:p>
            <a:r>
              <a:rPr lang="en-US" sz="3000" dirty="0" smtClean="0"/>
              <a:t>Information </a:t>
            </a:r>
            <a:r>
              <a:rPr lang="en-US" sz="3000" dirty="0"/>
              <a:t>= </a:t>
            </a:r>
            <a:r>
              <a:rPr lang="en-US" sz="3000" dirty="0" smtClean="0"/>
              <a:t>aggregation, summarization</a:t>
            </a:r>
            <a:r>
              <a:rPr lang="en-US" sz="3000" dirty="0"/>
              <a:t>, and contextualization of </a:t>
            </a:r>
            <a:r>
              <a:rPr lang="en-US" sz="3000" dirty="0" smtClean="0"/>
              <a:t>data</a:t>
            </a:r>
          </a:p>
          <a:p>
            <a:r>
              <a:rPr lang="en-US" sz="3000" dirty="0">
                <a:hlinkClick r:id="rId2"/>
              </a:rPr>
              <a:t>Related to information graphics, scientific visualization, and statistical </a:t>
            </a:r>
            <a:r>
              <a:rPr lang="en-US" sz="3000" dirty="0" smtClean="0">
                <a:hlinkClick r:id="rId2"/>
              </a:rPr>
              <a:t>graphics</a:t>
            </a:r>
            <a:endParaRPr lang="en-US" sz="3000" dirty="0" smtClean="0"/>
          </a:p>
          <a:p>
            <a:r>
              <a:rPr lang="en-US" sz="3000" dirty="0" smtClean="0"/>
              <a:t>Often includes charts, graphs, illustrations, …</a:t>
            </a:r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35045069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Application Case </a:t>
            </a:r>
            <a:r>
              <a:rPr lang="en-US" dirty="0" smtClean="0"/>
              <a:t>3.3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34400" cy="48768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Tableau Saves </a:t>
            </a:r>
            <a:r>
              <a:rPr lang="en-US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Blastrac</a:t>
            </a:r>
            <a:r>
              <a:rPr lang="en-US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Thousands </a:t>
            </a:r>
            <a:r>
              <a:rPr lang="en-US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 Dollars with </a:t>
            </a:r>
            <a:r>
              <a:rPr lang="en-US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Simplified </a:t>
            </a:r>
            <a:r>
              <a:rPr lang="en-US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Information </a:t>
            </a:r>
            <a:r>
              <a:rPr lang="en-US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Sharing</a:t>
            </a:r>
          </a:p>
          <a:p>
            <a:pPr marL="0" indent="0">
              <a:buNone/>
            </a:pPr>
            <a:r>
              <a:rPr lang="en-US" sz="1800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endParaRPr lang="en-US" sz="1800" dirty="0" smtClean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US" sz="3500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Questions </a:t>
            </a:r>
            <a:r>
              <a:rPr lang="en-US" sz="3500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 Discussion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 smtClean="0"/>
              <a:t>How </a:t>
            </a:r>
            <a:r>
              <a:rPr lang="en-US" sz="3200" dirty="0"/>
              <a:t>did Blastrac achieve significant cost </a:t>
            </a:r>
            <a:r>
              <a:rPr lang="en-US" sz="3200" dirty="0" smtClean="0"/>
              <a:t>saving in </a:t>
            </a:r>
            <a:r>
              <a:rPr lang="en-US" sz="3200" dirty="0"/>
              <a:t>reporting and information sharing?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 smtClean="0"/>
              <a:t>What </a:t>
            </a:r>
            <a:r>
              <a:rPr lang="en-US" sz="3200" dirty="0"/>
              <a:t>were the challenge, the proposed </a:t>
            </a:r>
            <a:r>
              <a:rPr lang="en-US" sz="3200" dirty="0" smtClean="0"/>
              <a:t>solution, and </a:t>
            </a:r>
            <a:r>
              <a:rPr lang="en-US" sz="3200" dirty="0"/>
              <a:t>the obtained results?</a:t>
            </a:r>
          </a:p>
        </p:txBody>
      </p:sp>
    </p:spTree>
    <p:extLst>
      <p:ext uri="{BB962C8B-B14F-4D97-AF65-F5344CB8AC3E}">
        <p14:creationId xmlns:p14="http://schemas.microsoft.com/office/powerpoint/2010/main" val="33917673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Brief History of Data Visualization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58200" cy="4876800"/>
          </a:xfrm>
        </p:spPr>
        <p:txBody>
          <a:bodyPr>
            <a:normAutofit/>
          </a:bodyPr>
          <a:lstStyle/>
          <a:p>
            <a:r>
              <a:rPr lang="en-US" dirty="0" smtClean="0"/>
              <a:t>Data </a:t>
            </a:r>
            <a:r>
              <a:rPr lang="en-US" dirty="0"/>
              <a:t>visualization </a:t>
            </a:r>
            <a:r>
              <a:rPr lang="en-US" dirty="0" smtClean="0"/>
              <a:t>can date </a:t>
            </a:r>
            <a:r>
              <a:rPr lang="en-US" dirty="0"/>
              <a:t>back to the second </a:t>
            </a:r>
            <a:r>
              <a:rPr lang="en-US" dirty="0" smtClean="0"/>
              <a:t>century AD</a:t>
            </a:r>
          </a:p>
          <a:p>
            <a:r>
              <a:rPr lang="en-US" dirty="0" smtClean="0"/>
              <a:t>Most </a:t>
            </a:r>
            <a:r>
              <a:rPr lang="en-US" dirty="0"/>
              <a:t>developments have occurred in the last two and a half </a:t>
            </a:r>
            <a:r>
              <a:rPr lang="en-US" dirty="0" smtClean="0"/>
              <a:t>centuries</a:t>
            </a:r>
          </a:p>
          <a:p>
            <a:r>
              <a:rPr lang="en-US" dirty="0" smtClean="0"/>
              <a:t>Until recently it was not recognized as a discipline</a:t>
            </a:r>
          </a:p>
          <a:p>
            <a:r>
              <a:rPr lang="en-US" dirty="0" smtClean="0"/>
              <a:t>Today’s </a:t>
            </a:r>
            <a:r>
              <a:rPr lang="en-US" dirty="0"/>
              <a:t>most popular visual forms date back </a:t>
            </a:r>
            <a:r>
              <a:rPr lang="en-US" dirty="0" smtClean="0"/>
              <a:t>a few </a:t>
            </a:r>
            <a:r>
              <a:rPr lang="en-US" dirty="0"/>
              <a:t>centuries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02722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First Pie Chart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Created </a:t>
            </a:r>
            <a:r>
              <a:rPr lang="en-US" dirty="0"/>
              <a:t>by William Playfair in 1801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" y="1676400"/>
            <a:ext cx="6188564" cy="4572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340964" y="2099370"/>
            <a:ext cx="272683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b="0" dirty="0" smtClean="0">
                <a:solidFill>
                  <a:srgbClr val="0000CC"/>
                </a:solidFill>
                <a:effectLst/>
              </a:rPr>
              <a:t>William Playfair </a:t>
            </a:r>
            <a:r>
              <a:rPr lang="en-US" b="0" dirty="0">
                <a:solidFill>
                  <a:srgbClr val="0000CC"/>
                </a:solidFill>
                <a:effectLst/>
              </a:rPr>
              <a:t>is widely credited as the inventor of the modern chart, having created the first line and pie </a:t>
            </a:r>
            <a:r>
              <a:rPr lang="en-US" b="0" dirty="0" smtClean="0">
                <a:solidFill>
                  <a:srgbClr val="0000CC"/>
                </a:solidFill>
                <a:effectLst/>
              </a:rPr>
              <a:t>charts.</a:t>
            </a:r>
            <a:endParaRPr lang="en-US" b="0" dirty="0">
              <a:solidFill>
                <a:srgbClr val="0000CC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2689896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Decimation </a:t>
            </a:r>
            <a:r>
              <a:rPr lang="en-US" dirty="0"/>
              <a:t>of Napoleon’s Army During the 1812 Russian Campaign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38593"/>
            <a:ext cx="8229600" cy="392400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81000" y="5791200"/>
            <a:ext cx="8534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1313" indent="-341313" algn="l">
              <a:buFont typeface="Arial" panose="020B0604020202020204" pitchFamily="34" charset="0"/>
              <a:buChar char="•"/>
            </a:pPr>
            <a:r>
              <a:rPr lang="en-US" b="0" dirty="0" smtClean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Arguably the most popular multi-dimensional chart</a:t>
            </a:r>
          </a:p>
        </p:txBody>
      </p:sp>
      <p:sp>
        <p:nvSpPr>
          <p:cNvPr id="7" name="Rectangle 6"/>
          <p:cNvSpPr/>
          <p:nvPr/>
        </p:nvSpPr>
        <p:spPr>
          <a:xfrm>
            <a:off x="5891740" y="5421868"/>
            <a:ext cx="27950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800" b="0" i="1" dirty="0" smtClean="0"/>
              <a:t>By Charles </a:t>
            </a:r>
            <a:r>
              <a:rPr lang="en-US" sz="1800" b="0" i="1" dirty="0"/>
              <a:t>Joseph Minard</a:t>
            </a:r>
            <a:endParaRPr lang="en-US" sz="1800" i="1" dirty="0"/>
          </a:p>
        </p:txBody>
      </p:sp>
    </p:spTree>
    <p:extLst>
      <p:ext uri="{BB962C8B-B14F-4D97-AF65-F5344CB8AC3E}">
        <p14:creationId xmlns:p14="http://schemas.microsoft.com/office/powerpoint/2010/main" val="37185236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Brief History of Data Visualization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34400" cy="4876800"/>
          </a:xfrm>
        </p:spPr>
        <p:txBody>
          <a:bodyPr>
            <a:normAutofit lnSpcReduction="10000"/>
          </a:bodyPr>
          <a:lstStyle/>
          <a:p>
            <a:r>
              <a:rPr lang="en-US" sz="3200" dirty="0" smtClean="0"/>
              <a:t>1900s – </a:t>
            </a:r>
          </a:p>
          <a:p>
            <a:pPr lvl="1"/>
            <a:r>
              <a:rPr lang="en-US" sz="2800" dirty="0" smtClean="0"/>
              <a:t>more formal attitude toward visualization</a:t>
            </a:r>
          </a:p>
          <a:p>
            <a:pPr lvl="1"/>
            <a:r>
              <a:rPr lang="en-US" sz="2800" dirty="0"/>
              <a:t>focus on </a:t>
            </a:r>
            <a:r>
              <a:rPr lang="en-US" sz="2800" dirty="0" smtClean="0"/>
              <a:t>color</a:t>
            </a:r>
            <a:r>
              <a:rPr lang="en-US" sz="2800" dirty="0"/>
              <a:t>, value scales, and </a:t>
            </a:r>
            <a:r>
              <a:rPr lang="en-US" sz="2800" dirty="0" smtClean="0"/>
              <a:t>labeling</a:t>
            </a:r>
          </a:p>
          <a:p>
            <a:pPr lvl="1"/>
            <a:r>
              <a:rPr lang="en-US" sz="2800" dirty="0" smtClean="0"/>
              <a:t>Publication of the book Semiologie Graphique</a:t>
            </a:r>
          </a:p>
          <a:p>
            <a:r>
              <a:rPr lang="en-US" sz="3200" dirty="0" smtClean="0"/>
              <a:t>2000s – </a:t>
            </a:r>
          </a:p>
          <a:p>
            <a:pPr lvl="1"/>
            <a:r>
              <a:rPr lang="en-US" sz="2800" dirty="0" smtClean="0"/>
              <a:t>Emergence of Internet as the medium for information visualization </a:t>
            </a:r>
            <a:r>
              <a:rPr lang="en-US" sz="2800" dirty="0">
                <a:sym typeface="Wingdings" panose="05000000000000000000" pitchFamily="2" charset="2"/>
              </a:rPr>
              <a:t> raising visual literacy</a:t>
            </a:r>
            <a:endParaRPr lang="en-US" sz="2800" dirty="0" smtClean="0"/>
          </a:p>
          <a:p>
            <a:pPr lvl="1"/>
            <a:r>
              <a:rPr lang="en-US" sz="2800" dirty="0" smtClean="0"/>
              <a:t>Incorporate </a:t>
            </a:r>
            <a:r>
              <a:rPr lang="en-US" sz="2800" dirty="0"/>
              <a:t>interaction, animation, </a:t>
            </a:r>
            <a:r>
              <a:rPr lang="en-US" sz="2800" dirty="0" smtClean="0"/>
              <a:t>3D graphics-rendering, virtual worlds, real-time data feed</a:t>
            </a:r>
          </a:p>
          <a:p>
            <a:r>
              <a:rPr lang="en-US" dirty="0" smtClean="0"/>
              <a:t>2010s and beyond – 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14698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Application Case </a:t>
            </a:r>
            <a:r>
              <a:rPr lang="en-US" dirty="0" smtClean="0"/>
              <a:t>3.4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82000" cy="487680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TIBCO Spotfire Provides Dana-Farber Cancer Institute with Unprecedented Insight</a:t>
            </a:r>
          </a:p>
          <a:p>
            <a:pPr marL="0" indent="0">
              <a:buNone/>
            </a:pPr>
            <a:r>
              <a:rPr lang="en-US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into Cancer Vaccine Clinical </a:t>
            </a:r>
            <a:r>
              <a:rPr lang="en-US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Trials</a:t>
            </a:r>
          </a:p>
          <a:p>
            <a:pPr marL="0" indent="0">
              <a:buNone/>
            </a:pPr>
            <a:r>
              <a:rPr lang="en-US" sz="3500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Questions </a:t>
            </a:r>
            <a:r>
              <a:rPr lang="en-US" sz="3500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 Discussion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 smtClean="0"/>
              <a:t>How </a:t>
            </a:r>
            <a:r>
              <a:rPr lang="en-US" sz="3200" dirty="0"/>
              <a:t>did Dana-Farber Cancer Institute </a:t>
            </a:r>
            <a:r>
              <a:rPr lang="en-US" sz="3200" dirty="0" smtClean="0"/>
              <a:t>use TIBCO </a:t>
            </a:r>
            <a:r>
              <a:rPr lang="en-US" sz="3200" dirty="0"/>
              <a:t>Spotfire to enhance information </a:t>
            </a:r>
            <a:r>
              <a:rPr lang="en-US" sz="3200" dirty="0" smtClean="0"/>
              <a:t>reporting and </a:t>
            </a:r>
            <a:r>
              <a:rPr lang="en-US" sz="3200" dirty="0"/>
              <a:t>visualization?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 smtClean="0"/>
              <a:t>What </a:t>
            </a:r>
            <a:r>
              <a:rPr lang="en-US" sz="3200" dirty="0"/>
              <a:t>were the challenges, the proposed </a:t>
            </a:r>
            <a:r>
              <a:rPr lang="en-US" sz="3200" dirty="0" smtClean="0"/>
              <a:t>solution, and </a:t>
            </a:r>
            <a:r>
              <a:rPr lang="en-US" sz="3200" dirty="0"/>
              <a:t>the obtained results?</a:t>
            </a:r>
          </a:p>
        </p:txBody>
      </p:sp>
    </p:spTree>
    <p:extLst>
      <p:ext uri="{BB962C8B-B14F-4D97-AF65-F5344CB8AC3E}">
        <p14:creationId xmlns:p14="http://schemas.microsoft.com/office/powerpoint/2010/main" val="22295378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Different Types of Charts and Graphs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609600"/>
          </a:xfrm>
        </p:spPr>
        <p:txBody>
          <a:bodyPr>
            <a:normAutofit/>
          </a:bodyPr>
          <a:lstStyle/>
          <a:p>
            <a:r>
              <a:rPr lang="en-US" sz="3200" dirty="0" smtClean="0"/>
              <a:t>Which one to use? Where and when?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267200" y="2514600"/>
            <a:ext cx="4419600" cy="39624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88925" indent="-288925" algn="l" defTabSz="914400" rtl="0" eaLnBrk="1" latinLnBrk="0" hangingPunct="1">
              <a:spcBef>
                <a:spcPct val="20000"/>
              </a:spcBef>
              <a:buClr>
                <a:srgbClr val="F85E08"/>
              </a:buClr>
              <a:buSzPct val="85000"/>
              <a:buFont typeface="Wingdings" panose="05000000000000000000" pitchFamily="2" charset="2"/>
              <a:buChar char="§"/>
              <a:defRPr sz="3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69913" indent="-295275" algn="l" defTabSz="914400" rtl="0" eaLnBrk="1" latinLnBrk="0" hangingPunct="1">
              <a:spcBef>
                <a:spcPct val="20000"/>
              </a:spcBef>
              <a:buClr>
                <a:srgbClr val="F85E08"/>
              </a:buClr>
              <a:buSzPct val="85000"/>
              <a:buFont typeface="Wingdings" panose="05000000000000000000" pitchFamily="2" charset="2"/>
              <a:buChar char="§"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60425" indent="-312738" algn="l" defTabSz="914400" rtl="0" eaLnBrk="1" latinLnBrk="0" hangingPunct="1">
              <a:spcBef>
                <a:spcPct val="20000"/>
              </a:spcBef>
              <a:buClr>
                <a:srgbClr val="F85E08"/>
              </a:buClr>
              <a:buSzPct val="90000"/>
              <a:buFont typeface="Wingdings" panose="05000000000000000000" pitchFamily="2" charset="2"/>
              <a:buChar char="§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41413" indent="-319088" algn="l" defTabSz="914400" rtl="0" eaLnBrk="1" latinLnBrk="0" hangingPunct="1">
              <a:spcBef>
                <a:spcPct val="20000"/>
              </a:spcBef>
              <a:buClr>
                <a:srgbClr val="F85E08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12863" indent="-261938" algn="l" defTabSz="914400" rtl="0" eaLnBrk="1" latinLnBrk="0" hangingPunct="1">
              <a:spcBef>
                <a:spcPct val="20000"/>
              </a:spcBef>
              <a:buClr>
                <a:srgbClr val="F85E08"/>
              </a:buClr>
              <a:buSzPct val="100000"/>
              <a:buFont typeface="Wingdings" panose="05000000000000000000" pitchFamily="2" charset="2"/>
              <a:buChar char="§"/>
              <a:defRPr sz="2000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US" sz="3000" b="0" dirty="0" smtClean="0">
                <a:solidFill>
                  <a:srgbClr val="F85E08"/>
                </a:solidFill>
                <a:effectLst/>
              </a:rPr>
              <a:t>Specialized Charts and Graphs (tutorial)</a:t>
            </a:r>
          </a:p>
          <a:p>
            <a:pPr lvl="1" fontAlgn="auto">
              <a:spcAft>
                <a:spcPts val="0"/>
              </a:spcAft>
            </a:pPr>
            <a:r>
              <a:rPr lang="en-US" sz="2800" b="0" dirty="0" smtClean="0">
                <a:effectLst/>
              </a:rPr>
              <a:t>Histogram</a:t>
            </a:r>
          </a:p>
          <a:p>
            <a:pPr lvl="1" fontAlgn="auto">
              <a:spcAft>
                <a:spcPts val="0"/>
              </a:spcAft>
            </a:pPr>
            <a:r>
              <a:rPr lang="en-US" sz="2800" b="0" dirty="0" smtClean="0">
                <a:effectLst/>
              </a:rPr>
              <a:t>Gantt Chart</a:t>
            </a:r>
          </a:p>
          <a:p>
            <a:pPr lvl="1" fontAlgn="auto">
              <a:spcAft>
                <a:spcPts val="0"/>
              </a:spcAft>
            </a:pPr>
            <a:r>
              <a:rPr lang="en-US" sz="2800" b="0" dirty="0" smtClean="0">
                <a:effectLst/>
              </a:rPr>
              <a:t>PERT Chart</a:t>
            </a:r>
          </a:p>
          <a:p>
            <a:pPr lvl="1" fontAlgn="auto">
              <a:spcAft>
                <a:spcPts val="0"/>
              </a:spcAft>
            </a:pPr>
            <a:r>
              <a:rPr lang="en-US" sz="2800" b="0" dirty="0" smtClean="0">
                <a:effectLst/>
              </a:rPr>
              <a:t>Geographic Map</a:t>
            </a:r>
          </a:p>
          <a:p>
            <a:pPr lvl="1" fontAlgn="auto">
              <a:spcAft>
                <a:spcPts val="0"/>
              </a:spcAft>
            </a:pPr>
            <a:r>
              <a:rPr lang="en-US" sz="2800" b="0" dirty="0" smtClean="0">
                <a:effectLst/>
              </a:rPr>
              <a:t>Bullet Graph</a:t>
            </a:r>
          </a:p>
          <a:p>
            <a:pPr lvl="1" fontAlgn="auto">
              <a:spcAft>
                <a:spcPts val="0"/>
              </a:spcAft>
            </a:pPr>
            <a:r>
              <a:rPr lang="en-US" sz="2800" b="0" dirty="0" smtClean="0">
                <a:effectLst/>
              </a:rPr>
              <a:t>Heat Map / Tree Map</a:t>
            </a:r>
          </a:p>
          <a:p>
            <a:pPr lvl="1" fontAlgn="auto">
              <a:spcAft>
                <a:spcPts val="0"/>
              </a:spcAft>
            </a:pPr>
            <a:r>
              <a:rPr lang="en-US" sz="2800" b="0" dirty="0" smtClean="0">
                <a:effectLst/>
              </a:rPr>
              <a:t>Highlight Table</a:t>
            </a:r>
            <a:endParaRPr lang="en-US" sz="2800" b="0" dirty="0">
              <a:effectLst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609600" y="2514600"/>
            <a:ext cx="4038600" cy="3962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88925" indent="-288925" algn="l" defTabSz="914400" rtl="0" eaLnBrk="1" latinLnBrk="0" hangingPunct="1">
              <a:spcBef>
                <a:spcPct val="20000"/>
              </a:spcBef>
              <a:buClr>
                <a:srgbClr val="F85E08"/>
              </a:buClr>
              <a:buSzPct val="85000"/>
              <a:buFont typeface="Wingdings" panose="05000000000000000000" pitchFamily="2" charset="2"/>
              <a:buChar char="§"/>
              <a:defRPr sz="3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69913" indent="-295275" algn="l" defTabSz="914400" rtl="0" eaLnBrk="1" latinLnBrk="0" hangingPunct="1">
              <a:spcBef>
                <a:spcPct val="20000"/>
              </a:spcBef>
              <a:buClr>
                <a:srgbClr val="F85E08"/>
              </a:buClr>
              <a:buSzPct val="85000"/>
              <a:buFont typeface="Wingdings" panose="05000000000000000000" pitchFamily="2" charset="2"/>
              <a:buChar char="§"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60425" indent="-312738" algn="l" defTabSz="914400" rtl="0" eaLnBrk="1" latinLnBrk="0" hangingPunct="1">
              <a:spcBef>
                <a:spcPct val="20000"/>
              </a:spcBef>
              <a:buClr>
                <a:srgbClr val="F85E08"/>
              </a:buClr>
              <a:buSzPct val="90000"/>
              <a:buFont typeface="Wingdings" panose="05000000000000000000" pitchFamily="2" charset="2"/>
              <a:buChar char="§"/>
              <a:defRPr sz="2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41413" indent="-319088" algn="l" defTabSz="914400" rtl="0" eaLnBrk="1" latinLnBrk="0" hangingPunct="1">
              <a:spcBef>
                <a:spcPct val="20000"/>
              </a:spcBef>
              <a:buClr>
                <a:srgbClr val="F85E08"/>
              </a:buClr>
              <a:buFont typeface="Wingdings" panose="05000000000000000000" pitchFamily="2" charset="2"/>
              <a:buChar char="§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12863" indent="-261938" algn="l" defTabSz="914400" rtl="0" eaLnBrk="1" latinLnBrk="0" hangingPunct="1">
              <a:spcBef>
                <a:spcPct val="20000"/>
              </a:spcBef>
              <a:buClr>
                <a:srgbClr val="F85E08"/>
              </a:buClr>
              <a:buSzPct val="100000"/>
              <a:buFont typeface="Wingdings" panose="05000000000000000000" pitchFamily="2" charset="2"/>
              <a:buChar char="§"/>
              <a:defRPr sz="2000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en-US" sz="2800" b="0" dirty="0" smtClean="0">
                <a:solidFill>
                  <a:srgbClr val="F85E08"/>
                </a:solidFill>
                <a:effectLst/>
              </a:rPr>
              <a:t>Basic Charts and Graphs</a:t>
            </a:r>
          </a:p>
          <a:p>
            <a:pPr lvl="1" fontAlgn="auto">
              <a:spcAft>
                <a:spcPts val="0"/>
              </a:spcAft>
            </a:pPr>
            <a:r>
              <a:rPr lang="en-US" sz="2600" b="0" dirty="0" smtClean="0">
                <a:effectLst/>
                <a:hlinkClick r:id="rId2"/>
              </a:rPr>
              <a:t>Line Chart</a:t>
            </a:r>
          </a:p>
          <a:p>
            <a:pPr lvl="1" fontAlgn="auto">
              <a:spcAft>
                <a:spcPts val="0"/>
              </a:spcAft>
            </a:pPr>
            <a:r>
              <a:rPr lang="en-US" sz="2600" b="0" dirty="0" smtClean="0">
                <a:effectLst/>
                <a:hlinkClick r:id="rId2"/>
              </a:rPr>
              <a:t>Bar Chart</a:t>
            </a:r>
          </a:p>
          <a:p>
            <a:pPr lvl="1" fontAlgn="auto">
              <a:spcAft>
                <a:spcPts val="0"/>
              </a:spcAft>
            </a:pPr>
            <a:r>
              <a:rPr lang="en-US" sz="2600" b="0" dirty="0" smtClean="0">
                <a:effectLst/>
                <a:hlinkClick r:id="rId2"/>
              </a:rPr>
              <a:t>Pie Chart</a:t>
            </a:r>
            <a:endParaRPr lang="en-US" sz="2600" b="0" dirty="0" smtClean="0">
              <a:effectLst/>
            </a:endParaRPr>
          </a:p>
          <a:p>
            <a:pPr lvl="1" fontAlgn="auto">
              <a:spcAft>
                <a:spcPts val="0"/>
              </a:spcAft>
            </a:pPr>
            <a:r>
              <a:rPr lang="en-US" sz="2600" b="0" dirty="0" smtClean="0">
                <a:effectLst/>
                <a:hlinkClick r:id="rId3"/>
              </a:rPr>
              <a:t>Scatter Plot</a:t>
            </a:r>
            <a:endParaRPr lang="en-US" sz="2600" b="0" dirty="0" smtClean="0">
              <a:effectLst/>
            </a:endParaRPr>
          </a:p>
          <a:p>
            <a:pPr lvl="1" fontAlgn="auto">
              <a:spcAft>
                <a:spcPts val="0"/>
              </a:spcAft>
            </a:pPr>
            <a:r>
              <a:rPr lang="en-US" sz="2600" b="0" dirty="0" smtClean="0">
                <a:effectLst/>
                <a:hlinkClick r:id="rId4"/>
              </a:rPr>
              <a:t>Bubble Chart</a:t>
            </a:r>
            <a:endParaRPr lang="en-US" sz="2600" b="0" dirty="0" smtClean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4350213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Gapminder Chart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Wealth </a:t>
            </a:r>
            <a:r>
              <a:rPr lang="en-US" dirty="0"/>
              <a:t>and Health of Nations</a:t>
            </a:r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5440" y="1676400"/>
            <a:ext cx="6606960" cy="47244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775040" y="4655403"/>
            <a:ext cx="4419600" cy="83099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US" sz="2400" b="0" dirty="0" smtClean="0"/>
              <a:t>See gapminder.org for </a:t>
            </a:r>
          </a:p>
          <a:p>
            <a:r>
              <a:rPr lang="en-US" sz="2400" b="0" dirty="0" smtClean="0"/>
              <a:t>interesting animated examples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13619878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Emergence of Data Visualization and Visual Analytics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3288" y="1600200"/>
            <a:ext cx="4683512" cy="48006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28600" y="1828800"/>
            <a:ext cx="4038600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b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Magic Quadrant for Business Intelligence and Analytics Platforms (Source: Gartner.com) </a:t>
            </a:r>
            <a:endParaRPr lang="en-US" b="0" dirty="0" smtClean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b="0" dirty="0" smtClean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Many data visualization companies are in the 4</a:t>
            </a:r>
            <a:r>
              <a:rPr lang="en-US" b="0" baseline="30000" dirty="0" smtClean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th</a:t>
            </a:r>
            <a:r>
              <a:rPr lang="en-US" b="0" dirty="0" smtClean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quadrant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b="0" dirty="0" smtClean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There is a move toward visualization </a:t>
            </a:r>
            <a:endParaRPr lang="en-US" b="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 algn="l"/>
            <a:endParaRPr lang="en-US" b="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29657189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Emergence of Data Visualization </a:t>
            </a:r>
            <a:r>
              <a:rPr lang="en-US" dirty="0" smtClean="0"/>
              <a:t>and </a:t>
            </a:r>
            <a:r>
              <a:rPr lang="en-US" dirty="0"/>
              <a:t>Visual Analytics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34400" cy="4876800"/>
          </a:xfrm>
        </p:spPr>
        <p:txBody>
          <a:bodyPr>
            <a:normAutofit/>
          </a:bodyPr>
          <a:lstStyle/>
          <a:p>
            <a:r>
              <a:rPr lang="en-US" sz="3200" dirty="0" smtClean="0"/>
              <a:t>Emergence of new companies </a:t>
            </a:r>
          </a:p>
          <a:p>
            <a:pPr lvl="1"/>
            <a:r>
              <a:rPr lang="en-US" sz="2800" dirty="0" smtClean="0"/>
              <a:t>Tableau, Spotfire, QlikView, … </a:t>
            </a:r>
          </a:p>
          <a:p>
            <a:r>
              <a:rPr lang="en-US" sz="3200" dirty="0" smtClean="0"/>
              <a:t>Increased focus by the big players</a:t>
            </a:r>
          </a:p>
          <a:p>
            <a:pPr lvl="1"/>
            <a:r>
              <a:rPr lang="en-US" sz="2800" dirty="0" smtClean="0"/>
              <a:t>MicroStrategy improved </a:t>
            </a:r>
            <a:r>
              <a:rPr lang="en-US" sz="2800" dirty="0"/>
              <a:t>Visual </a:t>
            </a:r>
            <a:r>
              <a:rPr lang="en-US" sz="2800" dirty="0" smtClean="0"/>
              <a:t>Insight</a:t>
            </a:r>
            <a:endParaRPr lang="en-US" sz="2800" dirty="0"/>
          </a:p>
          <a:p>
            <a:pPr lvl="1"/>
            <a:r>
              <a:rPr lang="en-US" sz="2800" dirty="0" smtClean="0"/>
              <a:t>SAP </a:t>
            </a:r>
            <a:r>
              <a:rPr lang="en-US" sz="2800" dirty="0"/>
              <a:t>launched Visual </a:t>
            </a:r>
            <a:r>
              <a:rPr lang="en-US" sz="2800" dirty="0" smtClean="0"/>
              <a:t>Intelligence</a:t>
            </a:r>
            <a:endParaRPr lang="en-US" sz="2800" dirty="0"/>
          </a:p>
          <a:p>
            <a:pPr lvl="1"/>
            <a:r>
              <a:rPr lang="en-US" sz="2800" dirty="0" smtClean="0"/>
              <a:t>SAS </a:t>
            </a:r>
            <a:r>
              <a:rPr lang="en-US" sz="2800" dirty="0"/>
              <a:t>launched Visual </a:t>
            </a:r>
            <a:r>
              <a:rPr lang="en-US" sz="2800" dirty="0" smtClean="0"/>
              <a:t>Analytics</a:t>
            </a:r>
            <a:endParaRPr lang="en-US" sz="2800" dirty="0"/>
          </a:p>
          <a:p>
            <a:pPr lvl="1"/>
            <a:r>
              <a:rPr lang="en-US" sz="2800" dirty="0" smtClean="0"/>
              <a:t>Microsoft </a:t>
            </a:r>
            <a:r>
              <a:rPr lang="en-US" sz="2800" dirty="0"/>
              <a:t>bolstered PowerPivot with Power </a:t>
            </a:r>
            <a:r>
              <a:rPr lang="en-US" sz="2800" dirty="0" smtClean="0"/>
              <a:t>View</a:t>
            </a:r>
            <a:endParaRPr lang="en-US" sz="2800" dirty="0"/>
          </a:p>
          <a:p>
            <a:pPr lvl="1"/>
            <a:r>
              <a:rPr lang="en-US" sz="2800" dirty="0" smtClean="0"/>
              <a:t>IBM </a:t>
            </a:r>
            <a:r>
              <a:rPr lang="en-US" sz="2800" dirty="0"/>
              <a:t>launched Cognos </a:t>
            </a:r>
            <a:r>
              <a:rPr lang="en-US" sz="2800" dirty="0" smtClean="0"/>
              <a:t>Insight</a:t>
            </a:r>
            <a:endParaRPr lang="en-US" sz="2800" dirty="0"/>
          </a:p>
          <a:p>
            <a:pPr lvl="1"/>
            <a:r>
              <a:rPr lang="en-US" sz="2800" dirty="0" smtClean="0"/>
              <a:t>Oracle </a:t>
            </a:r>
            <a:r>
              <a:rPr lang="en-US" sz="2800" dirty="0"/>
              <a:t>acquired </a:t>
            </a:r>
            <a:r>
              <a:rPr lang="en-US" sz="2800" dirty="0" smtClean="0"/>
              <a:t>Endeca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25970031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Visual Analytics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58200" cy="4876800"/>
          </a:xfrm>
        </p:spPr>
        <p:txBody>
          <a:bodyPr>
            <a:normAutofit fontScale="92500"/>
          </a:bodyPr>
          <a:lstStyle/>
          <a:p>
            <a:r>
              <a:rPr lang="en-US" sz="3500" dirty="0" smtClean="0"/>
              <a:t>A </a:t>
            </a:r>
            <a:r>
              <a:rPr lang="en-US" sz="3500" dirty="0"/>
              <a:t>recently coined </a:t>
            </a:r>
            <a:r>
              <a:rPr lang="en-US" sz="3500" dirty="0" smtClean="0"/>
              <a:t>term</a:t>
            </a:r>
          </a:p>
          <a:p>
            <a:pPr lvl="1"/>
            <a:r>
              <a:rPr lang="en-US" sz="3000" dirty="0" smtClean="0"/>
              <a:t>Information visualization + predictive analytics</a:t>
            </a:r>
          </a:p>
          <a:p>
            <a:r>
              <a:rPr lang="en-US" sz="3500" dirty="0"/>
              <a:t>Information </a:t>
            </a:r>
            <a:r>
              <a:rPr lang="en-US" sz="3500" dirty="0" smtClean="0"/>
              <a:t>visualization</a:t>
            </a:r>
          </a:p>
          <a:p>
            <a:pPr lvl="1"/>
            <a:r>
              <a:rPr lang="en-US" sz="3000" dirty="0"/>
              <a:t>Descriptive, </a:t>
            </a:r>
            <a:r>
              <a:rPr lang="en-US" sz="3000" dirty="0" smtClean="0"/>
              <a:t>backward focused</a:t>
            </a:r>
            <a:endParaRPr lang="en-US" sz="3000" dirty="0"/>
          </a:p>
          <a:p>
            <a:pPr lvl="1"/>
            <a:r>
              <a:rPr lang="en-US" sz="3000" dirty="0" smtClean="0"/>
              <a:t>“what happened” “what is happening”</a:t>
            </a:r>
          </a:p>
          <a:p>
            <a:r>
              <a:rPr lang="en-US" sz="3500" dirty="0" smtClean="0"/>
              <a:t>Predictive analytics</a:t>
            </a:r>
          </a:p>
          <a:p>
            <a:pPr lvl="1"/>
            <a:r>
              <a:rPr lang="en-US" sz="3000" dirty="0" smtClean="0"/>
              <a:t>Predictive, future focused</a:t>
            </a:r>
          </a:p>
          <a:p>
            <a:pPr lvl="1"/>
            <a:r>
              <a:rPr lang="en-US" sz="3000" dirty="0" smtClean="0"/>
              <a:t>“what will happen” “why will it happen”</a:t>
            </a:r>
          </a:p>
          <a:p>
            <a:r>
              <a:rPr lang="en-US" sz="3200" dirty="0" smtClean="0"/>
              <a:t>There is a strong move toward </a:t>
            </a:r>
            <a:r>
              <a:rPr lang="en-US" sz="3200" dirty="0" smtClean="0">
                <a:solidFill>
                  <a:srgbClr val="F85E08"/>
                </a:solidFill>
              </a:rPr>
              <a:t>visual analytics </a:t>
            </a:r>
            <a:endParaRPr lang="en-US" sz="3200" dirty="0">
              <a:solidFill>
                <a:srgbClr val="F85E0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477290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/>
              <a:t>Performance Dashboards 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Performance dashboards are </a:t>
            </a:r>
            <a:r>
              <a:rPr lang="en-US" dirty="0" smtClean="0"/>
              <a:t>commonly used in BPM </a:t>
            </a:r>
            <a:r>
              <a:rPr lang="en-US" dirty="0"/>
              <a:t>software </a:t>
            </a:r>
            <a:r>
              <a:rPr lang="en-US" dirty="0" smtClean="0"/>
              <a:t>suites </a:t>
            </a:r>
            <a:r>
              <a:rPr lang="en-US" dirty="0"/>
              <a:t>and BI platforms</a:t>
            </a:r>
          </a:p>
          <a:p>
            <a:r>
              <a:rPr lang="en-US" dirty="0"/>
              <a:t>Dashboards provide visual displays of important information that is consolidated </a:t>
            </a:r>
            <a:r>
              <a:rPr lang="en-US" dirty="0" smtClean="0"/>
              <a:t>and arranged </a:t>
            </a:r>
            <a:r>
              <a:rPr lang="en-US" dirty="0"/>
              <a:t>on a single screen so that information can be digested at a single glance and </a:t>
            </a:r>
            <a:r>
              <a:rPr lang="en-US" dirty="0" smtClean="0"/>
              <a:t>easily drilled </a:t>
            </a:r>
            <a:r>
              <a:rPr lang="en-US" dirty="0"/>
              <a:t>in and further </a:t>
            </a:r>
            <a:r>
              <a:rPr lang="en-US" dirty="0" smtClean="0"/>
              <a:t>explored</a:t>
            </a:r>
          </a:p>
        </p:txBody>
      </p:sp>
    </p:spTree>
    <p:extLst>
      <p:ext uri="{BB962C8B-B14F-4D97-AF65-F5344CB8AC3E}">
        <p14:creationId xmlns:p14="http://schemas.microsoft.com/office/powerpoint/2010/main" val="184242639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/>
              <a:t>Performance Dashboards </a:t>
            </a:r>
          </a:p>
        </p:txBody>
      </p:sp>
      <p:pic>
        <p:nvPicPr>
          <p:cNvPr id="4" name="Picture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5440" y="1682750"/>
            <a:ext cx="5913120" cy="4718050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33269652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/>
              <a:t>Performance Dashboards 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/>
            <a:r>
              <a:rPr lang="en-US" dirty="0" smtClean="0"/>
              <a:t>Dashboard design </a:t>
            </a:r>
          </a:p>
          <a:p>
            <a:pPr lvl="1" eaLnBrk="1" hangingPunct="1"/>
            <a:r>
              <a:rPr lang="en-US" dirty="0" smtClean="0"/>
              <a:t>The fundamental challenge of dashboard design is to display all the required information on a single screen, clearly and without distraction, in a manner that can be assimilated quickly</a:t>
            </a:r>
          </a:p>
          <a:p>
            <a:r>
              <a:rPr lang="en-US" dirty="0" smtClean="0"/>
              <a:t>Three layer of information</a:t>
            </a:r>
          </a:p>
          <a:p>
            <a:pPr lvl="1"/>
            <a:r>
              <a:rPr lang="en-US" dirty="0" smtClean="0"/>
              <a:t>Monitoring</a:t>
            </a:r>
          </a:p>
          <a:p>
            <a:pPr lvl="1"/>
            <a:r>
              <a:rPr lang="en-US" dirty="0" smtClean="0"/>
              <a:t>Analysis</a:t>
            </a:r>
          </a:p>
          <a:p>
            <a:pPr lvl="1"/>
            <a:r>
              <a:rPr lang="en-US" dirty="0" smtClean="0"/>
              <a:t>Management </a:t>
            </a:r>
          </a:p>
        </p:txBody>
      </p:sp>
    </p:spTree>
    <p:extLst>
      <p:ext uri="{BB962C8B-B14F-4D97-AF65-F5344CB8AC3E}">
        <p14:creationId xmlns:p14="http://schemas.microsoft.com/office/powerpoint/2010/main" val="115484821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Application Case </a:t>
            </a:r>
            <a:r>
              <a:rPr lang="en-US" dirty="0" smtClean="0"/>
              <a:t>3.6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82000" cy="48768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Saudi Telecom Company Excels with Information Visualization</a:t>
            </a:r>
            <a:endParaRPr lang="en-US" dirty="0" smtClean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US" sz="3500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Questions </a:t>
            </a:r>
            <a:r>
              <a:rPr lang="en-US" sz="3500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 Discussion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/>
              <a:t>Why do you think telecommunication </a:t>
            </a:r>
            <a:r>
              <a:rPr lang="en-US" sz="3200" dirty="0" smtClean="0"/>
              <a:t>companies are </a:t>
            </a:r>
            <a:r>
              <a:rPr lang="en-US" sz="3200" dirty="0"/>
              <a:t>among the prime users of information </a:t>
            </a:r>
            <a:r>
              <a:rPr lang="en-US" sz="3200" dirty="0" smtClean="0"/>
              <a:t>visualization tools</a:t>
            </a:r>
            <a:r>
              <a:rPr lang="en-US" sz="3200" dirty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 smtClean="0"/>
              <a:t>How </a:t>
            </a:r>
            <a:r>
              <a:rPr lang="en-US" sz="3200" dirty="0"/>
              <a:t>did Saudi Telecom use information visualization?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 smtClean="0"/>
              <a:t>What </a:t>
            </a:r>
            <a:r>
              <a:rPr lang="en-US" sz="3200" dirty="0"/>
              <a:t>were their challenges, the proposed </a:t>
            </a:r>
            <a:r>
              <a:rPr lang="en-US" sz="3200" dirty="0" smtClean="0"/>
              <a:t>solution, and </a:t>
            </a:r>
            <a:r>
              <a:rPr lang="en-US" sz="3200" dirty="0"/>
              <a:t>the obtained results?</a:t>
            </a:r>
          </a:p>
        </p:txBody>
      </p:sp>
    </p:spTree>
    <p:extLst>
      <p:ext uri="{BB962C8B-B14F-4D97-AF65-F5344CB8AC3E}">
        <p14:creationId xmlns:p14="http://schemas.microsoft.com/office/powerpoint/2010/main" val="172205562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Application Case </a:t>
            </a:r>
            <a:r>
              <a:rPr lang="en-US" dirty="0" smtClean="0"/>
              <a:t>3.6</a:t>
            </a:r>
            <a:endParaRPr lang="en-US" dirty="0"/>
          </a:p>
        </p:txBody>
      </p:sp>
      <p:pic>
        <p:nvPicPr>
          <p:cNvPr id="6" name="Picture 5" descr="C:\Users\ddelen\AppData\Local\Microsoft\Windows\Temporary Internet Files\Content.Outlook\NWKZ0E1T\call center mockup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292" y="1600200"/>
            <a:ext cx="7470308" cy="4724400"/>
          </a:xfrm>
          <a:prstGeom prst="rect">
            <a:avLst/>
          </a:prstGeom>
          <a:noFill/>
          <a:ln w="3175" cmpd="sng">
            <a:solidFill>
              <a:schemeClr val="accent6">
                <a:lumMod val="75000"/>
                <a:lumOff val="0"/>
              </a:schemeClr>
            </a:solidFill>
            <a:miter lim="800000"/>
            <a:headEnd/>
            <a:tailEnd/>
          </a:ln>
          <a:effectLst>
            <a:outerShdw dist="35921" dir="2700000" algn="ctr" rotWithShape="0">
              <a:srgbClr val="808080"/>
            </a:outerShdw>
          </a:effectLst>
        </p:spPr>
      </p:pic>
    </p:spTree>
    <p:extLst>
      <p:ext uri="{BB962C8B-B14F-4D97-AF65-F5344CB8AC3E}">
        <p14:creationId xmlns:p14="http://schemas.microsoft.com/office/powerpoint/2010/main" val="204231975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6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/>
              <a:t>Performance Dashboards 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610600" cy="4800600"/>
          </a:xfrm>
        </p:spPr>
        <p:txBody>
          <a:bodyPr>
            <a:noAutofit/>
          </a:bodyPr>
          <a:lstStyle/>
          <a:p>
            <a:pPr eaLnBrk="1" hangingPunct="1"/>
            <a:r>
              <a:rPr lang="en-US" sz="2800" dirty="0" smtClean="0"/>
              <a:t>What to look for in a dashboard </a:t>
            </a:r>
          </a:p>
          <a:p>
            <a:pPr lvl="1" eaLnBrk="1" hangingPunct="1"/>
            <a:r>
              <a:rPr lang="en-US" sz="2400" dirty="0" smtClean="0"/>
              <a:t>Use of visual components to highlight data and exceptions that require action.</a:t>
            </a:r>
          </a:p>
          <a:p>
            <a:pPr lvl="1" eaLnBrk="1" hangingPunct="1"/>
            <a:r>
              <a:rPr lang="en-US" sz="2400" dirty="0" smtClean="0"/>
              <a:t>Transparent to the user, meaning that they require minimal training and are extremely easy to use </a:t>
            </a:r>
          </a:p>
          <a:p>
            <a:pPr lvl="1" eaLnBrk="1" hangingPunct="1"/>
            <a:r>
              <a:rPr lang="en-US" sz="2400" dirty="0" smtClean="0"/>
              <a:t>Combine data from a variety of systems into a single, summarized, unified view of the business</a:t>
            </a:r>
          </a:p>
          <a:p>
            <a:pPr lvl="1" eaLnBrk="1" hangingPunct="1"/>
            <a:r>
              <a:rPr lang="en-US" sz="2400" dirty="0" smtClean="0"/>
              <a:t>Enable drill-down or drill-through to underlying data sources or reports </a:t>
            </a:r>
          </a:p>
          <a:p>
            <a:pPr lvl="1" eaLnBrk="1" hangingPunct="1"/>
            <a:r>
              <a:rPr lang="en-US" sz="2400" dirty="0" smtClean="0"/>
              <a:t>Present a dynamic, real-world view with timely data</a:t>
            </a:r>
          </a:p>
          <a:p>
            <a:pPr lvl="1" eaLnBrk="1" hangingPunct="1"/>
            <a:r>
              <a:rPr lang="en-US" sz="2400" dirty="0" smtClean="0"/>
              <a:t>Require little coding to implement, deploy, and maintain </a:t>
            </a:r>
          </a:p>
        </p:txBody>
      </p:sp>
    </p:spTree>
    <p:extLst>
      <p:ext uri="{BB962C8B-B14F-4D97-AF65-F5344CB8AC3E}">
        <p14:creationId xmlns:p14="http://schemas.microsoft.com/office/powerpoint/2010/main" val="397588979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/>
              <a:t>Business Performance </a:t>
            </a:r>
            <a:r>
              <a:rPr lang="en-US" dirty="0" smtClean="0"/>
              <a:t>Management</a:t>
            </a:r>
            <a:endParaRPr lang="en-US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534400" cy="4495800"/>
          </a:xfrm>
        </p:spPr>
        <p:txBody>
          <a:bodyPr/>
          <a:lstStyle/>
          <a:p>
            <a:pPr eaLnBrk="1" hangingPunct="1"/>
            <a:r>
              <a:rPr lang="en-US" altLang="zh-CN" sz="2800" dirty="0" smtClean="0">
                <a:ea typeface="宋体" charset="-122"/>
              </a:rPr>
              <a:t>Business Performance Management (BPM) is…</a:t>
            </a:r>
          </a:p>
          <a:p>
            <a:pPr eaLnBrk="1" hangingPunct="1">
              <a:buFontTx/>
              <a:buNone/>
            </a:pPr>
            <a:r>
              <a:rPr lang="en-US" altLang="ja-JP" sz="2800" dirty="0" smtClean="0">
                <a:ea typeface="ＭＳ Ｐゴシック" charset="-128"/>
              </a:rPr>
              <a:t>	A real-time system that alerts managers to potential opportunities, impending problems and threats, and then empowers them to react through models and collaboration. </a:t>
            </a:r>
          </a:p>
          <a:p>
            <a:pPr eaLnBrk="1" hangingPunct="1"/>
            <a:r>
              <a:rPr lang="en-US" altLang="zh-CN" sz="2800" dirty="0" smtClean="0">
                <a:ea typeface="宋体" charset="-122"/>
              </a:rPr>
              <a:t>Also called corporate performance management (CPM by Gartner Group), enterprise performance management (EPM by Oracle), strategic enterprise management (SEM by SAP)  </a:t>
            </a:r>
          </a:p>
        </p:txBody>
      </p:sp>
    </p:spTree>
    <p:extLst>
      <p:ext uri="{BB962C8B-B14F-4D97-AF65-F5344CB8AC3E}">
        <p14:creationId xmlns:p14="http://schemas.microsoft.com/office/powerpoint/2010/main" val="101772792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/>
              <a:t>Business Performance </a:t>
            </a:r>
            <a:r>
              <a:rPr lang="en-US" dirty="0" smtClean="0"/>
              <a:t>Management</a:t>
            </a:r>
            <a:endParaRPr lang="en-US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534400" cy="4724400"/>
          </a:xfrm>
        </p:spPr>
        <p:txBody>
          <a:bodyPr/>
          <a:lstStyle/>
          <a:p>
            <a:pPr eaLnBrk="1" hangingPunct="1"/>
            <a:r>
              <a:rPr lang="en-US" altLang="zh-CN" sz="2800" dirty="0" smtClean="0">
                <a:ea typeface="宋体" charset="-122"/>
              </a:rPr>
              <a:t>BPM </a:t>
            </a:r>
            <a:r>
              <a:rPr lang="en-US" altLang="ja-JP" sz="2800" dirty="0" smtClean="0">
                <a:ea typeface="ＭＳ Ｐゴシック" charset="-128"/>
              </a:rPr>
              <a:t>refers to the business processes, methodologies, metrics, and technologies used by enterprises to measure, monitor, and manage business performance. </a:t>
            </a:r>
          </a:p>
          <a:p>
            <a:pPr eaLnBrk="1" hangingPunct="1"/>
            <a:r>
              <a:rPr lang="en-US" altLang="ja-JP" sz="2800" dirty="0" smtClean="0">
                <a:ea typeface="ＭＳ Ｐゴシック" charset="-128"/>
              </a:rPr>
              <a:t>BPM encompasses three key components</a:t>
            </a:r>
          </a:p>
          <a:p>
            <a:pPr lvl="1" fontAlgn="ctr"/>
            <a:r>
              <a:rPr lang="en-US" sz="2400" dirty="0" smtClean="0"/>
              <a:t>A set of integrated, closed-loop management and analytic processes, supported by technology …</a:t>
            </a:r>
            <a:endParaRPr lang="en-US" sz="1400" dirty="0" smtClean="0"/>
          </a:p>
          <a:p>
            <a:pPr lvl="1" fontAlgn="ctr"/>
            <a:r>
              <a:rPr lang="en-US" sz="2400" dirty="0" smtClean="0"/>
              <a:t>Tools for businesses to define strategic goals and then measure/manage performance against them</a:t>
            </a:r>
            <a:endParaRPr lang="en-US" sz="1400" dirty="0" smtClean="0"/>
          </a:p>
          <a:p>
            <a:pPr lvl="1" fontAlgn="ctr"/>
            <a:r>
              <a:rPr lang="en-US" sz="2400" dirty="0" smtClean="0"/>
              <a:t>Methods and tools for monitoring key performance indicators (KPIs), linked to organizational strategy</a:t>
            </a:r>
            <a:endParaRPr lang="en-US" altLang="ja-JP" sz="1800" dirty="0" smtClean="0"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43133132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158240"/>
          </a:xfrm>
        </p:spPr>
        <p:txBody>
          <a:bodyPr/>
          <a:lstStyle/>
          <a:p>
            <a:r>
              <a:rPr lang="en-US" dirty="0" smtClean="0"/>
              <a:t>A Closed-Loop Process to Optimize Business Performance </a:t>
            </a:r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1000" y="1602088"/>
            <a:ext cx="4724400" cy="487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5105400" y="1524000"/>
            <a:ext cx="3886200" cy="4800600"/>
          </a:xfrm>
        </p:spPr>
        <p:txBody>
          <a:bodyPr>
            <a:normAutofit/>
          </a:bodyPr>
          <a:lstStyle/>
          <a:p>
            <a:r>
              <a:rPr lang="en-US" dirty="0" smtClean="0"/>
              <a:t>Process Steps</a:t>
            </a:r>
          </a:p>
          <a:p>
            <a:pPr marL="806450" lvl="1" indent="-349250">
              <a:buSzPct val="80000"/>
              <a:buFont typeface="+mj-lt"/>
              <a:buAutoNum type="arabicPeriod"/>
            </a:pPr>
            <a:r>
              <a:rPr lang="en-US" dirty="0" smtClean="0"/>
              <a:t>Strategize</a:t>
            </a:r>
          </a:p>
          <a:p>
            <a:pPr marL="806450" lvl="1" indent="-349250">
              <a:buSzPct val="80000"/>
              <a:buFont typeface="+mj-lt"/>
              <a:buAutoNum type="arabicPeriod"/>
            </a:pPr>
            <a:r>
              <a:rPr lang="en-US" dirty="0" smtClean="0"/>
              <a:t>Plan</a:t>
            </a:r>
          </a:p>
          <a:p>
            <a:pPr marL="806450" lvl="1" indent="-349250">
              <a:buSzPct val="80000"/>
              <a:buFont typeface="+mj-lt"/>
              <a:buAutoNum type="arabicPeriod"/>
            </a:pPr>
            <a:r>
              <a:rPr lang="en-US" dirty="0" smtClean="0"/>
              <a:t>Monitor/analyze</a:t>
            </a:r>
          </a:p>
          <a:p>
            <a:pPr marL="806450" lvl="1" indent="-349250">
              <a:buSzPct val="80000"/>
              <a:buFont typeface="+mj-lt"/>
              <a:buAutoNum type="arabicPeriod"/>
            </a:pPr>
            <a:r>
              <a:rPr lang="en-US" dirty="0" smtClean="0"/>
              <a:t>Act/adjust</a:t>
            </a:r>
          </a:p>
          <a:p>
            <a:pPr marL="806450" lvl="1" indent="-349250">
              <a:buSzPct val="80000"/>
              <a:buFont typeface="+mj-lt"/>
              <a:buAutoNum type="arabicPeriod"/>
            </a:pPr>
            <a:endParaRPr lang="en-US" dirty="0" smtClean="0"/>
          </a:p>
          <a:p>
            <a:pPr marL="806450" lvl="1" indent="-349250">
              <a:buSzPct val="80000"/>
              <a:buNone/>
            </a:pPr>
            <a:r>
              <a:rPr lang="en-US" dirty="0" smtClean="0"/>
              <a:t>Each with its own process steps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73512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50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/>
              <a:t>Strategize: </a:t>
            </a:r>
            <a:br>
              <a:rPr lang="en-US" dirty="0"/>
            </a:br>
            <a:r>
              <a:rPr lang="en-US" dirty="0"/>
              <a:t>Where Do We Want to Go?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534400" cy="4876800"/>
          </a:xfrm>
        </p:spPr>
        <p:txBody>
          <a:bodyPr>
            <a:normAutofit lnSpcReduction="10000"/>
          </a:bodyPr>
          <a:lstStyle/>
          <a:p>
            <a:pPr marL="609600" indent="-609600" eaLnBrk="1" hangingPunct="1">
              <a:lnSpc>
                <a:spcPct val="90000"/>
              </a:lnSpc>
            </a:pPr>
            <a:r>
              <a:rPr lang="en-US" altLang="zh-CN" dirty="0" smtClean="0">
                <a:ea typeface="宋体" charset="-122"/>
              </a:rPr>
              <a:t>Strategic planning </a:t>
            </a:r>
          </a:p>
          <a:p>
            <a:pPr marL="914400" lvl="1" indent="-457200" eaLnBrk="1" hangingPunct="1">
              <a:lnSpc>
                <a:spcPct val="90000"/>
              </a:lnSpc>
            </a:pPr>
            <a:r>
              <a:rPr lang="en-US" altLang="zh-CN" dirty="0" smtClean="0">
                <a:solidFill>
                  <a:srgbClr val="F85E08"/>
                </a:solidFill>
                <a:ea typeface="宋体" charset="-122"/>
              </a:rPr>
              <a:t>Common tasks for the strategic planning process:</a:t>
            </a:r>
          </a:p>
          <a:p>
            <a:pPr marL="1371600" lvl="2" indent="-457200" eaLnBrk="1" hangingPunct="1">
              <a:lnSpc>
                <a:spcPct val="90000"/>
              </a:lnSpc>
              <a:buClr>
                <a:srgbClr val="FF0000"/>
              </a:buClr>
              <a:buSzPct val="80000"/>
              <a:buFontTx/>
              <a:buAutoNum type="arabicPeriod"/>
            </a:pPr>
            <a:r>
              <a:rPr lang="en-US" altLang="zh-CN" dirty="0" smtClean="0">
                <a:ea typeface="宋体" charset="-122"/>
              </a:rPr>
              <a:t>Conduct a current situation analysis</a:t>
            </a:r>
          </a:p>
          <a:p>
            <a:pPr marL="1371600" lvl="2" indent="-457200" eaLnBrk="1" hangingPunct="1">
              <a:lnSpc>
                <a:spcPct val="90000"/>
              </a:lnSpc>
              <a:buClr>
                <a:srgbClr val="FF0000"/>
              </a:buClr>
              <a:buSzPct val="80000"/>
              <a:buFontTx/>
              <a:buAutoNum type="arabicPeriod"/>
            </a:pPr>
            <a:r>
              <a:rPr lang="en-US" altLang="zh-CN" dirty="0" smtClean="0">
                <a:ea typeface="宋体" charset="-122"/>
              </a:rPr>
              <a:t>Determine the planning horizon</a:t>
            </a:r>
          </a:p>
          <a:p>
            <a:pPr marL="1371600" lvl="2" indent="-457200" eaLnBrk="1" hangingPunct="1">
              <a:lnSpc>
                <a:spcPct val="90000"/>
              </a:lnSpc>
              <a:buClr>
                <a:srgbClr val="FF0000"/>
              </a:buClr>
              <a:buSzPct val="80000"/>
              <a:buFontTx/>
              <a:buAutoNum type="arabicPeriod"/>
            </a:pPr>
            <a:r>
              <a:rPr lang="en-US" altLang="zh-CN" dirty="0" smtClean="0">
                <a:ea typeface="宋体" charset="-122"/>
              </a:rPr>
              <a:t>Conduct an environment scan</a:t>
            </a:r>
          </a:p>
          <a:p>
            <a:pPr marL="1371600" lvl="2" indent="-457200" eaLnBrk="1" hangingPunct="1">
              <a:lnSpc>
                <a:spcPct val="90000"/>
              </a:lnSpc>
              <a:buClr>
                <a:srgbClr val="FF0000"/>
              </a:buClr>
              <a:buSzPct val="80000"/>
              <a:buFontTx/>
              <a:buAutoNum type="arabicPeriod"/>
            </a:pPr>
            <a:r>
              <a:rPr lang="en-US" altLang="zh-CN" dirty="0" smtClean="0">
                <a:ea typeface="宋体" charset="-122"/>
              </a:rPr>
              <a:t>Identify critical success factors</a:t>
            </a:r>
          </a:p>
          <a:p>
            <a:pPr marL="1371600" lvl="2" indent="-457200" eaLnBrk="1" hangingPunct="1">
              <a:lnSpc>
                <a:spcPct val="90000"/>
              </a:lnSpc>
              <a:buClr>
                <a:srgbClr val="FF0000"/>
              </a:buClr>
              <a:buSzPct val="80000"/>
              <a:buFontTx/>
              <a:buAutoNum type="arabicPeriod"/>
            </a:pPr>
            <a:r>
              <a:rPr lang="en-US" altLang="zh-CN" dirty="0" smtClean="0">
                <a:ea typeface="宋体" charset="-122"/>
              </a:rPr>
              <a:t>Complete a gap analysis</a:t>
            </a:r>
          </a:p>
          <a:p>
            <a:pPr marL="1371600" lvl="2" indent="-457200" eaLnBrk="1" hangingPunct="1">
              <a:lnSpc>
                <a:spcPct val="90000"/>
              </a:lnSpc>
              <a:buClr>
                <a:srgbClr val="FF0000"/>
              </a:buClr>
              <a:buSzPct val="80000"/>
              <a:buFontTx/>
              <a:buAutoNum type="arabicPeriod"/>
            </a:pPr>
            <a:r>
              <a:rPr lang="en-US" altLang="zh-CN" dirty="0" smtClean="0">
                <a:ea typeface="宋体" charset="-122"/>
              </a:rPr>
              <a:t>Create a strategic vision</a:t>
            </a:r>
          </a:p>
          <a:p>
            <a:pPr marL="1371600" lvl="2" indent="-457200" eaLnBrk="1" hangingPunct="1">
              <a:lnSpc>
                <a:spcPct val="90000"/>
              </a:lnSpc>
              <a:buClr>
                <a:srgbClr val="FF0000"/>
              </a:buClr>
              <a:buSzPct val="80000"/>
              <a:buFontTx/>
              <a:buAutoNum type="arabicPeriod"/>
            </a:pPr>
            <a:r>
              <a:rPr lang="en-US" altLang="zh-CN" dirty="0" smtClean="0">
                <a:ea typeface="宋体" charset="-122"/>
              </a:rPr>
              <a:t>Develop a business strategy</a:t>
            </a:r>
          </a:p>
          <a:p>
            <a:pPr marL="1371600" lvl="2" indent="-457200" eaLnBrk="1" hangingPunct="1">
              <a:lnSpc>
                <a:spcPct val="90000"/>
              </a:lnSpc>
              <a:buClr>
                <a:srgbClr val="FF0000"/>
              </a:buClr>
              <a:buSzPct val="80000"/>
              <a:buFontTx/>
              <a:buAutoNum type="arabicPeriod"/>
            </a:pPr>
            <a:r>
              <a:rPr lang="en-US" altLang="zh-CN" dirty="0" smtClean="0">
                <a:ea typeface="宋体" charset="-122"/>
              </a:rPr>
              <a:t>Identify strategic objectives and goals</a:t>
            </a:r>
          </a:p>
        </p:txBody>
      </p:sp>
    </p:spTree>
    <p:extLst>
      <p:ext uri="{BB962C8B-B14F-4D97-AF65-F5344CB8AC3E}">
        <p14:creationId xmlns:p14="http://schemas.microsoft.com/office/powerpoint/2010/main" val="375814589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/>
              <a:t>Plan: </a:t>
            </a:r>
            <a:br>
              <a:rPr lang="en-US" dirty="0"/>
            </a:br>
            <a:r>
              <a:rPr lang="en-US" dirty="0"/>
              <a:t>How Do We Get There?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US" altLang="zh-CN" dirty="0" smtClean="0">
                <a:ea typeface="宋体" charset="-122"/>
              </a:rPr>
              <a:t>Operational planning</a:t>
            </a:r>
          </a:p>
          <a:p>
            <a:pPr lvl="1" eaLnBrk="1" hangingPunct="1"/>
            <a:r>
              <a:rPr lang="en-US" altLang="zh-CN" dirty="0" smtClean="0">
                <a:solidFill>
                  <a:srgbClr val="FF0000"/>
                </a:solidFill>
                <a:ea typeface="宋体" charset="-122"/>
              </a:rPr>
              <a:t>Operational plan: </a:t>
            </a:r>
            <a:r>
              <a:rPr lang="en-US" altLang="zh-CN" dirty="0" smtClean="0">
                <a:ea typeface="宋体" charset="-122"/>
              </a:rPr>
              <a:t>plan that translates an organization’s strategic objectives and goals into a set of well-defined tactics and initiatives, resources requirements, and expected results for some future time period (usually a year).</a:t>
            </a:r>
          </a:p>
          <a:p>
            <a:pPr eaLnBrk="1" hangingPunct="1"/>
            <a:r>
              <a:rPr lang="en-US" altLang="zh-CN" dirty="0" smtClean="0">
                <a:ea typeface="宋体" charset="-122"/>
              </a:rPr>
              <a:t>Operational planning can be</a:t>
            </a:r>
          </a:p>
          <a:p>
            <a:pPr lvl="2" eaLnBrk="1" hangingPunct="1"/>
            <a:r>
              <a:rPr lang="en-US" altLang="zh-CN" dirty="0" smtClean="0">
                <a:ea typeface="宋体" charset="-122"/>
              </a:rPr>
              <a:t>Tactic-centric (operationally focused)</a:t>
            </a:r>
          </a:p>
          <a:p>
            <a:pPr lvl="2" eaLnBrk="1" hangingPunct="1"/>
            <a:r>
              <a:rPr lang="en-US" altLang="zh-CN" dirty="0" smtClean="0">
                <a:ea typeface="宋体" charset="-122"/>
              </a:rPr>
              <a:t>Budget-centric plan (financially focused)</a:t>
            </a:r>
          </a:p>
          <a:p>
            <a:pPr lvl="1" eaLnBrk="1" hangingPunct="1">
              <a:buFontTx/>
              <a:buNone/>
            </a:pPr>
            <a:endParaRPr lang="en-US" altLang="zh-CN" dirty="0" smtClean="0"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5096334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 smtClean="0"/>
              <a:t>Monitor/Analyze: 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How Are We Doing?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zh-CN" dirty="0" smtClean="0">
                <a:ea typeface="宋体" charset="-122"/>
              </a:rPr>
              <a:t>A comprehensive framework for monitoring performance should address two key issues: </a:t>
            </a:r>
          </a:p>
          <a:p>
            <a:pPr lvl="1" eaLnBrk="1" hangingPunct="1"/>
            <a:r>
              <a:rPr lang="en-US" altLang="zh-CN" dirty="0" smtClean="0">
                <a:ea typeface="宋体" charset="-122"/>
              </a:rPr>
              <a:t>What to monitor</a:t>
            </a:r>
          </a:p>
          <a:p>
            <a:pPr lvl="2" eaLnBrk="1" hangingPunct="1"/>
            <a:r>
              <a:rPr lang="en-US" altLang="zh-CN" dirty="0" smtClean="0">
                <a:ea typeface="宋体" charset="-122"/>
              </a:rPr>
              <a:t>Critical success factors</a:t>
            </a:r>
          </a:p>
          <a:p>
            <a:pPr lvl="2" eaLnBrk="1" hangingPunct="1"/>
            <a:r>
              <a:rPr lang="en-US" altLang="zh-CN" dirty="0" smtClean="0">
                <a:ea typeface="宋体" charset="-122"/>
              </a:rPr>
              <a:t>Strategic goals and targets</a:t>
            </a:r>
          </a:p>
          <a:p>
            <a:pPr lvl="1" eaLnBrk="1" hangingPunct="1"/>
            <a:r>
              <a:rPr lang="en-US" altLang="zh-CN" dirty="0" smtClean="0">
                <a:ea typeface="宋体" charset="-122"/>
              </a:rPr>
              <a:t>How to monitor</a:t>
            </a:r>
          </a:p>
        </p:txBody>
      </p:sp>
    </p:spTree>
    <p:extLst>
      <p:ext uri="{BB962C8B-B14F-4D97-AF65-F5344CB8AC3E}">
        <p14:creationId xmlns:p14="http://schemas.microsoft.com/office/powerpoint/2010/main" val="279649877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457200" indent="-457200" eaLnBrk="1" hangingPunct="1"/>
            <a:r>
              <a:rPr lang="en-US" altLang="zh-CN" sz="3200" dirty="0" smtClean="0">
                <a:ea typeface="宋体" charset="-122"/>
              </a:rPr>
              <a:t>Success (or mere survival) </a:t>
            </a:r>
            <a:r>
              <a:rPr lang="en-US" sz="3200" dirty="0" smtClean="0"/>
              <a:t>depends on new projects: creating new products, entering new markets, acquiring new customers (or businesses), or streamlining some process.</a:t>
            </a:r>
          </a:p>
          <a:p>
            <a:pPr marL="457200" indent="-457200" eaLnBrk="1" hangingPunct="1"/>
            <a:r>
              <a:rPr lang="en-US" sz="3200" dirty="0" smtClean="0"/>
              <a:t>Many new projects and ventures fail!</a:t>
            </a:r>
          </a:p>
          <a:p>
            <a:pPr marL="457200" indent="-457200"/>
            <a:r>
              <a:rPr lang="en-US" sz="3200" dirty="0"/>
              <a:t>What is the chance of failure? </a:t>
            </a:r>
          </a:p>
          <a:p>
            <a:pPr marL="738188" lvl="1" indent="-457200"/>
            <a:r>
              <a:rPr lang="en-US" sz="2800" dirty="0" smtClean="0"/>
              <a:t>60% of Hollywood movies fail</a:t>
            </a:r>
          </a:p>
          <a:p>
            <a:pPr marL="738188" lvl="1" indent="-457200"/>
            <a:r>
              <a:rPr lang="en-US" sz="2800" dirty="0" smtClean="0"/>
              <a:t>70% of large IT projects fail, …</a:t>
            </a:r>
          </a:p>
          <a:p>
            <a:pPr marL="738188" lvl="1" indent="-457200"/>
            <a:endParaRPr lang="en-US" sz="2800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 and Adjust: </a:t>
            </a:r>
            <a:br>
              <a:rPr lang="en-US" dirty="0"/>
            </a:br>
            <a:r>
              <a:rPr lang="en-US" dirty="0"/>
              <a:t>What Do We Need to Do Differently?</a:t>
            </a:r>
          </a:p>
        </p:txBody>
      </p:sp>
    </p:spTree>
    <p:extLst>
      <p:ext uri="{BB962C8B-B14F-4D97-AF65-F5344CB8AC3E}">
        <p14:creationId xmlns:p14="http://schemas.microsoft.com/office/powerpoint/2010/main" val="50586580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Application Case </a:t>
            </a:r>
            <a:r>
              <a:rPr lang="en-US" dirty="0" smtClean="0"/>
              <a:t>3.7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82000" cy="48768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IBM Cognos Express Helps </a:t>
            </a:r>
            <a:r>
              <a:rPr lang="en-US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Mace </a:t>
            </a:r>
            <a:r>
              <a:rPr lang="en-US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 Faster and Better Business Reporting</a:t>
            </a:r>
            <a:endParaRPr lang="en-US" dirty="0" smtClean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US" sz="3500" dirty="0" smtClean="0">
                <a:solidFill>
                  <a:srgbClr val="F85E08"/>
                </a:solidFill>
              </a:rPr>
              <a:t>Questions </a:t>
            </a:r>
            <a:r>
              <a:rPr lang="en-US" sz="3500" dirty="0">
                <a:solidFill>
                  <a:srgbClr val="F85E08"/>
                </a:solidFill>
              </a:rPr>
              <a:t>for Discussion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 smtClean="0"/>
              <a:t>What </a:t>
            </a:r>
            <a:r>
              <a:rPr lang="en-US" sz="3200" dirty="0"/>
              <a:t>was the reporting challenge Mace was </a:t>
            </a:r>
            <a:r>
              <a:rPr lang="en-US" sz="3200" dirty="0" smtClean="0"/>
              <a:t>facing? Do </a:t>
            </a:r>
            <a:r>
              <a:rPr lang="en-US" sz="3200" dirty="0"/>
              <a:t>you think this is </a:t>
            </a:r>
            <a:r>
              <a:rPr lang="en-US" sz="3200" dirty="0" smtClean="0"/>
              <a:t>an unusual </a:t>
            </a:r>
            <a:r>
              <a:rPr lang="en-US" sz="3200" dirty="0"/>
              <a:t>challenge </a:t>
            </a:r>
            <a:r>
              <a:rPr lang="en-US" sz="3200" dirty="0" smtClean="0"/>
              <a:t>specific to </a:t>
            </a:r>
            <a:r>
              <a:rPr lang="en-US" sz="3200" dirty="0"/>
              <a:t>Mace?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 smtClean="0"/>
              <a:t>What </a:t>
            </a:r>
            <a:r>
              <a:rPr lang="en-US" sz="3200" dirty="0"/>
              <a:t>was the approach for a potential solution?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 smtClean="0"/>
              <a:t>What </a:t>
            </a:r>
            <a:r>
              <a:rPr lang="en-US" sz="3200" dirty="0"/>
              <a:t>were the results obtained in the short </a:t>
            </a:r>
            <a:r>
              <a:rPr lang="en-US" sz="3200" dirty="0" smtClean="0"/>
              <a:t>term, and </a:t>
            </a:r>
            <a:r>
              <a:rPr lang="en-US" sz="3200" dirty="0"/>
              <a:t>what were the future </a:t>
            </a:r>
            <a:r>
              <a:rPr lang="en-US" sz="3200" dirty="0" smtClean="0"/>
              <a:t>plans?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66282588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US" altLang="zh-CN" b="1" dirty="0" smtClean="0">
                <a:ea typeface="宋体" charset="-122"/>
              </a:rPr>
              <a:t>Performance measurement system</a:t>
            </a:r>
            <a:r>
              <a:rPr lang="en-US" altLang="zh-CN" dirty="0" smtClean="0">
                <a:ea typeface="宋体" charset="-122"/>
              </a:rPr>
              <a:t> </a:t>
            </a:r>
          </a:p>
          <a:p>
            <a:pPr eaLnBrk="1" hangingPunct="1">
              <a:buFontTx/>
              <a:buNone/>
            </a:pPr>
            <a:r>
              <a:rPr lang="en-US" altLang="zh-CN" dirty="0" smtClean="0">
                <a:ea typeface="宋体" charset="-122"/>
              </a:rPr>
              <a:t>	A system that assists managers in tracking the implementations of business strategy by comparing actual results against strategic goals and objectives </a:t>
            </a:r>
          </a:p>
          <a:p>
            <a:pPr lvl="1" eaLnBrk="1" hangingPunct="1"/>
            <a:r>
              <a:rPr lang="en-US" altLang="zh-CN" dirty="0" smtClean="0">
                <a:ea typeface="宋体" charset="-122"/>
              </a:rPr>
              <a:t>Comprises systematic comparative methods that indicate progress (or lack thereof) against goals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Performance Measurement </a:t>
            </a:r>
          </a:p>
        </p:txBody>
      </p:sp>
    </p:spTree>
    <p:extLst>
      <p:ext uri="{BB962C8B-B14F-4D97-AF65-F5344CB8AC3E}">
        <p14:creationId xmlns:p14="http://schemas.microsoft.com/office/powerpoint/2010/main" val="200196059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497888" cy="2819400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US" altLang="zh-CN" b="1" dirty="0" smtClean="0">
                <a:ea typeface="宋体" charset="-122"/>
              </a:rPr>
              <a:t>Key performance indicator (KPI)</a:t>
            </a:r>
            <a:endParaRPr lang="en-US" altLang="zh-CN" dirty="0" smtClean="0">
              <a:ea typeface="宋体" charset="-122"/>
            </a:endParaRPr>
          </a:p>
          <a:p>
            <a:pPr eaLnBrk="1" hangingPunct="1">
              <a:buFontTx/>
              <a:buNone/>
            </a:pPr>
            <a:r>
              <a:rPr lang="en-US" altLang="zh-CN" dirty="0" smtClean="0">
                <a:ea typeface="宋体" charset="-122"/>
              </a:rPr>
              <a:t>	</a:t>
            </a:r>
            <a:r>
              <a:rPr lang="en-US" dirty="0" smtClean="0"/>
              <a:t>A KPI represents a strategic objective and metrics that measure performance against a goal</a:t>
            </a:r>
          </a:p>
          <a:p>
            <a:r>
              <a:rPr lang="en-US" dirty="0" smtClean="0"/>
              <a:t>Distinguishing features of KPIs</a:t>
            </a:r>
            <a:endParaRPr lang="en-US" altLang="zh-CN" dirty="0" smtClean="0">
              <a:ea typeface="宋体" charset="-122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 smtClean="0"/>
              <a:t>KPIs and Operational Metrics</a:t>
            </a:r>
            <a:endParaRPr lang="en-US" dirty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838200" y="4419600"/>
            <a:ext cx="30480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FF0000"/>
              </a:buClr>
              <a:buSzPct val="60000"/>
              <a:buFont typeface="Wingdings" pitchFamily="2" charset="2"/>
              <a:buChar char="n"/>
              <a:tabLst/>
              <a:defRPr/>
            </a:pPr>
            <a:r>
              <a:rPr kumimoji="0" lang="en-US" altLang="zh-CN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folHlink"/>
                </a:solidFill>
                <a:effectLst/>
                <a:uLnTx/>
                <a:uFillTx/>
                <a:latin typeface="+mn-lt"/>
                <a:ea typeface="宋体" charset="-122"/>
                <a:cs typeface="+mn-cs"/>
              </a:rPr>
              <a:t>Strategy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FF0000"/>
              </a:buClr>
              <a:buSzPct val="60000"/>
              <a:buFont typeface="Wingdings" pitchFamily="2" charset="2"/>
              <a:buChar char="n"/>
              <a:tabLst/>
              <a:defRPr/>
            </a:pPr>
            <a:r>
              <a:rPr lang="en-US" altLang="zh-CN" sz="3200" b="0" kern="0" dirty="0" smtClean="0">
                <a:solidFill>
                  <a:schemeClr val="folHlink"/>
                </a:solidFill>
                <a:effectLst/>
                <a:latin typeface="+mn-lt"/>
                <a:ea typeface="宋体" charset="-122"/>
              </a:rPr>
              <a:t>Targets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3581400" y="4419600"/>
            <a:ext cx="30480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FF0000"/>
              </a:buClr>
              <a:buSzPct val="60000"/>
              <a:buFont typeface="Wingdings" pitchFamily="2" charset="2"/>
              <a:buChar char="n"/>
              <a:tabLst/>
              <a:defRPr/>
            </a:pPr>
            <a:r>
              <a:rPr lang="en-US" altLang="zh-CN" sz="3200" b="0" kern="0" dirty="0" smtClean="0">
                <a:solidFill>
                  <a:schemeClr val="folHlink"/>
                </a:solidFill>
                <a:effectLst/>
                <a:latin typeface="+mn-lt"/>
                <a:ea typeface="宋体" charset="-122"/>
              </a:rPr>
              <a:t>Time frames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FF0000"/>
              </a:buClr>
              <a:buSzPct val="60000"/>
              <a:buFont typeface="Wingdings" pitchFamily="2" charset="2"/>
              <a:buChar char="n"/>
              <a:tabLst/>
              <a:defRPr/>
            </a:pPr>
            <a:r>
              <a:rPr kumimoji="0" lang="en-US" altLang="zh-CN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folHlink"/>
                </a:solidFill>
                <a:effectLst/>
                <a:uLnTx/>
                <a:uFillTx/>
                <a:latin typeface="+mn-lt"/>
                <a:ea typeface="宋体" charset="-122"/>
                <a:cs typeface="+mn-cs"/>
              </a:rPr>
              <a:t>Benchmarks</a:t>
            </a:r>
          </a:p>
        </p:txBody>
      </p:sp>
    </p:spTree>
    <p:extLst>
      <p:ext uri="{BB962C8B-B14F-4D97-AF65-F5344CB8AC3E}">
        <p14:creationId xmlns:p14="http://schemas.microsoft.com/office/powerpoint/2010/main" val="36053240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497888" cy="4800600"/>
          </a:xfrm>
        </p:spPr>
        <p:txBody>
          <a:bodyPr/>
          <a:lstStyle/>
          <a:p>
            <a:pPr eaLnBrk="1" hangingPunct="1"/>
            <a:r>
              <a:rPr lang="en-US" altLang="zh-CN" b="1" dirty="0" smtClean="0">
                <a:ea typeface="宋体" charset="-122"/>
              </a:rPr>
              <a:t>Key performance indicator (KBI)</a:t>
            </a:r>
            <a:endParaRPr lang="en-US" altLang="zh-CN" dirty="0" smtClean="0">
              <a:ea typeface="宋体" charset="-122"/>
            </a:endParaRPr>
          </a:p>
          <a:p>
            <a:pPr marL="457200" indent="-457200" eaLnBrk="1" hangingPunct="1">
              <a:buFontTx/>
              <a:buNone/>
              <a:tabLst>
                <a:tab pos="3886200" algn="l"/>
              </a:tabLst>
            </a:pPr>
            <a:r>
              <a:rPr lang="en-US" altLang="zh-CN" dirty="0" smtClean="0">
                <a:ea typeface="宋体" charset="-122"/>
              </a:rPr>
              <a:t>	</a:t>
            </a:r>
            <a:r>
              <a:rPr lang="en-US" sz="2800" dirty="0" smtClean="0">
                <a:solidFill>
                  <a:srgbClr val="FF0000"/>
                </a:solidFill>
              </a:rPr>
              <a:t>Outcome KPIs   </a:t>
            </a:r>
            <a:r>
              <a:rPr lang="en-US" sz="2800" dirty="0" smtClean="0"/>
              <a:t>vs. 	</a:t>
            </a:r>
            <a:r>
              <a:rPr lang="en-US" sz="2800" dirty="0" smtClean="0">
                <a:solidFill>
                  <a:srgbClr val="FF0000"/>
                </a:solidFill>
              </a:rPr>
              <a:t>Driver KPIs</a:t>
            </a:r>
          </a:p>
          <a:p>
            <a:pPr marL="457200" indent="-457200" eaLnBrk="1" hangingPunct="1">
              <a:buFontTx/>
              <a:buNone/>
              <a:tabLst>
                <a:tab pos="3886200" algn="l"/>
              </a:tabLst>
            </a:pPr>
            <a:r>
              <a:rPr lang="en-US" altLang="zh-CN" sz="2800" dirty="0" smtClean="0">
                <a:ea typeface="宋体" charset="-122"/>
              </a:rPr>
              <a:t>	(lagging indicators	(leading indicators</a:t>
            </a:r>
          </a:p>
          <a:p>
            <a:pPr marL="457200" indent="-457200" eaLnBrk="1" hangingPunct="1">
              <a:buFontTx/>
              <a:buNone/>
              <a:tabLst>
                <a:tab pos="3886200" algn="l"/>
              </a:tabLst>
            </a:pPr>
            <a:r>
              <a:rPr lang="en-US" altLang="zh-CN" sz="2800" dirty="0" smtClean="0">
                <a:ea typeface="宋体" charset="-122"/>
              </a:rPr>
              <a:t>	 e.g., revenues)	 e.g., sales leads)</a:t>
            </a:r>
          </a:p>
          <a:p>
            <a:pPr marL="457200" indent="-457200" eaLnBrk="1" hangingPunct="1">
              <a:buFontTx/>
              <a:buNone/>
              <a:tabLst>
                <a:tab pos="3886200" algn="l"/>
              </a:tabLst>
            </a:pPr>
            <a:endParaRPr lang="en-US" altLang="zh-CN" sz="1000" dirty="0" smtClean="0">
              <a:ea typeface="宋体" charset="-122"/>
            </a:endParaRPr>
          </a:p>
          <a:p>
            <a:pPr marL="457200" indent="-457200">
              <a:tabLst>
                <a:tab pos="3886200" algn="l"/>
              </a:tabLst>
            </a:pPr>
            <a:r>
              <a:rPr lang="en-US" sz="2800" dirty="0" smtClean="0"/>
              <a:t>Operational areas covered by driver KPIs</a:t>
            </a:r>
          </a:p>
          <a:p>
            <a:pPr marL="857250" lvl="1" indent="-457200">
              <a:tabLst>
                <a:tab pos="3886200" algn="l"/>
              </a:tabLst>
            </a:pPr>
            <a:r>
              <a:rPr lang="en-US" altLang="zh-CN" sz="2400" dirty="0" smtClean="0">
                <a:ea typeface="宋体" charset="-122"/>
              </a:rPr>
              <a:t>Customer performance</a:t>
            </a:r>
          </a:p>
          <a:p>
            <a:pPr marL="857250" lvl="1" indent="-457200">
              <a:tabLst>
                <a:tab pos="3886200" algn="l"/>
              </a:tabLst>
            </a:pPr>
            <a:r>
              <a:rPr lang="en-US" altLang="zh-CN" sz="2400" dirty="0" smtClean="0">
                <a:ea typeface="宋体" charset="-122"/>
              </a:rPr>
              <a:t>Service performance </a:t>
            </a:r>
          </a:p>
          <a:p>
            <a:pPr marL="857250" lvl="1" indent="-457200">
              <a:tabLst>
                <a:tab pos="3886200" algn="l"/>
              </a:tabLst>
            </a:pPr>
            <a:r>
              <a:rPr lang="en-US" altLang="zh-CN" sz="2400" dirty="0" smtClean="0">
                <a:ea typeface="宋体" charset="-122"/>
              </a:rPr>
              <a:t>Sales operations</a:t>
            </a:r>
          </a:p>
          <a:p>
            <a:pPr marL="857250" lvl="1" indent="-457200">
              <a:tabLst>
                <a:tab pos="3886200" algn="l"/>
              </a:tabLst>
            </a:pPr>
            <a:r>
              <a:rPr lang="en-US" altLang="zh-CN" sz="2400" dirty="0" smtClean="0">
                <a:ea typeface="宋体" charset="-122"/>
              </a:rPr>
              <a:t>Sales plan/forecast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 smtClean="0"/>
              <a:t>Performance Measurement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884407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610600" cy="4724400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US" altLang="zh-CN" b="1" dirty="0" smtClean="0">
                <a:ea typeface="宋体" charset="-122"/>
              </a:rPr>
              <a:t>Balanced Scorecard (BSC)</a:t>
            </a:r>
            <a:r>
              <a:rPr lang="en-US" altLang="zh-CN" dirty="0" smtClean="0">
                <a:ea typeface="宋体" charset="-122"/>
              </a:rPr>
              <a:t> </a:t>
            </a:r>
          </a:p>
          <a:p>
            <a:pPr eaLnBrk="1" hangingPunct="1">
              <a:buFontTx/>
              <a:buNone/>
            </a:pPr>
            <a:r>
              <a:rPr lang="en-US" altLang="zh-CN" dirty="0" smtClean="0">
                <a:ea typeface="宋体" charset="-122"/>
              </a:rPr>
              <a:t>	A performance measurement and management methodology that helps </a:t>
            </a:r>
            <a:r>
              <a:rPr lang="en-US" altLang="zh-CN" u="sng" dirty="0" smtClean="0">
                <a:ea typeface="宋体" charset="-122"/>
              </a:rPr>
              <a:t>translate</a:t>
            </a:r>
            <a:r>
              <a:rPr lang="en-US" altLang="zh-CN" dirty="0" smtClean="0">
                <a:ea typeface="宋体" charset="-122"/>
              </a:rPr>
              <a:t> an organization’s financial, customer, internal process, and learning and growth objectives and targets into a set of actionable initiatives 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0000CC"/>
                </a:solidFill>
              </a:rPr>
              <a:t>"The Balanced Scorecard: Measures That Drive Performance”                       </a:t>
            </a:r>
            <a:r>
              <a:rPr lang="en-US" sz="2400" i="1" dirty="0" smtClean="0">
                <a:solidFill>
                  <a:srgbClr val="0000CC"/>
                </a:solidFill>
              </a:rPr>
              <a:t>(HBR, 1992)</a:t>
            </a:r>
            <a:endParaRPr lang="en-US" altLang="zh-CN" i="1" dirty="0" smtClean="0">
              <a:solidFill>
                <a:srgbClr val="0000CC"/>
              </a:solidFill>
              <a:ea typeface="宋体" charset="-122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Performance Measurement System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862796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323850"/>
            <a:ext cx="8305800" cy="6229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 bwMode="auto">
          <a:xfrm>
            <a:off x="76200" y="304800"/>
            <a:ext cx="1371600" cy="1600200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2075" tIns="46038" rIns="92075" bIns="46038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800" b="1" i="0" u="none" strike="noStrike" cap="none" normalizeH="0" baseline="0" dirty="0" smtClean="0">
              <a:ln>
                <a:noFill/>
              </a:ln>
              <a:solidFill>
                <a:srgbClr val="CC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</a:endParaRPr>
          </a:p>
        </p:txBody>
      </p:sp>
      <p:sp>
        <p:nvSpPr>
          <p:cNvPr id="41062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04800" y="304800"/>
            <a:ext cx="2743200" cy="1295400"/>
          </a:xfrm>
          <a:noFill/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altLang="zh-CN" dirty="0" smtClean="0">
                <a:ea typeface="宋体" charset="-122"/>
              </a:rPr>
              <a:t>Balanced Scorecard </a:t>
            </a:r>
            <a:endParaRPr lang="en-US" dirty="0"/>
          </a:p>
        </p:txBody>
      </p:sp>
      <p:sp>
        <p:nvSpPr>
          <p:cNvPr id="2" name="Rectangle 1"/>
          <p:cNvSpPr/>
          <p:nvPr/>
        </p:nvSpPr>
        <p:spPr>
          <a:xfrm>
            <a:off x="6248400" y="5522893"/>
            <a:ext cx="27432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30225" indent="-533400" algn="l" eaLnBrk="1" hangingPunct="1"/>
            <a:r>
              <a:rPr lang="en-US" altLang="zh-CN" b="0" dirty="0">
                <a:solidFill>
                  <a:srgbClr val="F85E08"/>
                </a:solidFill>
                <a:effectLst/>
                <a:ea typeface="宋体" charset="-122"/>
              </a:rPr>
              <a:t>The meaning </a:t>
            </a:r>
            <a:r>
              <a:rPr lang="en-US" altLang="zh-CN" b="0" dirty="0" smtClean="0">
                <a:solidFill>
                  <a:srgbClr val="F85E08"/>
                </a:solidFill>
                <a:effectLst/>
                <a:ea typeface="宋体" charset="-122"/>
              </a:rPr>
              <a:t>of “balance</a:t>
            </a:r>
            <a:r>
              <a:rPr lang="en-US" altLang="zh-CN" b="0" i="1" dirty="0">
                <a:solidFill>
                  <a:srgbClr val="F85E08"/>
                </a:solidFill>
                <a:effectLst/>
                <a:ea typeface="宋体" charset="-122"/>
              </a:rPr>
              <a:t>”</a:t>
            </a:r>
            <a:r>
              <a:rPr lang="en-US" altLang="zh-CN" b="0" dirty="0">
                <a:solidFill>
                  <a:srgbClr val="F85E08"/>
                </a:solidFill>
                <a:effectLst/>
                <a:ea typeface="宋体" charset="-122"/>
              </a:rPr>
              <a:t> </a:t>
            </a:r>
            <a:r>
              <a:rPr lang="en-US" altLang="zh-CN" b="0" dirty="0" smtClean="0">
                <a:solidFill>
                  <a:srgbClr val="F85E08"/>
                </a:solidFill>
                <a:effectLst/>
                <a:ea typeface="宋体" charset="-122"/>
              </a:rPr>
              <a:t> ?</a:t>
            </a:r>
            <a:endParaRPr lang="en-US" altLang="zh-CN" b="0" dirty="0">
              <a:solidFill>
                <a:srgbClr val="F85E08"/>
              </a:solidFill>
              <a:effectLst/>
              <a:ea typeface="宋体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6940655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458200" cy="4648200"/>
          </a:xfrm>
        </p:spPr>
        <p:txBody>
          <a:bodyPr/>
          <a:lstStyle/>
          <a:p>
            <a:pPr marL="609600" indent="-609600" eaLnBrk="1" hangingPunct="1"/>
            <a:r>
              <a:rPr lang="en-US" altLang="zh-CN" b="1" dirty="0" smtClean="0">
                <a:ea typeface="宋体" charset="-122"/>
              </a:rPr>
              <a:t>Six Sigma</a:t>
            </a:r>
            <a:r>
              <a:rPr lang="en-US" altLang="zh-CN" dirty="0" smtClean="0">
                <a:ea typeface="宋体" charset="-122"/>
              </a:rPr>
              <a:t> </a:t>
            </a:r>
          </a:p>
          <a:p>
            <a:pPr marL="609600" indent="-609600" eaLnBrk="1" hangingPunct="1">
              <a:buFontTx/>
              <a:buNone/>
            </a:pPr>
            <a:r>
              <a:rPr lang="en-US" altLang="zh-CN" dirty="0" smtClean="0">
                <a:ea typeface="宋体" charset="-122"/>
              </a:rPr>
              <a:t>	A performance management methodology aimed at reducing the number of defects in a business process to as close to zero defects per million opportunities (DPMO) as possible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65760"/>
            <a:ext cx="8458200" cy="1158240"/>
          </a:xfrm>
        </p:spPr>
        <p:txBody>
          <a:bodyPr/>
          <a:lstStyle/>
          <a:p>
            <a:r>
              <a:rPr lang="en-US" dirty="0" smtClean="0"/>
              <a:t>Six Sigma as a Performance Measurement System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638698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458200" cy="4648200"/>
          </a:xfrm>
        </p:spPr>
        <p:txBody>
          <a:bodyPr>
            <a:normAutofit lnSpcReduction="10000"/>
          </a:bodyPr>
          <a:lstStyle/>
          <a:p>
            <a:pPr marL="709612" indent="-533400"/>
            <a:r>
              <a:rPr lang="en-US" altLang="ja-JP" dirty="0" smtClean="0">
                <a:solidFill>
                  <a:srgbClr val="0000CC"/>
                </a:solidFill>
                <a:ea typeface="ＭＳ Ｐゴシック" charset="-128"/>
              </a:rPr>
              <a:t>The DMAIC performance model </a:t>
            </a:r>
          </a:p>
          <a:p>
            <a:pPr marL="709612" indent="-533400">
              <a:buFontTx/>
              <a:buNone/>
            </a:pPr>
            <a:r>
              <a:rPr lang="en-US" altLang="zh-CN" dirty="0" smtClean="0">
                <a:ea typeface="宋体" charset="-122"/>
              </a:rPr>
              <a:t>	A closed-loop business improvement model that encompasses the steps of </a:t>
            </a:r>
            <a:r>
              <a:rPr lang="en-US" altLang="zh-CN" dirty="0" smtClean="0">
                <a:solidFill>
                  <a:srgbClr val="FF0000"/>
                </a:solidFill>
                <a:ea typeface="宋体" charset="-122"/>
              </a:rPr>
              <a:t>defining</a:t>
            </a:r>
            <a:r>
              <a:rPr lang="en-US" altLang="zh-CN" dirty="0" smtClean="0">
                <a:ea typeface="宋体" charset="-122"/>
              </a:rPr>
              <a:t>, </a:t>
            </a:r>
            <a:r>
              <a:rPr lang="en-US" altLang="zh-CN" dirty="0" smtClean="0">
                <a:solidFill>
                  <a:srgbClr val="FF0000"/>
                </a:solidFill>
                <a:ea typeface="宋体" charset="-122"/>
              </a:rPr>
              <a:t>measuring</a:t>
            </a:r>
            <a:r>
              <a:rPr lang="en-US" altLang="zh-CN" dirty="0" smtClean="0">
                <a:ea typeface="宋体" charset="-122"/>
              </a:rPr>
              <a:t>, </a:t>
            </a:r>
            <a:r>
              <a:rPr lang="en-US" altLang="zh-CN" dirty="0" smtClean="0">
                <a:solidFill>
                  <a:srgbClr val="FF0000"/>
                </a:solidFill>
                <a:ea typeface="宋体" charset="-122"/>
              </a:rPr>
              <a:t>analyzing</a:t>
            </a:r>
            <a:r>
              <a:rPr lang="en-US" altLang="zh-CN" dirty="0" smtClean="0">
                <a:ea typeface="宋体" charset="-122"/>
              </a:rPr>
              <a:t>, </a:t>
            </a:r>
            <a:r>
              <a:rPr lang="en-US" altLang="zh-CN" dirty="0" smtClean="0">
                <a:solidFill>
                  <a:srgbClr val="FF0000"/>
                </a:solidFill>
                <a:ea typeface="宋体" charset="-122"/>
              </a:rPr>
              <a:t>improving</a:t>
            </a:r>
            <a:r>
              <a:rPr lang="en-US" altLang="zh-CN" dirty="0" smtClean="0">
                <a:ea typeface="宋体" charset="-122"/>
              </a:rPr>
              <a:t>, and </a:t>
            </a:r>
            <a:r>
              <a:rPr lang="en-US" altLang="zh-CN" dirty="0" smtClean="0">
                <a:solidFill>
                  <a:srgbClr val="FF0000"/>
                </a:solidFill>
                <a:ea typeface="宋体" charset="-122"/>
              </a:rPr>
              <a:t>controlling</a:t>
            </a:r>
            <a:r>
              <a:rPr lang="en-US" altLang="zh-CN" dirty="0" smtClean="0">
                <a:ea typeface="宋体" charset="-122"/>
              </a:rPr>
              <a:t> a process</a:t>
            </a:r>
            <a:endParaRPr lang="en-US" altLang="zh-CN" sz="2000" dirty="0" smtClean="0">
              <a:ea typeface="宋体" charset="-122"/>
            </a:endParaRPr>
          </a:p>
          <a:p>
            <a:pPr marL="709612" indent="-533400"/>
            <a:r>
              <a:rPr lang="en-US" altLang="zh-CN" dirty="0" smtClean="0">
                <a:solidFill>
                  <a:srgbClr val="0000CC"/>
                </a:solidFill>
                <a:ea typeface="宋体" charset="-122"/>
              </a:rPr>
              <a:t>Lean Six Sigma </a:t>
            </a:r>
          </a:p>
          <a:p>
            <a:pPr marL="1081088" lvl="1" indent="-457200"/>
            <a:r>
              <a:rPr lang="en-US" altLang="zh-CN" sz="3200" dirty="0" smtClean="0">
                <a:ea typeface="宋体" charset="-122"/>
              </a:rPr>
              <a:t>Lean manufacturing / lean production</a:t>
            </a:r>
          </a:p>
          <a:p>
            <a:pPr marL="1081088" lvl="1" indent="-457200"/>
            <a:r>
              <a:rPr lang="en-US" altLang="zh-CN" sz="3200" dirty="0" smtClean="0">
                <a:ea typeface="宋体" charset="-122"/>
              </a:rPr>
              <a:t>Lean production versus six sigma?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Six Sigma </a:t>
            </a:r>
            <a:r>
              <a:rPr lang="en-US" dirty="0" smtClean="0"/>
              <a:t>as </a:t>
            </a:r>
            <a:r>
              <a:rPr lang="en-US" dirty="0"/>
              <a:t>a Performance Measurement System</a:t>
            </a:r>
          </a:p>
        </p:txBody>
      </p:sp>
    </p:spTree>
    <p:extLst>
      <p:ext uri="{BB962C8B-B14F-4D97-AF65-F5344CB8AC3E}">
        <p14:creationId xmlns:p14="http://schemas.microsoft.com/office/powerpoint/2010/main" val="381712319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Comparison of Balanced Scorecard and Six Sigma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676400"/>
            <a:ext cx="7943476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868261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Application Case </a:t>
            </a:r>
            <a:r>
              <a:rPr lang="en-US" dirty="0" smtClean="0"/>
              <a:t>3.8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82000" cy="48768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3900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Expedia.com’s Customer Satisfaction </a:t>
            </a:r>
            <a:r>
              <a:rPr lang="en-US" sz="3900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Scorecard</a:t>
            </a:r>
          </a:p>
          <a:p>
            <a:pPr marL="0" indent="0">
              <a:buNone/>
            </a:pPr>
            <a:r>
              <a:rPr lang="en-US" sz="3500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Questions </a:t>
            </a:r>
            <a:r>
              <a:rPr lang="en-US" sz="3500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 Discussion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/>
              <a:t>Who are the customers for Expedia.com? </a:t>
            </a:r>
            <a:r>
              <a:rPr lang="en-US" sz="3200" dirty="0" smtClean="0"/>
              <a:t>Why is </a:t>
            </a:r>
            <a:r>
              <a:rPr lang="en-US" sz="3200" dirty="0"/>
              <a:t>customer satisfaction a very important part </a:t>
            </a:r>
            <a:r>
              <a:rPr lang="en-US" sz="3200" dirty="0" smtClean="0"/>
              <a:t>of their </a:t>
            </a:r>
            <a:r>
              <a:rPr lang="en-US" sz="3200" dirty="0"/>
              <a:t>business?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 smtClean="0"/>
              <a:t>How </a:t>
            </a:r>
            <a:r>
              <a:rPr lang="en-US" sz="3200" dirty="0"/>
              <a:t>did Expedia.com improve customer </a:t>
            </a:r>
            <a:r>
              <a:rPr lang="en-US" sz="3200" dirty="0" smtClean="0"/>
              <a:t>satisfaction with </a:t>
            </a:r>
            <a:r>
              <a:rPr lang="en-US" sz="3200" dirty="0"/>
              <a:t>scorecards?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 smtClean="0"/>
              <a:t>What </a:t>
            </a:r>
            <a:r>
              <a:rPr lang="en-US" sz="3200" dirty="0"/>
              <a:t>were the challenges, the proposed </a:t>
            </a:r>
            <a:r>
              <a:rPr lang="en-US" sz="3200" dirty="0" smtClean="0"/>
              <a:t>solution, and </a:t>
            </a:r>
            <a:r>
              <a:rPr lang="en-US" sz="3200" dirty="0"/>
              <a:t>the obtained results?</a:t>
            </a:r>
          </a:p>
        </p:txBody>
      </p:sp>
    </p:spTree>
    <p:extLst>
      <p:ext uri="{BB962C8B-B14F-4D97-AF65-F5344CB8AC3E}">
        <p14:creationId xmlns:p14="http://schemas.microsoft.com/office/powerpoint/2010/main" val="34262713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5168</TotalTime>
  <Words>1790</Words>
  <Application>Microsoft Macintosh PowerPoint</Application>
  <PresentationFormat>On-screen Show (4:3)</PresentationFormat>
  <Paragraphs>314</Paragraphs>
  <Slides>48</Slides>
  <Notes>21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49" baseType="lpstr">
      <vt:lpstr>Clarity</vt:lpstr>
      <vt:lpstr>PowerPoint Presentation</vt:lpstr>
      <vt:lpstr>Learning Objectives</vt:lpstr>
      <vt:lpstr>Learning Objectives</vt:lpstr>
      <vt:lpstr>Opening Vignette…</vt:lpstr>
      <vt:lpstr>Questions for the Opening Vignette</vt:lpstr>
      <vt:lpstr>Group Work </vt:lpstr>
      <vt:lpstr>Business Reporting  Definitions and Concepts</vt:lpstr>
      <vt:lpstr>What is a Business Report?</vt:lpstr>
      <vt:lpstr>Wha makes a good Busines Report?</vt:lpstr>
      <vt:lpstr>Key to Any Successful Report</vt:lpstr>
      <vt:lpstr>Application Case 3.1</vt:lpstr>
      <vt:lpstr>Types of Business Reports</vt:lpstr>
      <vt:lpstr>Application Case 3.2</vt:lpstr>
      <vt:lpstr>Data and Information Visualization</vt:lpstr>
      <vt:lpstr>Application Case 3.3</vt:lpstr>
      <vt:lpstr>A Brief History of Data Visualization</vt:lpstr>
      <vt:lpstr>The First Pie Chart  Created by William Playfair in 1801</vt:lpstr>
      <vt:lpstr>Decimation of Napoleon’s Army During the 1812 Russian Campaign </vt:lpstr>
      <vt:lpstr>A Brief History of Data Visualization</vt:lpstr>
      <vt:lpstr>Application Case 3.4</vt:lpstr>
      <vt:lpstr>Different Types of Charts and Graphs</vt:lpstr>
      <vt:lpstr>A Gapminder Chart  Wealth and Health of Nations</vt:lpstr>
      <vt:lpstr>The Emergence of Data Visualization and Visual Analytics</vt:lpstr>
      <vt:lpstr>The Emergence of Data Visualization and Visual Analytics</vt:lpstr>
      <vt:lpstr>Visual Analytics</vt:lpstr>
      <vt:lpstr>Performance Dashboards </vt:lpstr>
      <vt:lpstr>Performance Dashboards </vt:lpstr>
      <vt:lpstr>Performance Dashboards </vt:lpstr>
      <vt:lpstr>Application Case 3.6</vt:lpstr>
      <vt:lpstr>Application Case 3.6</vt:lpstr>
      <vt:lpstr>Performance Dashboards </vt:lpstr>
      <vt:lpstr>Business Performance Management</vt:lpstr>
      <vt:lpstr>Business Performance Management</vt:lpstr>
      <vt:lpstr>A Closed-Loop Process to Optimize Business Performance </vt:lpstr>
      <vt:lpstr>Strategize:  Where Do We Want to Go?</vt:lpstr>
      <vt:lpstr>Plan:  How Do We Get There?</vt:lpstr>
      <vt:lpstr>Monitor/Analyze:  How Are We Doing?</vt:lpstr>
      <vt:lpstr>Act and Adjust:  What Do We Need to Do Differently?</vt:lpstr>
      <vt:lpstr>Application Case 3.7</vt:lpstr>
      <vt:lpstr>Performance Measurement </vt:lpstr>
      <vt:lpstr>KPIs and Operational Metrics</vt:lpstr>
      <vt:lpstr>Performance Measurement </vt:lpstr>
      <vt:lpstr>Performance Measurement System</vt:lpstr>
      <vt:lpstr>Balanced Scorecard </vt:lpstr>
      <vt:lpstr>Six Sigma as a Performance Measurement System</vt:lpstr>
      <vt:lpstr>Six Sigma as a Performance Measurement System</vt:lpstr>
      <vt:lpstr>Comparison of Balanced Scorecard and Six Sigma</vt:lpstr>
      <vt:lpstr>Application Case 3.8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DSS Chapter 1</dc:title>
  <dc:creator>Dursun Delen</dc:creator>
  <cp:lastModifiedBy>Chris Thomas</cp:lastModifiedBy>
  <cp:revision>222</cp:revision>
  <cp:lastPrinted>2013-11-09T16:18:11Z</cp:lastPrinted>
  <dcterms:created xsi:type="dcterms:W3CDTF">1998-03-18T21:58:50Z</dcterms:created>
  <dcterms:modified xsi:type="dcterms:W3CDTF">2015-02-11T23:48:27Z</dcterms:modified>
</cp:coreProperties>
</file>