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648" autoAdjust="0"/>
  </p:normalViewPr>
  <p:slideViewPr>
    <p:cSldViewPr snapToGrid="0">
      <p:cViewPr varScale="1">
        <p:scale>
          <a:sx n="78" d="100"/>
          <a:sy n="78" d="100"/>
        </p:scale>
        <p:origin x="850" y="67"/>
      </p:cViewPr>
      <p:guideLst/>
    </p:cSldViewPr>
  </p:slideViewPr>
  <p:outlineViewPr>
    <p:cViewPr>
      <p:scale>
        <a:sx n="33" d="100"/>
        <a:sy n="33" d="100"/>
      </p:scale>
      <p:origin x="0" y="-119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82226F-6725-4C69-8237-504B9D5E66A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4443731-A5A6-4CDD-95A3-906F3D63F585}">
      <dgm:prSet/>
      <dgm:spPr/>
      <dgm:t>
        <a:bodyPr/>
        <a:lstStyle/>
        <a:p>
          <a:pPr>
            <a:lnSpc>
              <a:spcPct val="100000"/>
            </a:lnSpc>
          </a:pPr>
          <a:r>
            <a:rPr lang="en-GB" dirty="0"/>
            <a:t>Positive: "Democratic leaders encourage active participation and input from team members, fostering a sense of ownership and commitment towards common goals“; </a:t>
          </a:r>
          <a:endParaRPr lang="en-US" dirty="0"/>
        </a:p>
      </dgm:t>
    </dgm:pt>
    <dgm:pt modelId="{8A3B1055-DAA1-4B43-B804-9FF9CFBCDEBA}" type="parTrans" cxnId="{612191B7-4797-402A-8BE6-16DC5009CE5E}">
      <dgm:prSet/>
      <dgm:spPr/>
      <dgm:t>
        <a:bodyPr/>
        <a:lstStyle/>
        <a:p>
          <a:endParaRPr lang="en-US"/>
        </a:p>
      </dgm:t>
    </dgm:pt>
    <dgm:pt modelId="{A4A08AF1-FC1B-468B-BFFE-E07A2A724410}" type="sibTrans" cxnId="{612191B7-4797-402A-8BE6-16DC5009CE5E}">
      <dgm:prSet/>
      <dgm:spPr/>
      <dgm:t>
        <a:bodyPr/>
        <a:lstStyle/>
        <a:p>
          <a:endParaRPr lang="en-US"/>
        </a:p>
      </dgm:t>
    </dgm:pt>
    <dgm:pt modelId="{F2BDA80F-5660-4D72-8672-FC0B56B50DE0}">
      <dgm:prSet/>
      <dgm:spPr/>
      <dgm:t>
        <a:bodyPr/>
        <a:lstStyle/>
        <a:p>
          <a:pPr>
            <a:lnSpc>
              <a:spcPct val="100000"/>
            </a:lnSpc>
          </a:pPr>
          <a:r>
            <a:rPr lang="en-GB"/>
            <a:t>Negative: "Overemphasis on participative decision-making might slow down the decision process, especially in time-sensitive situations” (Northouse, 2019).</a:t>
          </a:r>
          <a:endParaRPr lang="en-US"/>
        </a:p>
      </dgm:t>
    </dgm:pt>
    <dgm:pt modelId="{131972F5-F6C9-4AEF-92C1-FF43C70842A4}" type="parTrans" cxnId="{CF942B11-6E61-4AE1-8336-804564FE0DF2}">
      <dgm:prSet/>
      <dgm:spPr/>
      <dgm:t>
        <a:bodyPr/>
        <a:lstStyle/>
        <a:p>
          <a:endParaRPr lang="en-US"/>
        </a:p>
      </dgm:t>
    </dgm:pt>
    <dgm:pt modelId="{A7C56C10-A741-4CE5-AC58-5A6AA653B937}" type="sibTrans" cxnId="{CF942B11-6E61-4AE1-8336-804564FE0DF2}">
      <dgm:prSet/>
      <dgm:spPr/>
      <dgm:t>
        <a:bodyPr/>
        <a:lstStyle/>
        <a:p>
          <a:endParaRPr lang="en-US"/>
        </a:p>
      </dgm:t>
    </dgm:pt>
    <dgm:pt modelId="{A4AECF5C-B870-468D-87FC-FA14EC3A231D}" type="pres">
      <dgm:prSet presAssocID="{A882226F-6725-4C69-8237-504B9D5E66A3}" presName="root" presStyleCnt="0">
        <dgm:presLayoutVars>
          <dgm:dir/>
          <dgm:resizeHandles val="exact"/>
        </dgm:presLayoutVars>
      </dgm:prSet>
      <dgm:spPr/>
    </dgm:pt>
    <dgm:pt modelId="{C94C0032-542F-4735-8FC3-C769AC8F4BBB}" type="pres">
      <dgm:prSet presAssocID="{24443731-A5A6-4CDD-95A3-906F3D63F585}" presName="compNode" presStyleCnt="0"/>
      <dgm:spPr/>
    </dgm:pt>
    <dgm:pt modelId="{0D06024B-74A7-44E8-A424-F7EDDDD1B43A}" type="pres">
      <dgm:prSet presAssocID="{24443731-A5A6-4CDD-95A3-906F3D63F585}" presName="bgRect" presStyleLbl="bgShp" presStyleIdx="0" presStyleCnt="2"/>
      <dgm:spPr/>
    </dgm:pt>
    <dgm:pt modelId="{7E3E357C-5BC5-4E8F-8475-1694CA520E47}" type="pres">
      <dgm:prSet presAssocID="{24443731-A5A6-4CDD-95A3-906F3D63F58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Success"/>
        </a:ext>
      </dgm:extLst>
    </dgm:pt>
    <dgm:pt modelId="{7A049320-7BB8-4C8C-95A7-A01A7F17DED5}" type="pres">
      <dgm:prSet presAssocID="{24443731-A5A6-4CDD-95A3-906F3D63F585}" presName="spaceRect" presStyleCnt="0"/>
      <dgm:spPr/>
    </dgm:pt>
    <dgm:pt modelId="{B61C7612-A781-4E90-A2E4-CC31FA956E0F}" type="pres">
      <dgm:prSet presAssocID="{24443731-A5A6-4CDD-95A3-906F3D63F585}" presName="parTx" presStyleLbl="revTx" presStyleIdx="0" presStyleCnt="2">
        <dgm:presLayoutVars>
          <dgm:chMax val="0"/>
          <dgm:chPref val="0"/>
        </dgm:presLayoutVars>
      </dgm:prSet>
      <dgm:spPr/>
    </dgm:pt>
    <dgm:pt modelId="{25C104C8-7E9E-493C-BF21-17A5A2CA808C}" type="pres">
      <dgm:prSet presAssocID="{A4A08AF1-FC1B-468B-BFFE-E07A2A724410}" presName="sibTrans" presStyleCnt="0"/>
      <dgm:spPr/>
    </dgm:pt>
    <dgm:pt modelId="{842A987C-C387-4022-B3AA-822D526E652C}" type="pres">
      <dgm:prSet presAssocID="{F2BDA80F-5660-4D72-8672-FC0B56B50DE0}" presName="compNode" presStyleCnt="0"/>
      <dgm:spPr/>
    </dgm:pt>
    <dgm:pt modelId="{EB3F919B-C31A-4148-A560-B4AF0E083D84}" type="pres">
      <dgm:prSet presAssocID="{F2BDA80F-5660-4D72-8672-FC0B56B50DE0}" presName="bgRect" presStyleLbl="bgShp" presStyleIdx="1" presStyleCnt="2"/>
      <dgm:spPr/>
    </dgm:pt>
    <dgm:pt modelId="{42F13E96-4951-4184-8782-A12863322F9A}" type="pres">
      <dgm:prSet presAssocID="{F2BDA80F-5660-4D72-8672-FC0B56B50D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FC758E43-2158-4EF9-B84A-AC0330AEDB42}" type="pres">
      <dgm:prSet presAssocID="{F2BDA80F-5660-4D72-8672-FC0B56B50DE0}" presName="spaceRect" presStyleCnt="0"/>
      <dgm:spPr/>
    </dgm:pt>
    <dgm:pt modelId="{ED8A6C3D-5C70-48B3-92C0-6DD7D0ABABB7}" type="pres">
      <dgm:prSet presAssocID="{F2BDA80F-5660-4D72-8672-FC0B56B50DE0}" presName="parTx" presStyleLbl="revTx" presStyleIdx="1" presStyleCnt="2">
        <dgm:presLayoutVars>
          <dgm:chMax val="0"/>
          <dgm:chPref val="0"/>
        </dgm:presLayoutVars>
      </dgm:prSet>
      <dgm:spPr/>
    </dgm:pt>
  </dgm:ptLst>
  <dgm:cxnLst>
    <dgm:cxn modelId="{CF942B11-6E61-4AE1-8336-804564FE0DF2}" srcId="{A882226F-6725-4C69-8237-504B9D5E66A3}" destId="{F2BDA80F-5660-4D72-8672-FC0B56B50DE0}" srcOrd="1" destOrd="0" parTransId="{131972F5-F6C9-4AEF-92C1-FF43C70842A4}" sibTransId="{A7C56C10-A741-4CE5-AC58-5A6AA653B937}"/>
    <dgm:cxn modelId="{079DD569-CF3E-49AB-BC27-B31D5DF48125}" type="presOf" srcId="{A882226F-6725-4C69-8237-504B9D5E66A3}" destId="{A4AECF5C-B870-468D-87FC-FA14EC3A231D}" srcOrd="0" destOrd="0" presId="urn:microsoft.com/office/officeart/2018/2/layout/IconVerticalSolidList"/>
    <dgm:cxn modelId="{85DB237E-90AC-4F6E-AF56-78B15EB4082C}" type="presOf" srcId="{F2BDA80F-5660-4D72-8672-FC0B56B50DE0}" destId="{ED8A6C3D-5C70-48B3-92C0-6DD7D0ABABB7}" srcOrd="0" destOrd="0" presId="urn:microsoft.com/office/officeart/2018/2/layout/IconVerticalSolidList"/>
    <dgm:cxn modelId="{0109A0B2-6FEB-464C-B3A3-2F009C91D1DF}" type="presOf" srcId="{24443731-A5A6-4CDD-95A3-906F3D63F585}" destId="{B61C7612-A781-4E90-A2E4-CC31FA956E0F}" srcOrd="0" destOrd="0" presId="urn:microsoft.com/office/officeart/2018/2/layout/IconVerticalSolidList"/>
    <dgm:cxn modelId="{612191B7-4797-402A-8BE6-16DC5009CE5E}" srcId="{A882226F-6725-4C69-8237-504B9D5E66A3}" destId="{24443731-A5A6-4CDD-95A3-906F3D63F585}" srcOrd="0" destOrd="0" parTransId="{8A3B1055-DAA1-4B43-B804-9FF9CFBCDEBA}" sibTransId="{A4A08AF1-FC1B-468B-BFFE-E07A2A724410}"/>
    <dgm:cxn modelId="{B3701A77-B247-4074-A106-55F6914CE925}" type="presParOf" srcId="{A4AECF5C-B870-468D-87FC-FA14EC3A231D}" destId="{C94C0032-542F-4735-8FC3-C769AC8F4BBB}" srcOrd="0" destOrd="0" presId="urn:microsoft.com/office/officeart/2018/2/layout/IconVerticalSolidList"/>
    <dgm:cxn modelId="{C9586A71-DFCB-4A53-B1D9-2BDF70BDB0EE}" type="presParOf" srcId="{C94C0032-542F-4735-8FC3-C769AC8F4BBB}" destId="{0D06024B-74A7-44E8-A424-F7EDDDD1B43A}" srcOrd="0" destOrd="0" presId="urn:microsoft.com/office/officeart/2018/2/layout/IconVerticalSolidList"/>
    <dgm:cxn modelId="{81E00A16-1108-44E9-9F31-906A383A46F8}" type="presParOf" srcId="{C94C0032-542F-4735-8FC3-C769AC8F4BBB}" destId="{7E3E357C-5BC5-4E8F-8475-1694CA520E47}" srcOrd="1" destOrd="0" presId="urn:microsoft.com/office/officeart/2018/2/layout/IconVerticalSolidList"/>
    <dgm:cxn modelId="{F1271C02-B3AC-4A07-B298-8C302C38C9E4}" type="presParOf" srcId="{C94C0032-542F-4735-8FC3-C769AC8F4BBB}" destId="{7A049320-7BB8-4C8C-95A7-A01A7F17DED5}" srcOrd="2" destOrd="0" presId="urn:microsoft.com/office/officeart/2018/2/layout/IconVerticalSolidList"/>
    <dgm:cxn modelId="{4C2C4D3D-6520-4E19-9207-8A40AC864C54}" type="presParOf" srcId="{C94C0032-542F-4735-8FC3-C769AC8F4BBB}" destId="{B61C7612-A781-4E90-A2E4-CC31FA956E0F}" srcOrd="3" destOrd="0" presId="urn:microsoft.com/office/officeart/2018/2/layout/IconVerticalSolidList"/>
    <dgm:cxn modelId="{2B794096-7714-488B-8826-E8ABEC11C28F}" type="presParOf" srcId="{A4AECF5C-B870-468D-87FC-FA14EC3A231D}" destId="{25C104C8-7E9E-493C-BF21-17A5A2CA808C}" srcOrd="1" destOrd="0" presId="urn:microsoft.com/office/officeart/2018/2/layout/IconVerticalSolidList"/>
    <dgm:cxn modelId="{8A84D438-209B-4CB8-8D26-BD29C47CF48D}" type="presParOf" srcId="{A4AECF5C-B870-468D-87FC-FA14EC3A231D}" destId="{842A987C-C387-4022-B3AA-822D526E652C}" srcOrd="2" destOrd="0" presId="urn:microsoft.com/office/officeart/2018/2/layout/IconVerticalSolidList"/>
    <dgm:cxn modelId="{23E376E9-205C-4449-863B-8256A6303221}" type="presParOf" srcId="{842A987C-C387-4022-B3AA-822D526E652C}" destId="{EB3F919B-C31A-4148-A560-B4AF0E083D84}" srcOrd="0" destOrd="0" presId="urn:microsoft.com/office/officeart/2018/2/layout/IconVerticalSolidList"/>
    <dgm:cxn modelId="{CF8F9D1A-8429-4980-8AB8-4FE3CCF64765}" type="presParOf" srcId="{842A987C-C387-4022-B3AA-822D526E652C}" destId="{42F13E96-4951-4184-8782-A12863322F9A}" srcOrd="1" destOrd="0" presId="urn:microsoft.com/office/officeart/2018/2/layout/IconVerticalSolidList"/>
    <dgm:cxn modelId="{3472EE9F-4347-476C-AEE5-FA3CAE0EA2A7}" type="presParOf" srcId="{842A987C-C387-4022-B3AA-822D526E652C}" destId="{FC758E43-2158-4EF9-B84A-AC0330AEDB42}" srcOrd="2" destOrd="0" presId="urn:microsoft.com/office/officeart/2018/2/layout/IconVerticalSolidList"/>
    <dgm:cxn modelId="{100E3715-8331-401C-B806-D9C7B095CD1B}" type="presParOf" srcId="{842A987C-C387-4022-B3AA-822D526E652C}" destId="{ED8A6C3D-5C70-48B3-92C0-6DD7D0ABABB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6024B-74A7-44E8-A424-F7EDDDD1B43A}">
      <dsp:nvSpPr>
        <dsp:cNvPr id="0" name=""/>
        <dsp:cNvSpPr/>
      </dsp:nvSpPr>
      <dsp:spPr>
        <a:xfrm>
          <a:off x="0" y="356296"/>
          <a:ext cx="9954076" cy="6577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E357C-5BC5-4E8F-8475-1694CA520E47}">
      <dsp:nvSpPr>
        <dsp:cNvPr id="0" name=""/>
        <dsp:cNvSpPr/>
      </dsp:nvSpPr>
      <dsp:spPr>
        <a:xfrm>
          <a:off x="198977" y="504296"/>
          <a:ext cx="361778" cy="361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C7612-A781-4E90-A2E4-CC31FA956E0F}">
      <dsp:nvSpPr>
        <dsp:cNvPr id="0" name=""/>
        <dsp:cNvSpPr/>
      </dsp:nvSpPr>
      <dsp:spPr>
        <a:xfrm>
          <a:off x="759733" y="356296"/>
          <a:ext cx="9194342" cy="657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615" tIns="69615" rIns="69615" bIns="69615" numCol="1" spcCol="1270" anchor="ctr" anchorCtr="0">
          <a:noAutofit/>
        </a:bodyPr>
        <a:lstStyle/>
        <a:p>
          <a:pPr marL="0" lvl="0" indent="0" algn="l" defTabSz="711200">
            <a:lnSpc>
              <a:spcPct val="100000"/>
            </a:lnSpc>
            <a:spcBef>
              <a:spcPct val="0"/>
            </a:spcBef>
            <a:spcAft>
              <a:spcPct val="35000"/>
            </a:spcAft>
            <a:buNone/>
          </a:pPr>
          <a:r>
            <a:rPr lang="en-GB" sz="1600" kern="1200" dirty="0"/>
            <a:t>Positive: "Democratic leaders encourage active participation and input from team members, fostering a sense of ownership and commitment towards common goals“; </a:t>
          </a:r>
          <a:endParaRPr lang="en-US" sz="1600" kern="1200" dirty="0"/>
        </a:p>
      </dsp:txBody>
      <dsp:txXfrm>
        <a:off x="759733" y="356296"/>
        <a:ext cx="9194342" cy="657778"/>
      </dsp:txXfrm>
    </dsp:sp>
    <dsp:sp modelId="{EB3F919B-C31A-4148-A560-B4AF0E083D84}">
      <dsp:nvSpPr>
        <dsp:cNvPr id="0" name=""/>
        <dsp:cNvSpPr/>
      </dsp:nvSpPr>
      <dsp:spPr>
        <a:xfrm>
          <a:off x="0" y="1178519"/>
          <a:ext cx="9954076" cy="6577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13E96-4951-4184-8782-A12863322F9A}">
      <dsp:nvSpPr>
        <dsp:cNvPr id="0" name=""/>
        <dsp:cNvSpPr/>
      </dsp:nvSpPr>
      <dsp:spPr>
        <a:xfrm>
          <a:off x="198977" y="1326519"/>
          <a:ext cx="361778" cy="361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8A6C3D-5C70-48B3-92C0-6DD7D0ABABB7}">
      <dsp:nvSpPr>
        <dsp:cNvPr id="0" name=""/>
        <dsp:cNvSpPr/>
      </dsp:nvSpPr>
      <dsp:spPr>
        <a:xfrm>
          <a:off x="759733" y="1178519"/>
          <a:ext cx="9194342" cy="657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615" tIns="69615" rIns="69615" bIns="69615" numCol="1" spcCol="1270" anchor="ctr" anchorCtr="0">
          <a:noAutofit/>
        </a:bodyPr>
        <a:lstStyle/>
        <a:p>
          <a:pPr marL="0" lvl="0" indent="0" algn="l" defTabSz="711200">
            <a:lnSpc>
              <a:spcPct val="100000"/>
            </a:lnSpc>
            <a:spcBef>
              <a:spcPct val="0"/>
            </a:spcBef>
            <a:spcAft>
              <a:spcPct val="35000"/>
            </a:spcAft>
            <a:buNone/>
          </a:pPr>
          <a:r>
            <a:rPr lang="en-GB" sz="1600" kern="1200"/>
            <a:t>Negative: "Overemphasis on participative decision-making might slow down the decision process, especially in time-sensitive situations” (Northouse, 2019).</a:t>
          </a:r>
          <a:endParaRPr lang="en-US" sz="1600" kern="1200"/>
        </a:p>
      </dsp:txBody>
      <dsp:txXfrm>
        <a:off x="759733" y="1178519"/>
        <a:ext cx="9194342" cy="6577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12/9/2023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45672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12/9/2023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7451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12/9/2023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6716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12/9/2023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99736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12/9/2023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0534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12/9/2023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7549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12/9/2023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86530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12/9/2023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5121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12/9/2023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04947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12/9/2023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50836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12/9/2023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1840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12/9/2023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84183015"/>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62" r:id="rId3"/>
    <p:sldLayoutId id="2147483663" r:id="rId4"/>
    <p:sldLayoutId id="2147483664" r:id="rId5"/>
    <p:sldLayoutId id="2147483665" r:id="rId6"/>
    <p:sldLayoutId id="2147483666" r:id="rId7"/>
    <p:sldLayoutId id="2147483670" r:id="rId8"/>
    <p:sldLayoutId id="2147483667" r:id="rId9"/>
    <p:sldLayoutId id="2147483668" r:id="rId10"/>
    <p:sldLayoutId id="2147483669"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 group of yellow figures and a red figure on the other side">
            <a:extLst>
              <a:ext uri="{FF2B5EF4-FFF2-40B4-BE49-F238E27FC236}">
                <a16:creationId xmlns:a16="http://schemas.microsoft.com/office/drawing/2014/main" id="{E8234AF8-E05D-D671-5D15-77E378AB4A6B}"/>
              </a:ext>
            </a:extLst>
          </p:cNvPr>
          <p:cNvPicPr>
            <a:picLocks noChangeAspect="1"/>
          </p:cNvPicPr>
          <p:nvPr/>
        </p:nvPicPr>
        <p:blipFill rotWithShape="1">
          <a:blip r:embed="rId2">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E8D3E20C-A77C-4172-FF83-10775821285F}"/>
              </a:ext>
            </a:extLst>
          </p:cNvPr>
          <p:cNvSpPr>
            <a:spLocks noGrp="1"/>
          </p:cNvSpPr>
          <p:nvPr>
            <p:ph type="ctrTitle"/>
          </p:nvPr>
        </p:nvSpPr>
        <p:spPr>
          <a:xfrm>
            <a:off x="838200" y="740211"/>
            <a:ext cx="7530685" cy="3163864"/>
          </a:xfrm>
        </p:spPr>
        <p:txBody>
          <a:bodyPr>
            <a:normAutofit/>
          </a:bodyPr>
          <a:lstStyle/>
          <a:p>
            <a:pPr algn="l"/>
            <a:r>
              <a:rPr lang="en-GB" sz="5200" b="1" dirty="0">
                <a:solidFill>
                  <a:schemeClr val="bg1"/>
                </a:solidFill>
              </a:rPr>
              <a:t>Compassionate Leadership Impact on Change</a:t>
            </a:r>
          </a:p>
        </p:txBody>
      </p:sp>
      <p:sp>
        <p:nvSpPr>
          <p:cNvPr id="3" name="Subtitle 2">
            <a:extLst>
              <a:ext uri="{FF2B5EF4-FFF2-40B4-BE49-F238E27FC236}">
                <a16:creationId xmlns:a16="http://schemas.microsoft.com/office/drawing/2014/main" id="{0C527906-2B52-FD75-AC2A-A9571FAED3C9}"/>
              </a:ext>
            </a:extLst>
          </p:cNvPr>
          <p:cNvSpPr>
            <a:spLocks noGrp="1"/>
          </p:cNvSpPr>
          <p:nvPr>
            <p:ph type="subTitle" idx="1"/>
          </p:nvPr>
        </p:nvSpPr>
        <p:spPr>
          <a:xfrm>
            <a:off x="838200" y="4074515"/>
            <a:ext cx="7583133" cy="1279124"/>
          </a:xfrm>
        </p:spPr>
        <p:txBody>
          <a:bodyPr>
            <a:normAutofit lnSpcReduction="10000"/>
          </a:bodyPr>
          <a:lstStyle/>
          <a:p>
            <a:pPr algn="l"/>
            <a:r>
              <a:rPr lang="en-GB" sz="1900" dirty="0">
                <a:solidFill>
                  <a:srgbClr val="FFFFFF"/>
                </a:solidFill>
              </a:rPr>
              <a:t>DECEMBER 6, 2023</a:t>
            </a:r>
          </a:p>
          <a:p>
            <a:pPr algn="l"/>
            <a:r>
              <a:rPr lang="en-GB" sz="1900" dirty="0">
                <a:solidFill>
                  <a:srgbClr val="FFFFFF"/>
                </a:solidFill>
              </a:rPr>
              <a:t>VASILICA TOMA - 1914189</a:t>
            </a:r>
          </a:p>
          <a:p>
            <a:pPr algn="l"/>
            <a:r>
              <a:rPr lang="en-GB" sz="1900" dirty="0">
                <a:solidFill>
                  <a:srgbClr val="FFFFFF"/>
                </a:solidFill>
              </a:rPr>
              <a:t>University of Wales Trinity Saint David</a:t>
            </a:r>
          </a:p>
          <a:p>
            <a:pPr algn="l"/>
            <a:endParaRPr lang="en-GB" sz="2200" dirty="0">
              <a:solidFill>
                <a:srgbClr val="FFFFFF"/>
              </a:solidFill>
            </a:endParaRPr>
          </a:p>
          <a:p>
            <a:pPr algn="l"/>
            <a:endParaRPr lang="en-GB" sz="2200" dirty="0">
              <a:solidFill>
                <a:srgbClr val="FFFFFF"/>
              </a:solidFill>
            </a:endParaRPr>
          </a:p>
        </p:txBody>
      </p:sp>
    </p:spTree>
    <p:extLst>
      <p:ext uri="{BB962C8B-B14F-4D97-AF65-F5344CB8AC3E}">
        <p14:creationId xmlns:p14="http://schemas.microsoft.com/office/powerpoint/2010/main" val="380321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5" name="Picture 14">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7" name="Graphic 6" descr="Cycle with People">
            <a:extLst>
              <a:ext uri="{FF2B5EF4-FFF2-40B4-BE49-F238E27FC236}">
                <a16:creationId xmlns:a16="http://schemas.microsoft.com/office/drawing/2014/main" id="{A9B56D4A-4191-FFB8-F074-386BC9F9CF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A1E5C975-ABEF-DF15-2B73-E8CD805F89A3}"/>
              </a:ext>
            </a:extLst>
          </p:cNvPr>
          <p:cNvSpPr>
            <a:spLocks noGrp="1"/>
          </p:cNvSpPr>
          <p:nvPr>
            <p:ph idx="1"/>
          </p:nvPr>
        </p:nvSpPr>
        <p:spPr>
          <a:xfrm>
            <a:off x="5638860" y="1971413"/>
            <a:ext cx="5867022" cy="4369062"/>
          </a:xfrm>
        </p:spPr>
        <p:txBody>
          <a:bodyPr>
            <a:normAutofit/>
          </a:bodyPr>
          <a:lstStyle/>
          <a:p>
            <a:endParaRPr lang="en-GB" sz="1800" dirty="0"/>
          </a:p>
          <a:p>
            <a:pPr marL="0" indent="0">
              <a:buNone/>
            </a:pPr>
            <a:r>
              <a:rPr lang="en-GB" sz="1800" dirty="0"/>
              <a:t>"Compassionate leadership involves a leader’s capacity to be empathetic, to understand the emotional makeup of people, to treat people according to their emotional reactions, and to react with empathy to their emotional needs“ (Goleman, 1998).</a:t>
            </a:r>
          </a:p>
        </p:txBody>
      </p:sp>
    </p:spTree>
    <p:extLst>
      <p:ext uri="{BB962C8B-B14F-4D97-AF65-F5344CB8AC3E}">
        <p14:creationId xmlns:p14="http://schemas.microsoft.com/office/powerpoint/2010/main" val="2268198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5" name="Picture 24">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17" name="Graphic 16" descr="Statistics">
            <a:extLst>
              <a:ext uri="{FF2B5EF4-FFF2-40B4-BE49-F238E27FC236}">
                <a16:creationId xmlns:a16="http://schemas.microsoft.com/office/drawing/2014/main" id="{D13E4244-09A5-E819-B96A-8C53346CBF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392B0909-2768-D26E-75EA-63D2013C7CDC}"/>
              </a:ext>
            </a:extLst>
          </p:cNvPr>
          <p:cNvSpPr>
            <a:spLocks noGrp="1"/>
          </p:cNvSpPr>
          <p:nvPr>
            <p:ph idx="1"/>
          </p:nvPr>
        </p:nvSpPr>
        <p:spPr>
          <a:xfrm>
            <a:off x="5638860" y="2411653"/>
            <a:ext cx="5867022" cy="3928822"/>
          </a:xfrm>
        </p:spPr>
        <p:txBody>
          <a:bodyPr>
            <a:normAutofit/>
          </a:bodyPr>
          <a:lstStyle/>
          <a:p>
            <a:pPr marL="0" indent="0">
              <a:buNone/>
            </a:pPr>
            <a:r>
              <a:rPr lang="en-GB" sz="1800" dirty="0"/>
              <a:t>"Questionnaires serve as an effective research tool due to their ability to gather data from a wide and diverse sample size, enabling researchers to obtain a substantial amount of information from a large population within a relatively short time frame” (Creswell and J  David Creswell, 2018).</a:t>
            </a:r>
          </a:p>
        </p:txBody>
      </p:sp>
    </p:spTree>
    <p:extLst>
      <p:ext uri="{BB962C8B-B14F-4D97-AF65-F5344CB8AC3E}">
        <p14:creationId xmlns:p14="http://schemas.microsoft.com/office/powerpoint/2010/main" val="3758825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5" name="Picture 14">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118965D-D1EB-40F8-1079-3C4BFF78D042}"/>
              </a:ext>
            </a:extLst>
          </p:cNvPr>
          <p:cNvSpPr>
            <a:spLocks noGrp="1"/>
          </p:cNvSpPr>
          <p:nvPr>
            <p:ph type="title"/>
          </p:nvPr>
        </p:nvSpPr>
        <p:spPr>
          <a:xfrm>
            <a:off x="5638800" y="586992"/>
            <a:ext cx="5867400" cy="1664573"/>
          </a:xfrm>
        </p:spPr>
        <p:txBody>
          <a:bodyPr>
            <a:normAutofit/>
          </a:bodyPr>
          <a:lstStyle/>
          <a:p>
            <a:r>
              <a:rPr lang="en-GB" dirty="0"/>
              <a:t>Emotional intelligence</a:t>
            </a:r>
          </a:p>
        </p:txBody>
      </p:sp>
      <p:pic>
        <p:nvPicPr>
          <p:cNvPr id="7" name="Graphic 6" descr="Head with Gears">
            <a:extLst>
              <a:ext uri="{FF2B5EF4-FFF2-40B4-BE49-F238E27FC236}">
                <a16:creationId xmlns:a16="http://schemas.microsoft.com/office/drawing/2014/main" id="{A480C0D6-76B7-2210-D791-40E09E78DB9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D1A93026-8B9E-0DF8-4E30-16155B1A96DD}"/>
              </a:ext>
            </a:extLst>
          </p:cNvPr>
          <p:cNvSpPr>
            <a:spLocks noGrp="1"/>
          </p:cNvSpPr>
          <p:nvPr>
            <p:ph idx="1"/>
          </p:nvPr>
        </p:nvSpPr>
        <p:spPr>
          <a:xfrm>
            <a:off x="5638860" y="2411653"/>
            <a:ext cx="5867022" cy="3928822"/>
          </a:xfrm>
        </p:spPr>
        <p:txBody>
          <a:bodyPr>
            <a:normAutofit/>
          </a:bodyPr>
          <a:lstStyle/>
          <a:p>
            <a:r>
              <a:rPr lang="en-GB" sz="1800"/>
              <a:t>"Emotional intelligence involves the ability to perceive accurately, appraise, and express emotion; the ability to access and/or generate feelings when they facilitate thought; the ability to understand emotion and emotional knowledge; and the ability to regulate emotions to promote emotional and intellectual growth” (Salovey and Sluyter, 1997).</a:t>
            </a:r>
          </a:p>
        </p:txBody>
      </p:sp>
    </p:spTree>
    <p:extLst>
      <p:ext uri="{BB962C8B-B14F-4D97-AF65-F5344CB8AC3E}">
        <p14:creationId xmlns:p14="http://schemas.microsoft.com/office/powerpoint/2010/main" val="1175071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One in a crowd">
            <a:extLst>
              <a:ext uri="{FF2B5EF4-FFF2-40B4-BE49-F238E27FC236}">
                <a16:creationId xmlns:a16="http://schemas.microsoft.com/office/drawing/2014/main" id="{1207F822-7130-2A83-B882-338CC4F5282D}"/>
              </a:ext>
            </a:extLst>
          </p:cNvPr>
          <p:cNvPicPr>
            <a:picLocks noChangeAspect="1"/>
          </p:cNvPicPr>
          <p:nvPr/>
        </p:nvPicPr>
        <p:blipFill rotWithShape="1">
          <a:blip r:embed="rId2">
            <a:alphaModFix amt="60000"/>
          </a:blip>
          <a:srcRect t="7732" r="-1" b="17264"/>
          <a:stretch/>
        </p:blipFill>
        <p:spPr>
          <a:xfrm>
            <a:off x="20" y="10"/>
            <a:ext cx="12188932" cy="6856614"/>
          </a:xfrm>
          <a:prstGeom prst="rect">
            <a:avLst/>
          </a:prstGeom>
        </p:spPr>
      </p:pic>
      <p:grpSp>
        <p:nvGrpSpPr>
          <p:cNvPr id="15" name="Group 1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6BFFF1E-EA1E-7459-76EA-F2BFFA0D80AF}"/>
              </a:ext>
            </a:extLst>
          </p:cNvPr>
          <p:cNvSpPr>
            <a:spLocks noGrp="1"/>
          </p:cNvSpPr>
          <p:nvPr>
            <p:ph type="title"/>
          </p:nvPr>
        </p:nvSpPr>
        <p:spPr>
          <a:xfrm>
            <a:off x="1198180" y="726066"/>
            <a:ext cx="9774619" cy="1540479"/>
          </a:xfrm>
        </p:spPr>
        <p:txBody>
          <a:bodyPr anchor="b">
            <a:normAutofit/>
          </a:bodyPr>
          <a:lstStyle/>
          <a:p>
            <a:pPr algn="ctr"/>
            <a:r>
              <a:rPr lang="en-GB" dirty="0">
                <a:solidFill>
                  <a:srgbClr val="FFFFFF"/>
                </a:solidFill>
              </a:rPr>
              <a:t>Managing Change</a:t>
            </a:r>
          </a:p>
        </p:txBody>
      </p:sp>
      <p:sp>
        <p:nvSpPr>
          <p:cNvPr id="3" name="Content Placeholder 2">
            <a:extLst>
              <a:ext uri="{FF2B5EF4-FFF2-40B4-BE49-F238E27FC236}">
                <a16:creationId xmlns:a16="http://schemas.microsoft.com/office/drawing/2014/main" id="{4864DE8C-E6C1-4BE1-1A32-FC213BD7EEFF}"/>
              </a:ext>
            </a:extLst>
          </p:cNvPr>
          <p:cNvSpPr>
            <a:spLocks noGrp="1"/>
          </p:cNvSpPr>
          <p:nvPr>
            <p:ph idx="1"/>
          </p:nvPr>
        </p:nvSpPr>
        <p:spPr>
          <a:xfrm>
            <a:off x="1219202" y="2743200"/>
            <a:ext cx="9954076" cy="2819398"/>
          </a:xfrm>
        </p:spPr>
        <p:txBody>
          <a:bodyPr anchor="ctr">
            <a:normAutofit/>
          </a:bodyPr>
          <a:lstStyle/>
          <a:p>
            <a:pPr marL="0" indent="0" algn="ctr">
              <a:buNone/>
            </a:pPr>
            <a:r>
              <a:rPr lang="en-GB" sz="1800" dirty="0">
                <a:solidFill>
                  <a:srgbClr val="FFFFFF"/>
                </a:solidFill>
              </a:rPr>
              <a:t>"Change is essential for organisations to adapt, survive, and thrive in dynamic environments. It enables organisations to remain competitive, respond to market shifts, innovate, and continuously improve their operations and services” (Kotter, 2012).</a:t>
            </a:r>
          </a:p>
        </p:txBody>
      </p:sp>
    </p:spTree>
    <p:extLst>
      <p:ext uri="{BB962C8B-B14F-4D97-AF65-F5344CB8AC3E}">
        <p14:creationId xmlns:p14="http://schemas.microsoft.com/office/powerpoint/2010/main" val="2649451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27B1F54-2E2F-AA0B-4569-0527AC7CA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9A320E0C-6D2A-4A8E-D313-152E21DE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A2DEDE72-0520-29A7-8833-9F1CC18231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Colourful carved figures of humans">
            <a:extLst>
              <a:ext uri="{FF2B5EF4-FFF2-40B4-BE49-F238E27FC236}">
                <a16:creationId xmlns:a16="http://schemas.microsoft.com/office/drawing/2014/main" id="{09E2B5C4-697E-E324-6859-D1C4EB0217CE}"/>
              </a:ext>
            </a:extLst>
          </p:cNvPr>
          <p:cNvPicPr>
            <a:picLocks noChangeAspect="1"/>
          </p:cNvPicPr>
          <p:nvPr/>
        </p:nvPicPr>
        <p:blipFill rotWithShape="1">
          <a:blip r:embed="rId2">
            <a:alphaModFix amt="60000"/>
          </a:blip>
          <a:srcRect t="21049" r="-1" b="-1"/>
          <a:stretch/>
        </p:blipFill>
        <p:spPr>
          <a:xfrm>
            <a:off x="20" y="10"/>
            <a:ext cx="12188932" cy="6856614"/>
          </a:xfrm>
          <a:prstGeom prst="rect">
            <a:avLst/>
          </a:prstGeom>
        </p:spPr>
      </p:pic>
      <p:grpSp>
        <p:nvGrpSpPr>
          <p:cNvPr id="24" name="Group 23">
            <a:extLst>
              <a:ext uri="{FF2B5EF4-FFF2-40B4-BE49-F238E27FC236}">
                <a16:creationId xmlns:a16="http://schemas.microsoft.com/office/drawing/2014/main" id="{C25BACF0-AE22-97E5-E55D-7E1B47451C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5" name="Picture 24">
              <a:extLst>
                <a:ext uri="{FF2B5EF4-FFF2-40B4-BE49-F238E27FC236}">
                  <a16:creationId xmlns:a16="http://schemas.microsoft.com/office/drawing/2014/main" id="{2FA2B697-CA06-C069-EFC5-B43719C2FB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8FF61F47-01FD-7B83-D4BF-8579364CAD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F14CB8D-6A89-F6D3-6EA6-8E2FCB081449}"/>
              </a:ext>
            </a:extLst>
          </p:cNvPr>
          <p:cNvSpPr>
            <a:spLocks noGrp="1"/>
          </p:cNvSpPr>
          <p:nvPr>
            <p:ph type="title"/>
          </p:nvPr>
        </p:nvSpPr>
        <p:spPr>
          <a:xfrm>
            <a:off x="1198180" y="726067"/>
            <a:ext cx="9774619" cy="1408908"/>
          </a:xfrm>
        </p:spPr>
        <p:txBody>
          <a:bodyPr anchor="b">
            <a:normAutofit/>
          </a:bodyPr>
          <a:lstStyle/>
          <a:p>
            <a:pPr algn="ctr"/>
            <a:r>
              <a:rPr lang="en-GB">
                <a:solidFill>
                  <a:srgbClr val="FFFFFF"/>
                </a:solidFill>
              </a:rPr>
              <a:t>Democratic-leaning leadership style</a:t>
            </a:r>
          </a:p>
        </p:txBody>
      </p:sp>
      <p:graphicFrame>
        <p:nvGraphicFramePr>
          <p:cNvPr id="28" name="Content Placeholder 2">
            <a:extLst>
              <a:ext uri="{FF2B5EF4-FFF2-40B4-BE49-F238E27FC236}">
                <a16:creationId xmlns:a16="http://schemas.microsoft.com/office/drawing/2014/main" id="{E231DB6E-DE76-2B51-9969-BD40D3B85DBC}"/>
              </a:ext>
            </a:extLst>
          </p:cNvPr>
          <p:cNvGraphicFramePr>
            <a:graphicFrameLocks noGrp="1"/>
          </p:cNvGraphicFramePr>
          <p:nvPr>
            <p:ph idx="1"/>
            <p:extLst>
              <p:ext uri="{D42A27DB-BD31-4B8C-83A1-F6EECF244321}">
                <p14:modId xmlns:p14="http://schemas.microsoft.com/office/powerpoint/2010/main" val="4175896788"/>
              </p:ext>
            </p:extLst>
          </p:nvPr>
        </p:nvGraphicFramePr>
        <p:xfrm>
          <a:off x="1219202" y="3510116"/>
          <a:ext cx="9954076" cy="21925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51016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83333-3320-8CB2-6048-980B49EA7C1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BD8AD66-CCCF-F87F-A5D2-7BB6A7907564}"/>
              </a:ext>
            </a:extLst>
          </p:cNvPr>
          <p:cNvSpPr>
            <a:spLocks noGrp="1"/>
          </p:cNvSpPr>
          <p:nvPr>
            <p:ph idx="1"/>
          </p:nvPr>
        </p:nvSpPr>
        <p:spPr/>
        <p:txBody>
          <a:bodyPr>
            <a:normAutofit/>
          </a:bodyPr>
          <a:lstStyle/>
          <a:p>
            <a:pPr marL="342900" indent="-342900">
              <a:lnSpc>
                <a:spcPct val="150000"/>
              </a:lnSpc>
              <a:buFont typeface="+mj-lt"/>
              <a:buAutoNum type="arabicPeriod"/>
            </a:pPr>
            <a:r>
              <a:rPr lang="en-GB" sz="1800" dirty="0"/>
              <a:t>Creswell, J.W. and J  David Creswell (2018). Research Design: Qualitative, Quantitative, and Mixed Methods Approaches. Thousand Oaks: Sage Publications, Inc.</a:t>
            </a:r>
          </a:p>
          <a:p>
            <a:pPr marL="342900" indent="-342900">
              <a:lnSpc>
                <a:spcPct val="150000"/>
              </a:lnSpc>
              <a:buFont typeface="+mj-lt"/>
              <a:buAutoNum type="arabicPeriod"/>
            </a:pPr>
            <a:r>
              <a:rPr lang="en-GB" sz="1800" dirty="0"/>
              <a:t>Goleman, D. (1998). Working with Emotional Intelligence. New York: Bantam Books.</a:t>
            </a:r>
          </a:p>
          <a:p>
            <a:pPr marL="342900" indent="-342900">
              <a:lnSpc>
                <a:spcPct val="150000"/>
              </a:lnSpc>
              <a:buFont typeface="+mj-lt"/>
              <a:buAutoNum type="arabicPeriod"/>
            </a:pPr>
            <a:r>
              <a:rPr lang="en-GB" sz="1800" dirty="0"/>
              <a:t>Kotter, J.P. (2012). Leading Change. Boston, Mass.: Harvard Business School Press.</a:t>
            </a:r>
          </a:p>
          <a:p>
            <a:pPr marL="342900" indent="-342900">
              <a:lnSpc>
                <a:spcPct val="150000"/>
              </a:lnSpc>
              <a:buFont typeface="+mj-lt"/>
              <a:buAutoNum type="arabicPeriod"/>
            </a:pPr>
            <a:r>
              <a:rPr lang="en-GB" sz="1800" dirty="0"/>
              <a:t>Northouse, P. (2019). Leadership: Theory and practice. 8th ed. Los Angeles: Sage Publications.</a:t>
            </a:r>
          </a:p>
          <a:p>
            <a:pPr marL="342900" indent="-342900">
              <a:lnSpc>
                <a:spcPct val="150000"/>
              </a:lnSpc>
              <a:buFont typeface="+mj-lt"/>
              <a:buAutoNum type="arabicPeriod"/>
            </a:pPr>
            <a:r>
              <a:rPr lang="en-GB" sz="1800" dirty="0"/>
              <a:t>Salovey, P. and </a:t>
            </a:r>
            <a:r>
              <a:rPr lang="en-GB" sz="1800" dirty="0" err="1"/>
              <a:t>Sluyter</a:t>
            </a:r>
            <a:r>
              <a:rPr lang="en-GB" sz="1800" dirty="0"/>
              <a:t>, D.J. (1997). Emotional development and emotional intelligence: educational implications. New York: Basic Books.</a:t>
            </a:r>
          </a:p>
        </p:txBody>
      </p:sp>
    </p:spTree>
    <p:extLst>
      <p:ext uri="{BB962C8B-B14F-4D97-AF65-F5344CB8AC3E}">
        <p14:creationId xmlns:p14="http://schemas.microsoft.com/office/powerpoint/2010/main" val="1065992982"/>
      </p:ext>
    </p:extLst>
  </p:cSld>
  <p:clrMapOvr>
    <a:masterClrMapping/>
  </p:clrMapOvr>
</p:sld>
</file>

<file path=ppt/theme/theme1.xml><?xml version="1.0" encoding="utf-8"?>
<a:theme xmlns:a="http://schemas.openxmlformats.org/drawingml/2006/main" name="DappledVTI">
  <a:themeElements>
    <a:clrScheme name="AnalogousFromDarkSeedLeftStep">
      <a:dk1>
        <a:srgbClr val="000000"/>
      </a:dk1>
      <a:lt1>
        <a:srgbClr val="FFFFFF"/>
      </a:lt1>
      <a:dk2>
        <a:srgbClr val="36291F"/>
      </a:dk2>
      <a:lt2>
        <a:srgbClr val="E6E2E8"/>
      </a:lt2>
      <a:accent1>
        <a:srgbClr val="54B620"/>
      </a:accent1>
      <a:accent2>
        <a:srgbClr val="89AE13"/>
      </a:accent2>
      <a:accent3>
        <a:srgbClr val="BA9E21"/>
      </a:accent3>
      <a:accent4>
        <a:srgbClr val="D56417"/>
      </a:accent4>
      <a:accent5>
        <a:srgbClr val="E7292B"/>
      </a:accent5>
      <a:accent6>
        <a:srgbClr val="D51769"/>
      </a:accent6>
      <a:hlink>
        <a:srgbClr val="BF533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148</TotalTime>
  <Words>397</Words>
  <Application>Microsoft Office PowerPoint</Application>
  <PresentationFormat>Widescreen</PresentationFormat>
  <Paragraphs>20</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AvenirNext LT Pro Medium</vt:lpstr>
      <vt:lpstr>Sabon Next LT</vt:lpstr>
      <vt:lpstr>DappledVTI</vt:lpstr>
      <vt:lpstr>Compassionate Leadership Impact on Change</vt:lpstr>
      <vt:lpstr>PowerPoint Presentation</vt:lpstr>
      <vt:lpstr>PowerPoint Presentation</vt:lpstr>
      <vt:lpstr>Emotional intelligence</vt:lpstr>
      <vt:lpstr>Managing Change</vt:lpstr>
      <vt:lpstr>Democratic-leaning leadership style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Compassionate Leadership Impact on Change</dc:title>
  <dc:creator>Vasilica Toma</dc:creator>
  <cp:lastModifiedBy>Vasilica Toma</cp:lastModifiedBy>
  <cp:revision>1</cp:revision>
  <dcterms:created xsi:type="dcterms:W3CDTF">2023-12-09T19:41:45Z</dcterms:created>
  <dcterms:modified xsi:type="dcterms:W3CDTF">2023-12-09T22:09:47Z</dcterms:modified>
</cp:coreProperties>
</file>