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9"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2" autoAdjust="0"/>
    <p:restoredTop sz="94660"/>
  </p:normalViewPr>
  <p:slideViewPr>
    <p:cSldViewPr snapToGrid="0">
      <p:cViewPr varScale="1">
        <p:scale>
          <a:sx n="94" d="100"/>
          <a:sy n="94" d="100"/>
        </p:scale>
        <p:origin x="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BC4D0-0605-4BFF-995C-5AB069903E0F}" type="datetimeFigureOut">
              <a:rPr lang="en-GB" smtClean="0"/>
              <a:t>12/03/2021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76B18E-3D2C-4CA1-B697-9F202B85AF4A}" type="slidenum">
              <a:rPr lang="en-GB" smtClean="0"/>
              <a:t>‹#›</a:t>
            </a:fld>
            <a:endParaRPr lang="en-GB"/>
          </a:p>
        </p:txBody>
      </p:sp>
    </p:spTree>
    <p:extLst>
      <p:ext uri="{BB962C8B-B14F-4D97-AF65-F5344CB8AC3E}">
        <p14:creationId xmlns:p14="http://schemas.microsoft.com/office/powerpoint/2010/main" val="541279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fits in with the 6 Sigma quality model that we </a:t>
            </a:r>
            <a:r>
              <a:rPr lang="en-GB" dirty="0" err="1"/>
              <a:t>briely</a:t>
            </a:r>
            <a:r>
              <a:rPr lang="en-GB" dirty="0"/>
              <a:t> explored in a previous session _ if you want to find out more about that, look in to the Critical To Quality (CTQ) and KANO model of 6 sigma but we will briefly connect to it here: -</a:t>
            </a:r>
          </a:p>
          <a:p>
            <a:endParaRPr lang="en-GB" dirty="0"/>
          </a:p>
          <a:p>
            <a:r>
              <a:rPr lang="en-GB" dirty="0"/>
              <a:t>Core benefits and basic/generic and expected products are 6-sigma "must be" factors - the core functional elements that a product or service must have in order to be accepted by consumers.</a:t>
            </a:r>
          </a:p>
          <a:p>
            <a:endParaRPr lang="en-GB" dirty="0"/>
          </a:p>
          <a:p>
            <a:endParaRPr lang="en-GB" dirty="0"/>
          </a:p>
        </p:txBody>
      </p:sp>
      <p:sp>
        <p:nvSpPr>
          <p:cNvPr id="4" name="Slide Number Placeholder 3"/>
          <p:cNvSpPr>
            <a:spLocks noGrp="1"/>
          </p:cNvSpPr>
          <p:nvPr>
            <p:ph type="sldNum" sz="quarter" idx="5"/>
          </p:nvPr>
        </p:nvSpPr>
        <p:spPr/>
        <p:txBody>
          <a:bodyPr/>
          <a:lstStyle/>
          <a:p>
            <a:fld id="{B776B18E-3D2C-4CA1-B697-9F202B85AF4A}" type="slidenum">
              <a:rPr lang="en-GB" smtClean="0"/>
              <a:t>5</a:t>
            </a:fld>
            <a:endParaRPr lang="en-GB"/>
          </a:p>
        </p:txBody>
      </p:sp>
    </p:spTree>
    <p:extLst>
      <p:ext uri="{BB962C8B-B14F-4D97-AF65-F5344CB8AC3E}">
        <p14:creationId xmlns:p14="http://schemas.microsoft.com/office/powerpoint/2010/main" val="450680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Continuing to look at the 6-Sigma quality model</a:t>
            </a:r>
          </a:p>
          <a:p>
            <a:endParaRPr lang="en-GB" dirty="0"/>
          </a:p>
          <a:p>
            <a:r>
              <a:rPr lang="en-GB" dirty="0"/>
              <a:t>Augmented products are what 6-Sigma would deem as "performance" aspects or, the more the better</a:t>
            </a:r>
          </a:p>
          <a:p>
            <a:endParaRPr lang="en-GB" dirty="0"/>
          </a:p>
          <a:p>
            <a:r>
              <a:rPr lang="en-GB" dirty="0"/>
              <a:t>Potential products - 6 sigma delighters, those things you didn't ask for or </a:t>
            </a:r>
            <a:r>
              <a:rPr lang="en-GB" dirty="0" err="1"/>
              <a:t>wasnt</a:t>
            </a:r>
            <a:r>
              <a:rPr lang="en-GB" dirty="0"/>
              <a:t> expecting but you like it</a:t>
            </a:r>
          </a:p>
        </p:txBody>
      </p:sp>
      <p:sp>
        <p:nvSpPr>
          <p:cNvPr id="4" name="Slide Number Placeholder 3"/>
          <p:cNvSpPr>
            <a:spLocks noGrp="1"/>
          </p:cNvSpPr>
          <p:nvPr>
            <p:ph type="sldNum" sz="quarter" idx="5"/>
          </p:nvPr>
        </p:nvSpPr>
        <p:spPr/>
        <p:txBody>
          <a:bodyPr/>
          <a:lstStyle/>
          <a:p>
            <a:fld id="{B776B18E-3D2C-4CA1-B697-9F202B85AF4A}" type="slidenum">
              <a:rPr lang="en-GB" smtClean="0"/>
              <a:t>6</a:t>
            </a:fld>
            <a:endParaRPr lang="en-GB"/>
          </a:p>
        </p:txBody>
      </p:sp>
    </p:spTree>
    <p:extLst>
      <p:ext uri="{BB962C8B-B14F-4D97-AF65-F5344CB8AC3E}">
        <p14:creationId xmlns:p14="http://schemas.microsoft.com/office/powerpoint/2010/main" val="3067775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Development stage known as the valley of death as costs incurred with no revenue. High risk area</a:t>
            </a:r>
          </a:p>
          <a:p>
            <a:endParaRPr lang="en-GB" dirty="0"/>
          </a:p>
          <a:p>
            <a:r>
              <a:rPr lang="en-GB" dirty="0"/>
              <a:t>Intro - Huge investment here as the product is undergoing testing, mass production, ad campaigns etc</a:t>
            </a:r>
          </a:p>
          <a:p>
            <a:endParaRPr lang="en-GB" dirty="0"/>
          </a:p>
          <a:p>
            <a:r>
              <a:rPr lang="en-GB" dirty="0"/>
              <a:t>Growth - product becomes accepted by consumers. Sales begin to grow as does profits</a:t>
            </a:r>
          </a:p>
          <a:p>
            <a:endParaRPr lang="en-GB" dirty="0"/>
          </a:p>
          <a:p>
            <a:r>
              <a:rPr lang="en-GB" dirty="0"/>
              <a:t>Maturity - Turnover and demand reaches saturation levels. Competition begins to impact pricing but, product is stable</a:t>
            </a:r>
          </a:p>
          <a:p>
            <a:endParaRPr lang="en-GB" dirty="0"/>
          </a:p>
          <a:p>
            <a:r>
              <a:rPr lang="en-GB" dirty="0"/>
              <a:t>Decline - Sales begin to drop as the market and competitors adapt and bring in new products</a:t>
            </a:r>
          </a:p>
        </p:txBody>
      </p:sp>
      <p:sp>
        <p:nvSpPr>
          <p:cNvPr id="4" name="Slide Number Placeholder 3"/>
          <p:cNvSpPr>
            <a:spLocks noGrp="1"/>
          </p:cNvSpPr>
          <p:nvPr>
            <p:ph type="sldNum" sz="quarter" idx="5"/>
          </p:nvPr>
        </p:nvSpPr>
        <p:spPr/>
        <p:txBody>
          <a:bodyPr/>
          <a:lstStyle/>
          <a:p>
            <a:fld id="{B776B18E-3D2C-4CA1-B697-9F202B85AF4A}" type="slidenum">
              <a:rPr lang="en-GB" smtClean="0"/>
              <a:t>7</a:t>
            </a:fld>
            <a:endParaRPr lang="en-GB"/>
          </a:p>
        </p:txBody>
      </p:sp>
    </p:spTree>
    <p:extLst>
      <p:ext uri="{BB962C8B-B14F-4D97-AF65-F5344CB8AC3E}">
        <p14:creationId xmlns:p14="http://schemas.microsoft.com/office/powerpoint/2010/main" val="724939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Width - Number of different product lines by the company</a:t>
            </a:r>
          </a:p>
          <a:p>
            <a:endParaRPr lang="en-GB" dirty="0"/>
          </a:p>
          <a:p>
            <a:r>
              <a:rPr lang="en-GB" dirty="0"/>
              <a:t>Length - Total number of items in the product mix</a:t>
            </a:r>
          </a:p>
          <a:p>
            <a:endParaRPr lang="en-GB" dirty="0"/>
          </a:p>
          <a:p>
            <a:r>
              <a:rPr lang="en-GB" dirty="0"/>
              <a:t>Depth - Variation of each product</a:t>
            </a:r>
          </a:p>
          <a:p>
            <a:endParaRPr lang="en-GB" dirty="0"/>
          </a:p>
          <a:p>
            <a:r>
              <a:rPr lang="en-GB" dirty="0"/>
              <a:t>Consistency - relationship and continuity of the product mix</a:t>
            </a:r>
          </a:p>
        </p:txBody>
      </p:sp>
      <p:sp>
        <p:nvSpPr>
          <p:cNvPr id="4" name="Slide Number Placeholder 3"/>
          <p:cNvSpPr>
            <a:spLocks noGrp="1"/>
          </p:cNvSpPr>
          <p:nvPr>
            <p:ph type="sldNum" sz="quarter" idx="5"/>
          </p:nvPr>
        </p:nvSpPr>
        <p:spPr/>
        <p:txBody>
          <a:bodyPr/>
          <a:lstStyle/>
          <a:p>
            <a:fld id="{B776B18E-3D2C-4CA1-B697-9F202B85AF4A}" type="slidenum">
              <a:rPr lang="en-GB" smtClean="0"/>
              <a:t>8</a:t>
            </a:fld>
            <a:endParaRPr lang="en-GB"/>
          </a:p>
        </p:txBody>
      </p:sp>
    </p:spTree>
    <p:extLst>
      <p:ext uri="{BB962C8B-B14F-4D97-AF65-F5344CB8AC3E}">
        <p14:creationId xmlns:p14="http://schemas.microsoft.com/office/powerpoint/2010/main" val="746176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Pricing objectives - Are we looking for straight profit, number of sales, market share? What is demand like?</a:t>
            </a:r>
          </a:p>
          <a:p>
            <a:endParaRPr lang="en-GB" dirty="0"/>
          </a:p>
          <a:p>
            <a:r>
              <a:rPr lang="en-GB" dirty="0"/>
              <a:t>Pricing environment - What is the local economy like? What/where are the competition headed? </a:t>
            </a:r>
            <a:r>
              <a:rPr lang="en-GB" dirty="0" err="1"/>
              <a:t>Sociat</a:t>
            </a:r>
            <a:r>
              <a:rPr lang="en-GB" dirty="0"/>
              <a:t> trends and government regulation</a:t>
            </a:r>
          </a:p>
          <a:p>
            <a:endParaRPr lang="en-GB" dirty="0"/>
          </a:p>
          <a:p>
            <a:r>
              <a:rPr lang="en-GB" dirty="0"/>
              <a:t>Pricing strategies - We will return to this one shortly but, are we focusing on costs - demand - need - competition</a:t>
            </a:r>
          </a:p>
          <a:p>
            <a:endParaRPr lang="en-GB" dirty="0"/>
          </a:p>
          <a:p>
            <a:endParaRPr lang="en-GB" dirty="0"/>
          </a:p>
        </p:txBody>
      </p:sp>
      <p:sp>
        <p:nvSpPr>
          <p:cNvPr id="4" name="Slide Number Placeholder 3"/>
          <p:cNvSpPr>
            <a:spLocks noGrp="1"/>
          </p:cNvSpPr>
          <p:nvPr>
            <p:ph type="sldNum" sz="quarter" idx="5"/>
          </p:nvPr>
        </p:nvSpPr>
        <p:spPr/>
        <p:txBody>
          <a:bodyPr/>
          <a:lstStyle/>
          <a:p>
            <a:fld id="{B776B18E-3D2C-4CA1-B697-9F202B85AF4A}" type="slidenum">
              <a:rPr lang="en-GB" smtClean="0"/>
              <a:t>9</a:t>
            </a:fld>
            <a:endParaRPr lang="en-GB"/>
          </a:p>
        </p:txBody>
      </p:sp>
    </p:spTree>
    <p:extLst>
      <p:ext uri="{BB962C8B-B14F-4D97-AF65-F5344CB8AC3E}">
        <p14:creationId xmlns:p14="http://schemas.microsoft.com/office/powerpoint/2010/main" val="3836390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Skimming - High price is charged for a product initially till the time competitors allow and thereafter prices may be dropped. The idea is to recover maximum money before the product or segment attracts more competitors who will lower profits for all concerned. </a:t>
            </a:r>
          </a:p>
          <a:p>
            <a:endParaRPr lang="en-GB" dirty="0"/>
          </a:p>
          <a:p>
            <a:r>
              <a:rPr lang="en-GB" dirty="0"/>
              <a:t>Penetration Pricing: Price is set artificially low to gain market share quickly. This is done when a new product is being launched.</a:t>
            </a:r>
          </a:p>
          <a:p>
            <a:endParaRPr lang="en-GB" dirty="0"/>
          </a:p>
          <a:p>
            <a:r>
              <a:rPr lang="en-GB" dirty="0"/>
              <a:t>Demand Pricing: Also called demand-based pricing, or customer-based pricing. This pricing method uses consumer demand of a product or service as the main element of setting a price for a product or service.</a:t>
            </a:r>
          </a:p>
        </p:txBody>
      </p:sp>
      <p:sp>
        <p:nvSpPr>
          <p:cNvPr id="4" name="Slide Number Placeholder 3"/>
          <p:cNvSpPr>
            <a:spLocks noGrp="1"/>
          </p:cNvSpPr>
          <p:nvPr>
            <p:ph type="sldNum" sz="quarter" idx="5"/>
          </p:nvPr>
        </p:nvSpPr>
        <p:spPr/>
        <p:txBody>
          <a:bodyPr/>
          <a:lstStyle/>
          <a:p>
            <a:fld id="{B776B18E-3D2C-4CA1-B697-9F202B85AF4A}" type="slidenum">
              <a:rPr lang="en-GB" smtClean="0"/>
              <a:t>10</a:t>
            </a:fld>
            <a:endParaRPr lang="en-GB"/>
          </a:p>
        </p:txBody>
      </p:sp>
    </p:spTree>
    <p:extLst>
      <p:ext uri="{BB962C8B-B14F-4D97-AF65-F5344CB8AC3E}">
        <p14:creationId xmlns:p14="http://schemas.microsoft.com/office/powerpoint/2010/main" val="3705820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Psychological Pricing: This is a common pricing technique used by marketers. A minor difference in prices is a huge difference for customers. For example, an item whose price is listed as Rs. 199 may be seen as much cheaper than a product or service priced at Rs. 200.</a:t>
            </a:r>
          </a:p>
          <a:p>
            <a:endParaRPr lang="en-GB" dirty="0"/>
          </a:p>
          <a:p>
            <a:r>
              <a:rPr lang="en-GB" dirty="0"/>
              <a:t>Competitive Pricing: Also called the strategic pricing, this is a method that uses the prices set by competitors. More or less using competitor’s price is considered to price its own products. </a:t>
            </a:r>
          </a:p>
          <a:p>
            <a:endParaRPr lang="en-GB" dirty="0"/>
          </a:p>
          <a:p>
            <a:r>
              <a:rPr lang="en-GB" dirty="0"/>
              <a:t>Cost-Plus Pricing: When setting the cost-plus price, the marketer takes the cost of the raw materials and the cost of production and add them to the overhead costs of a product or service. To this total, he may add a </a:t>
            </a:r>
            <a:r>
              <a:rPr lang="en-GB" dirty="0" err="1"/>
              <a:t>markup</a:t>
            </a:r>
            <a:r>
              <a:rPr lang="en-GB" dirty="0"/>
              <a:t> percentage (profit margin) and this total sum is the cost-plus price.</a:t>
            </a:r>
          </a:p>
          <a:p>
            <a:endParaRPr lang="en-GB" dirty="0"/>
          </a:p>
          <a:p>
            <a:r>
              <a:rPr lang="en-GB" dirty="0"/>
              <a:t>Other pricing strategies: -</a:t>
            </a:r>
          </a:p>
          <a:p>
            <a:endParaRPr lang="en-GB" dirty="0"/>
          </a:p>
          <a:p>
            <a:r>
              <a:rPr lang="en-GB" dirty="0"/>
              <a:t>Discount Pricing: A pricing strategy that offers products and services at a reduced price. Discount prices can come in the form of seasonal discounts, loyalty rebates etc. </a:t>
            </a:r>
          </a:p>
          <a:p>
            <a:r>
              <a:rPr lang="en-GB" dirty="0"/>
              <a:t>Geographic Pricing: This pricing strategy is one where different prices are charged in different geographical locations or markets for the t same product or service. </a:t>
            </a:r>
          </a:p>
          <a:p>
            <a:r>
              <a:rPr lang="en-GB" dirty="0"/>
              <a:t>Price Bundling: This is a strategy used when two or more products or services are priced together as a package, with a single price.</a:t>
            </a:r>
          </a:p>
        </p:txBody>
      </p:sp>
      <p:sp>
        <p:nvSpPr>
          <p:cNvPr id="4" name="Slide Number Placeholder 3"/>
          <p:cNvSpPr>
            <a:spLocks noGrp="1"/>
          </p:cNvSpPr>
          <p:nvPr>
            <p:ph type="sldNum" sz="quarter" idx="5"/>
          </p:nvPr>
        </p:nvSpPr>
        <p:spPr/>
        <p:txBody>
          <a:bodyPr/>
          <a:lstStyle/>
          <a:p>
            <a:fld id="{B776B18E-3D2C-4CA1-B697-9F202B85AF4A}" type="slidenum">
              <a:rPr lang="en-GB" smtClean="0"/>
              <a:t>11</a:t>
            </a:fld>
            <a:endParaRPr lang="en-GB"/>
          </a:p>
        </p:txBody>
      </p:sp>
    </p:spTree>
    <p:extLst>
      <p:ext uri="{BB962C8B-B14F-4D97-AF65-F5344CB8AC3E}">
        <p14:creationId xmlns:p14="http://schemas.microsoft.com/office/powerpoint/2010/main" val="1944421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previously we have looked upon place as to whether we will be selling the product through either a bricks &amp; Mortar or online store.</a:t>
            </a:r>
          </a:p>
          <a:p>
            <a:endParaRPr lang="en-GB" dirty="0"/>
          </a:p>
          <a:p>
            <a:r>
              <a:rPr lang="en-GB" dirty="0"/>
              <a:t>Here, we look at it from a different perspective - will we be selling the product the  customer ourselves or through a 3rd party. 3rd party choices include: -</a:t>
            </a:r>
          </a:p>
          <a:p>
            <a:endParaRPr lang="en-GB" dirty="0"/>
          </a:p>
          <a:p>
            <a:r>
              <a:rPr lang="en-GB" dirty="0"/>
              <a:t>1. Wholesalers: They are the people who buy in bulk from the producers and sell in small quantities to the retailers. </a:t>
            </a:r>
          </a:p>
          <a:p>
            <a:r>
              <a:rPr lang="en-GB" dirty="0"/>
              <a:t>2. Retailers: They are the people who buy in small quantities from the wholesalers and sell to the ultimate consumers </a:t>
            </a:r>
          </a:p>
          <a:p>
            <a:r>
              <a:rPr lang="en-GB" dirty="0"/>
              <a:t>3. Agents: They are the middlemen who do not take any title to goods. They render all services required in marketing. They represent either the seller or the buyer and receive commission for their work. </a:t>
            </a:r>
          </a:p>
          <a:p>
            <a:r>
              <a:rPr lang="en-GB" dirty="0"/>
              <a:t>4. Brokers: Like agents, brokers also represent either the buyer or the seller. They do not usually have physical control over the goods in which they deal. Example: share brokers. They get ‘brokerage’ for their work. </a:t>
            </a:r>
          </a:p>
          <a:p>
            <a:r>
              <a:rPr lang="en-GB" dirty="0"/>
              <a:t>5. Dealers: They are the business houses that resell goods. </a:t>
            </a:r>
          </a:p>
          <a:p>
            <a:r>
              <a:rPr lang="en-GB" dirty="0"/>
              <a:t>6. Distributors: They are the same as wholesalers.</a:t>
            </a:r>
          </a:p>
        </p:txBody>
      </p:sp>
      <p:sp>
        <p:nvSpPr>
          <p:cNvPr id="4" name="Slide Number Placeholder 3"/>
          <p:cNvSpPr>
            <a:spLocks noGrp="1"/>
          </p:cNvSpPr>
          <p:nvPr>
            <p:ph type="sldNum" sz="quarter" idx="5"/>
          </p:nvPr>
        </p:nvSpPr>
        <p:spPr/>
        <p:txBody>
          <a:bodyPr/>
          <a:lstStyle/>
          <a:p>
            <a:fld id="{B776B18E-3D2C-4CA1-B697-9F202B85AF4A}" type="slidenum">
              <a:rPr lang="en-GB" smtClean="0"/>
              <a:t>12</a:t>
            </a:fld>
            <a:endParaRPr lang="en-GB"/>
          </a:p>
        </p:txBody>
      </p:sp>
    </p:spTree>
    <p:extLst>
      <p:ext uri="{BB962C8B-B14F-4D97-AF65-F5344CB8AC3E}">
        <p14:creationId xmlns:p14="http://schemas.microsoft.com/office/powerpoint/2010/main" val="3212859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Integrated Marketing communication</a:t>
            </a:r>
          </a:p>
          <a:p>
            <a:endParaRPr lang="en-GB" dirty="0"/>
          </a:p>
          <a:p>
            <a:r>
              <a:rPr lang="en-GB" dirty="0"/>
              <a:t>promotion increases awareness of products and services and eventually increases their sales, yielding high profits and revenue for the organization. </a:t>
            </a:r>
          </a:p>
          <a:p>
            <a:endParaRPr lang="en-GB" dirty="0"/>
          </a:p>
          <a:p>
            <a:r>
              <a:rPr lang="en-GB" dirty="0"/>
              <a:t>A tool for establishing long-term relationships</a:t>
            </a:r>
          </a:p>
          <a:p>
            <a:endParaRPr lang="en-GB" dirty="0"/>
          </a:p>
          <a:p>
            <a:r>
              <a:rPr lang="en-GB" dirty="0"/>
              <a:t>This is where we develop our segmentation and targeting, identifying correct customers for products and building advertising campaigns</a:t>
            </a:r>
          </a:p>
          <a:p>
            <a:endParaRPr lang="en-GB" dirty="0"/>
          </a:p>
          <a:p>
            <a:r>
              <a:rPr lang="en-GB" dirty="0"/>
              <a:t>Build brand equity</a:t>
            </a:r>
          </a:p>
          <a:p>
            <a:r>
              <a:rPr lang="en-GB" dirty="0"/>
              <a:t>Brand equity is an intangible asset that results from a </a:t>
            </a:r>
            <a:r>
              <a:rPr lang="en-GB" dirty="0" err="1"/>
              <a:t>favorable</a:t>
            </a:r>
            <a:r>
              <a:rPr lang="en-GB" dirty="0"/>
              <a:t> image, impressions of differentiation, or consumer attachment to the company, brand, or trademark. Aaker defines brand equity as a set of assets and liabilities linked to a brand, its name and symbol, that add value or subtract from the value provided by a product or service to a firm and/or to that firms customers.</a:t>
            </a:r>
          </a:p>
          <a:p>
            <a:endParaRPr lang="en-GB" dirty="0"/>
          </a:p>
          <a:p>
            <a:endParaRPr lang="en-GB" dirty="0"/>
          </a:p>
        </p:txBody>
      </p:sp>
      <p:sp>
        <p:nvSpPr>
          <p:cNvPr id="4" name="Slide Number Placeholder 3"/>
          <p:cNvSpPr>
            <a:spLocks noGrp="1"/>
          </p:cNvSpPr>
          <p:nvPr>
            <p:ph type="sldNum" sz="quarter" idx="5"/>
          </p:nvPr>
        </p:nvSpPr>
        <p:spPr/>
        <p:txBody>
          <a:bodyPr/>
          <a:lstStyle/>
          <a:p>
            <a:fld id="{B776B18E-3D2C-4CA1-B697-9F202B85AF4A}" type="slidenum">
              <a:rPr lang="en-GB" smtClean="0"/>
              <a:t>13</a:t>
            </a:fld>
            <a:endParaRPr lang="en-GB"/>
          </a:p>
        </p:txBody>
      </p:sp>
    </p:spTree>
    <p:extLst>
      <p:ext uri="{BB962C8B-B14F-4D97-AF65-F5344CB8AC3E}">
        <p14:creationId xmlns:p14="http://schemas.microsoft.com/office/powerpoint/2010/main" val="920092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7B329-C6C7-4619-A532-AAF153F3A7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812002F-7EE5-4B8E-8756-7A1CBBED2A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27C851F-3330-46EB-9F6F-F070D1A9ACA1}"/>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5" name="Footer Placeholder 4">
            <a:extLst>
              <a:ext uri="{FF2B5EF4-FFF2-40B4-BE49-F238E27FC236}">
                <a16:creationId xmlns:a16="http://schemas.microsoft.com/office/drawing/2014/main" id="{A4F7FD67-64F3-4DE6-9464-EB9289058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7C52A3-A593-46FF-AF9A-FA462F0E2B35}"/>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3135448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3CFF1-A70D-4885-8EFC-6E89A44EA40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9D7E46-9ABE-46BB-9231-09C981D07A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1CC2BC-5663-4167-91D4-A7AC52B6782C}"/>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5" name="Footer Placeholder 4">
            <a:extLst>
              <a:ext uri="{FF2B5EF4-FFF2-40B4-BE49-F238E27FC236}">
                <a16:creationId xmlns:a16="http://schemas.microsoft.com/office/drawing/2014/main" id="{BAF2153C-4B3D-4680-997F-FAEB7F8F43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E5393D-29E6-4F12-B52A-690E0C259995}"/>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2876962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4B4B6-04F7-46CF-9F7D-172FE2EFC9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2F03AA-61B0-47CF-9108-FC42FBFF9B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31001B-B76E-46CA-AFC7-BBA798A43076}"/>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5" name="Footer Placeholder 4">
            <a:extLst>
              <a:ext uri="{FF2B5EF4-FFF2-40B4-BE49-F238E27FC236}">
                <a16:creationId xmlns:a16="http://schemas.microsoft.com/office/drawing/2014/main" id="{33A35B81-ABBD-451F-A78B-A74636CDF7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C0F2EA-8AFB-4B29-9399-D2D5F7F24ECE}"/>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4227272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2C62A-3735-4ED3-820B-789F573C1BD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E9A0EE-9FB1-4E26-995D-647AC6BBB6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A97FB4F-FCCB-41D0-A101-3FEF2D24DA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ADBE5B-6626-4D3B-8854-C522B3C43DF5}"/>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6" name="Footer Placeholder 5">
            <a:extLst>
              <a:ext uri="{FF2B5EF4-FFF2-40B4-BE49-F238E27FC236}">
                <a16:creationId xmlns:a16="http://schemas.microsoft.com/office/drawing/2014/main" id="{2A5F43F0-0220-4EFB-9A1F-1C8174AF49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6432CB-1315-4D7D-9A15-D4BCA9E39D87}"/>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1754769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7B827-3C39-4B99-BECB-53AD6ABAE44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07F865-CC16-4582-AABF-E4FE603D60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C3B5819-14C4-4F99-8D6F-00357A7CC9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0655F67-A3B6-46BD-9566-36749D125D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88A7DE-4822-4FD9-B4F9-0150D3496C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B361B2-9EBE-4B42-AE5C-B6E00150ABCC}"/>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8" name="Footer Placeholder 7">
            <a:extLst>
              <a:ext uri="{FF2B5EF4-FFF2-40B4-BE49-F238E27FC236}">
                <a16:creationId xmlns:a16="http://schemas.microsoft.com/office/drawing/2014/main" id="{2BDC9943-3CC9-4AA2-AF26-CC295FC9067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63BEC7-76A5-4ACC-A527-7D58707DAA49}"/>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58599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10B42-1F36-46C2-ACE4-F1F7AE80A1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A1718BD-D13E-4A88-A02E-18079E46F389}"/>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4" name="Footer Placeholder 3">
            <a:extLst>
              <a:ext uri="{FF2B5EF4-FFF2-40B4-BE49-F238E27FC236}">
                <a16:creationId xmlns:a16="http://schemas.microsoft.com/office/drawing/2014/main" id="{D074E8ED-DD89-49F0-84B9-CDFB657EF84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985FE28-5BD5-4071-9C55-D4E9BB220702}"/>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3860830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4C4086-4EAF-4114-AFCA-6D2732DB4D42}"/>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3" name="Footer Placeholder 2">
            <a:extLst>
              <a:ext uri="{FF2B5EF4-FFF2-40B4-BE49-F238E27FC236}">
                <a16:creationId xmlns:a16="http://schemas.microsoft.com/office/drawing/2014/main" id="{810E47EF-1228-4953-A44A-3083FDF669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50A152A-036B-41EB-9E7B-0BA652F2E61F}"/>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1579893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09938-C2F1-4294-9E00-953F888231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D311C3F-DFF1-4CB0-AEF0-BCF65700D4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4F83DAF-B51C-434A-B2EA-17086BBA1E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A4CA95-0971-4E29-A027-1E8635B2BBE6}"/>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6" name="Footer Placeholder 5">
            <a:extLst>
              <a:ext uri="{FF2B5EF4-FFF2-40B4-BE49-F238E27FC236}">
                <a16:creationId xmlns:a16="http://schemas.microsoft.com/office/drawing/2014/main" id="{02637973-7600-481E-9771-76A2BFA888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8DFA23-2410-4781-94F1-F42ABD5EC90A}"/>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4090957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3214E-B75F-4FD7-8536-9220F678C1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76C4D26-696B-4B4A-A630-D80EE5C407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517443F-41C5-4FDC-A0C6-06CEE2FD6D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0E2650-1538-4E14-AE53-2F415F44DD95}"/>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6" name="Footer Placeholder 5">
            <a:extLst>
              <a:ext uri="{FF2B5EF4-FFF2-40B4-BE49-F238E27FC236}">
                <a16:creationId xmlns:a16="http://schemas.microsoft.com/office/drawing/2014/main" id="{1994997A-57D6-4110-8383-29C7B0A620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3ECB35-4BCE-4FD8-920D-A498596DD350}"/>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1579961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54867-107C-41DF-98A8-6760BBA484D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471961-B314-4C1B-8D5D-91E73534E73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AF5194-5588-49D4-A978-CD5F587BD3DB}"/>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5" name="Footer Placeholder 4">
            <a:extLst>
              <a:ext uri="{FF2B5EF4-FFF2-40B4-BE49-F238E27FC236}">
                <a16:creationId xmlns:a16="http://schemas.microsoft.com/office/drawing/2014/main" id="{F44F09D2-FF1F-4DAA-8258-F3755A5886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969CA5-5B99-4E91-8992-56F3638E8FBB}"/>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2149812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15FD86-A7CB-498F-ACCD-C21040E4F5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75761E-3F7C-4F54-80B0-E7DA1ABA4F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2993B2-3C04-43C1-A2FD-68C75CDEA7EE}"/>
              </a:ext>
            </a:extLst>
          </p:cNvPr>
          <p:cNvSpPr>
            <a:spLocks noGrp="1"/>
          </p:cNvSpPr>
          <p:nvPr>
            <p:ph type="dt" sz="half" idx="10"/>
          </p:nvPr>
        </p:nvSpPr>
        <p:spPr/>
        <p:txBody>
          <a:bodyPr/>
          <a:lstStyle/>
          <a:p>
            <a:fld id="{8DA1A60C-1E10-41B9-B327-ADDD212B3D29}" type="datetimeFigureOut">
              <a:rPr lang="en-GB" smtClean="0"/>
              <a:t>12/03/2021</a:t>
            </a:fld>
            <a:endParaRPr lang="en-GB"/>
          </a:p>
        </p:txBody>
      </p:sp>
      <p:sp>
        <p:nvSpPr>
          <p:cNvPr id="5" name="Footer Placeholder 4">
            <a:extLst>
              <a:ext uri="{FF2B5EF4-FFF2-40B4-BE49-F238E27FC236}">
                <a16:creationId xmlns:a16="http://schemas.microsoft.com/office/drawing/2014/main" id="{514A3917-B793-4DCF-BB4D-C792F6FDE8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E70243-C0C8-4195-B5A1-BF908EFB452D}"/>
              </a:ext>
            </a:extLst>
          </p:cNvPr>
          <p:cNvSpPr>
            <a:spLocks noGrp="1"/>
          </p:cNvSpPr>
          <p:nvPr>
            <p:ph type="sldNum" sz="quarter" idx="12"/>
          </p:nvPr>
        </p:nvSpPr>
        <p:spPr/>
        <p:txBody>
          <a:bodyPr/>
          <a:lstStyle/>
          <a:p>
            <a:fld id="{393EA467-5039-4779-9C07-CF756D7DFDBE}" type="slidenum">
              <a:rPr lang="en-GB" smtClean="0"/>
              <a:t>‹#›</a:t>
            </a:fld>
            <a:endParaRPr lang="en-GB"/>
          </a:p>
        </p:txBody>
      </p:sp>
    </p:spTree>
    <p:extLst>
      <p:ext uri="{BB962C8B-B14F-4D97-AF65-F5344CB8AC3E}">
        <p14:creationId xmlns:p14="http://schemas.microsoft.com/office/powerpoint/2010/main" val="1653658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84C954-DA17-4352-82BD-ACDAA3FE06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DF36E4-D849-49B3-8F9E-2FD18E3979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735CBD-3FA9-4637-89C8-332A648D45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A1A60C-1E10-41B9-B327-ADDD212B3D29}" type="datetimeFigureOut">
              <a:rPr lang="en-GB" smtClean="0"/>
              <a:t>12/03/2021</a:t>
            </a:fld>
            <a:endParaRPr lang="en-GB"/>
          </a:p>
        </p:txBody>
      </p:sp>
      <p:sp>
        <p:nvSpPr>
          <p:cNvPr id="5" name="Footer Placeholder 4">
            <a:extLst>
              <a:ext uri="{FF2B5EF4-FFF2-40B4-BE49-F238E27FC236}">
                <a16:creationId xmlns:a16="http://schemas.microsoft.com/office/drawing/2014/main" id="{D6FC4B2B-61CD-43F4-A278-D8B1E2B272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4B76E63-2CA6-4565-91F3-EE27DD5AB8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3EA467-5039-4779-9C07-CF756D7DFDBE}" type="slidenum">
              <a:rPr lang="en-GB" smtClean="0"/>
              <a:t>‹#›</a:t>
            </a:fld>
            <a:endParaRPr lang="en-GB"/>
          </a:p>
        </p:txBody>
      </p:sp>
    </p:spTree>
    <p:extLst>
      <p:ext uri="{BB962C8B-B14F-4D97-AF65-F5344CB8AC3E}">
        <p14:creationId xmlns:p14="http://schemas.microsoft.com/office/powerpoint/2010/main" val="3599819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mpany name&#10;&#10;Description automatically generated with medium confidence">
            <a:extLst>
              <a:ext uri="{FF2B5EF4-FFF2-40B4-BE49-F238E27FC236}">
                <a16:creationId xmlns:a16="http://schemas.microsoft.com/office/drawing/2014/main" id="{80865F08-AADB-4141-ACBB-A3CF79D67E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1135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5E7B7-CB3E-4BBB-9DDA-58D746BF6ED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8411AD-4EDD-4FFF-A44D-E14A54119F04}"/>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C4900E78-040D-4857-8D3F-E1701A7C67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1722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711F4866-E1B7-44E0-9117-116AC3C082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30266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a:extLst>
              <a:ext uri="{FF2B5EF4-FFF2-40B4-BE49-F238E27FC236}">
                <a16:creationId xmlns:a16="http://schemas.microsoft.com/office/drawing/2014/main" id="{BB361C3A-39DF-4018-BB1A-51FFABAA18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64998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5E7B7-CB3E-4BBB-9DDA-58D746BF6ED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8411AD-4EDD-4FFF-A44D-E14A54119F04}"/>
              </a:ext>
            </a:extLst>
          </p:cNvPr>
          <p:cNvSpPr>
            <a:spLocks noGrp="1"/>
          </p:cNvSpPr>
          <p:nvPr>
            <p:ph type="subTitle" idx="1"/>
          </p:nvPr>
        </p:nvSpPr>
        <p:spPr/>
        <p:txBody>
          <a:bodyPr/>
          <a:lstStyle/>
          <a:p>
            <a:endParaRPr lang="en-GB"/>
          </a:p>
        </p:txBody>
      </p:sp>
      <p:pic>
        <p:nvPicPr>
          <p:cNvPr id="7" name="Picture 6" descr="Timeline&#10;&#10;Description automatically generated with medium confidence">
            <a:extLst>
              <a:ext uri="{FF2B5EF4-FFF2-40B4-BE49-F238E27FC236}">
                <a16:creationId xmlns:a16="http://schemas.microsoft.com/office/drawing/2014/main" id="{D512F658-C9F3-4945-AD42-5A9888100D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585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able&#10;&#10;Description automatically generated with low confidence">
            <a:extLst>
              <a:ext uri="{FF2B5EF4-FFF2-40B4-BE49-F238E27FC236}">
                <a16:creationId xmlns:a16="http://schemas.microsoft.com/office/drawing/2014/main" id="{AAAD40D4-30B6-4FD9-9AA4-6362F1BC9A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363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art&#10;&#10;Description automatically generated">
            <a:extLst>
              <a:ext uri="{FF2B5EF4-FFF2-40B4-BE49-F238E27FC236}">
                <a16:creationId xmlns:a16="http://schemas.microsoft.com/office/drawing/2014/main" id="{DB7D947B-CCF8-4474-B5C5-2E0B5C2FA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50496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5E7B7-CB3E-4BBB-9DDA-58D746BF6ED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8411AD-4EDD-4FFF-A44D-E14A54119F04}"/>
              </a:ext>
            </a:extLst>
          </p:cNvPr>
          <p:cNvSpPr>
            <a:spLocks noGrp="1"/>
          </p:cNvSpPr>
          <p:nvPr>
            <p:ph type="subTitle" idx="1"/>
          </p:nvPr>
        </p:nvSpPr>
        <p:spPr/>
        <p:txBody>
          <a:bodyPr/>
          <a:lstStyle/>
          <a:p>
            <a:endParaRPr lang="en-GB"/>
          </a:p>
        </p:txBody>
      </p:sp>
      <p:pic>
        <p:nvPicPr>
          <p:cNvPr id="5" name="Picture 4" descr="Graphical user interface&#10;&#10;Description automatically generated with low confidence">
            <a:extLst>
              <a:ext uri="{FF2B5EF4-FFF2-40B4-BE49-F238E27FC236}">
                <a16:creationId xmlns:a16="http://schemas.microsoft.com/office/drawing/2014/main" id="{AA5B9A47-B35D-4B5D-9EA7-B8DC00DDEB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3604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businesscard, screenshot&#10;&#10;Description automatically generated">
            <a:extLst>
              <a:ext uri="{FF2B5EF4-FFF2-40B4-BE49-F238E27FC236}">
                <a16:creationId xmlns:a16="http://schemas.microsoft.com/office/drawing/2014/main" id="{D159DDC4-BE50-4F1B-8266-336F439558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1752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 letter&#10;&#10;Description automatically generated">
            <a:extLst>
              <a:ext uri="{FF2B5EF4-FFF2-40B4-BE49-F238E27FC236}">
                <a16:creationId xmlns:a16="http://schemas.microsoft.com/office/drawing/2014/main" id="{D21C7608-87AE-4E5E-A214-1EF8BC07B1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806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5E7B7-CB3E-4BBB-9DDA-58D746BF6ED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8411AD-4EDD-4FFF-A44D-E14A54119F04}"/>
              </a:ext>
            </a:extLst>
          </p:cNvPr>
          <p:cNvSpPr>
            <a:spLocks noGrp="1"/>
          </p:cNvSpPr>
          <p:nvPr>
            <p:ph type="subTitle" idx="1"/>
          </p:nvPr>
        </p:nvSpPr>
        <p:spPr/>
        <p:txBody>
          <a:bodyPr/>
          <a:lstStyle/>
          <a:p>
            <a:endParaRPr lang="en-GB"/>
          </a:p>
        </p:txBody>
      </p:sp>
      <p:pic>
        <p:nvPicPr>
          <p:cNvPr id="5" name="Picture 4" descr="Graphical user interface, text, letter&#10;&#10;Description automatically generated">
            <a:extLst>
              <a:ext uri="{FF2B5EF4-FFF2-40B4-BE49-F238E27FC236}">
                <a16:creationId xmlns:a16="http://schemas.microsoft.com/office/drawing/2014/main" id="{A48C3FA6-0742-48B7-9B72-ECE78DE3FD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2195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toiletry, cosmetic&#10;&#10;Description automatically generated">
            <a:extLst>
              <a:ext uri="{FF2B5EF4-FFF2-40B4-BE49-F238E27FC236}">
                <a16:creationId xmlns:a16="http://schemas.microsoft.com/office/drawing/2014/main" id="{90674888-518B-4304-8FDA-4D779C2247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50128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D34156-6758-4C70-97C8-3A592FE169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7225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5E7B7-CB3E-4BBB-9DDA-58D746BF6EDE}"/>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608411AD-4EDD-4FFF-A44D-E14A54119F04}"/>
              </a:ext>
            </a:extLst>
          </p:cNvPr>
          <p:cNvSpPr>
            <a:spLocks noGrp="1"/>
          </p:cNvSpPr>
          <p:nvPr>
            <p:ph type="subTitle" idx="1"/>
          </p:nvPr>
        </p:nvSpPr>
        <p:spPr/>
        <p:txBody>
          <a:bodyPr/>
          <a:lstStyle/>
          <a:p>
            <a:endParaRPr lang="en-GB"/>
          </a:p>
        </p:txBody>
      </p:sp>
      <p:pic>
        <p:nvPicPr>
          <p:cNvPr id="5" name="Picture 4" descr="Graphical user interface, text&#10;&#10;Description automatically generated">
            <a:extLst>
              <a:ext uri="{FF2B5EF4-FFF2-40B4-BE49-F238E27FC236}">
                <a16:creationId xmlns:a16="http://schemas.microsoft.com/office/drawing/2014/main" id="{5FB5BAD2-6BCE-4496-98B5-58746929FB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637544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with medium confidence">
            <a:extLst>
              <a:ext uri="{FF2B5EF4-FFF2-40B4-BE49-F238E27FC236}">
                <a16:creationId xmlns:a16="http://schemas.microsoft.com/office/drawing/2014/main" id="{BB9EBA5D-29D6-49AB-8A93-930D52EE9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887842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1023</Words>
  <Application>Microsoft Office PowerPoint</Application>
  <PresentationFormat>Widescreen</PresentationFormat>
  <Paragraphs>74</Paragraphs>
  <Slides>15</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Christian Felices</dc:creator>
  <cp:lastModifiedBy>Christian Felices</cp:lastModifiedBy>
  <cp:revision>2</cp:revision>
  <dcterms:created xsi:type="dcterms:W3CDTF">2021-03-12T08:45:02Z</dcterms:created>
  <dcterms:modified xsi:type="dcterms:W3CDTF">2021-03-12T09:10:15Z</dcterms:modified>
</cp:coreProperties>
</file>