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trictFirstAndLastChars="0" embedTrueTypeFonts="1" saveSubsetFonts="1" autoCompressPictures="0">
  <p:sldMasterIdLst>
    <p:sldMasterId id="2147483659" r:id="rId1"/>
  </p:sldMasterIdLst>
  <p:notesMasterIdLst>
    <p:notesMasterId r:id="rId17"/>
  </p:notesMasterIdLst>
  <p:sldIdLst>
    <p:sldId id="258" r:id="rId2"/>
    <p:sldId id="259" r:id="rId3"/>
    <p:sldId id="260" r:id="rId4"/>
    <p:sldId id="271" r:id="rId5"/>
    <p:sldId id="272" r:id="rId6"/>
    <p:sldId id="270" r:id="rId7"/>
    <p:sldId id="273" r:id="rId8"/>
    <p:sldId id="274" r:id="rId9"/>
    <p:sldId id="275" r:id="rId10"/>
    <p:sldId id="276" r:id="rId11"/>
    <p:sldId id="277" r:id="rId12"/>
    <p:sldId id="279" r:id="rId13"/>
    <p:sldId id="278" r:id="rId14"/>
    <p:sldId id="280" r:id="rId15"/>
    <p:sldId id="281" r:id="rId16"/>
  </p:sldIdLst>
  <p:sldSz cx="18288000" cy="10287000"/>
  <p:notesSz cx="6858000" cy="9144000"/>
  <p:embeddedFontLst>
    <p:embeddedFont>
      <p:font typeface="Agency FB" panose="020B0503020202020204" pitchFamily="34" charset="0"/>
      <p:regular r:id="rId18"/>
      <p:bold r:id="rId19"/>
    </p:embeddedFont>
    <p:embeddedFont>
      <p:font typeface="Arimo" panose="020B0604020202020204" charset="0"/>
      <p:bold r:id="rId20"/>
      <p:boldItalic r:id="rId21"/>
    </p:embeddedFont>
    <p:embeddedFont>
      <p:font typeface="Calibri" panose="020F0502020204030204" pitchFamily="34" charset="0"/>
      <p:regular r:id="rId22"/>
      <p:bold r:id="rId23"/>
      <p:italic r:id="rId24"/>
      <p:boldItalic r:id="rId25"/>
    </p:embeddedFont>
    <p:embeddedFont>
      <p:font typeface="DM Sans" pitchFamily="2" charset="0"/>
      <p:regular r:id="rId26"/>
      <p:bold r:id="rId27"/>
      <p:boldItalic r:id="rId28"/>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2160">
          <p15:clr>
            <a:srgbClr val="000000"/>
          </p15:clr>
        </p15:guide>
        <p15:guide id="2" pos="2880">
          <p15:clr>
            <a:srgbClr val="000000"/>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1" d="100"/>
          <a:sy n="61" d="100"/>
        </p:scale>
        <p:origin x="322" y="53"/>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1.fntdata"/><Relationship Id="rId26" Type="http://schemas.openxmlformats.org/officeDocument/2006/relationships/font" Target="fonts/font9.fntdata"/><Relationship Id="rId3" Type="http://schemas.openxmlformats.org/officeDocument/2006/relationships/slide" Target="slides/slide2.xml"/><Relationship Id="rId21" Type="http://schemas.openxmlformats.org/officeDocument/2006/relationships/font" Target="fonts/font4.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5" Type="http://schemas.openxmlformats.org/officeDocument/2006/relationships/font" Target="fonts/font8.fntdata"/><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3.fntdata"/><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7.fntdata"/><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6.fntdata"/><Relationship Id="rId28" Type="http://schemas.openxmlformats.org/officeDocument/2006/relationships/font" Target="fonts/font11.fntdata"/><Relationship Id="rId10" Type="http://schemas.openxmlformats.org/officeDocument/2006/relationships/slide" Target="slides/slide9.xml"/><Relationship Id="rId19" Type="http://schemas.openxmlformats.org/officeDocument/2006/relationships/font" Target="fonts/font2.fntdata"/><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5.fntdata"/><Relationship Id="rId27" Type="http://schemas.openxmlformats.org/officeDocument/2006/relationships/font" Target="fonts/font10.fntdata"/><Relationship Id="rId30"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9"/>
        <p:cNvGrpSpPr/>
        <p:nvPr/>
      </p:nvGrpSpPr>
      <p:grpSpPr>
        <a:xfrm>
          <a:off x="0" y="0"/>
          <a:ext cx="0" cy="0"/>
          <a:chOff x="0" y="0"/>
          <a:chExt cx="0" cy="0"/>
        </a:xfrm>
      </p:grpSpPr>
      <p:sp>
        <p:nvSpPr>
          <p:cNvPr id="120" name="Google Shape;120;p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21" name="Google Shape;121;p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2"/>
        <p:cNvGrpSpPr/>
        <p:nvPr/>
      </p:nvGrpSpPr>
      <p:grpSpPr>
        <a:xfrm>
          <a:off x="0" y="0"/>
          <a:ext cx="0" cy="0"/>
          <a:chOff x="0" y="0"/>
          <a:chExt cx="0" cy="0"/>
        </a:xfrm>
      </p:grpSpPr>
      <p:sp>
        <p:nvSpPr>
          <p:cNvPr id="163" name="Google Shape;163;p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64" name="Google Shape;164;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5"/>
        <p:cNvGrpSpPr/>
        <p:nvPr/>
      </p:nvGrpSpPr>
      <p:grpSpPr>
        <a:xfrm>
          <a:off x="0" y="0"/>
          <a:ext cx="0" cy="0"/>
          <a:chOff x="0" y="0"/>
          <a:chExt cx="0" cy="0"/>
        </a:xfrm>
      </p:grpSpPr>
      <p:sp>
        <p:nvSpPr>
          <p:cNvPr id="176" name="Google Shape;176;p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77" name="Google Shape;177;p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5"/>
        <p:cNvGrpSpPr/>
        <p:nvPr/>
      </p:nvGrpSpPr>
      <p:grpSpPr>
        <a:xfrm>
          <a:off x="0" y="0"/>
          <a:ext cx="0" cy="0"/>
          <a:chOff x="0" y="0"/>
          <a:chExt cx="0" cy="0"/>
        </a:xfrm>
      </p:grpSpPr>
      <p:sp>
        <p:nvSpPr>
          <p:cNvPr id="176" name="Google Shape;176;p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77" name="Google Shape;177;p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92232121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5"/>
        <p:cNvGrpSpPr/>
        <p:nvPr/>
      </p:nvGrpSpPr>
      <p:grpSpPr>
        <a:xfrm>
          <a:off x="0" y="0"/>
          <a:ext cx="0" cy="0"/>
          <a:chOff x="0" y="0"/>
          <a:chExt cx="0" cy="0"/>
        </a:xfrm>
      </p:grpSpPr>
      <p:sp>
        <p:nvSpPr>
          <p:cNvPr id="176" name="Google Shape;176;p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77" name="Google Shape;177;p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48004214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8"/>
        <p:cNvGrpSpPr/>
        <p:nvPr/>
      </p:nvGrpSpPr>
      <p:grpSpPr>
        <a:xfrm>
          <a:off x="0" y="0"/>
          <a:ext cx="0" cy="0"/>
          <a:chOff x="0" y="0"/>
          <a:chExt cx="0" cy="0"/>
        </a:xfrm>
      </p:grpSpPr>
      <p:sp>
        <p:nvSpPr>
          <p:cNvPr id="359" name="Google Shape;359;p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360" name="Google Shape;360;p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5"/>
        <p:cNvGrpSpPr/>
        <p:nvPr/>
      </p:nvGrpSpPr>
      <p:grpSpPr>
        <a:xfrm>
          <a:off x="0" y="0"/>
          <a:ext cx="0" cy="0"/>
          <a:chOff x="0" y="0"/>
          <a:chExt cx="0" cy="0"/>
        </a:xfrm>
      </p:grpSpPr>
      <p:sp>
        <p:nvSpPr>
          <p:cNvPr id="176" name="Google Shape;176;p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77" name="Google Shape;177;p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57276812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5"/>
        <p:cNvGrpSpPr/>
        <p:nvPr/>
      </p:nvGrpSpPr>
      <p:grpSpPr>
        <a:xfrm>
          <a:off x="0" y="0"/>
          <a:ext cx="0" cy="0"/>
          <a:chOff x="0" y="0"/>
          <a:chExt cx="0" cy="0"/>
        </a:xfrm>
      </p:grpSpPr>
      <p:sp>
        <p:nvSpPr>
          <p:cNvPr id="176" name="Google Shape;176;p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77" name="Google Shape;177;p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4061493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5"/>
        <p:cNvGrpSpPr/>
        <p:nvPr/>
      </p:nvGrpSpPr>
      <p:grpSpPr>
        <a:xfrm>
          <a:off x="0" y="0"/>
          <a:ext cx="0" cy="0"/>
          <a:chOff x="0" y="0"/>
          <a:chExt cx="0" cy="0"/>
        </a:xfrm>
      </p:grpSpPr>
      <p:sp>
        <p:nvSpPr>
          <p:cNvPr id="176" name="Google Shape;176;p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77" name="Google Shape;177;p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44514577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5"/>
        <p:cNvGrpSpPr/>
        <p:nvPr/>
      </p:nvGrpSpPr>
      <p:grpSpPr>
        <a:xfrm>
          <a:off x="0" y="0"/>
          <a:ext cx="0" cy="0"/>
          <a:chOff x="0" y="0"/>
          <a:chExt cx="0" cy="0"/>
        </a:xfrm>
      </p:grpSpPr>
      <p:sp>
        <p:nvSpPr>
          <p:cNvPr id="176" name="Google Shape;176;p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77" name="Google Shape;177;p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68598794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5"/>
        <p:cNvGrpSpPr/>
        <p:nvPr/>
      </p:nvGrpSpPr>
      <p:grpSpPr>
        <a:xfrm>
          <a:off x="0" y="0"/>
          <a:ext cx="0" cy="0"/>
          <a:chOff x="0" y="0"/>
          <a:chExt cx="0" cy="0"/>
        </a:xfrm>
      </p:grpSpPr>
      <p:sp>
        <p:nvSpPr>
          <p:cNvPr id="176" name="Google Shape;176;p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77" name="Google Shape;177;p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87381476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5"/>
        <p:cNvGrpSpPr/>
        <p:nvPr/>
      </p:nvGrpSpPr>
      <p:grpSpPr>
        <a:xfrm>
          <a:off x="0" y="0"/>
          <a:ext cx="0" cy="0"/>
          <a:chOff x="0" y="0"/>
          <a:chExt cx="0" cy="0"/>
        </a:xfrm>
      </p:grpSpPr>
      <p:sp>
        <p:nvSpPr>
          <p:cNvPr id="176" name="Google Shape;176;p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
        <p:nvSpPr>
          <p:cNvPr id="177" name="Google Shape;177;p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8402767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5"/>
        <p:cNvGrpSpPr/>
        <p:nvPr/>
      </p:nvGrpSpPr>
      <p:grpSpPr>
        <a:xfrm>
          <a:off x="0" y="0"/>
          <a:ext cx="0" cy="0"/>
          <a:chOff x="0" y="0"/>
          <a:chExt cx="0" cy="0"/>
        </a:xfrm>
      </p:grpSpPr>
      <p:sp>
        <p:nvSpPr>
          <p:cNvPr id="176" name="Google Shape;176;p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
        <p:nvSpPr>
          <p:cNvPr id="177" name="Google Shape;177;p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40725105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5"/>
        <p:cNvGrpSpPr/>
        <p:nvPr/>
      </p:nvGrpSpPr>
      <p:grpSpPr>
        <a:xfrm>
          <a:off x="0" y="0"/>
          <a:ext cx="0" cy="0"/>
          <a:chOff x="0" y="0"/>
          <a:chExt cx="0" cy="0"/>
        </a:xfrm>
      </p:grpSpPr>
      <p:sp>
        <p:nvSpPr>
          <p:cNvPr id="176" name="Google Shape;176;p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
        <p:nvSpPr>
          <p:cNvPr id="177" name="Google Shape;177;p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81620525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5"/>
        <p:cNvGrpSpPr/>
        <p:nvPr/>
      </p:nvGrpSpPr>
      <p:grpSpPr>
        <a:xfrm>
          <a:off x="0" y="0"/>
          <a:ext cx="0" cy="0"/>
          <a:chOff x="0" y="0"/>
          <a:chExt cx="0" cy="0"/>
        </a:xfrm>
      </p:grpSpPr>
      <p:sp>
        <p:nvSpPr>
          <p:cNvPr id="176" name="Google Shape;176;p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
        <p:nvSpPr>
          <p:cNvPr id="177" name="Google Shape;177;p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81325952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11"/>
        <p:cNvGrpSpPr/>
        <p:nvPr/>
      </p:nvGrpSpPr>
      <p:grpSpPr>
        <a:xfrm>
          <a:off x="0" y="0"/>
          <a:ext cx="0" cy="0"/>
          <a:chOff x="0" y="0"/>
          <a:chExt cx="0" cy="0"/>
        </a:xfrm>
      </p:grpSpPr>
      <p:sp>
        <p:nvSpPr>
          <p:cNvPr id="12" name="Google Shape;12;p2"/>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 name="Google Shape;13;p2"/>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4" name="Google Shape;14;p2"/>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15"/>
        <p:cNvGrpSpPr/>
        <p:nvPr/>
      </p:nvGrpSpPr>
      <p:grpSpPr>
        <a:xfrm>
          <a:off x="0" y="0"/>
          <a:ext cx="0" cy="0"/>
          <a:chOff x="0" y="0"/>
          <a:chExt cx="0" cy="0"/>
        </a:xfrm>
      </p:grpSpPr>
      <p:sp>
        <p:nvSpPr>
          <p:cNvPr id="16" name="Google Shape;16;p3"/>
          <p:cNvSpPr txBox="1">
            <a:spLocks noGrp="1"/>
          </p:cNvSpPr>
          <p:nvPr>
            <p:ph type="ctrTitle"/>
          </p:nvPr>
        </p:nvSpPr>
        <p:spPr>
          <a:xfrm>
            <a:off x="685800" y="2130425"/>
            <a:ext cx="7772400" cy="1470025"/>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7" name="Google Shape;17;p3"/>
          <p:cNvSpPr txBox="1">
            <a:spLocks noGrp="1"/>
          </p:cNvSpPr>
          <p:nvPr>
            <p:ph type="subTitle" idx="1"/>
          </p:nvPr>
        </p:nvSpPr>
        <p:spPr>
          <a:xfrm>
            <a:off x="1371600" y="3886200"/>
            <a:ext cx="6400800" cy="1752600"/>
          </a:xfrm>
          <a:prstGeom prst="rect">
            <a:avLst/>
          </a:prstGeom>
          <a:noFill/>
          <a:ln>
            <a:noFill/>
          </a:ln>
        </p:spPr>
        <p:txBody>
          <a:bodyPr spcFirstLastPara="1" wrap="square" lIns="91425" tIns="45700" rIns="91425" bIns="45700" anchor="t" anchorCtr="0">
            <a:normAutofit/>
          </a:bodyPr>
          <a:lstStyle>
            <a:lvl1pPr lvl="0" algn="ctr">
              <a:spcBef>
                <a:spcPts val="640"/>
              </a:spcBef>
              <a:spcAft>
                <a:spcPts val="0"/>
              </a:spcAft>
              <a:buClr>
                <a:srgbClr val="888888"/>
              </a:buClr>
              <a:buSzPts val="3200"/>
              <a:buNone/>
              <a:defRPr>
                <a:solidFill>
                  <a:srgbClr val="888888"/>
                </a:solidFill>
              </a:defRPr>
            </a:lvl1pPr>
            <a:lvl2pPr lvl="1" algn="ctr">
              <a:spcBef>
                <a:spcPts val="560"/>
              </a:spcBef>
              <a:spcAft>
                <a:spcPts val="0"/>
              </a:spcAft>
              <a:buClr>
                <a:srgbClr val="888888"/>
              </a:buClr>
              <a:buSzPts val="2800"/>
              <a:buNone/>
              <a:defRPr>
                <a:solidFill>
                  <a:srgbClr val="888888"/>
                </a:solidFill>
              </a:defRPr>
            </a:lvl2pPr>
            <a:lvl3pPr lvl="2" algn="ctr">
              <a:spcBef>
                <a:spcPts val="480"/>
              </a:spcBef>
              <a:spcAft>
                <a:spcPts val="0"/>
              </a:spcAft>
              <a:buClr>
                <a:srgbClr val="888888"/>
              </a:buClr>
              <a:buSzPts val="2400"/>
              <a:buNone/>
              <a:defRPr>
                <a:solidFill>
                  <a:srgbClr val="888888"/>
                </a:solidFill>
              </a:defRPr>
            </a:lvl3pPr>
            <a:lvl4pPr lvl="3" algn="ctr">
              <a:spcBef>
                <a:spcPts val="400"/>
              </a:spcBef>
              <a:spcAft>
                <a:spcPts val="0"/>
              </a:spcAft>
              <a:buClr>
                <a:srgbClr val="888888"/>
              </a:buClr>
              <a:buSzPts val="2000"/>
              <a:buNone/>
              <a:defRPr>
                <a:solidFill>
                  <a:srgbClr val="888888"/>
                </a:solidFill>
              </a:defRPr>
            </a:lvl4pPr>
            <a:lvl5pPr lvl="4" algn="ctr">
              <a:spcBef>
                <a:spcPts val="400"/>
              </a:spcBef>
              <a:spcAft>
                <a:spcPts val="0"/>
              </a:spcAft>
              <a:buClr>
                <a:srgbClr val="888888"/>
              </a:buClr>
              <a:buSzPts val="2000"/>
              <a:buNone/>
              <a:defRPr>
                <a:solidFill>
                  <a:srgbClr val="888888"/>
                </a:solidFill>
              </a:defRPr>
            </a:lvl5pPr>
            <a:lvl6pPr lvl="5" algn="ctr">
              <a:spcBef>
                <a:spcPts val="400"/>
              </a:spcBef>
              <a:spcAft>
                <a:spcPts val="0"/>
              </a:spcAft>
              <a:buClr>
                <a:srgbClr val="888888"/>
              </a:buClr>
              <a:buSzPts val="2000"/>
              <a:buNone/>
              <a:defRPr>
                <a:solidFill>
                  <a:srgbClr val="888888"/>
                </a:solidFill>
              </a:defRPr>
            </a:lvl6pPr>
            <a:lvl7pPr lvl="6" algn="ctr">
              <a:spcBef>
                <a:spcPts val="400"/>
              </a:spcBef>
              <a:spcAft>
                <a:spcPts val="0"/>
              </a:spcAft>
              <a:buClr>
                <a:srgbClr val="888888"/>
              </a:buClr>
              <a:buSzPts val="2000"/>
              <a:buNone/>
              <a:defRPr>
                <a:solidFill>
                  <a:srgbClr val="888888"/>
                </a:solidFill>
              </a:defRPr>
            </a:lvl7pPr>
            <a:lvl8pPr lvl="7" algn="ctr">
              <a:spcBef>
                <a:spcPts val="400"/>
              </a:spcBef>
              <a:spcAft>
                <a:spcPts val="0"/>
              </a:spcAft>
              <a:buClr>
                <a:srgbClr val="888888"/>
              </a:buClr>
              <a:buSzPts val="2000"/>
              <a:buNone/>
              <a:defRPr>
                <a:solidFill>
                  <a:srgbClr val="888888"/>
                </a:solidFill>
              </a:defRPr>
            </a:lvl8pPr>
            <a:lvl9pPr lvl="8" algn="ctr">
              <a:spcBef>
                <a:spcPts val="400"/>
              </a:spcBef>
              <a:spcAft>
                <a:spcPts val="0"/>
              </a:spcAft>
              <a:buClr>
                <a:srgbClr val="888888"/>
              </a:buClr>
              <a:buSzPts val="2000"/>
              <a:buNone/>
              <a:defRPr>
                <a:solidFill>
                  <a:srgbClr val="888888"/>
                </a:solidFill>
              </a:defRPr>
            </a:lvl9pPr>
          </a:lstStyle>
          <a:p>
            <a:endParaRPr/>
          </a:p>
        </p:txBody>
      </p:sp>
      <p:sp>
        <p:nvSpPr>
          <p:cNvPr id="18" name="Google Shape;18;p3"/>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9" name="Google Shape;19;p3"/>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0" name="Google Shape;20;p3"/>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21"/>
        <p:cNvGrpSpPr/>
        <p:nvPr/>
      </p:nvGrpSpPr>
      <p:grpSpPr>
        <a:xfrm>
          <a:off x="0" y="0"/>
          <a:ext cx="0" cy="0"/>
          <a:chOff x="0" y="0"/>
          <a:chExt cx="0" cy="0"/>
        </a:xfrm>
      </p:grpSpPr>
      <p:sp>
        <p:nvSpPr>
          <p:cNvPr id="22" name="Google Shape;22;p4"/>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3" name="Google Shape;23;p4"/>
          <p:cNvSpPr txBox="1">
            <a:spLocks noGrp="1"/>
          </p:cNvSpPr>
          <p:nvPr>
            <p:ph type="body" idx="1"/>
          </p:nvPr>
        </p:nvSpPr>
        <p:spPr>
          <a:xfrm>
            <a:off x="457200" y="1600200"/>
            <a:ext cx="8229600" cy="4525963"/>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24" name="Google Shape;24;p4"/>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5" name="Google Shape;25;p4"/>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6" name="Google Shape;26;p4"/>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27"/>
        <p:cNvGrpSpPr/>
        <p:nvPr/>
      </p:nvGrpSpPr>
      <p:grpSpPr>
        <a:xfrm>
          <a:off x="0" y="0"/>
          <a:ext cx="0" cy="0"/>
          <a:chOff x="0" y="0"/>
          <a:chExt cx="0" cy="0"/>
        </a:xfrm>
      </p:grpSpPr>
      <p:sp>
        <p:nvSpPr>
          <p:cNvPr id="28" name="Google Shape;28;p5"/>
          <p:cNvSpPr txBox="1">
            <a:spLocks noGrp="1"/>
          </p:cNvSpPr>
          <p:nvPr>
            <p:ph type="title"/>
          </p:nvPr>
        </p:nvSpPr>
        <p:spPr>
          <a:xfrm>
            <a:off x="722313" y="4406900"/>
            <a:ext cx="7772400" cy="1362075"/>
          </a:xfrm>
          <a:prstGeom prst="rect">
            <a:avLst/>
          </a:prstGeom>
          <a:noFill/>
          <a:ln>
            <a:noFill/>
          </a:ln>
        </p:spPr>
        <p:txBody>
          <a:bodyPr spcFirstLastPara="1" wrap="square" lIns="91425" tIns="45700" rIns="91425" bIns="45700" anchor="t" anchorCtr="0">
            <a:normAutofit/>
          </a:bodyPr>
          <a:lstStyle>
            <a:lvl1pPr lvl="0" algn="l">
              <a:spcBef>
                <a:spcPts val="0"/>
              </a:spcBef>
              <a:spcAft>
                <a:spcPts val="0"/>
              </a:spcAft>
              <a:buClr>
                <a:schemeClr val="dk1"/>
              </a:buClr>
              <a:buSzPts val="4000"/>
              <a:buFont typeface="Calibri"/>
              <a:buNone/>
              <a:defRPr sz="4000" b="1" cap="none"/>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9" name="Google Shape;29;p5"/>
          <p:cNvSpPr txBox="1">
            <a:spLocks noGrp="1"/>
          </p:cNvSpPr>
          <p:nvPr>
            <p:ph type="body" idx="1"/>
          </p:nvPr>
        </p:nvSpPr>
        <p:spPr>
          <a:xfrm>
            <a:off x="722313" y="2906713"/>
            <a:ext cx="7772400" cy="1500187"/>
          </a:xfrm>
          <a:prstGeom prst="rect">
            <a:avLst/>
          </a:prstGeom>
          <a:noFill/>
          <a:ln>
            <a:noFill/>
          </a:ln>
        </p:spPr>
        <p:txBody>
          <a:bodyPr spcFirstLastPara="1" wrap="square" lIns="91425" tIns="45700" rIns="91425" bIns="45700" anchor="b" anchorCtr="0">
            <a:normAutofit/>
          </a:bodyPr>
          <a:lstStyle>
            <a:lvl1pPr marL="457200" lvl="0" indent="-228600" algn="l">
              <a:spcBef>
                <a:spcPts val="400"/>
              </a:spcBef>
              <a:spcAft>
                <a:spcPts val="0"/>
              </a:spcAft>
              <a:buClr>
                <a:srgbClr val="888888"/>
              </a:buClr>
              <a:buSzPts val="2000"/>
              <a:buNone/>
              <a:defRPr sz="2000">
                <a:solidFill>
                  <a:srgbClr val="888888"/>
                </a:solidFill>
              </a:defRPr>
            </a:lvl1pPr>
            <a:lvl2pPr marL="914400" lvl="1" indent="-228600" algn="l">
              <a:spcBef>
                <a:spcPts val="360"/>
              </a:spcBef>
              <a:spcAft>
                <a:spcPts val="0"/>
              </a:spcAft>
              <a:buClr>
                <a:srgbClr val="888888"/>
              </a:buClr>
              <a:buSzPts val="1800"/>
              <a:buNone/>
              <a:defRPr sz="1800">
                <a:solidFill>
                  <a:srgbClr val="888888"/>
                </a:solidFill>
              </a:defRPr>
            </a:lvl2pPr>
            <a:lvl3pPr marL="1371600" lvl="2" indent="-228600" algn="l">
              <a:spcBef>
                <a:spcPts val="320"/>
              </a:spcBef>
              <a:spcAft>
                <a:spcPts val="0"/>
              </a:spcAft>
              <a:buClr>
                <a:srgbClr val="888888"/>
              </a:buClr>
              <a:buSzPts val="1600"/>
              <a:buNone/>
              <a:defRPr sz="1600">
                <a:solidFill>
                  <a:srgbClr val="888888"/>
                </a:solidFill>
              </a:defRPr>
            </a:lvl3pPr>
            <a:lvl4pPr marL="1828800" lvl="3" indent="-228600" algn="l">
              <a:spcBef>
                <a:spcPts val="280"/>
              </a:spcBef>
              <a:spcAft>
                <a:spcPts val="0"/>
              </a:spcAft>
              <a:buClr>
                <a:srgbClr val="888888"/>
              </a:buClr>
              <a:buSzPts val="1400"/>
              <a:buNone/>
              <a:defRPr sz="1400">
                <a:solidFill>
                  <a:srgbClr val="888888"/>
                </a:solidFill>
              </a:defRPr>
            </a:lvl4pPr>
            <a:lvl5pPr marL="2286000" lvl="4" indent="-228600" algn="l">
              <a:spcBef>
                <a:spcPts val="280"/>
              </a:spcBef>
              <a:spcAft>
                <a:spcPts val="0"/>
              </a:spcAft>
              <a:buClr>
                <a:srgbClr val="888888"/>
              </a:buClr>
              <a:buSzPts val="1400"/>
              <a:buNone/>
              <a:defRPr sz="1400">
                <a:solidFill>
                  <a:srgbClr val="888888"/>
                </a:solidFill>
              </a:defRPr>
            </a:lvl5pPr>
            <a:lvl6pPr marL="2743200" lvl="5" indent="-228600" algn="l">
              <a:spcBef>
                <a:spcPts val="280"/>
              </a:spcBef>
              <a:spcAft>
                <a:spcPts val="0"/>
              </a:spcAft>
              <a:buClr>
                <a:srgbClr val="888888"/>
              </a:buClr>
              <a:buSzPts val="1400"/>
              <a:buNone/>
              <a:defRPr sz="1400">
                <a:solidFill>
                  <a:srgbClr val="888888"/>
                </a:solidFill>
              </a:defRPr>
            </a:lvl6pPr>
            <a:lvl7pPr marL="3200400" lvl="6" indent="-228600" algn="l">
              <a:spcBef>
                <a:spcPts val="280"/>
              </a:spcBef>
              <a:spcAft>
                <a:spcPts val="0"/>
              </a:spcAft>
              <a:buClr>
                <a:srgbClr val="888888"/>
              </a:buClr>
              <a:buSzPts val="1400"/>
              <a:buNone/>
              <a:defRPr sz="1400">
                <a:solidFill>
                  <a:srgbClr val="888888"/>
                </a:solidFill>
              </a:defRPr>
            </a:lvl7pPr>
            <a:lvl8pPr marL="3657600" lvl="7" indent="-228600" algn="l">
              <a:spcBef>
                <a:spcPts val="280"/>
              </a:spcBef>
              <a:spcAft>
                <a:spcPts val="0"/>
              </a:spcAft>
              <a:buClr>
                <a:srgbClr val="888888"/>
              </a:buClr>
              <a:buSzPts val="1400"/>
              <a:buNone/>
              <a:defRPr sz="1400">
                <a:solidFill>
                  <a:srgbClr val="888888"/>
                </a:solidFill>
              </a:defRPr>
            </a:lvl8pPr>
            <a:lvl9pPr marL="4114800" lvl="8" indent="-228600" algn="l">
              <a:spcBef>
                <a:spcPts val="280"/>
              </a:spcBef>
              <a:spcAft>
                <a:spcPts val="0"/>
              </a:spcAft>
              <a:buClr>
                <a:srgbClr val="888888"/>
              </a:buClr>
              <a:buSzPts val="1400"/>
              <a:buNone/>
              <a:defRPr sz="1400">
                <a:solidFill>
                  <a:srgbClr val="888888"/>
                </a:solidFill>
              </a:defRPr>
            </a:lvl9pPr>
          </a:lstStyle>
          <a:p>
            <a:endParaRPr/>
          </a:p>
        </p:txBody>
      </p:sp>
      <p:sp>
        <p:nvSpPr>
          <p:cNvPr id="30" name="Google Shape;30;p5"/>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1" name="Google Shape;31;p5"/>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2" name="Google Shape;32;p5"/>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33"/>
        <p:cNvGrpSpPr/>
        <p:nvPr/>
      </p:nvGrpSpPr>
      <p:grpSpPr>
        <a:xfrm>
          <a:off x="0" y="0"/>
          <a:ext cx="0" cy="0"/>
          <a:chOff x="0" y="0"/>
          <a:chExt cx="0" cy="0"/>
        </a:xfrm>
      </p:grpSpPr>
      <p:sp>
        <p:nvSpPr>
          <p:cNvPr id="34" name="Google Shape;34;p6"/>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5" name="Google Shape;35;p6"/>
          <p:cNvSpPr txBox="1">
            <a:spLocks noGrp="1"/>
          </p:cNvSpPr>
          <p:nvPr>
            <p:ph type="body" idx="1"/>
          </p:nvPr>
        </p:nvSpPr>
        <p:spPr>
          <a:xfrm>
            <a:off x="457200" y="1600200"/>
            <a:ext cx="4038600" cy="4525963"/>
          </a:xfrm>
          <a:prstGeom prst="rect">
            <a:avLst/>
          </a:prstGeom>
          <a:noFill/>
          <a:ln>
            <a:noFill/>
          </a:ln>
        </p:spPr>
        <p:txBody>
          <a:bodyPr spcFirstLastPara="1" wrap="square" lIns="91425" tIns="45700" rIns="91425" bIns="45700" anchor="t" anchorCtr="0">
            <a:normAutofit/>
          </a:bodyPr>
          <a:lstStyle>
            <a:lvl1pPr marL="457200" lvl="0" indent="-406400" algn="l">
              <a:spcBef>
                <a:spcPts val="560"/>
              </a:spcBef>
              <a:spcAft>
                <a:spcPts val="0"/>
              </a:spcAft>
              <a:buClr>
                <a:schemeClr val="dk1"/>
              </a:buClr>
              <a:buSzPts val="2800"/>
              <a:buChar char="•"/>
              <a:defRPr sz="2800"/>
            </a:lvl1pPr>
            <a:lvl2pPr marL="914400" lvl="1" indent="-381000" algn="l">
              <a:spcBef>
                <a:spcPts val="480"/>
              </a:spcBef>
              <a:spcAft>
                <a:spcPts val="0"/>
              </a:spcAft>
              <a:buClr>
                <a:schemeClr val="dk1"/>
              </a:buClr>
              <a:buSzPts val="2400"/>
              <a:buChar char="–"/>
              <a:defRPr sz="2400"/>
            </a:lvl2pPr>
            <a:lvl3pPr marL="1371600" lvl="2" indent="-355600" algn="l">
              <a:spcBef>
                <a:spcPts val="400"/>
              </a:spcBef>
              <a:spcAft>
                <a:spcPts val="0"/>
              </a:spcAft>
              <a:buClr>
                <a:schemeClr val="dk1"/>
              </a:buClr>
              <a:buSzPts val="2000"/>
              <a:buChar char="•"/>
              <a:defRPr sz="2000"/>
            </a:lvl3pPr>
            <a:lvl4pPr marL="1828800" lvl="3" indent="-342900" algn="l">
              <a:spcBef>
                <a:spcPts val="360"/>
              </a:spcBef>
              <a:spcAft>
                <a:spcPts val="0"/>
              </a:spcAft>
              <a:buClr>
                <a:schemeClr val="dk1"/>
              </a:buClr>
              <a:buSzPts val="1800"/>
              <a:buChar char="–"/>
              <a:defRPr sz="1800"/>
            </a:lvl4pPr>
            <a:lvl5pPr marL="2286000" lvl="4" indent="-342900" algn="l">
              <a:spcBef>
                <a:spcPts val="360"/>
              </a:spcBef>
              <a:spcAft>
                <a:spcPts val="0"/>
              </a:spcAft>
              <a:buClr>
                <a:schemeClr val="dk1"/>
              </a:buClr>
              <a:buSzPts val="1800"/>
              <a:buChar char="»"/>
              <a:defRPr sz="1800"/>
            </a:lvl5pPr>
            <a:lvl6pPr marL="2743200" lvl="5" indent="-342900" algn="l">
              <a:spcBef>
                <a:spcPts val="360"/>
              </a:spcBef>
              <a:spcAft>
                <a:spcPts val="0"/>
              </a:spcAft>
              <a:buClr>
                <a:schemeClr val="dk1"/>
              </a:buClr>
              <a:buSzPts val="1800"/>
              <a:buChar char="•"/>
              <a:defRPr sz="1800"/>
            </a:lvl6pPr>
            <a:lvl7pPr marL="3200400" lvl="6" indent="-342900" algn="l">
              <a:spcBef>
                <a:spcPts val="360"/>
              </a:spcBef>
              <a:spcAft>
                <a:spcPts val="0"/>
              </a:spcAft>
              <a:buClr>
                <a:schemeClr val="dk1"/>
              </a:buClr>
              <a:buSzPts val="1800"/>
              <a:buChar char="•"/>
              <a:defRPr sz="1800"/>
            </a:lvl7pPr>
            <a:lvl8pPr marL="3657600" lvl="7" indent="-342900" algn="l">
              <a:spcBef>
                <a:spcPts val="360"/>
              </a:spcBef>
              <a:spcAft>
                <a:spcPts val="0"/>
              </a:spcAft>
              <a:buClr>
                <a:schemeClr val="dk1"/>
              </a:buClr>
              <a:buSzPts val="1800"/>
              <a:buChar char="•"/>
              <a:defRPr sz="1800"/>
            </a:lvl8pPr>
            <a:lvl9pPr marL="4114800" lvl="8" indent="-342900" algn="l">
              <a:spcBef>
                <a:spcPts val="360"/>
              </a:spcBef>
              <a:spcAft>
                <a:spcPts val="0"/>
              </a:spcAft>
              <a:buClr>
                <a:schemeClr val="dk1"/>
              </a:buClr>
              <a:buSzPts val="1800"/>
              <a:buChar char="•"/>
              <a:defRPr sz="1800"/>
            </a:lvl9pPr>
          </a:lstStyle>
          <a:p>
            <a:endParaRPr/>
          </a:p>
        </p:txBody>
      </p:sp>
      <p:sp>
        <p:nvSpPr>
          <p:cNvPr id="36" name="Google Shape;36;p6"/>
          <p:cNvSpPr txBox="1">
            <a:spLocks noGrp="1"/>
          </p:cNvSpPr>
          <p:nvPr>
            <p:ph type="body" idx="2"/>
          </p:nvPr>
        </p:nvSpPr>
        <p:spPr>
          <a:xfrm>
            <a:off x="4648200" y="1600200"/>
            <a:ext cx="4038600" cy="4525963"/>
          </a:xfrm>
          <a:prstGeom prst="rect">
            <a:avLst/>
          </a:prstGeom>
          <a:noFill/>
          <a:ln>
            <a:noFill/>
          </a:ln>
        </p:spPr>
        <p:txBody>
          <a:bodyPr spcFirstLastPara="1" wrap="square" lIns="91425" tIns="45700" rIns="91425" bIns="45700" anchor="t" anchorCtr="0">
            <a:normAutofit/>
          </a:bodyPr>
          <a:lstStyle>
            <a:lvl1pPr marL="457200" lvl="0" indent="-406400" algn="l">
              <a:spcBef>
                <a:spcPts val="560"/>
              </a:spcBef>
              <a:spcAft>
                <a:spcPts val="0"/>
              </a:spcAft>
              <a:buClr>
                <a:schemeClr val="dk1"/>
              </a:buClr>
              <a:buSzPts val="2800"/>
              <a:buChar char="•"/>
              <a:defRPr sz="2800"/>
            </a:lvl1pPr>
            <a:lvl2pPr marL="914400" lvl="1" indent="-381000" algn="l">
              <a:spcBef>
                <a:spcPts val="480"/>
              </a:spcBef>
              <a:spcAft>
                <a:spcPts val="0"/>
              </a:spcAft>
              <a:buClr>
                <a:schemeClr val="dk1"/>
              </a:buClr>
              <a:buSzPts val="2400"/>
              <a:buChar char="–"/>
              <a:defRPr sz="2400"/>
            </a:lvl2pPr>
            <a:lvl3pPr marL="1371600" lvl="2" indent="-355600" algn="l">
              <a:spcBef>
                <a:spcPts val="400"/>
              </a:spcBef>
              <a:spcAft>
                <a:spcPts val="0"/>
              </a:spcAft>
              <a:buClr>
                <a:schemeClr val="dk1"/>
              </a:buClr>
              <a:buSzPts val="2000"/>
              <a:buChar char="•"/>
              <a:defRPr sz="2000"/>
            </a:lvl3pPr>
            <a:lvl4pPr marL="1828800" lvl="3" indent="-342900" algn="l">
              <a:spcBef>
                <a:spcPts val="360"/>
              </a:spcBef>
              <a:spcAft>
                <a:spcPts val="0"/>
              </a:spcAft>
              <a:buClr>
                <a:schemeClr val="dk1"/>
              </a:buClr>
              <a:buSzPts val="1800"/>
              <a:buChar char="–"/>
              <a:defRPr sz="1800"/>
            </a:lvl4pPr>
            <a:lvl5pPr marL="2286000" lvl="4" indent="-342900" algn="l">
              <a:spcBef>
                <a:spcPts val="360"/>
              </a:spcBef>
              <a:spcAft>
                <a:spcPts val="0"/>
              </a:spcAft>
              <a:buClr>
                <a:schemeClr val="dk1"/>
              </a:buClr>
              <a:buSzPts val="1800"/>
              <a:buChar char="»"/>
              <a:defRPr sz="1800"/>
            </a:lvl5pPr>
            <a:lvl6pPr marL="2743200" lvl="5" indent="-342900" algn="l">
              <a:spcBef>
                <a:spcPts val="360"/>
              </a:spcBef>
              <a:spcAft>
                <a:spcPts val="0"/>
              </a:spcAft>
              <a:buClr>
                <a:schemeClr val="dk1"/>
              </a:buClr>
              <a:buSzPts val="1800"/>
              <a:buChar char="•"/>
              <a:defRPr sz="1800"/>
            </a:lvl6pPr>
            <a:lvl7pPr marL="3200400" lvl="6" indent="-342900" algn="l">
              <a:spcBef>
                <a:spcPts val="360"/>
              </a:spcBef>
              <a:spcAft>
                <a:spcPts val="0"/>
              </a:spcAft>
              <a:buClr>
                <a:schemeClr val="dk1"/>
              </a:buClr>
              <a:buSzPts val="1800"/>
              <a:buChar char="•"/>
              <a:defRPr sz="1800"/>
            </a:lvl7pPr>
            <a:lvl8pPr marL="3657600" lvl="7" indent="-342900" algn="l">
              <a:spcBef>
                <a:spcPts val="360"/>
              </a:spcBef>
              <a:spcAft>
                <a:spcPts val="0"/>
              </a:spcAft>
              <a:buClr>
                <a:schemeClr val="dk1"/>
              </a:buClr>
              <a:buSzPts val="1800"/>
              <a:buChar char="•"/>
              <a:defRPr sz="1800"/>
            </a:lvl8pPr>
            <a:lvl9pPr marL="4114800" lvl="8" indent="-342900" algn="l">
              <a:spcBef>
                <a:spcPts val="360"/>
              </a:spcBef>
              <a:spcAft>
                <a:spcPts val="0"/>
              </a:spcAft>
              <a:buClr>
                <a:schemeClr val="dk1"/>
              </a:buClr>
              <a:buSzPts val="1800"/>
              <a:buChar char="•"/>
              <a:defRPr sz="1800"/>
            </a:lvl9pPr>
          </a:lstStyle>
          <a:p>
            <a:endParaRPr/>
          </a:p>
        </p:txBody>
      </p:sp>
      <p:sp>
        <p:nvSpPr>
          <p:cNvPr id="37" name="Google Shape;37;p6"/>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8" name="Google Shape;38;p6"/>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9" name="Google Shape;39;p6"/>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40"/>
        <p:cNvGrpSpPr/>
        <p:nvPr/>
      </p:nvGrpSpPr>
      <p:grpSpPr>
        <a:xfrm>
          <a:off x="0" y="0"/>
          <a:ext cx="0" cy="0"/>
          <a:chOff x="0" y="0"/>
          <a:chExt cx="0" cy="0"/>
        </a:xfrm>
      </p:grpSpPr>
      <p:sp>
        <p:nvSpPr>
          <p:cNvPr id="41" name="Google Shape;41;p7"/>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4400"/>
              <a:buFont typeface="Calibri"/>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2" name="Google Shape;42;p7"/>
          <p:cNvSpPr txBox="1">
            <a:spLocks noGrp="1"/>
          </p:cNvSpPr>
          <p:nvPr>
            <p:ph type="body" idx="1"/>
          </p:nvPr>
        </p:nvSpPr>
        <p:spPr>
          <a:xfrm>
            <a:off x="457200" y="1535113"/>
            <a:ext cx="4040188" cy="639762"/>
          </a:xfrm>
          <a:prstGeom prst="rect">
            <a:avLst/>
          </a:prstGeom>
          <a:noFill/>
          <a:ln>
            <a:noFill/>
          </a:ln>
        </p:spPr>
        <p:txBody>
          <a:bodyPr spcFirstLastPara="1" wrap="square" lIns="91425" tIns="45700" rIns="91425" bIns="45700" anchor="b" anchorCtr="0">
            <a:normAutofit/>
          </a:bodyPr>
          <a:lstStyle>
            <a:lvl1pPr marL="457200" lvl="0" indent="-228600" algn="l">
              <a:spcBef>
                <a:spcPts val="480"/>
              </a:spcBef>
              <a:spcAft>
                <a:spcPts val="0"/>
              </a:spcAft>
              <a:buClr>
                <a:schemeClr val="dk1"/>
              </a:buClr>
              <a:buSzPts val="2400"/>
              <a:buNone/>
              <a:defRPr sz="2400" b="1"/>
            </a:lvl1pPr>
            <a:lvl2pPr marL="914400" lvl="1" indent="-228600" algn="l">
              <a:spcBef>
                <a:spcPts val="400"/>
              </a:spcBef>
              <a:spcAft>
                <a:spcPts val="0"/>
              </a:spcAft>
              <a:buClr>
                <a:schemeClr val="dk1"/>
              </a:buClr>
              <a:buSzPts val="2000"/>
              <a:buNone/>
              <a:defRPr sz="2000" b="1"/>
            </a:lvl2pPr>
            <a:lvl3pPr marL="1371600" lvl="2" indent="-228600" algn="l">
              <a:spcBef>
                <a:spcPts val="360"/>
              </a:spcBef>
              <a:spcAft>
                <a:spcPts val="0"/>
              </a:spcAft>
              <a:buClr>
                <a:schemeClr val="dk1"/>
              </a:buClr>
              <a:buSzPts val="1800"/>
              <a:buNone/>
              <a:defRPr sz="1800" b="1"/>
            </a:lvl3pPr>
            <a:lvl4pPr marL="1828800" lvl="3" indent="-228600" algn="l">
              <a:spcBef>
                <a:spcPts val="320"/>
              </a:spcBef>
              <a:spcAft>
                <a:spcPts val="0"/>
              </a:spcAft>
              <a:buClr>
                <a:schemeClr val="dk1"/>
              </a:buClr>
              <a:buSzPts val="1600"/>
              <a:buNone/>
              <a:defRPr sz="1600" b="1"/>
            </a:lvl4pPr>
            <a:lvl5pPr marL="2286000" lvl="4" indent="-228600" algn="l">
              <a:spcBef>
                <a:spcPts val="320"/>
              </a:spcBef>
              <a:spcAft>
                <a:spcPts val="0"/>
              </a:spcAft>
              <a:buClr>
                <a:schemeClr val="dk1"/>
              </a:buClr>
              <a:buSzPts val="1600"/>
              <a:buNone/>
              <a:defRPr sz="1600" b="1"/>
            </a:lvl5pPr>
            <a:lvl6pPr marL="2743200" lvl="5" indent="-228600" algn="l">
              <a:spcBef>
                <a:spcPts val="320"/>
              </a:spcBef>
              <a:spcAft>
                <a:spcPts val="0"/>
              </a:spcAft>
              <a:buClr>
                <a:schemeClr val="dk1"/>
              </a:buClr>
              <a:buSzPts val="1600"/>
              <a:buNone/>
              <a:defRPr sz="1600" b="1"/>
            </a:lvl6pPr>
            <a:lvl7pPr marL="3200400" lvl="6" indent="-228600" algn="l">
              <a:spcBef>
                <a:spcPts val="320"/>
              </a:spcBef>
              <a:spcAft>
                <a:spcPts val="0"/>
              </a:spcAft>
              <a:buClr>
                <a:schemeClr val="dk1"/>
              </a:buClr>
              <a:buSzPts val="1600"/>
              <a:buNone/>
              <a:defRPr sz="1600" b="1"/>
            </a:lvl7pPr>
            <a:lvl8pPr marL="3657600" lvl="7" indent="-228600" algn="l">
              <a:spcBef>
                <a:spcPts val="320"/>
              </a:spcBef>
              <a:spcAft>
                <a:spcPts val="0"/>
              </a:spcAft>
              <a:buClr>
                <a:schemeClr val="dk1"/>
              </a:buClr>
              <a:buSzPts val="1600"/>
              <a:buNone/>
              <a:defRPr sz="1600" b="1"/>
            </a:lvl8pPr>
            <a:lvl9pPr marL="4114800" lvl="8" indent="-228600" algn="l">
              <a:spcBef>
                <a:spcPts val="320"/>
              </a:spcBef>
              <a:spcAft>
                <a:spcPts val="0"/>
              </a:spcAft>
              <a:buClr>
                <a:schemeClr val="dk1"/>
              </a:buClr>
              <a:buSzPts val="1600"/>
              <a:buNone/>
              <a:defRPr sz="1600" b="1"/>
            </a:lvl9pPr>
          </a:lstStyle>
          <a:p>
            <a:endParaRPr/>
          </a:p>
        </p:txBody>
      </p:sp>
      <p:sp>
        <p:nvSpPr>
          <p:cNvPr id="43" name="Google Shape;43;p7"/>
          <p:cNvSpPr txBox="1">
            <a:spLocks noGrp="1"/>
          </p:cNvSpPr>
          <p:nvPr>
            <p:ph type="body" idx="2"/>
          </p:nvPr>
        </p:nvSpPr>
        <p:spPr>
          <a:xfrm>
            <a:off x="457200" y="2174875"/>
            <a:ext cx="4040188" cy="3951288"/>
          </a:xfrm>
          <a:prstGeom prst="rect">
            <a:avLst/>
          </a:prstGeom>
          <a:noFill/>
          <a:ln>
            <a:noFill/>
          </a:ln>
        </p:spPr>
        <p:txBody>
          <a:bodyPr spcFirstLastPara="1" wrap="square" lIns="91425" tIns="45700" rIns="91425" bIns="45700" anchor="t" anchorCtr="0">
            <a:normAutofit/>
          </a:bodyPr>
          <a:lstStyle>
            <a:lvl1pPr marL="457200" lvl="0" indent="-381000" algn="l">
              <a:spcBef>
                <a:spcPts val="480"/>
              </a:spcBef>
              <a:spcAft>
                <a:spcPts val="0"/>
              </a:spcAft>
              <a:buClr>
                <a:schemeClr val="dk1"/>
              </a:buClr>
              <a:buSzPts val="2400"/>
              <a:buChar char="•"/>
              <a:defRPr sz="2400"/>
            </a:lvl1pPr>
            <a:lvl2pPr marL="914400" lvl="1" indent="-355600" algn="l">
              <a:spcBef>
                <a:spcPts val="400"/>
              </a:spcBef>
              <a:spcAft>
                <a:spcPts val="0"/>
              </a:spcAft>
              <a:buClr>
                <a:schemeClr val="dk1"/>
              </a:buClr>
              <a:buSzPts val="2000"/>
              <a:buChar char="–"/>
              <a:defRPr sz="2000"/>
            </a:lvl2pPr>
            <a:lvl3pPr marL="1371600" lvl="2" indent="-342900" algn="l">
              <a:spcBef>
                <a:spcPts val="360"/>
              </a:spcBef>
              <a:spcAft>
                <a:spcPts val="0"/>
              </a:spcAft>
              <a:buClr>
                <a:schemeClr val="dk1"/>
              </a:buClr>
              <a:buSzPts val="1800"/>
              <a:buChar char="•"/>
              <a:defRPr sz="1800"/>
            </a:lvl3pPr>
            <a:lvl4pPr marL="1828800" lvl="3" indent="-330200" algn="l">
              <a:spcBef>
                <a:spcPts val="320"/>
              </a:spcBef>
              <a:spcAft>
                <a:spcPts val="0"/>
              </a:spcAft>
              <a:buClr>
                <a:schemeClr val="dk1"/>
              </a:buClr>
              <a:buSzPts val="1600"/>
              <a:buChar char="–"/>
              <a:defRPr sz="1600"/>
            </a:lvl4pPr>
            <a:lvl5pPr marL="2286000" lvl="4" indent="-330200" algn="l">
              <a:spcBef>
                <a:spcPts val="320"/>
              </a:spcBef>
              <a:spcAft>
                <a:spcPts val="0"/>
              </a:spcAft>
              <a:buClr>
                <a:schemeClr val="dk1"/>
              </a:buClr>
              <a:buSzPts val="1600"/>
              <a:buChar char="»"/>
              <a:defRPr sz="1600"/>
            </a:lvl5pPr>
            <a:lvl6pPr marL="2743200" lvl="5" indent="-330200" algn="l">
              <a:spcBef>
                <a:spcPts val="320"/>
              </a:spcBef>
              <a:spcAft>
                <a:spcPts val="0"/>
              </a:spcAft>
              <a:buClr>
                <a:schemeClr val="dk1"/>
              </a:buClr>
              <a:buSzPts val="1600"/>
              <a:buChar char="•"/>
              <a:defRPr sz="1600"/>
            </a:lvl6pPr>
            <a:lvl7pPr marL="3200400" lvl="6" indent="-330200" algn="l">
              <a:spcBef>
                <a:spcPts val="320"/>
              </a:spcBef>
              <a:spcAft>
                <a:spcPts val="0"/>
              </a:spcAft>
              <a:buClr>
                <a:schemeClr val="dk1"/>
              </a:buClr>
              <a:buSzPts val="1600"/>
              <a:buChar char="•"/>
              <a:defRPr sz="1600"/>
            </a:lvl7pPr>
            <a:lvl8pPr marL="3657600" lvl="7" indent="-330200" algn="l">
              <a:spcBef>
                <a:spcPts val="320"/>
              </a:spcBef>
              <a:spcAft>
                <a:spcPts val="0"/>
              </a:spcAft>
              <a:buClr>
                <a:schemeClr val="dk1"/>
              </a:buClr>
              <a:buSzPts val="1600"/>
              <a:buChar char="•"/>
              <a:defRPr sz="1600"/>
            </a:lvl8pPr>
            <a:lvl9pPr marL="4114800" lvl="8" indent="-330200" algn="l">
              <a:spcBef>
                <a:spcPts val="320"/>
              </a:spcBef>
              <a:spcAft>
                <a:spcPts val="0"/>
              </a:spcAft>
              <a:buClr>
                <a:schemeClr val="dk1"/>
              </a:buClr>
              <a:buSzPts val="1600"/>
              <a:buChar char="•"/>
              <a:defRPr sz="1600"/>
            </a:lvl9pPr>
          </a:lstStyle>
          <a:p>
            <a:endParaRPr/>
          </a:p>
        </p:txBody>
      </p:sp>
      <p:sp>
        <p:nvSpPr>
          <p:cNvPr id="44" name="Google Shape;44;p7"/>
          <p:cNvSpPr txBox="1">
            <a:spLocks noGrp="1"/>
          </p:cNvSpPr>
          <p:nvPr>
            <p:ph type="body" idx="3"/>
          </p:nvPr>
        </p:nvSpPr>
        <p:spPr>
          <a:xfrm>
            <a:off x="4645025" y="1535113"/>
            <a:ext cx="4041775" cy="639762"/>
          </a:xfrm>
          <a:prstGeom prst="rect">
            <a:avLst/>
          </a:prstGeom>
          <a:noFill/>
          <a:ln>
            <a:noFill/>
          </a:ln>
        </p:spPr>
        <p:txBody>
          <a:bodyPr spcFirstLastPara="1" wrap="square" lIns="91425" tIns="45700" rIns="91425" bIns="45700" anchor="b" anchorCtr="0">
            <a:normAutofit/>
          </a:bodyPr>
          <a:lstStyle>
            <a:lvl1pPr marL="457200" lvl="0" indent="-228600" algn="l">
              <a:spcBef>
                <a:spcPts val="480"/>
              </a:spcBef>
              <a:spcAft>
                <a:spcPts val="0"/>
              </a:spcAft>
              <a:buClr>
                <a:schemeClr val="dk1"/>
              </a:buClr>
              <a:buSzPts val="2400"/>
              <a:buNone/>
              <a:defRPr sz="2400" b="1"/>
            </a:lvl1pPr>
            <a:lvl2pPr marL="914400" lvl="1" indent="-228600" algn="l">
              <a:spcBef>
                <a:spcPts val="400"/>
              </a:spcBef>
              <a:spcAft>
                <a:spcPts val="0"/>
              </a:spcAft>
              <a:buClr>
                <a:schemeClr val="dk1"/>
              </a:buClr>
              <a:buSzPts val="2000"/>
              <a:buNone/>
              <a:defRPr sz="2000" b="1"/>
            </a:lvl2pPr>
            <a:lvl3pPr marL="1371600" lvl="2" indent="-228600" algn="l">
              <a:spcBef>
                <a:spcPts val="360"/>
              </a:spcBef>
              <a:spcAft>
                <a:spcPts val="0"/>
              </a:spcAft>
              <a:buClr>
                <a:schemeClr val="dk1"/>
              </a:buClr>
              <a:buSzPts val="1800"/>
              <a:buNone/>
              <a:defRPr sz="1800" b="1"/>
            </a:lvl3pPr>
            <a:lvl4pPr marL="1828800" lvl="3" indent="-228600" algn="l">
              <a:spcBef>
                <a:spcPts val="320"/>
              </a:spcBef>
              <a:spcAft>
                <a:spcPts val="0"/>
              </a:spcAft>
              <a:buClr>
                <a:schemeClr val="dk1"/>
              </a:buClr>
              <a:buSzPts val="1600"/>
              <a:buNone/>
              <a:defRPr sz="1600" b="1"/>
            </a:lvl4pPr>
            <a:lvl5pPr marL="2286000" lvl="4" indent="-228600" algn="l">
              <a:spcBef>
                <a:spcPts val="320"/>
              </a:spcBef>
              <a:spcAft>
                <a:spcPts val="0"/>
              </a:spcAft>
              <a:buClr>
                <a:schemeClr val="dk1"/>
              </a:buClr>
              <a:buSzPts val="1600"/>
              <a:buNone/>
              <a:defRPr sz="1600" b="1"/>
            </a:lvl5pPr>
            <a:lvl6pPr marL="2743200" lvl="5" indent="-228600" algn="l">
              <a:spcBef>
                <a:spcPts val="320"/>
              </a:spcBef>
              <a:spcAft>
                <a:spcPts val="0"/>
              </a:spcAft>
              <a:buClr>
                <a:schemeClr val="dk1"/>
              </a:buClr>
              <a:buSzPts val="1600"/>
              <a:buNone/>
              <a:defRPr sz="1600" b="1"/>
            </a:lvl6pPr>
            <a:lvl7pPr marL="3200400" lvl="6" indent="-228600" algn="l">
              <a:spcBef>
                <a:spcPts val="320"/>
              </a:spcBef>
              <a:spcAft>
                <a:spcPts val="0"/>
              </a:spcAft>
              <a:buClr>
                <a:schemeClr val="dk1"/>
              </a:buClr>
              <a:buSzPts val="1600"/>
              <a:buNone/>
              <a:defRPr sz="1600" b="1"/>
            </a:lvl7pPr>
            <a:lvl8pPr marL="3657600" lvl="7" indent="-228600" algn="l">
              <a:spcBef>
                <a:spcPts val="320"/>
              </a:spcBef>
              <a:spcAft>
                <a:spcPts val="0"/>
              </a:spcAft>
              <a:buClr>
                <a:schemeClr val="dk1"/>
              </a:buClr>
              <a:buSzPts val="1600"/>
              <a:buNone/>
              <a:defRPr sz="1600" b="1"/>
            </a:lvl8pPr>
            <a:lvl9pPr marL="4114800" lvl="8" indent="-228600" algn="l">
              <a:spcBef>
                <a:spcPts val="320"/>
              </a:spcBef>
              <a:spcAft>
                <a:spcPts val="0"/>
              </a:spcAft>
              <a:buClr>
                <a:schemeClr val="dk1"/>
              </a:buClr>
              <a:buSzPts val="1600"/>
              <a:buNone/>
              <a:defRPr sz="1600" b="1"/>
            </a:lvl9pPr>
          </a:lstStyle>
          <a:p>
            <a:endParaRPr/>
          </a:p>
        </p:txBody>
      </p:sp>
      <p:sp>
        <p:nvSpPr>
          <p:cNvPr id="45" name="Google Shape;45;p7"/>
          <p:cNvSpPr txBox="1">
            <a:spLocks noGrp="1"/>
          </p:cNvSpPr>
          <p:nvPr>
            <p:ph type="body" idx="4"/>
          </p:nvPr>
        </p:nvSpPr>
        <p:spPr>
          <a:xfrm>
            <a:off x="4645025" y="2174875"/>
            <a:ext cx="4041775" cy="3951288"/>
          </a:xfrm>
          <a:prstGeom prst="rect">
            <a:avLst/>
          </a:prstGeom>
          <a:noFill/>
          <a:ln>
            <a:noFill/>
          </a:ln>
        </p:spPr>
        <p:txBody>
          <a:bodyPr spcFirstLastPara="1" wrap="square" lIns="91425" tIns="45700" rIns="91425" bIns="45700" anchor="t" anchorCtr="0">
            <a:normAutofit/>
          </a:bodyPr>
          <a:lstStyle>
            <a:lvl1pPr marL="457200" lvl="0" indent="-381000" algn="l">
              <a:spcBef>
                <a:spcPts val="480"/>
              </a:spcBef>
              <a:spcAft>
                <a:spcPts val="0"/>
              </a:spcAft>
              <a:buClr>
                <a:schemeClr val="dk1"/>
              </a:buClr>
              <a:buSzPts val="2400"/>
              <a:buChar char="•"/>
              <a:defRPr sz="2400"/>
            </a:lvl1pPr>
            <a:lvl2pPr marL="914400" lvl="1" indent="-355600" algn="l">
              <a:spcBef>
                <a:spcPts val="400"/>
              </a:spcBef>
              <a:spcAft>
                <a:spcPts val="0"/>
              </a:spcAft>
              <a:buClr>
                <a:schemeClr val="dk1"/>
              </a:buClr>
              <a:buSzPts val="2000"/>
              <a:buChar char="–"/>
              <a:defRPr sz="2000"/>
            </a:lvl2pPr>
            <a:lvl3pPr marL="1371600" lvl="2" indent="-342900" algn="l">
              <a:spcBef>
                <a:spcPts val="360"/>
              </a:spcBef>
              <a:spcAft>
                <a:spcPts val="0"/>
              </a:spcAft>
              <a:buClr>
                <a:schemeClr val="dk1"/>
              </a:buClr>
              <a:buSzPts val="1800"/>
              <a:buChar char="•"/>
              <a:defRPr sz="1800"/>
            </a:lvl3pPr>
            <a:lvl4pPr marL="1828800" lvl="3" indent="-330200" algn="l">
              <a:spcBef>
                <a:spcPts val="320"/>
              </a:spcBef>
              <a:spcAft>
                <a:spcPts val="0"/>
              </a:spcAft>
              <a:buClr>
                <a:schemeClr val="dk1"/>
              </a:buClr>
              <a:buSzPts val="1600"/>
              <a:buChar char="–"/>
              <a:defRPr sz="1600"/>
            </a:lvl4pPr>
            <a:lvl5pPr marL="2286000" lvl="4" indent="-330200" algn="l">
              <a:spcBef>
                <a:spcPts val="320"/>
              </a:spcBef>
              <a:spcAft>
                <a:spcPts val="0"/>
              </a:spcAft>
              <a:buClr>
                <a:schemeClr val="dk1"/>
              </a:buClr>
              <a:buSzPts val="1600"/>
              <a:buChar char="»"/>
              <a:defRPr sz="1600"/>
            </a:lvl5pPr>
            <a:lvl6pPr marL="2743200" lvl="5" indent="-330200" algn="l">
              <a:spcBef>
                <a:spcPts val="320"/>
              </a:spcBef>
              <a:spcAft>
                <a:spcPts val="0"/>
              </a:spcAft>
              <a:buClr>
                <a:schemeClr val="dk1"/>
              </a:buClr>
              <a:buSzPts val="1600"/>
              <a:buChar char="•"/>
              <a:defRPr sz="1600"/>
            </a:lvl6pPr>
            <a:lvl7pPr marL="3200400" lvl="6" indent="-330200" algn="l">
              <a:spcBef>
                <a:spcPts val="320"/>
              </a:spcBef>
              <a:spcAft>
                <a:spcPts val="0"/>
              </a:spcAft>
              <a:buClr>
                <a:schemeClr val="dk1"/>
              </a:buClr>
              <a:buSzPts val="1600"/>
              <a:buChar char="•"/>
              <a:defRPr sz="1600"/>
            </a:lvl7pPr>
            <a:lvl8pPr marL="3657600" lvl="7" indent="-330200" algn="l">
              <a:spcBef>
                <a:spcPts val="320"/>
              </a:spcBef>
              <a:spcAft>
                <a:spcPts val="0"/>
              </a:spcAft>
              <a:buClr>
                <a:schemeClr val="dk1"/>
              </a:buClr>
              <a:buSzPts val="1600"/>
              <a:buChar char="•"/>
              <a:defRPr sz="1600"/>
            </a:lvl8pPr>
            <a:lvl9pPr marL="4114800" lvl="8" indent="-330200" algn="l">
              <a:spcBef>
                <a:spcPts val="320"/>
              </a:spcBef>
              <a:spcAft>
                <a:spcPts val="0"/>
              </a:spcAft>
              <a:buClr>
                <a:schemeClr val="dk1"/>
              </a:buClr>
              <a:buSzPts val="1600"/>
              <a:buChar char="•"/>
              <a:defRPr sz="1600"/>
            </a:lvl9pPr>
          </a:lstStyle>
          <a:p>
            <a:endParaRPr/>
          </a:p>
        </p:txBody>
      </p:sp>
      <p:sp>
        <p:nvSpPr>
          <p:cNvPr id="46" name="Google Shape;46;p7"/>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7" name="Google Shape;47;p7"/>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8" name="Google Shape;48;p7"/>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49"/>
        <p:cNvGrpSpPr/>
        <p:nvPr/>
      </p:nvGrpSpPr>
      <p:grpSpPr>
        <a:xfrm>
          <a:off x="0" y="0"/>
          <a:ext cx="0" cy="0"/>
          <a:chOff x="0" y="0"/>
          <a:chExt cx="0" cy="0"/>
        </a:xfrm>
      </p:grpSpPr>
      <p:sp>
        <p:nvSpPr>
          <p:cNvPr id="50" name="Google Shape;50;p8"/>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1" name="Google Shape;51;p8"/>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2" name="Google Shape;52;p8"/>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3" name="Google Shape;53;p8"/>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54"/>
        <p:cNvGrpSpPr/>
        <p:nvPr/>
      </p:nvGrpSpPr>
      <p:grpSpPr>
        <a:xfrm>
          <a:off x="0" y="0"/>
          <a:ext cx="0" cy="0"/>
          <a:chOff x="0" y="0"/>
          <a:chExt cx="0" cy="0"/>
        </a:xfrm>
      </p:grpSpPr>
      <p:sp>
        <p:nvSpPr>
          <p:cNvPr id="55" name="Google Shape;55;p9"/>
          <p:cNvSpPr txBox="1">
            <a:spLocks noGrp="1"/>
          </p:cNvSpPr>
          <p:nvPr>
            <p:ph type="title"/>
          </p:nvPr>
        </p:nvSpPr>
        <p:spPr>
          <a:xfrm>
            <a:off x="457200" y="273050"/>
            <a:ext cx="3008313" cy="1162050"/>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dk1"/>
              </a:buClr>
              <a:buSzPts val="2000"/>
              <a:buFont typeface="Calibri"/>
              <a:buNone/>
              <a:defRPr sz="2000" b="1"/>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6" name="Google Shape;56;p9"/>
          <p:cNvSpPr txBox="1">
            <a:spLocks noGrp="1"/>
          </p:cNvSpPr>
          <p:nvPr>
            <p:ph type="body" idx="1"/>
          </p:nvPr>
        </p:nvSpPr>
        <p:spPr>
          <a:xfrm>
            <a:off x="3575050" y="273050"/>
            <a:ext cx="5111750" cy="5853113"/>
          </a:xfrm>
          <a:prstGeom prst="rect">
            <a:avLst/>
          </a:prstGeom>
          <a:noFill/>
          <a:ln>
            <a:noFill/>
          </a:ln>
        </p:spPr>
        <p:txBody>
          <a:bodyPr spcFirstLastPara="1" wrap="square" lIns="91425" tIns="45700" rIns="91425" bIns="45700" anchor="t" anchorCtr="0">
            <a:normAutofit/>
          </a:bodyPr>
          <a:lstStyle>
            <a:lvl1pPr marL="457200" lvl="0" indent="-431800" algn="l">
              <a:spcBef>
                <a:spcPts val="640"/>
              </a:spcBef>
              <a:spcAft>
                <a:spcPts val="0"/>
              </a:spcAft>
              <a:buClr>
                <a:schemeClr val="dk1"/>
              </a:buClr>
              <a:buSzPts val="3200"/>
              <a:buChar char="•"/>
              <a:defRPr sz="3200"/>
            </a:lvl1pPr>
            <a:lvl2pPr marL="914400" lvl="1" indent="-406400" algn="l">
              <a:spcBef>
                <a:spcPts val="560"/>
              </a:spcBef>
              <a:spcAft>
                <a:spcPts val="0"/>
              </a:spcAft>
              <a:buClr>
                <a:schemeClr val="dk1"/>
              </a:buClr>
              <a:buSzPts val="2800"/>
              <a:buChar char="–"/>
              <a:defRPr sz="2800"/>
            </a:lvl2pPr>
            <a:lvl3pPr marL="1371600" lvl="2" indent="-381000" algn="l">
              <a:spcBef>
                <a:spcPts val="480"/>
              </a:spcBef>
              <a:spcAft>
                <a:spcPts val="0"/>
              </a:spcAft>
              <a:buClr>
                <a:schemeClr val="dk1"/>
              </a:buClr>
              <a:buSzPts val="2400"/>
              <a:buChar char="•"/>
              <a:defRPr sz="2400"/>
            </a:lvl3pPr>
            <a:lvl4pPr marL="1828800" lvl="3" indent="-355600" algn="l">
              <a:spcBef>
                <a:spcPts val="400"/>
              </a:spcBef>
              <a:spcAft>
                <a:spcPts val="0"/>
              </a:spcAft>
              <a:buClr>
                <a:schemeClr val="dk1"/>
              </a:buClr>
              <a:buSzPts val="2000"/>
              <a:buChar char="–"/>
              <a:defRPr sz="2000"/>
            </a:lvl4pPr>
            <a:lvl5pPr marL="2286000" lvl="4" indent="-355600" algn="l">
              <a:spcBef>
                <a:spcPts val="400"/>
              </a:spcBef>
              <a:spcAft>
                <a:spcPts val="0"/>
              </a:spcAft>
              <a:buClr>
                <a:schemeClr val="dk1"/>
              </a:buClr>
              <a:buSzPts val="2000"/>
              <a:buChar char="»"/>
              <a:defRPr sz="2000"/>
            </a:lvl5pPr>
            <a:lvl6pPr marL="2743200" lvl="5" indent="-355600" algn="l">
              <a:spcBef>
                <a:spcPts val="400"/>
              </a:spcBef>
              <a:spcAft>
                <a:spcPts val="0"/>
              </a:spcAft>
              <a:buClr>
                <a:schemeClr val="dk1"/>
              </a:buClr>
              <a:buSzPts val="2000"/>
              <a:buChar char="•"/>
              <a:defRPr sz="2000"/>
            </a:lvl6pPr>
            <a:lvl7pPr marL="3200400" lvl="6" indent="-355600" algn="l">
              <a:spcBef>
                <a:spcPts val="400"/>
              </a:spcBef>
              <a:spcAft>
                <a:spcPts val="0"/>
              </a:spcAft>
              <a:buClr>
                <a:schemeClr val="dk1"/>
              </a:buClr>
              <a:buSzPts val="2000"/>
              <a:buChar char="•"/>
              <a:defRPr sz="2000"/>
            </a:lvl7pPr>
            <a:lvl8pPr marL="3657600" lvl="7" indent="-355600" algn="l">
              <a:spcBef>
                <a:spcPts val="400"/>
              </a:spcBef>
              <a:spcAft>
                <a:spcPts val="0"/>
              </a:spcAft>
              <a:buClr>
                <a:schemeClr val="dk1"/>
              </a:buClr>
              <a:buSzPts val="2000"/>
              <a:buChar char="•"/>
              <a:defRPr sz="2000"/>
            </a:lvl8pPr>
            <a:lvl9pPr marL="4114800" lvl="8" indent="-355600" algn="l">
              <a:spcBef>
                <a:spcPts val="400"/>
              </a:spcBef>
              <a:spcAft>
                <a:spcPts val="0"/>
              </a:spcAft>
              <a:buClr>
                <a:schemeClr val="dk1"/>
              </a:buClr>
              <a:buSzPts val="2000"/>
              <a:buChar char="•"/>
              <a:defRPr sz="2000"/>
            </a:lvl9pPr>
          </a:lstStyle>
          <a:p>
            <a:endParaRPr/>
          </a:p>
        </p:txBody>
      </p:sp>
      <p:sp>
        <p:nvSpPr>
          <p:cNvPr id="57" name="Google Shape;57;p9"/>
          <p:cNvSpPr txBox="1">
            <a:spLocks noGrp="1"/>
          </p:cNvSpPr>
          <p:nvPr>
            <p:ph type="body" idx="2"/>
          </p:nvPr>
        </p:nvSpPr>
        <p:spPr>
          <a:xfrm>
            <a:off x="457200" y="1435100"/>
            <a:ext cx="3008313" cy="4691063"/>
          </a:xfrm>
          <a:prstGeom prst="rect">
            <a:avLst/>
          </a:prstGeom>
          <a:noFill/>
          <a:ln>
            <a:noFill/>
          </a:ln>
        </p:spPr>
        <p:txBody>
          <a:bodyPr spcFirstLastPara="1" wrap="square" lIns="91425" tIns="45700" rIns="91425" bIns="45700" anchor="t" anchorCtr="0">
            <a:normAutofit/>
          </a:bodyPr>
          <a:lstStyle>
            <a:lvl1pPr marL="457200" lvl="0" indent="-228600" algn="l">
              <a:spcBef>
                <a:spcPts val="280"/>
              </a:spcBef>
              <a:spcAft>
                <a:spcPts val="0"/>
              </a:spcAft>
              <a:buClr>
                <a:schemeClr val="dk1"/>
              </a:buClr>
              <a:buSzPts val="1400"/>
              <a:buNone/>
              <a:defRPr sz="1400"/>
            </a:lvl1pPr>
            <a:lvl2pPr marL="914400" lvl="1" indent="-228600" algn="l">
              <a:spcBef>
                <a:spcPts val="240"/>
              </a:spcBef>
              <a:spcAft>
                <a:spcPts val="0"/>
              </a:spcAft>
              <a:buClr>
                <a:schemeClr val="dk1"/>
              </a:buClr>
              <a:buSzPts val="1200"/>
              <a:buNone/>
              <a:defRPr sz="1200"/>
            </a:lvl2pPr>
            <a:lvl3pPr marL="1371600" lvl="2" indent="-228600" algn="l">
              <a:spcBef>
                <a:spcPts val="200"/>
              </a:spcBef>
              <a:spcAft>
                <a:spcPts val="0"/>
              </a:spcAft>
              <a:buClr>
                <a:schemeClr val="dk1"/>
              </a:buClr>
              <a:buSzPts val="1000"/>
              <a:buNone/>
              <a:defRPr sz="1000"/>
            </a:lvl3pPr>
            <a:lvl4pPr marL="1828800" lvl="3" indent="-228600" algn="l">
              <a:spcBef>
                <a:spcPts val="180"/>
              </a:spcBef>
              <a:spcAft>
                <a:spcPts val="0"/>
              </a:spcAft>
              <a:buClr>
                <a:schemeClr val="dk1"/>
              </a:buClr>
              <a:buSzPts val="900"/>
              <a:buNone/>
              <a:defRPr sz="900"/>
            </a:lvl4pPr>
            <a:lvl5pPr marL="2286000" lvl="4" indent="-228600" algn="l">
              <a:spcBef>
                <a:spcPts val="180"/>
              </a:spcBef>
              <a:spcAft>
                <a:spcPts val="0"/>
              </a:spcAft>
              <a:buClr>
                <a:schemeClr val="dk1"/>
              </a:buClr>
              <a:buSzPts val="900"/>
              <a:buNone/>
              <a:defRPr sz="900"/>
            </a:lvl5pPr>
            <a:lvl6pPr marL="2743200" lvl="5" indent="-228600" algn="l">
              <a:spcBef>
                <a:spcPts val="180"/>
              </a:spcBef>
              <a:spcAft>
                <a:spcPts val="0"/>
              </a:spcAft>
              <a:buClr>
                <a:schemeClr val="dk1"/>
              </a:buClr>
              <a:buSzPts val="900"/>
              <a:buNone/>
              <a:defRPr sz="900"/>
            </a:lvl6pPr>
            <a:lvl7pPr marL="3200400" lvl="6" indent="-228600" algn="l">
              <a:spcBef>
                <a:spcPts val="180"/>
              </a:spcBef>
              <a:spcAft>
                <a:spcPts val="0"/>
              </a:spcAft>
              <a:buClr>
                <a:schemeClr val="dk1"/>
              </a:buClr>
              <a:buSzPts val="900"/>
              <a:buNone/>
              <a:defRPr sz="900"/>
            </a:lvl7pPr>
            <a:lvl8pPr marL="3657600" lvl="7" indent="-228600" algn="l">
              <a:spcBef>
                <a:spcPts val="180"/>
              </a:spcBef>
              <a:spcAft>
                <a:spcPts val="0"/>
              </a:spcAft>
              <a:buClr>
                <a:schemeClr val="dk1"/>
              </a:buClr>
              <a:buSzPts val="900"/>
              <a:buNone/>
              <a:defRPr sz="900"/>
            </a:lvl8pPr>
            <a:lvl9pPr marL="4114800" lvl="8" indent="-228600" algn="l">
              <a:spcBef>
                <a:spcPts val="180"/>
              </a:spcBef>
              <a:spcAft>
                <a:spcPts val="0"/>
              </a:spcAft>
              <a:buClr>
                <a:schemeClr val="dk1"/>
              </a:buClr>
              <a:buSzPts val="900"/>
              <a:buNone/>
              <a:defRPr sz="900"/>
            </a:lvl9pPr>
          </a:lstStyle>
          <a:p>
            <a:endParaRPr/>
          </a:p>
        </p:txBody>
      </p:sp>
      <p:sp>
        <p:nvSpPr>
          <p:cNvPr id="58" name="Google Shape;58;p9"/>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9" name="Google Shape;59;p9"/>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0" name="Google Shape;60;p9"/>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61"/>
        <p:cNvGrpSpPr/>
        <p:nvPr/>
      </p:nvGrpSpPr>
      <p:grpSpPr>
        <a:xfrm>
          <a:off x="0" y="0"/>
          <a:ext cx="0" cy="0"/>
          <a:chOff x="0" y="0"/>
          <a:chExt cx="0" cy="0"/>
        </a:xfrm>
      </p:grpSpPr>
      <p:sp>
        <p:nvSpPr>
          <p:cNvPr id="62" name="Google Shape;62;p10"/>
          <p:cNvSpPr txBox="1">
            <a:spLocks noGrp="1"/>
          </p:cNvSpPr>
          <p:nvPr>
            <p:ph type="title"/>
          </p:nvPr>
        </p:nvSpPr>
        <p:spPr>
          <a:xfrm>
            <a:off x="1792288" y="4800600"/>
            <a:ext cx="5486400" cy="566738"/>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dk1"/>
              </a:buClr>
              <a:buSzPts val="2000"/>
              <a:buFont typeface="Calibri"/>
              <a:buNone/>
              <a:defRPr sz="2000" b="1"/>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3" name="Google Shape;63;p10"/>
          <p:cNvSpPr>
            <a:spLocks noGrp="1"/>
          </p:cNvSpPr>
          <p:nvPr>
            <p:ph type="pic" idx="2"/>
          </p:nvPr>
        </p:nvSpPr>
        <p:spPr>
          <a:xfrm>
            <a:off x="1792288" y="612775"/>
            <a:ext cx="5486400" cy="4114800"/>
          </a:xfrm>
          <a:prstGeom prst="rect">
            <a:avLst/>
          </a:prstGeom>
          <a:noFill/>
          <a:ln>
            <a:noFill/>
          </a:ln>
        </p:spPr>
      </p:sp>
      <p:sp>
        <p:nvSpPr>
          <p:cNvPr id="64" name="Google Shape;64;p10"/>
          <p:cNvSpPr txBox="1">
            <a:spLocks noGrp="1"/>
          </p:cNvSpPr>
          <p:nvPr>
            <p:ph type="body" idx="1"/>
          </p:nvPr>
        </p:nvSpPr>
        <p:spPr>
          <a:xfrm>
            <a:off x="1792288" y="5367338"/>
            <a:ext cx="5486400" cy="804862"/>
          </a:xfrm>
          <a:prstGeom prst="rect">
            <a:avLst/>
          </a:prstGeom>
          <a:noFill/>
          <a:ln>
            <a:noFill/>
          </a:ln>
        </p:spPr>
        <p:txBody>
          <a:bodyPr spcFirstLastPara="1" wrap="square" lIns="91425" tIns="45700" rIns="91425" bIns="45700" anchor="t" anchorCtr="0">
            <a:normAutofit/>
          </a:bodyPr>
          <a:lstStyle>
            <a:lvl1pPr marL="457200" lvl="0" indent="-228600" algn="l">
              <a:spcBef>
                <a:spcPts val="280"/>
              </a:spcBef>
              <a:spcAft>
                <a:spcPts val="0"/>
              </a:spcAft>
              <a:buClr>
                <a:schemeClr val="dk1"/>
              </a:buClr>
              <a:buSzPts val="1400"/>
              <a:buNone/>
              <a:defRPr sz="1400"/>
            </a:lvl1pPr>
            <a:lvl2pPr marL="914400" lvl="1" indent="-228600" algn="l">
              <a:spcBef>
                <a:spcPts val="240"/>
              </a:spcBef>
              <a:spcAft>
                <a:spcPts val="0"/>
              </a:spcAft>
              <a:buClr>
                <a:schemeClr val="dk1"/>
              </a:buClr>
              <a:buSzPts val="1200"/>
              <a:buNone/>
              <a:defRPr sz="1200"/>
            </a:lvl2pPr>
            <a:lvl3pPr marL="1371600" lvl="2" indent="-228600" algn="l">
              <a:spcBef>
                <a:spcPts val="200"/>
              </a:spcBef>
              <a:spcAft>
                <a:spcPts val="0"/>
              </a:spcAft>
              <a:buClr>
                <a:schemeClr val="dk1"/>
              </a:buClr>
              <a:buSzPts val="1000"/>
              <a:buNone/>
              <a:defRPr sz="1000"/>
            </a:lvl3pPr>
            <a:lvl4pPr marL="1828800" lvl="3" indent="-228600" algn="l">
              <a:spcBef>
                <a:spcPts val="180"/>
              </a:spcBef>
              <a:spcAft>
                <a:spcPts val="0"/>
              </a:spcAft>
              <a:buClr>
                <a:schemeClr val="dk1"/>
              </a:buClr>
              <a:buSzPts val="900"/>
              <a:buNone/>
              <a:defRPr sz="900"/>
            </a:lvl4pPr>
            <a:lvl5pPr marL="2286000" lvl="4" indent="-228600" algn="l">
              <a:spcBef>
                <a:spcPts val="180"/>
              </a:spcBef>
              <a:spcAft>
                <a:spcPts val="0"/>
              </a:spcAft>
              <a:buClr>
                <a:schemeClr val="dk1"/>
              </a:buClr>
              <a:buSzPts val="900"/>
              <a:buNone/>
              <a:defRPr sz="900"/>
            </a:lvl5pPr>
            <a:lvl6pPr marL="2743200" lvl="5" indent="-228600" algn="l">
              <a:spcBef>
                <a:spcPts val="180"/>
              </a:spcBef>
              <a:spcAft>
                <a:spcPts val="0"/>
              </a:spcAft>
              <a:buClr>
                <a:schemeClr val="dk1"/>
              </a:buClr>
              <a:buSzPts val="900"/>
              <a:buNone/>
              <a:defRPr sz="900"/>
            </a:lvl6pPr>
            <a:lvl7pPr marL="3200400" lvl="6" indent="-228600" algn="l">
              <a:spcBef>
                <a:spcPts val="180"/>
              </a:spcBef>
              <a:spcAft>
                <a:spcPts val="0"/>
              </a:spcAft>
              <a:buClr>
                <a:schemeClr val="dk1"/>
              </a:buClr>
              <a:buSzPts val="900"/>
              <a:buNone/>
              <a:defRPr sz="900"/>
            </a:lvl7pPr>
            <a:lvl8pPr marL="3657600" lvl="7" indent="-228600" algn="l">
              <a:spcBef>
                <a:spcPts val="180"/>
              </a:spcBef>
              <a:spcAft>
                <a:spcPts val="0"/>
              </a:spcAft>
              <a:buClr>
                <a:schemeClr val="dk1"/>
              </a:buClr>
              <a:buSzPts val="900"/>
              <a:buNone/>
              <a:defRPr sz="900"/>
            </a:lvl8pPr>
            <a:lvl9pPr marL="4114800" lvl="8" indent="-228600" algn="l">
              <a:spcBef>
                <a:spcPts val="180"/>
              </a:spcBef>
              <a:spcAft>
                <a:spcPts val="0"/>
              </a:spcAft>
              <a:buClr>
                <a:schemeClr val="dk1"/>
              </a:buClr>
              <a:buSzPts val="900"/>
              <a:buNone/>
              <a:defRPr sz="900"/>
            </a:lvl9pPr>
          </a:lstStyle>
          <a:p>
            <a:endParaRPr/>
          </a:p>
        </p:txBody>
      </p:sp>
      <p:sp>
        <p:nvSpPr>
          <p:cNvPr id="65" name="Google Shape;65;p10"/>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6" name="Google Shape;66;p10"/>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7" name="Google Shape;67;p10"/>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68"/>
        <p:cNvGrpSpPr/>
        <p:nvPr/>
      </p:nvGrpSpPr>
      <p:grpSpPr>
        <a:xfrm>
          <a:off x="0" y="0"/>
          <a:ext cx="0" cy="0"/>
          <a:chOff x="0" y="0"/>
          <a:chExt cx="0" cy="0"/>
        </a:xfrm>
      </p:grpSpPr>
      <p:sp>
        <p:nvSpPr>
          <p:cNvPr id="69" name="Google Shape;69;p11"/>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0" name="Google Shape;70;p11"/>
          <p:cNvSpPr txBox="1">
            <a:spLocks noGrp="1"/>
          </p:cNvSpPr>
          <p:nvPr>
            <p:ph type="body" idx="1"/>
          </p:nvPr>
        </p:nvSpPr>
        <p:spPr>
          <a:xfrm rot="5400000">
            <a:off x="2309019" y="-251618"/>
            <a:ext cx="4525963" cy="8229600"/>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71" name="Google Shape;71;p11"/>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2" name="Google Shape;72;p11"/>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3" name="Google Shape;73;p11"/>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74"/>
        <p:cNvGrpSpPr/>
        <p:nvPr/>
      </p:nvGrpSpPr>
      <p:grpSpPr>
        <a:xfrm>
          <a:off x="0" y="0"/>
          <a:ext cx="0" cy="0"/>
          <a:chOff x="0" y="0"/>
          <a:chExt cx="0" cy="0"/>
        </a:xfrm>
      </p:grpSpPr>
      <p:sp>
        <p:nvSpPr>
          <p:cNvPr id="75" name="Google Shape;75;p12"/>
          <p:cNvSpPr txBox="1">
            <a:spLocks noGrp="1"/>
          </p:cNvSpPr>
          <p:nvPr>
            <p:ph type="title"/>
          </p:nvPr>
        </p:nvSpPr>
        <p:spPr>
          <a:xfrm rot="5400000">
            <a:off x="4732338" y="2171701"/>
            <a:ext cx="5851525" cy="20574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6" name="Google Shape;76;p12"/>
          <p:cNvSpPr txBox="1">
            <a:spLocks noGrp="1"/>
          </p:cNvSpPr>
          <p:nvPr>
            <p:ph type="body" idx="1"/>
          </p:nvPr>
        </p:nvSpPr>
        <p:spPr>
          <a:xfrm rot="5400000">
            <a:off x="541338" y="190500"/>
            <a:ext cx="5851525" cy="6019800"/>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77" name="Google Shape;77;p12"/>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8" name="Google Shape;78;p12"/>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9" name="Google Shape;79;p12"/>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marR="0" lvl="0" algn="ctr" rtl="0">
              <a:spcBef>
                <a:spcPts val="0"/>
              </a:spcBef>
              <a:spcAft>
                <a:spcPts val="0"/>
              </a:spcAft>
              <a:buClr>
                <a:schemeClr val="dk1"/>
              </a:buClr>
              <a:buSzPts val="4400"/>
              <a:buFont typeface="Calibri"/>
              <a:buNone/>
              <a:defRPr sz="4400" b="0" i="0" u="none" strike="noStrike" cap="non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7" name="Google Shape;7;p1"/>
          <p:cNvSpPr txBox="1">
            <a:spLocks noGrp="1"/>
          </p:cNvSpPr>
          <p:nvPr>
            <p:ph type="body" idx="1"/>
          </p:nvPr>
        </p:nvSpPr>
        <p:spPr>
          <a:xfrm>
            <a:off x="457200" y="1600200"/>
            <a:ext cx="8229600" cy="4525963"/>
          </a:xfrm>
          <a:prstGeom prst="rect">
            <a:avLst/>
          </a:prstGeom>
          <a:noFill/>
          <a:ln>
            <a:noFill/>
          </a:ln>
        </p:spPr>
        <p:txBody>
          <a:bodyPr spcFirstLastPara="1" wrap="square" lIns="91425" tIns="45700" rIns="91425" bIns="45700" anchor="t" anchorCtr="0">
            <a:normAutofit/>
          </a:bodyPr>
          <a:lstStyle>
            <a:lvl1pPr marL="457200" marR="0" lvl="0" indent="-431800" algn="l" rtl="0">
              <a:spcBef>
                <a:spcPts val="640"/>
              </a:spcBef>
              <a:spcAft>
                <a:spcPts val="0"/>
              </a:spcAft>
              <a:buClr>
                <a:schemeClr val="dk1"/>
              </a:buClr>
              <a:buSzPts val="3200"/>
              <a:buFont typeface="Arial"/>
              <a:buChar char="•"/>
              <a:defRPr sz="3200" b="0" i="0" u="none" strike="noStrike" cap="none">
                <a:solidFill>
                  <a:schemeClr val="dk1"/>
                </a:solidFill>
                <a:latin typeface="Calibri"/>
                <a:ea typeface="Calibri"/>
                <a:cs typeface="Calibri"/>
                <a:sym typeface="Calibri"/>
              </a:defRPr>
            </a:lvl1pPr>
            <a:lvl2pPr marL="914400" marR="0" lvl="1" indent="-406400" algn="l" rtl="0">
              <a:spcBef>
                <a:spcPts val="560"/>
              </a:spcBef>
              <a:spcAft>
                <a:spcPts val="0"/>
              </a:spcAft>
              <a:buClr>
                <a:schemeClr val="dk1"/>
              </a:buClr>
              <a:buSzPts val="2800"/>
              <a:buFont typeface="Arial"/>
              <a:buChar char="–"/>
              <a:defRPr sz="2800" b="0" i="0" u="none" strike="noStrike" cap="none">
                <a:solidFill>
                  <a:schemeClr val="dk1"/>
                </a:solidFill>
                <a:latin typeface="Calibri"/>
                <a:ea typeface="Calibri"/>
                <a:cs typeface="Calibri"/>
                <a:sym typeface="Calibri"/>
              </a:defRPr>
            </a:lvl2pPr>
            <a:lvl3pPr marL="1371600" marR="0" lvl="2" indent="-381000" algn="l" rtl="0">
              <a:spcBef>
                <a:spcPts val="48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3pPr>
            <a:lvl4pPr marL="1828800" marR="0" lvl="3"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4pPr>
            <a:lvl5pPr marL="2286000" marR="0" lvl="4"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5pPr>
            <a:lvl6pPr marL="2743200" marR="0" lvl="5"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6pPr>
            <a:lvl7pPr marL="3200400" marR="0" lvl="6"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7pPr>
            <a:lvl8pPr marL="3657600" marR="0" lvl="7"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8pPr>
            <a:lvl9pPr marL="4114800" marR="0" lvl="8"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9pPr>
          </a:lstStyle>
          <a:p>
            <a:endParaRPr/>
          </a:p>
        </p:txBody>
      </p:sp>
      <p:sp>
        <p:nvSpPr>
          <p:cNvPr id="8" name="Google Shape;8;p1"/>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9" name="Google Shape;9;p1"/>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0" name="Google Shape;10;p1"/>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i="0" u="none" strike="noStrike" cap="none">
                <a:solidFill>
                  <a:srgbClr val="888888"/>
                </a:solidFill>
                <a:latin typeface="Calibri"/>
                <a:ea typeface="Calibri"/>
                <a:cs typeface="Calibri"/>
                <a:sym typeface="Calibri"/>
              </a:defRPr>
            </a:lvl1pPr>
            <a:lvl2pPr marL="0" marR="0" lvl="1" indent="0" algn="r" rtl="0">
              <a:spcBef>
                <a:spcPts val="0"/>
              </a:spcBef>
              <a:buNone/>
              <a:defRPr sz="1200" b="0" i="0" u="none" strike="noStrike" cap="none">
                <a:solidFill>
                  <a:srgbClr val="888888"/>
                </a:solidFill>
                <a:latin typeface="Calibri"/>
                <a:ea typeface="Calibri"/>
                <a:cs typeface="Calibri"/>
                <a:sym typeface="Calibri"/>
              </a:defRPr>
            </a:lvl2pPr>
            <a:lvl3pPr marL="0" marR="0" lvl="2" indent="0" algn="r" rtl="0">
              <a:spcBef>
                <a:spcPts val="0"/>
              </a:spcBef>
              <a:buNone/>
              <a:defRPr sz="1200" b="0" i="0" u="none" strike="noStrike" cap="none">
                <a:solidFill>
                  <a:srgbClr val="888888"/>
                </a:solidFill>
                <a:latin typeface="Calibri"/>
                <a:ea typeface="Calibri"/>
                <a:cs typeface="Calibri"/>
                <a:sym typeface="Calibri"/>
              </a:defRPr>
            </a:lvl3pPr>
            <a:lvl4pPr marL="0" marR="0" lvl="3" indent="0" algn="r" rtl="0">
              <a:spcBef>
                <a:spcPts val="0"/>
              </a:spcBef>
              <a:buNone/>
              <a:defRPr sz="1200" b="0" i="0" u="none" strike="noStrike" cap="none">
                <a:solidFill>
                  <a:srgbClr val="888888"/>
                </a:solidFill>
                <a:latin typeface="Calibri"/>
                <a:ea typeface="Calibri"/>
                <a:cs typeface="Calibri"/>
                <a:sym typeface="Calibri"/>
              </a:defRPr>
            </a:lvl4pPr>
            <a:lvl5pPr marL="0" marR="0" lvl="4" indent="0" algn="r" rtl="0">
              <a:spcBef>
                <a:spcPts val="0"/>
              </a:spcBef>
              <a:buNone/>
              <a:defRPr sz="1200" b="0" i="0" u="none" strike="noStrike" cap="none">
                <a:solidFill>
                  <a:srgbClr val="888888"/>
                </a:solidFill>
                <a:latin typeface="Calibri"/>
                <a:ea typeface="Calibri"/>
                <a:cs typeface="Calibri"/>
                <a:sym typeface="Calibri"/>
              </a:defRPr>
            </a:lvl5pPr>
            <a:lvl6pPr marL="0" marR="0" lvl="5" indent="0" algn="r" rtl="0">
              <a:spcBef>
                <a:spcPts val="0"/>
              </a:spcBef>
              <a:buNone/>
              <a:defRPr sz="1200" b="0" i="0" u="none" strike="noStrike" cap="none">
                <a:solidFill>
                  <a:srgbClr val="888888"/>
                </a:solidFill>
                <a:latin typeface="Calibri"/>
                <a:ea typeface="Calibri"/>
                <a:cs typeface="Calibri"/>
                <a:sym typeface="Calibri"/>
              </a:defRPr>
            </a:lvl6pPr>
            <a:lvl7pPr marL="0" marR="0" lvl="6" indent="0" algn="r" rtl="0">
              <a:spcBef>
                <a:spcPts val="0"/>
              </a:spcBef>
              <a:buNone/>
              <a:defRPr sz="1200" b="0" i="0" u="none" strike="noStrike" cap="none">
                <a:solidFill>
                  <a:srgbClr val="888888"/>
                </a:solidFill>
                <a:latin typeface="Calibri"/>
                <a:ea typeface="Calibri"/>
                <a:cs typeface="Calibri"/>
                <a:sym typeface="Calibri"/>
              </a:defRPr>
            </a:lvl7pPr>
            <a:lvl8pPr marL="0" marR="0" lvl="7" indent="0" algn="r" rtl="0">
              <a:spcBef>
                <a:spcPts val="0"/>
              </a:spcBef>
              <a:buNone/>
              <a:defRPr sz="1200" b="0" i="0" u="none" strike="noStrike" cap="none">
                <a:solidFill>
                  <a:srgbClr val="888888"/>
                </a:solidFill>
                <a:latin typeface="Calibri"/>
                <a:ea typeface="Calibri"/>
                <a:cs typeface="Calibri"/>
                <a:sym typeface="Calibri"/>
              </a:defRPr>
            </a:lvl8pPr>
            <a:lvl9pPr marL="0" marR="0" lvl="8" indent="0" algn="r" rtl="0">
              <a:spcBef>
                <a:spcPts val="0"/>
              </a:spcBef>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1.xml"/><Relationship Id="rId4" Type="http://schemas.openxmlformats.org/officeDocument/2006/relationships/image" Target="../media/image4.jpeg"/></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1.xml"/><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8" Type="http://schemas.openxmlformats.org/officeDocument/2006/relationships/image" Target="../media/image12.pn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1.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8.xml"/><Relationship Id="rId1" Type="http://schemas.openxmlformats.org/officeDocument/2006/relationships/slideLayout" Target="../slideLayouts/slideLayout1.xml"/><Relationship Id="rId4" Type="http://schemas.openxmlformats.org/officeDocument/2006/relationships/image" Target="../media/image15.png"/></Relationships>
</file>

<file path=ppt/slides/_rels/slide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9.xml"/><Relationship Id="rId1" Type="http://schemas.openxmlformats.org/officeDocument/2006/relationships/slideLayout" Target="../slideLayouts/slideLayout1.xml"/><Relationship Id="rId4" Type="http://schemas.openxmlformats.org/officeDocument/2006/relationships/image" Target="../media/image17.png"/></Relationships>
</file>

<file path=ppt/slides/_rels/slide1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0.xml"/><Relationship Id="rId1" Type="http://schemas.openxmlformats.org/officeDocument/2006/relationships/slideLayout" Target="../slideLayouts/slideLayout1.xml"/><Relationship Id="rId4" Type="http://schemas.openxmlformats.org/officeDocument/2006/relationships/image" Target="../media/image19.png"/></Relationships>
</file>

<file path=ppt/slides/_rels/slide11.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22"/>
        <p:cNvGrpSpPr/>
        <p:nvPr/>
      </p:nvGrpSpPr>
      <p:grpSpPr>
        <a:xfrm>
          <a:off x="0" y="0"/>
          <a:ext cx="0" cy="0"/>
          <a:chOff x="0" y="0"/>
          <a:chExt cx="0" cy="0"/>
        </a:xfrm>
      </p:grpSpPr>
      <p:cxnSp>
        <p:nvCxnSpPr>
          <p:cNvPr id="124" name="Google Shape;124;p15"/>
          <p:cNvCxnSpPr/>
          <p:nvPr/>
        </p:nvCxnSpPr>
        <p:spPr>
          <a:xfrm>
            <a:off x="469143" y="598506"/>
            <a:ext cx="17349715" cy="0"/>
          </a:xfrm>
          <a:prstGeom prst="straightConnector1">
            <a:avLst/>
          </a:prstGeom>
          <a:noFill/>
          <a:ln w="38100" cap="flat" cmpd="sng">
            <a:solidFill>
              <a:srgbClr val="3F4536"/>
            </a:solidFill>
            <a:prstDash val="solid"/>
            <a:round/>
            <a:headEnd type="none" w="sm" len="sm"/>
            <a:tailEnd type="none" w="sm" len="sm"/>
          </a:ln>
        </p:spPr>
      </p:cxnSp>
      <p:cxnSp>
        <p:nvCxnSpPr>
          <p:cNvPr id="125" name="Google Shape;125;p15"/>
          <p:cNvCxnSpPr/>
          <p:nvPr/>
        </p:nvCxnSpPr>
        <p:spPr>
          <a:xfrm>
            <a:off x="469143" y="9681901"/>
            <a:ext cx="17349715" cy="0"/>
          </a:xfrm>
          <a:prstGeom prst="straightConnector1">
            <a:avLst/>
          </a:prstGeom>
          <a:noFill/>
          <a:ln w="38100" cap="flat" cmpd="sng">
            <a:solidFill>
              <a:srgbClr val="3F4536"/>
            </a:solidFill>
            <a:prstDash val="solid"/>
            <a:round/>
            <a:headEnd type="none" w="sm" len="sm"/>
            <a:tailEnd type="none" w="sm" len="sm"/>
          </a:ln>
        </p:spPr>
      </p:cxnSp>
      <p:sp>
        <p:nvSpPr>
          <p:cNvPr id="2" name="TextBox 1">
            <a:extLst>
              <a:ext uri="{FF2B5EF4-FFF2-40B4-BE49-F238E27FC236}">
                <a16:creationId xmlns:a16="http://schemas.microsoft.com/office/drawing/2014/main" id="{70A583FE-1873-4992-9DBB-37615A18413D}"/>
              </a:ext>
            </a:extLst>
          </p:cNvPr>
          <p:cNvSpPr txBox="1"/>
          <p:nvPr/>
        </p:nvSpPr>
        <p:spPr>
          <a:xfrm>
            <a:off x="2650210" y="3101427"/>
            <a:ext cx="12987580" cy="3477875"/>
          </a:xfrm>
          <a:prstGeom prst="rect">
            <a:avLst/>
          </a:prstGeom>
          <a:noFill/>
        </p:spPr>
        <p:txBody>
          <a:bodyPr wrap="square" rtlCol="0">
            <a:spAutoFit/>
          </a:bodyPr>
          <a:lstStyle/>
          <a:p>
            <a:pPr algn="ctr"/>
            <a:r>
              <a:rPr lang="en-US" sz="4400" dirty="0">
                <a:latin typeface="DM Sans" panose="020B0604020202020204" charset="0"/>
              </a:rPr>
              <a:t>International Hotel Management (BA)</a:t>
            </a:r>
          </a:p>
          <a:p>
            <a:pPr algn="ctr"/>
            <a:r>
              <a:rPr lang="en-US" sz="4400" dirty="0">
                <a:latin typeface="DM Sans" panose="020B0604020202020204" charset="0"/>
              </a:rPr>
              <a:t>BMIH6001 Contemporary Themes</a:t>
            </a:r>
          </a:p>
          <a:p>
            <a:pPr algn="ctr"/>
            <a:r>
              <a:rPr lang="en-US" sz="4400" dirty="0">
                <a:latin typeface="DM Sans" panose="020B0604020202020204" charset="0"/>
              </a:rPr>
              <a:t>Student Name: Mohammad Ekram Hossain</a:t>
            </a:r>
          </a:p>
          <a:p>
            <a:pPr algn="ctr"/>
            <a:r>
              <a:rPr lang="en-US" sz="4400" dirty="0">
                <a:latin typeface="DM Sans" panose="020B0604020202020204" charset="0"/>
              </a:rPr>
              <a:t>Student ID: 2019611</a:t>
            </a:r>
          </a:p>
          <a:p>
            <a:pPr algn="ctr"/>
            <a:r>
              <a:rPr lang="en-US" sz="4400" dirty="0">
                <a:latin typeface="DM Sans" panose="020B0604020202020204" charset="0"/>
              </a:rPr>
              <a:t>Module Leader: Giulia </a:t>
            </a:r>
            <a:r>
              <a:rPr lang="en-US" sz="4400" dirty="0" err="1">
                <a:latin typeface="DM Sans" panose="020B0604020202020204" charset="0"/>
              </a:rPr>
              <a:t>Chifari</a:t>
            </a:r>
            <a:endParaRPr lang="en-US" sz="4400" dirty="0">
              <a:latin typeface="DM Sans" panose="020B0604020202020204" charset="0"/>
            </a:endParaRPr>
          </a:p>
        </p:txBody>
      </p:sp>
    </p:spTree>
  </p:cSld>
  <p:clrMapOvr>
    <a:masterClrMapping/>
  </p:clrMapOvr>
  <p:transition>
    <p:push/>
  </p:transition>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3F4536"/>
        </a:solidFill>
        <a:effectLst/>
      </p:bgPr>
    </p:bg>
    <p:spTree>
      <p:nvGrpSpPr>
        <p:cNvPr id="1" name="Shape 165"/>
        <p:cNvGrpSpPr/>
        <p:nvPr/>
      </p:nvGrpSpPr>
      <p:grpSpPr>
        <a:xfrm>
          <a:off x="0" y="0"/>
          <a:ext cx="0" cy="0"/>
          <a:chOff x="0" y="0"/>
          <a:chExt cx="0" cy="0"/>
        </a:xfrm>
      </p:grpSpPr>
      <p:cxnSp>
        <p:nvCxnSpPr>
          <p:cNvPr id="167" name="Google Shape;167;p16"/>
          <p:cNvCxnSpPr/>
          <p:nvPr/>
        </p:nvCxnSpPr>
        <p:spPr>
          <a:xfrm>
            <a:off x="469143" y="598506"/>
            <a:ext cx="17349715" cy="0"/>
          </a:xfrm>
          <a:prstGeom prst="straightConnector1">
            <a:avLst/>
          </a:prstGeom>
          <a:noFill/>
          <a:ln w="38100" cap="flat" cmpd="sng">
            <a:solidFill>
              <a:srgbClr val="FFFFFF"/>
            </a:solidFill>
            <a:prstDash val="solid"/>
            <a:round/>
            <a:headEnd type="none" w="sm" len="sm"/>
            <a:tailEnd type="none" w="sm" len="sm"/>
          </a:ln>
        </p:spPr>
      </p:cxnSp>
      <p:cxnSp>
        <p:nvCxnSpPr>
          <p:cNvPr id="168" name="Google Shape;168;p16"/>
          <p:cNvCxnSpPr/>
          <p:nvPr/>
        </p:nvCxnSpPr>
        <p:spPr>
          <a:xfrm>
            <a:off x="469143" y="9681901"/>
            <a:ext cx="17349715" cy="0"/>
          </a:xfrm>
          <a:prstGeom prst="straightConnector1">
            <a:avLst/>
          </a:prstGeom>
          <a:noFill/>
          <a:ln w="38100" cap="flat" cmpd="sng">
            <a:solidFill>
              <a:srgbClr val="FFFFFF"/>
            </a:solidFill>
            <a:prstDash val="solid"/>
            <a:round/>
            <a:headEnd type="none" w="sm" len="sm"/>
            <a:tailEnd type="none" w="sm" len="sm"/>
          </a:ln>
        </p:spPr>
      </p:cxnSp>
      <p:sp>
        <p:nvSpPr>
          <p:cNvPr id="169" name="Google Shape;169;p16"/>
          <p:cNvSpPr txBox="1"/>
          <p:nvPr/>
        </p:nvSpPr>
        <p:spPr>
          <a:xfrm>
            <a:off x="3816777" y="748601"/>
            <a:ext cx="11416343" cy="1771650"/>
          </a:xfrm>
          <a:prstGeom prst="rect">
            <a:avLst/>
          </a:prstGeom>
          <a:noFill/>
          <a:ln>
            <a:noFill/>
          </a:ln>
        </p:spPr>
        <p:txBody>
          <a:bodyPr spcFirstLastPara="1" wrap="square" lIns="0" tIns="0" rIns="0" bIns="0" anchor="t" anchorCtr="0">
            <a:spAutoFit/>
          </a:bodyPr>
          <a:lstStyle/>
          <a:p>
            <a:pPr marL="0" marR="0" lvl="0" indent="0" algn="l" rtl="0">
              <a:lnSpc>
                <a:spcPct val="120000"/>
              </a:lnSpc>
              <a:spcBef>
                <a:spcPts val="0"/>
              </a:spcBef>
              <a:spcAft>
                <a:spcPts val="0"/>
              </a:spcAft>
              <a:buNone/>
            </a:pPr>
            <a:r>
              <a:rPr lang="en-US" sz="11335" b="1" i="0" u="none" strike="noStrike" cap="none" dirty="0">
                <a:solidFill>
                  <a:srgbClr val="FFFFFF"/>
                </a:solidFill>
                <a:latin typeface="Arimo"/>
                <a:ea typeface="Arimo"/>
                <a:cs typeface="Arimo"/>
                <a:sym typeface="Arimo"/>
              </a:rPr>
              <a:t>INTRODUCTION</a:t>
            </a:r>
            <a:endParaRPr dirty="0"/>
          </a:p>
        </p:txBody>
      </p:sp>
      <p:sp>
        <p:nvSpPr>
          <p:cNvPr id="2" name="TextBox 1">
            <a:extLst>
              <a:ext uri="{FF2B5EF4-FFF2-40B4-BE49-F238E27FC236}">
                <a16:creationId xmlns:a16="http://schemas.microsoft.com/office/drawing/2014/main" id="{1E5D056A-7835-4404-9678-486552DB8131}"/>
              </a:ext>
            </a:extLst>
          </p:cNvPr>
          <p:cNvSpPr txBox="1"/>
          <p:nvPr/>
        </p:nvSpPr>
        <p:spPr>
          <a:xfrm>
            <a:off x="845897" y="3232664"/>
            <a:ext cx="8871540" cy="5170646"/>
          </a:xfrm>
          <a:prstGeom prst="rect">
            <a:avLst/>
          </a:prstGeom>
          <a:noFill/>
        </p:spPr>
        <p:txBody>
          <a:bodyPr wrap="square" rtlCol="0">
            <a:spAutoFit/>
          </a:bodyPr>
          <a:lstStyle/>
          <a:p>
            <a:pPr marL="342900" indent="-342900" algn="just">
              <a:buFont typeface="Wingdings" panose="05000000000000000000" pitchFamily="2" charset="2"/>
              <a:buChar char="§"/>
            </a:pPr>
            <a:r>
              <a:rPr lang="en-US" sz="2200" dirty="0">
                <a:solidFill>
                  <a:schemeClr val="bg1"/>
                </a:solidFill>
                <a:latin typeface="DM Sans" panose="020B0604020202020204" charset="0"/>
              </a:rPr>
              <a:t>The issue of sustainable practices in the hotel and hospitality industry is very relevant and vital these days, and companies in this industry are concerned more about sustainable practices with growing worries about limited social responsibility concerns and change management (Khatter, 2023). </a:t>
            </a:r>
          </a:p>
          <a:p>
            <a:pPr marL="342900" indent="-342900" algn="just">
              <a:buFont typeface="Wingdings" panose="05000000000000000000" pitchFamily="2" charset="2"/>
              <a:buChar char="§"/>
            </a:pPr>
            <a:endParaRPr lang="en-US" sz="2200" dirty="0">
              <a:solidFill>
                <a:schemeClr val="bg1"/>
              </a:solidFill>
              <a:latin typeface="DM Sans" panose="020B0604020202020204" charset="0"/>
            </a:endParaRPr>
          </a:p>
          <a:p>
            <a:pPr marL="342900" indent="-342900" algn="just">
              <a:buFont typeface="Wingdings" panose="05000000000000000000" pitchFamily="2" charset="2"/>
              <a:buChar char="§"/>
            </a:pPr>
            <a:r>
              <a:rPr lang="en-US" sz="2200" dirty="0">
                <a:solidFill>
                  <a:schemeClr val="bg1"/>
                </a:solidFill>
                <a:latin typeface="DM Sans" panose="020B0604020202020204" charset="0"/>
              </a:rPr>
              <a:t>Due to its use of energy, water, natural resources, garbage generation, and its effect on neighbouring towns and communities, the hotel and hospitality sector has a considerable negative influence on the environment. </a:t>
            </a:r>
          </a:p>
          <a:p>
            <a:pPr marL="342900" indent="-342900" algn="just">
              <a:buFont typeface="Wingdings" panose="05000000000000000000" pitchFamily="2" charset="2"/>
              <a:buChar char="§"/>
            </a:pPr>
            <a:endParaRPr lang="en-US" sz="2200" dirty="0">
              <a:solidFill>
                <a:schemeClr val="bg1"/>
              </a:solidFill>
              <a:latin typeface="DM Sans" panose="020B0604020202020204" charset="0"/>
            </a:endParaRPr>
          </a:p>
          <a:p>
            <a:pPr marL="342900" indent="-342900" algn="just">
              <a:buFont typeface="Wingdings" panose="05000000000000000000" pitchFamily="2" charset="2"/>
              <a:buChar char="§"/>
            </a:pPr>
            <a:r>
              <a:rPr lang="en-US" sz="2200" dirty="0">
                <a:solidFill>
                  <a:schemeClr val="bg1"/>
                </a:solidFill>
                <a:latin typeface="DM Sans" panose="020B0604020202020204" charset="0"/>
              </a:rPr>
              <a:t>Hence, customers and governing organisations increasingly call for the industry's businesses to be aware of and practice sustainability (Sakshi et al., 2020). </a:t>
            </a:r>
          </a:p>
        </p:txBody>
      </p:sp>
      <p:pic>
        <p:nvPicPr>
          <p:cNvPr id="3" name="Picture 2">
            <a:extLst>
              <a:ext uri="{FF2B5EF4-FFF2-40B4-BE49-F238E27FC236}">
                <a16:creationId xmlns:a16="http://schemas.microsoft.com/office/drawing/2014/main" id="{71DE48A5-8C17-4339-B2C5-90D9D1263E85}"/>
              </a:ext>
            </a:extLst>
          </p:cNvPr>
          <p:cNvPicPr>
            <a:picLocks noChangeAspect="1"/>
          </p:cNvPicPr>
          <p:nvPr/>
        </p:nvPicPr>
        <p:blipFill>
          <a:blip r:embed="rId3"/>
          <a:stretch>
            <a:fillRect/>
          </a:stretch>
        </p:blipFill>
        <p:spPr>
          <a:xfrm>
            <a:off x="11076122" y="3526510"/>
            <a:ext cx="4876800" cy="4876800"/>
          </a:xfrm>
          <a:prstGeom prst="rect">
            <a:avLst/>
          </a:prstGeom>
        </p:spPr>
      </p:pic>
    </p:spTree>
  </p:cSld>
  <p:clrMapOvr>
    <a:masterClrMapping/>
  </p:clrMapOvr>
  <p:transition>
    <p:push/>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78"/>
        <p:cNvGrpSpPr/>
        <p:nvPr/>
      </p:nvGrpSpPr>
      <p:grpSpPr>
        <a:xfrm>
          <a:off x="0" y="0"/>
          <a:ext cx="0" cy="0"/>
          <a:chOff x="0" y="0"/>
          <a:chExt cx="0" cy="0"/>
        </a:xfrm>
      </p:grpSpPr>
      <p:cxnSp>
        <p:nvCxnSpPr>
          <p:cNvPr id="180" name="Google Shape;180;p17"/>
          <p:cNvCxnSpPr/>
          <p:nvPr/>
        </p:nvCxnSpPr>
        <p:spPr>
          <a:xfrm>
            <a:off x="469143" y="598506"/>
            <a:ext cx="17349715" cy="0"/>
          </a:xfrm>
          <a:prstGeom prst="straightConnector1">
            <a:avLst/>
          </a:prstGeom>
          <a:noFill/>
          <a:ln w="38100" cap="flat" cmpd="sng">
            <a:solidFill>
              <a:srgbClr val="3F4536"/>
            </a:solidFill>
            <a:prstDash val="solid"/>
            <a:round/>
            <a:headEnd type="none" w="sm" len="sm"/>
            <a:tailEnd type="none" w="sm" len="sm"/>
          </a:ln>
        </p:spPr>
      </p:cxnSp>
      <p:cxnSp>
        <p:nvCxnSpPr>
          <p:cNvPr id="181" name="Google Shape;181;p17"/>
          <p:cNvCxnSpPr/>
          <p:nvPr/>
        </p:nvCxnSpPr>
        <p:spPr>
          <a:xfrm>
            <a:off x="469143" y="9681901"/>
            <a:ext cx="17349715" cy="0"/>
          </a:xfrm>
          <a:prstGeom prst="straightConnector1">
            <a:avLst/>
          </a:prstGeom>
          <a:noFill/>
          <a:ln w="38100" cap="flat" cmpd="sng">
            <a:solidFill>
              <a:srgbClr val="3F4536"/>
            </a:solidFill>
            <a:prstDash val="solid"/>
            <a:round/>
            <a:headEnd type="none" w="sm" len="sm"/>
            <a:tailEnd type="none" w="sm" len="sm"/>
          </a:ln>
        </p:spPr>
      </p:cxnSp>
      <p:sp>
        <p:nvSpPr>
          <p:cNvPr id="182" name="Google Shape;182;p17"/>
          <p:cNvSpPr txBox="1"/>
          <p:nvPr/>
        </p:nvSpPr>
        <p:spPr>
          <a:xfrm>
            <a:off x="1028700" y="1038225"/>
            <a:ext cx="16230600" cy="1329595"/>
          </a:xfrm>
          <a:prstGeom prst="rect">
            <a:avLst/>
          </a:prstGeom>
          <a:noFill/>
          <a:ln>
            <a:noFill/>
          </a:ln>
        </p:spPr>
        <p:txBody>
          <a:bodyPr spcFirstLastPara="1" wrap="square" lIns="0" tIns="0" rIns="0" bIns="0" anchor="t" anchorCtr="0">
            <a:spAutoFit/>
          </a:bodyPr>
          <a:lstStyle/>
          <a:p>
            <a:pPr marL="0" marR="0" lvl="0" indent="0" algn="ctr" rtl="0">
              <a:lnSpc>
                <a:spcPct val="120002"/>
              </a:lnSpc>
              <a:spcBef>
                <a:spcPts val="0"/>
              </a:spcBef>
              <a:spcAft>
                <a:spcPts val="0"/>
              </a:spcAft>
              <a:buNone/>
            </a:pPr>
            <a:r>
              <a:rPr lang="en-US" sz="7200" b="1" i="0" u="none" strike="noStrike" cap="none" dirty="0">
                <a:solidFill>
                  <a:srgbClr val="3F4536"/>
                </a:solidFill>
                <a:latin typeface="DM Sans"/>
                <a:ea typeface="DM Sans"/>
                <a:cs typeface="DM Sans"/>
                <a:sym typeface="DM Sans"/>
              </a:rPr>
              <a:t>ABOUT IMPERIAL HOTEL</a:t>
            </a:r>
            <a:endParaRPr sz="1100" dirty="0"/>
          </a:p>
        </p:txBody>
      </p:sp>
      <p:sp>
        <p:nvSpPr>
          <p:cNvPr id="2" name="TextBox 1">
            <a:extLst>
              <a:ext uri="{FF2B5EF4-FFF2-40B4-BE49-F238E27FC236}">
                <a16:creationId xmlns:a16="http://schemas.microsoft.com/office/drawing/2014/main" id="{09CB3701-CB70-460D-9A20-890F197A53EB}"/>
              </a:ext>
            </a:extLst>
          </p:cNvPr>
          <p:cNvSpPr txBox="1"/>
          <p:nvPr/>
        </p:nvSpPr>
        <p:spPr>
          <a:xfrm>
            <a:off x="8665172" y="3972433"/>
            <a:ext cx="9153686" cy="3139321"/>
          </a:xfrm>
          <a:prstGeom prst="rect">
            <a:avLst/>
          </a:prstGeom>
          <a:noFill/>
        </p:spPr>
        <p:txBody>
          <a:bodyPr wrap="square" rtlCol="0">
            <a:spAutoFit/>
          </a:bodyPr>
          <a:lstStyle/>
          <a:p>
            <a:pPr marL="342900" indent="-342900" algn="just">
              <a:buFont typeface="Wingdings" panose="05000000000000000000" pitchFamily="2" charset="2"/>
              <a:buChar char="§"/>
            </a:pPr>
            <a:r>
              <a:rPr lang="en-US" sz="2200" dirty="0">
                <a:latin typeface="DM Sans" panose="020B0604020202020204" charset="0"/>
              </a:rPr>
              <a:t>The Imperial Hotel is one of the largest 4-star hotels in the United Kingdom, situated in Blackpool, England, and it was formerly known as Puma Hotels (Imperial Hotel, 2023b).</a:t>
            </a:r>
          </a:p>
          <a:p>
            <a:pPr marL="342900" indent="-342900" algn="just">
              <a:buFont typeface="Wingdings" panose="05000000000000000000" pitchFamily="2" charset="2"/>
              <a:buChar char="§"/>
            </a:pPr>
            <a:endParaRPr lang="en-US" sz="2200" dirty="0">
              <a:latin typeface="DM Sans" panose="020B0604020202020204" charset="0"/>
            </a:endParaRPr>
          </a:p>
          <a:p>
            <a:pPr marL="342900" indent="-342900" algn="just">
              <a:buFont typeface="Wingdings" panose="05000000000000000000" pitchFamily="2" charset="2"/>
              <a:buChar char="§"/>
            </a:pPr>
            <a:r>
              <a:rPr lang="en-US" sz="2200" dirty="0">
                <a:latin typeface="DM Sans" panose="020B0604020202020204" charset="0"/>
              </a:rPr>
              <a:t>The hotel always ensures the clients royal stay experiences with numerous services like royal hotel rooms, dining facilities, destination wedding arrangements, and other event management and ceremonies, as well as concerns about sustainability practices through a green approach (Imperial Hotel, 2023a). </a:t>
            </a:r>
          </a:p>
        </p:txBody>
      </p:sp>
      <p:pic>
        <p:nvPicPr>
          <p:cNvPr id="3" name="Picture 2">
            <a:extLst>
              <a:ext uri="{FF2B5EF4-FFF2-40B4-BE49-F238E27FC236}">
                <a16:creationId xmlns:a16="http://schemas.microsoft.com/office/drawing/2014/main" id="{519EF6DF-EA5B-46BE-8513-A000AA15FA14}"/>
              </a:ext>
            </a:extLst>
          </p:cNvPr>
          <p:cNvPicPr>
            <a:picLocks noChangeAspect="1"/>
          </p:cNvPicPr>
          <p:nvPr/>
        </p:nvPicPr>
        <p:blipFill>
          <a:blip r:embed="rId3"/>
          <a:stretch>
            <a:fillRect/>
          </a:stretch>
        </p:blipFill>
        <p:spPr>
          <a:xfrm>
            <a:off x="1098793" y="3000268"/>
            <a:ext cx="7229610" cy="5422207"/>
          </a:xfrm>
          <a:prstGeom prst="rect">
            <a:avLst/>
          </a:prstGeom>
        </p:spPr>
      </p:pic>
    </p:spTree>
  </p:cSld>
  <p:clrMapOvr>
    <a:masterClrMapping/>
  </p:clrMapOvr>
  <p:transition>
    <p:push/>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78"/>
        <p:cNvGrpSpPr/>
        <p:nvPr/>
      </p:nvGrpSpPr>
      <p:grpSpPr>
        <a:xfrm>
          <a:off x="0" y="0"/>
          <a:ext cx="0" cy="0"/>
          <a:chOff x="0" y="0"/>
          <a:chExt cx="0" cy="0"/>
        </a:xfrm>
      </p:grpSpPr>
      <p:cxnSp>
        <p:nvCxnSpPr>
          <p:cNvPr id="180" name="Google Shape;180;p17"/>
          <p:cNvCxnSpPr/>
          <p:nvPr/>
        </p:nvCxnSpPr>
        <p:spPr>
          <a:xfrm>
            <a:off x="469143" y="598506"/>
            <a:ext cx="17349715" cy="0"/>
          </a:xfrm>
          <a:prstGeom prst="straightConnector1">
            <a:avLst/>
          </a:prstGeom>
          <a:noFill/>
          <a:ln w="38100" cap="flat" cmpd="sng">
            <a:solidFill>
              <a:srgbClr val="3F4536"/>
            </a:solidFill>
            <a:prstDash val="solid"/>
            <a:round/>
            <a:headEnd type="none" w="sm" len="sm"/>
            <a:tailEnd type="none" w="sm" len="sm"/>
          </a:ln>
        </p:spPr>
      </p:cxnSp>
      <p:cxnSp>
        <p:nvCxnSpPr>
          <p:cNvPr id="181" name="Google Shape;181;p17"/>
          <p:cNvCxnSpPr/>
          <p:nvPr/>
        </p:nvCxnSpPr>
        <p:spPr>
          <a:xfrm>
            <a:off x="469143" y="9681901"/>
            <a:ext cx="17349715" cy="0"/>
          </a:xfrm>
          <a:prstGeom prst="straightConnector1">
            <a:avLst/>
          </a:prstGeom>
          <a:noFill/>
          <a:ln w="38100" cap="flat" cmpd="sng">
            <a:solidFill>
              <a:srgbClr val="3F4536"/>
            </a:solidFill>
            <a:prstDash val="solid"/>
            <a:round/>
            <a:headEnd type="none" w="sm" len="sm"/>
            <a:tailEnd type="none" w="sm" len="sm"/>
          </a:ln>
        </p:spPr>
      </p:cxnSp>
      <p:sp>
        <p:nvSpPr>
          <p:cNvPr id="182" name="Google Shape;182;p17"/>
          <p:cNvSpPr txBox="1"/>
          <p:nvPr/>
        </p:nvSpPr>
        <p:spPr>
          <a:xfrm>
            <a:off x="1028700" y="605098"/>
            <a:ext cx="16230600" cy="1107996"/>
          </a:xfrm>
          <a:prstGeom prst="rect">
            <a:avLst/>
          </a:prstGeom>
          <a:noFill/>
          <a:ln>
            <a:noFill/>
          </a:ln>
        </p:spPr>
        <p:txBody>
          <a:bodyPr spcFirstLastPara="1" wrap="square" lIns="0" tIns="0" rIns="0" bIns="0" anchor="t" anchorCtr="0">
            <a:spAutoFit/>
          </a:bodyPr>
          <a:lstStyle/>
          <a:p>
            <a:pPr marL="0" marR="0" lvl="0" indent="0" algn="ctr" rtl="0">
              <a:lnSpc>
                <a:spcPct val="120002"/>
              </a:lnSpc>
              <a:spcBef>
                <a:spcPts val="0"/>
              </a:spcBef>
              <a:spcAft>
                <a:spcPts val="0"/>
              </a:spcAft>
              <a:buNone/>
            </a:pPr>
            <a:r>
              <a:rPr lang="en-US" sz="6000" b="1" i="0" u="none" strike="noStrike" cap="none" dirty="0">
                <a:solidFill>
                  <a:srgbClr val="3F4536"/>
                </a:solidFill>
                <a:latin typeface="DM Sans"/>
                <a:ea typeface="DM Sans"/>
                <a:cs typeface="DM Sans"/>
                <a:sym typeface="DM Sans"/>
              </a:rPr>
              <a:t>Literature Review</a:t>
            </a:r>
            <a:endParaRPr sz="1000" dirty="0"/>
          </a:p>
        </p:txBody>
      </p:sp>
      <p:sp>
        <p:nvSpPr>
          <p:cNvPr id="4" name="TextBox 3">
            <a:extLst>
              <a:ext uri="{FF2B5EF4-FFF2-40B4-BE49-F238E27FC236}">
                <a16:creationId xmlns:a16="http://schemas.microsoft.com/office/drawing/2014/main" id="{9A3B62A0-837E-4E5E-81A1-51FF5EB49C8A}"/>
              </a:ext>
            </a:extLst>
          </p:cNvPr>
          <p:cNvSpPr txBox="1"/>
          <p:nvPr/>
        </p:nvSpPr>
        <p:spPr>
          <a:xfrm>
            <a:off x="579250" y="4678410"/>
            <a:ext cx="8456262" cy="3693319"/>
          </a:xfrm>
          <a:prstGeom prst="rect">
            <a:avLst/>
          </a:prstGeom>
          <a:noFill/>
          <a:ln w="28575">
            <a:solidFill>
              <a:srgbClr val="002060"/>
            </a:solidFill>
          </a:ln>
        </p:spPr>
        <p:txBody>
          <a:bodyPr wrap="square" rtlCol="0">
            <a:spAutoFit/>
          </a:bodyPr>
          <a:lstStyle/>
          <a:p>
            <a:pPr algn="ctr"/>
            <a:r>
              <a:rPr lang="en-US" sz="3600" b="1" dirty="0">
                <a:solidFill>
                  <a:srgbClr val="002060"/>
                </a:solidFill>
                <a:latin typeface="Agency FB" panose="020B0503020202020204" pitchFamily="34" charset="0"/>
              </a:rPr>
              <a:t>ESG Theory</a:t>
            </a:r>
          </a:p>
          <a:p>
            <a:pPr marL="457200" indent="-457200" algn="just">
              <a:buFont typeface="Wingdings" panose="05000000000000000000" pitchFamily="2" charset="2"/>
              <a:buChar char="§"/>
            </a:pPr>
            <a:r>
              <a:rPr lang="en-US" sz="2200" b="1" dirty="0">
                <a:latin typeface="DM Sans" panose="020B0604020202020204" charset="0"/>
              </a:rPr>
              <a:t> ESG Theory: The ESG framework enables stakeholders to comprehend the possibilities and dangers that a business manages associated with environmental, social, and governance standards (also known as ESG factors). </a:t>
            </a:r>
          </a:p>
          <a:p>
            <a:pPr marL="457200" indent="-457200" algn="just">
              <a:buFont typeface="Wingdings" panose="05000000000000000000" pitchFamily="2" charset="2"/>
              <a:buChar char="§"/>
            </a:pPr>
            <a:endParaRPr lang="en-US" sz="2200" b="1" dirty="0">
              <a:latin typeface="DM Sans" panose="020B0604020202020204" charset="0"/>
            </a:endParaRPr>
          </a:p>
          <a:p>
            <a:pPr marL="457200" indent="-457200" algn="just">
              <a:buFont typeface="Wingdings" panose="05000000000000000000" pitchFamily="2" charset="2"/>
              <a:buChar char="§"/>
            </a:pPr>
            <a:r>
              <a:rPr lang="en-US" sz="2200" b="1" dirty="0">
                <a:latin typeface="DM Sans" panose="020B0604020202020204" charset="0"/>
              </a:rPr>
              <a:t>ESG adopts the comprehensive viewpoint that sustainability concern is more than just focusing on environmental issues (Ford and Sturman, 2020). </a:t>
            </a:r>
          </a:p>
        </p:txBody>
      </p:sp>
      <p:pic>
        <p:nvPicPr>
          <p:cNvPr id="8" name="Picture 7" descr="Evolution, Explanation, and Applying ESG - Valve World Americas">
            <a:extLst>
              <a:ext uri="{FF2B5EF4-FFF2-40B4-BE49-F238E27FC236}">
                <a16:creationId xmlns:a16="http://schemas.microsoft.com/office/drawing/2014/main" id="{C1E14E1F-8ACB-4774-9B36-65C334EEB25E}"/>
              </a:ext>
            </a:extLst>
          </p:cNvPr>
          <p:cNvPicPr/>
          <p:nvPr/>
        </p:nvPicPr>
        <p:blipFill>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1944069" y="1470548"/>
            <a:ext cx="5943600" cy="2959100"/>
          </a:xfrm>
          <a:prstGeom prst="rect">
            <a:avLst/>
          </a:prstGeom>
          <a:noFill/>
          <a:ln>
            <a:noFill/>
          </a:ln>
        </p:spPr>
      </p:pic>
      <p:sp>
        <p:nvSpPr>
          <p:cNvPr id="9" name="TextBox 8">
            <a:extLst>
              <a:ext uri="{FF2B5EF4-FFF2-40B4-BE49-F238E27FC236}">
                <a16:creationId xmlns:a16="http://schemas.microsoft.com/office/drawing/2014/main" id="{F643F758-A679-4A66-A5AB-64350249F088}"/>
              </a:ext>
            </a:extLst>
          </p:cNvPr>
          <p:cNvSpPr txBox="1"/>
          <p:nvPr/>
        </p:nvSpPr>
        <p:spPr>
          <a:xfrm>
            <a:off x="9601684" y="1713094"/>
            <a:ext cx="8456262" cy="3354765"/>
          </a:xfrm>
          <a:prstGeom prst="rect">
            <a:avLst/>
          </a:prstGeom>
          <a:noFill/>
          <a:ln w="28575">
            <a:solidFill>
              <a:srgbClr val="002060"/>
            </a:solidFill>
          </a:ln>
        </p:spPr>
        <p:txBody>
          <a:bodyPr wrap="square" rtlCol="0">
            <a:spAutoFit/>
          </a:bodyPr>
          <a:lstStyle/>
          <a:p>
            <a:pPr algn="ctr"/>
            <a:r>
              <a:rPr lang="en-US" sz="3600" b="1" dirty="0">
                <a:solidFill>
                  <a:srgbClr val="002060"/>
                </a:solidFill>
                <a:latin typeface="Agency FB" panose="020B0503020202020204" pitchFamily="34" charset="0"/>
              </a:rPr>
              <a:t>Environmental Management System (EMS)</a:t>
            </a:r>
            <a:endParaRPr lang="en-US" sz="2200" b="1" dirty="0">
              <a:solidFill>
                <a:srgbClr val="002060"/>
              </a:solidFill>
              <a:latin typeface="DM Sans" panose="020B0604020202020204" charset="0"/>
            </a:endParaRPr>
          </a:p>
          <a:p>
            <a:pPr marL="457200" indent="-457200" algn="just">
              <a:buFont typeface="Wingdings" panose="05000000000000000000" pitchFamily="2" charset="2"/>
              <a:buChar char="§"/>
            </a:pPr>
            <a:r>
              <a:rPr lang="en-US" sz="2200" b="1" dirty="0">
                <a:latin typeface="DM Sans" panose="020B0604020202020204" charset="0"/>
              </a:rPr>
              <a:t>Environmental sustainability is the capacity to preserve natural resources for the present and future generations while preserving the natural ecological equilibrium on the earth (Conrady and Buck, 2012). </a:t>
            </a:r>
          </a:p>
          <a:p>
            <a:pPr algn="just"/>
            <a:endParaRPr lang="en-US" sz="2200" b="1" dirty="0">
              <a:latin typeface="DM Sans" panose="020B0604020202020204" charset="0"/>
            </a:endParaRPr>
          </a:p>
          <a:p>
            <a:pPr marL="457200" indent="-457200" algn="just">
              <a:buFont typeface="Wingdings" panose="05000000000000000000" pitchFamily="2" charset="2"/>
              <a:buChar char="§"/>
            </a:pPr>
            <a:r>
              <a:rPr lang="en-US" sz="2200" b="1" dirty="0">
                <a:latin typeface="DM Sans" panose="020B0604020202020204" charset="0"/>
              </a:rPr>
              <a:t>Another crucial advantage is improved compliance with environmental laws and regulations (Cooper and Hall, 2019).</a:t>
            </a:r>
          </a:p>
        </p:txBody>
      </p:sp>
      <p:pic>
        <p:nvPicPr>
          <p:cNvPr id="10" name="Picture 9" descr="Frequently Asked Questions – Environmental Management System">
            <a:extLst>
              <a:ext uri="{FF2B5EF4-FFF2-40B4-BE49-F238E27FC236}">
                <a16:creationId xmlns:a16="http://schemas.microsoft.com/office/drawing/2014/main" id="{1440F5CC-C64C-4EAF-9AF3-7F63D1CF501E}"/>
              </a:ext>
            </a:extLst>
          </p:cNvPr>
          <p:cNvPicPr/>
          <p:nvPr/>
        </p:nvPicPr>
        <p:blipFill>
          <a:blip r:embed="rId4">
            <a:clrChange>
              <a:clrFrom>
                <a:srgbClr val="FFFCFF"/>
              </a:clrFrom>
              <a:clrTo>
                <a:srgbClr val="FFFCFF">
                  <a:alpha val="0"/>
                </a:srgbClr>
              </a:clrTo>
            </a:clrChange>
            <a:extLst>
              <a:ext uri="{28A0092B-C50C-407E-A947-70E740481C1C}">
                <a14:useLocalDpi xmlns:a14="http://schemas.microsoft.com/office/drawing/2010/main" val="0"/>
              </a:ext>
            </a:extLst>
          </a:blip>
          <a:srcRect/>
          <a:stretch>
            <a:fillRect/>
          </a:stretch>
        </p:blipFill>
        <p:spPr bwMode="auto">
          <a:xfrm>
            <a:off x="11297187" y="5451589"/>
            <a:ext cx="5193009" cy="3878841"/>
          </a:xfrm>
          <a:prstGeom prst="rect">
            <a:avLst/>
          </a:prstGeom>
          <a:noFill/>
          <a:ln>
            <a:noFill/>
          </a:ln>
        </p:spPr>
      </p:pic>
    </p:spTree>
    <p:extLst>
      <p:ext uri="{BB962C8B-B14F-4D97-AF65-F5344CB8AC3E}">
        <p14:creationId xmlns:p14="http://schemas.microsoft.com/office/powerpoint/2010/main" val="78399152"/>
      </p:ext>
    </p:extLst>
  </p:cSld>
  <p:clrMapOvr>
    <a:masterClrMapping/>
  </p:clrMapOvr>
  <p:transition>
    <p:push/>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78"/>
        <p:cNvGrpSpPr/>
        <p:nvPr/>
      </p:nvGrpSpPr>
      <p:grpSpPr>
        <a:xfrm>
          <a:off x="0" y="0"/>
          <a:ext cx="0" cy="0"/>
          <a:chOff x="0" y="0"/>
          <a:chExt cx="0" cy="0"/>
        </a:xfrm>
      </p:grpSpPr>
      <p:cxnSp>
        <p:nvCxnSpPr>
          <p:cNvPr id="180" name="Google Shape;180;p17"/>
          <p:cNvCxnSpPr/>
          <p:nvPr/>
        </p:nvCxnSpPr>
        <p:spPr>
          <a:xfrm>
            <a:off x="469143" y="598506"/>
            <a:ext cx="17349715" cy="0"/>
          </a:xfrm>
          <a:prstGeom prst="straightConnector1">
            <a:avLst/>
          </a:prstGeom>
          <a:noFill/>
          <a:ln w="38100" cap="flat" cmpd="sng">
            <a:solidFill>
              <a:srgbClr val="3F4536"/>
            </a:solidFill>
            <a:prstDash val="solid"/>
            <a:round/>
            <a:headEnd type="none" w="sm" len="sm"/>
            <a:tailEnd type="none" w="sm" len="sm"/>
          </a:ln>
        </p:spPr>
      </p:cxnSp>
      <p:cxnSp>
        <p:nvCxnSpPr>
          <p:cNvPr id="181" name="Google Shape;181;p17"/>
          <p:cNvCxnSpPr/>
          <p:nvPr/>
        </p:nvCxnSpPr>
        <p:spPr>
          <a:xfrm>
            <a:off x="469143" y="9681901"/>
            <a:ext cx="17349715" cy="0"/>
          </a:xfrm>
          <a:prstGeom prst="straightConnector1">
            <a:avLst/>
          </a:prstGeom>
          <a:noFill/>
          <a:ln w="38100" cap="flat" cmpd="sng">
            <a:solidFill>
              <a:srgbClr val="3F4536"/>
            </a:solidFill>
            <a:prstDash val="solid"/>
            <a:round/>
            <a:headEnd type="none" w="sm" len="sm"/>
            <a:tailEnd type="none" w="sm" len="sm"/>
          </a:ln>
        </p:spPr>
      </p:cxnSp>
      <p:sp>
        <p:nvSpPr>
          <p:cNvPr id="182" name="Google Shape;182;p17"/>
          <p:cNvSpPr txBox="1"/>
          <p:nvPr/>
        </p:nvSpPr>
        <p:spPr>
          <a:xfrm>
            <a:off x="1028700" y="605098"/>
            <a:ext cx="16230600" cy="1107996"/>
          </a:xfrm>
          <a:prstGeom prst="rect">
            <a:avLst/>
          </a:prstGeom>
          <a:noFill/>
          <a:ln>
            <a:noFill/>
          </a:ln>
        </p:spPr>
        <p:txBody>
          <a:bodyPr spcFirstLastPara="1" wrap="square" lIns="0" tIns="0" rIns="0" bIns="0" anchor="t" anchorCtr="0">
            <a:spAutoFit/>
          </a:bodyPr>
          <a:lstStyle/>
          <a:p>
            <a:pPr marL="0" marR="0" lvl="0" indent="0" algn="ctr" rtl="0">
              <a:lnSpc>
                <a:spcPct val="120002"/>
              </a:lnSpc>
              <a:spcBef>
                <a:spcPts val="0"/>
              </a:spcBef>
              <a:spcAft>
                <a:spcPts val="0"/>
              </a:spcAft>
              <a:buNone/>
            </a:pPr>
            <a:r>
              <a:rPr lang="en-US" sz="6000" b="1" i="0" u="none" strike="noStrike" cap="none" dirty="0">
                <a:solidFill>
                  <a:srgbClr val="3F4536"/>
                </a:solidFill>
                <a:latin typeface="DM Sans"/>
                <a:ea typeface="DM Sans"/>
                <a:cs typeface="DM Sans"/>
                <a:sym typeface="DM Sans"/>
              </a:rPr>
              <a:t>CONT’D</a:t>
            </a:r>
            <a:endParaRPr sz="1000" dirty="0"/>
          </a:p>
        </p:txBody>
      </p:sp>
      <p:sp>
        <p:nvSpPr>
          <p:cNvPr id="4" name="TextBox 3">
            <a:extLst>
              <a:ext uri="{FF2B5EF4-FFF2-40B4-BE49-F238E27FC236}">
                <a16:creationId xmlns:a16="http://schemas.microsoft.com/office/drawing/2014/main" id="{9A3B62A0-837E-4E5E-81A1-51FF5EB49C8A}"/>
              </a:ext>
            </a:extLst>
          </p:cNvPr>
          <p:cNvSpPr txBox="1"/>
          <p:nvPr/>
        </p:nvSpPr>
        <p:spPr>
          <a:xfrm>
            <a:off x="579250" y="4678410"/>
            <a:ext cx="8456262" cy="3016210"/>
          </a:xfrm>
          <a:prstGeom prst="rect">
            <a:avLst/>
          </a:prstGeom>
          <a:noFill/>
          <a:ln w="28575">
            <a:solidFill>
              <a:srgbClr val="002060"/>
            </a:solidFill>
          </a:ln>
        </p:spPr>
        <p:txBody>
          <a:bodyPr wrap="square" rtlCol="0">
            <a:spAutoFit/>
          </a:bodyPr>
          <a:lstStyle/>
          <a:p>
            <a:pPr algn="ctr"/>
            <a:r>
              <a:rPr lang="en-US" sz="3600" b="1" dirty="0">
                <a:solidFill>
                  <a:srgbClr val="002060"/>
                </a:solidFill>
                <a:latin typeface="Agency FB" panose="020B0503020202020204" pitchFamily="34" charset="0"/>
              </a:rPr>
              <a:t>Circular Economy Theory</a:t>
            </a:r>
          </a:p>
          <a:p>
            <a:pPr marL="457200" indent="-457200" algn="just">
              <a:buFont typeface="Wingdings" panose="05000000000000000000" pitchFamily="2" charset="2"/>
              <a:buChar char="§"/>
            </a:pPr>
            <a:r>
              <a:rPr lang="en-US" sz="2200" b="1" dirty="0">
                <a:latin typeface="DM Sans" panose="020B0604020202020204" charset="0"/>
              </a:rPr>
              <a:t>A new model of manufacturing and consumption called the circular economy model guarantees long-term sustainability for the firm. </a:t>
            </a:r>
          </a:p>
          <a:p>
            <a:pPr marL="457200" indent="-457200" algn="just">
              <a:buFont typeface="Wingdings" panose="05000000000000000000" pitchFamily="2" charset="2"/>
              <a:buChar char="§"/>
            </a:pPr>
            <a:endParaRPr lang="en-US" sz="2200" b="1" dirty="0">
              <a:latin typeface="DM Sans" panose="020B0604020202020204" charset="0"/>
            </a:endParaRPr>
          </a:p>
          <a:p>
            <a:pPr marL="457200" indent="-457200" algn="just">
              <a:buFont typeface="Wingdings" panose="05000000000000000000" pitchFamily="2" charset="2"/>
              <a:buChar char="§"/>
            </a:pPr>
            <a:r>
              <a:rPr lang="en-US" sz="2200" b="1" dirty="0">
                <a:latin typeface="DM Sans" panose="020B0604020202020204" charset="0"/>
              </a:rPr>
              <a:t>It enables resource optimisation, lower consumption of raw materials, and recovery of waste by recycling, reusing, or giving it to new life shelves (Brotherton, 2015). </a:t>
            </a:r>
          </a:p>
        </p:txBody>
      </p:sp>
      <p:sp>
        <p:nvSpPr>
          <p:cNvPr id="9" name="TextBox 8">
            <a:extLst>
              <a:ext uri="{FF2B5EF4-FFF2-40B4-BE49-F238E27FC236}">
                <a16:creationId xmlns:a16="http://schemas.microsoft.com/office/drawing/2014/main" id="{F643F758-A679-4A66-A5AB-64350249F088}"/>
              </a:ext>
            </a:extLst>
          </p:cNvPr>
          <p:cNvSpPr txBox="1"/>
          <p:nvPr/>
        </p:nvSpPr>
        <p:spPr>
          <a:xfrm>
            <a:off x="9601684" y="1713094"/>
            <a:ext cx="8456262" cy="3908762"/>
          </a:xfrm>
          <a:prstGeom prst="rect">
            <a:avLst/>
          </a:prstGeom>
          <a:noFill/>
          <a:ln w="28575">
            <a:solidFill>
              <a:srgbClr val="002060"/>
            </a:solidFill>
          </a:ln>
        </p:spPr>
        <p:txBody>
          <a:bodyPr wrap="square" rtlCol="0">
            <a:spAutoFit/>
          </a:bodyPr>
          <a:lstStyle/>
          <a:p>
            <a:pPr algn="ctr"/>
            <a:r>
              <a:rPr lang="en-US" sz="3600" b="1" dirty="0">
                <a:solidFill>
                  <a:srgbClr val="002060"/>
                </a:solidFill>
                <a:latin typeface="Agency FB" panose="020B0503020202020204" pitchFamily="34" charset="0"/>
              </a:rPr>
              <a:t>Green Building and LEED Certification Systems</a:t>
            </a:r>
          </a:p>
          <a:p>
            <a:pPr marL="457200" indent="-457200" algn="just">
              <a:buFont typeface="Wingdings" panose="05000000000000000000" pitchFamily="2" charset="2"/>
              <a:buChar char="§"/>
            </a:pPr>
            <a:r>
              <a:rPr lang="en-US" sz="2200" b="1" dirty="0">
                <a:latin typeface="DM Sans" panose="020B0604020202020204" charset="0"/>
              </a:rPr>
              <a:t>A 'green building' is one that both lessens or eliminates any harmful consequences it might have on the environment and, at the same time, has potential positive impacts thereon.</a:t>
            </a:r>
          </a:p>
          <a:p>
            <a:pPr marL="457200" indent="-457200" algn="just">
              <a:buFont typeface="Wingdings" panose="05000000000000000000" pitchFamily="2" charset="2"/>
              <a:buChar char="§"/>
            </a:pPr>
            <a:endParaRPr lang="en-US" sz="2200" b="1" dirty="0">
              <a:latin typeface="DM Sans" panose="020B0604020202020204" charset="0"/>
            </a:endParaRPr>
          </a:p>
          <a:p>
            <a:pPr marL="457200" indent="-457200" algn="just">
              <a:buFont typeface="Wingdings" panose="05000000000000000000" pitchFamily="2" charset="2"/>
              <a:buChar char="§"/>
            </a:pPr>
            <a:r>
              <a:rPr lang="en-US" sz="2200" b="1" dirty="0">
                <a:latin typeface="DM Sans" panose="020B0604020202020204" charset="0"/>
              </a:rPr>
              <a:t>LEED (Leadership in Energy and Environmental Design) certification is the world's most popular green building rating system.</a:t>
            </a:r>
          </a:p>
          <a:p>
            <a:endParaRPr lang="en-US" sz="3600" b="1" dirty="0">
              <a:solidFill>
                <a:srgbClr val="002060"/>
              </a:solidFill>
              <a:latin typeface="Agency FB" panose="020B0503020202020204" pitchFamily="34" charset="0"/>
            </a:endParaRPr>
          </a:p>
        </p:txBody>
      </p:sp>
      <p:pic>
        <p:nvPicPr>
          <p:cNvPr id="11" name="Picture 10" descr="What Is A Circular Economy? - TONTOTON - Plastic Neutrality">
            <a:extLst>
              <a:ext uri="{FF2B5EF4-FFF2-40B4-BE49-F238E27FC236}">
                <a16:creationId xmlns:a16="http://schemas.microsoft.com/office/drawing/2014/main" id="{22FE88C3-0515-49AE-A78C-57A2D8B6FFDA}"/>
              </a:ext>
            </a:extLst>
          </p:cNvPr>
          <p:cNvPicPr/>
          <p:nvPr/>
        </p:nvPicPr>
        <p:blipFill>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2537686" y="818024"/>
            <a:ext cx="4607033" cy="3840528"/>
          </a:xfrm>
          <a:prstGeom prst="rect">
            <a:avLst/>
          </a:prstGeom>
          <a:noFill/>
          <a:ln>
            <a:noFill/>
          </a:ln>
        </p:spPr>
      </p:pic>
      <p:pic>
        <p:nvPicPr>
          <p:cNvPr id="2" name="Picture 1">
            <a:extLst>
              <a:ext uri="{FF2B5EF4-FFF2-40B4-BE49-F238E27FC236}">
                <a16:creationId xmlns:a16="http://schemas.microsoft.com/office/drawing/2014/main" id="{E95BDD46-F438-45B7-AE2B-9261C1CBE218}"/>
              </a:ext>
            </a:extLst>
          </p:cNvPr>
          <p:cNvPicPr>
            <a:picLocks noChangeAspect="1"/>
          </p:cNvPicPr>
          <p:nvPr/>
        </p:nvPicPr>
        <p:blipFill>
          <a:blip r:embed="rId4">
            <a:clrChange>
              <a:clrFrom>
                <a:srgbClr val="FEFEFE"/>
              </a:clrFrom>
              <a:clrTo>
                <a:srgbClr val="FEFEFE">
                  <a:alpha val="0"/>
                </a:srgbClr>
              </a:clrTo>
            </a:clrChange>
          </a:blip>
          <a:stretch>
            <a:fillRect/>
          </a:stretch>
        </p:blipFill>
        <p:spPr>
          <a:xfrm>
            <a:off x="10285304" y="5939208"/>
            <a:ext cx="6483862" cy="3510824"/>
          </a:xfrm>
          <a:prstGeom prst="rect">
            <a:avLst/>
          </a:prstGeom>
        </p:spPr>
      </p:pic>
    </p:spTree>
    <p:extLst>
      <p:ext uri="{BB962C8B-B14F-4D97-AF65-F5344CB8AC3E}">
        <p14:creationId xmlns:p14="http://schemas.microsoft.com/office/powerpoint/2010/main" val="3098151574"/>
      </p:ext>
    </p:extLst>
  </p:cSld>
  <p:clrMapOvr>
    <a:masterClrMapping/>
  </p:clrMapOvr>
  <p:transition>
    <p:push/>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361"/>
        <p:cNvGrpSpPr/>
        <p:nvPr/>
      </p:nvGrpSpPr>
      <p:grpSpPr>
        <a:xfrm>
          <a:off x="0" y="0"/>
          <a:ext cx="0" cy="0"/>
          <a:chOff x="0" y="0"/>
          <a:chExt cx="0" cy="0"/>
        </a:xfrm>
      </p:grpSpPr>
      <p:cxnSp>
        <p:nvCxnSpPr>
          <p:cNvPr id="362" name="Google Shape;362;p27"/>
          <p:cNvCxnSpPr/>
          <p:nvPr/>
        </p:nvCxnSpPr>
        <p:spPr>
          <a:xfrm>
            <a:off x="469143" y="598506"/>
            <a:ext cx="17349715" cy="0"/>
          </a:xfrm>
          <a:prstGeom prst="straightConnector1">
            <a:avLst/>
          </a:prstGeom>
          <a:noFill/>
          <a:ln w="38100" cap="flat" cmpd="sng">
            <a:solidFill>
              <a:srgbClr val="3F4536"/>
            </a:solidFill>
            <a:prstDash val="solid"/>
            <a:round/>
            <a:headEnd type="none" w="sm" len="sm"/>
            <a:tailEnd type="none" w="sm" len="sm"/>
          </a:ln>
        </p:spPr>
      </p:cxnSp>
      <p:cxnSp>
        <p:nvCxnSpPr>
          <p:cNvPr id="363" name="Google Shape;363;p27"/>
          <p:cNvCxnSpPr/>
          <p:nvPr/>
        </p:nvCxnSpPr>
        <p:spPr>
          <a:xfrm>
            <a:off x="469143" y="9866994"/>
            <a:ext cx="17349715" cy="0"/>
          </a:xfrm>
          <a:prstGeom prst="straightConnector1">
            <a:avLst/>
          </a:prstGeom>
          <a:noFill/>
          <a:ln w="38100" cap="flat" cmpd="sng">
            <a:solidFill>
              <a:srgbClr val="3F4536"/>
            </a:solidFill>
            <a:prstDash val="solid"/>
            <a:round/>
            <a:headEnd type="none" w="sm" len="sm"/>
            <a:tailEnd type="none" w="sm" len="sm"/>
          </a:ln>
        </p:spPr>
      </p:cxnSp>
      <p:cxnSp>
        <p:nvCxnSpPr>
          <p:cNvPr id="364" name="Google Shape;364;p27"/>
          <p:cNvCxnSpPr/>
          <p:nvPr/>
        </p:nvCxnSpPr>
        <p:spPr>
          <a:xfrm rot="10800000">
            <a:off x="488193" y="3374754"/>
            <a:ext cx="0" cy="6492240"/>
          </a:xfrm>
          <a:prstGeom prst="straightConnector1">
            <a:avLst/>
          </a:prstGeom>
          <a:noFill/>
          <a:ln w="38100" cap="flat" cmpd="sng">
            <a:solidFill>
              <a:srgbClr val="3F4536"/>
            </a:solidFill>
            <a:prstDash val="solid"/>
            <a:round/>
            <a:headEnd type="none" w="sm" len="sm"/>
            <a:tailEnd type="none" w="sm" len="sm"/>
          </a:ln>
        </p:spPr>
      </p:cxnSp>
      <p:cxnSp>
        <p:nvCxnSpPr>
          <p:cNvPr id="365" name="Google Shape;365;p27"/>
          <p:cNvCxnSpPr/>
          <p:nvPr/>
        </p:nvCxnSpPr>
        <p:spPr>
          <a:xfrm rot="10800000">
            <a:off x="3373462" y="3374754"/>
            <a:ext cx="0" cy="6492240"/>
          </a:xfrm>
          <a:prstGeom prst="straightConnector1">
            <a:avLst/>
          </a:prstGeom>
          <a:noFill/>
          <a:ln w="38100" cap="flat" cmpd="sng">
            <a:solidFill>
              <a:srgbClr val="3F4536"/>
            </a:solidFill>
            <a:prstDash val="solid"/>
            <a:round/>
            <a:headEnd type="none" w="sm" len="sm"/>
            <a:tailEnd type="none" w="sm" len="sm"/>
          </a:ln>
        </p:spPr>
      </p:cxnSp>
      <p:cxnSp>
        <p:nvCxnSpPr>
          <p:cNvPr id="366" name="Google Shape;366;p27"/>
          <p:cNvCxnSpPr/>
          <p:nvPr/>
        </p:nvCxnSpPr>
        <p:spPr>
          <a:xfrm rot="10800000">
            <a:off x="6258731" y="3374754"/>
            <a:ext cx="0" cy="6492240"/>
          </a:xfrm>
          <a:prstGeom prst="straightConnector1">
            <a:avLst/>
          </a:prstGeom>
          <a:noFill/>
          <a:ln w="38100" cap="flat" cmpd="sng">
            <a:solidFill>
              <a:srgbClr val="3F4536"/>
            </a:solidFill>
            <a:prstDash val="solid"/>
            <a:round/>
            <a:headEnd type="none" w="sm" len="sm"/>
            <a:tailEnd type="none" w="sm" len="sm"/>
          </a:ln>
        </p:spPr>
      </p:cxnSp>
      <p:cxnSp>
        <p:nvCxnSpPr>
          <p:cNvPr id="367" name="Google Shape;367;p27"/>
          <p:cNvCxnSpPr/>
          <p:nvPr/>
        </p:nvCxnSpPr>
        <p:spPr>
          <a:xfrm rot="10800000">
            <a:off x="9144000" y="3374754"/>
            <a:ext cx="0" cy="6492240"/>
          </a:xfrm>
          <a:prstGeom prst="straightConnector1">
            <a:avLst/>
          </a:prstGeom>
          <a:noFill/>
          <a:ln w="38100" cap="flat" cmpd="sng">
            <a:solidFill>
              <a:srgbClr val="3F4536"/>
            </a:solidFill>
            <a:prstDash val="solid"/>
            <a:round/>
            <a:headEnd type="none" w="sm" len="sm"/>
            <a:tailEnd type="none" w="sm" len="sm"/>
          </a:ln>
        </p:spPr>
      </p:cxnSp>
      <p:cxnSp>
        <p:nvCxnSpPr>
          <p:cNvPr id="368" name="Google Shape;368;p27"/>
          <p:cNvCxnSpPr/>
          <p:nvPr/>
        </p:nvCxnSpPr>
        <p:spPr>
          <a:xfrm rot="10800000">
            <a:off x="12029269" y="3374754"/>
            <a:ext cx="0" cy="6492240"/>
          </a:xfrm>
          <a:prstGeom prst="straightConnector1">
            <a:avLst/>
          </a:prstGeom>
          <a:noFill/>
          <a:ln w="38100" cap="flat" cmpd="sng">
            <a:solidFill>
              <a:srgbClr val="3F4536"/>
            </a:solidFill>
            <a:prstDash val="solid"/>
            <a:round/>
            <a:headEnd type="none" w="sm" len="sm"/>
            <a:tailEnd type="none" w="sm" len="sm"/>
          </a:ln>
        </p:spPr>
      </p:cxnSp>
      <p:cxnSp>
        <p:nvCxnSpPr>
          <p:cNvPr id="369" name="Google Shape;369;p27"/>
          <p:cNvCxnSpPr/>
          <p:nvPr/>
        </p:nvCxnSpPr>
        <p:spPr>
          <a:xfrm rot="10800000">
            <a:off x="14914538" y="3374754"/>
            <a:ext cx="0" cy="6492240"/>
          </a:xfrm>
          <a:prstGeom prst="straightConnector1">
            <a:avLst/>
          </a:prstGeom>
          <a:noFill/>
          <a:ln w="38100" cap="flat" cmpd="sng">
            <a:solidFill>
              <a:srgbClr val="3F4536"/>
            </a:solidFill>
            <a:prstDash val="solid"/>
            <a:round/>
            <a:headEnd type="none" w="sm" len="sm"/>
            <a:tailEnd type="none" w="sm" len="sm"/>
          </a:ln>
        </p:spPr>
      </p:cxnSp>
      <p:cxnSp>
        <p:nvCxnSpPr>
          <p:cNvPr id="370" name="Google Shape;370;p27"/>
          <p:cNvCxnSpPr/>
          <p:nvPr/>
        </p:nvCxnSpPr>
        <p:spPr>
          <a:xfrm rot="10800000">
            <a:off x="17799807" y="3374754"/>
            <a:ext cx="0" cy="6492240"/>
          </a:xfrm>
          <a:prstGeom prst="straightConnector1">
            <a:avLst/>
          </a:prstGeom>
          <a:noFill/>
          <a:ln w="38100" cap="flat" cmpd="sng">
            <a:solidFill>
              <a:srgbClr val="3F4536"/>
            </a:solidFill>
            <a:prstDash val="solid"/>
            <a:round/>
            <a:headEnd type="none" w="sm" len="sm"/>
            <a:tailEnd type="none" w="sm" len="sm"/>
          </a:ln>
        </p:spPr>
      </p:cxnSp>
      <p:grpSp>
        <p:nvGrpSpPr>
          <p:cNvPr id="371" name="Google Shape;371;p27"/>
          <p:cNvGrpSpPr/>
          <p:nvPr/>
        </p:nvGrpSpPr>
        <p:grpSpPr>
          <a:xfrm>
            <a:off x="507243" y="3230093"/>
            <a:ext cx="17311615" cy="3230763"/>
            <a:chOff x="0" y="-38100"/>
            <a:chExt cx="4559438" cy="850900"/>
          </a:xfrm>
        </p:grpSpPr>
        <p:sp>
          <p:nvSpPr>
            <p:cNvPr id="372" name="Google Shape;372;p27"/>
            <p:cNvSpPr/>
            <p:nvPr/>
          </p:nvSpPr>
          <p:spPr>
            <a:xfrm>
              <a:off x="0" y="0"/>
              <a:ext cx="4559438" cy="392916"/>
            </a:xfrm>
            <a:custGeom>
              <a:avLst/>
              <a:gdLst/>
              <a:ahLst/>
              <a:cxnLst/>
              <a:rect l="l" t="t" r="r" b="b"/>
              <a:pathLst>
                <a:path w="4559438" h="392916" extrusionOk="0">
                  <a:moveTo>
                    <a:pt x="0" y="0"/>
                  </a:moveTo>
                  <a:lnTo>
                    <a:pt x="4559438" y="0"/>
                  </a:lnTo>
                  <a:lnTo>
                    <a:pt x="4559438" y="392916"/>
                  </a:lnTo>
                  <a:lnTo>
                    <a:pt x="0" y="392916"/>
                  </a:lnTo>
                  <a:close/>
                </a:path>
              </a:pathLst>
            </a:custGeom>
            <a:solidFill>
              <a:srgbClr val="3F4536"/>
            </a:solidFill>
            <a:ln>
              <a:noFill/>
            </a:ln>
          </p:spPr>
          <p:txBody>
            <a:bodyPr/>
            <a:lstStyle/>
            <a:p>
              <a:endParaRPr lang="en-GB"/>
            </a:p>
          </p:txBody>
        </p:sp>
        <p:sp>
          <p:nvSpPr>
            <p:cNvPr id="373" name="Google Shape;373;p27"/>
            <p:cNvSpPr txBox="1"/>
            <p:nvPr/>
          </p:nvSpPr>
          <p:spPr>
            <a:xfrm>
              <a:off x="0" y="-38100"/>
              <a:ext cx="812800" cy="850900"/>
            </a:xfrm>
            <a:prstGeom prst="rect">
              <a:avLst/>
            </a:prstGeom>
            <a:noFill/>
            <a:ln>
              <a:noFill/>
            </a:ln>
          </p:spPr>
          <p:txBody>
            <a:bodyPr spcFirstLastPara="1" wrap="square" lIns="50800" tIns="50800" rIns="50800" bIns="50800" anchor="ctr" anchorCtr="0">
              <a:noAutofit/>
            </a:bodyPr>
            <a:lstStyle/>
            <a:p>
              <a:pPr marL="0" marR="0" lvl="0" indent="0" algn="ctr" rtl="0">
                <a:lnSpc>
                  <a:spcPct val="140000"/>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
        <p:nvSpPr>
          <p:cNvPr id="374" name="Google Shape;374;p27"/>
          <p:cNvSpPr txBox="1"/>
          <p:nvPr/>
        </p:nvSpPr>
        <p:spPr>
          <a:xfrm>
            <a:off x="469142" y="1038225"/>
            <a:ext cx="16997447" cy="738664"/>
          </a:xfrm>
          <a:prstGeom prst="rect">
            <a:avLst/>
          </a:prstGeom>
          <a:noFill/>
          <a:ln>
            <a:noFill/>
          </a:ln>
        </p:spPr>
        <p:txBody>
          <a:bodyPr spcFirstLastPara="1" wrap="square" lIns="0" tIns="0" rIns="0" bIns="0" anchor="t" anchorCtr="0">
            <a:spAutoFit/>
          </a:bodyPr>
          <a:lstStyle/>
          <a:p>
            <a:pPr marL="0" marR="0" lvl="0" indent="0" algn="ctr" rtl="0">
              <a:spcBef>
                <a:spcPts val="0"/>
              </a:spcBef>
              <a:spcAft>
                <a:spcPts val="0"/>
              </a:spcAft>
              <a:buNone/>
            </a:pPr>
            <a:r>
              <a:rPr lang="en-US" sz="4800" b="1" i="0" u="none" strike="noStrike" cap="none" dirty="0">
                <a:solidFill>
                  <a:srgbClr val="3F4536"/>
                </a:solidFill>
                <a:latin typeface="DM Sans"/>
                <a:ea typeface="DM Sans"/>
                <a:cs typeface="DM Sans"/>
                <a:sym typeface="DM Sans"/>
              </a:rPr>
              <a:t>Sustainability Measures through the PESTEL Framework</a:t>
            </a:r>
            <a:endParaRPr sz="800" dirty="0"/>
          </a:p>
        </p:txBody>
      </p:sp>
      <p:sp>
        <p:nvSpPr>
          <p:cNvPr id="385" name="Google Shape;385;p27"/>
          <p:cNvSpPr txBox="1"/>
          <p:nvPr/>
        </p:nvSpPr>
        <p:spPr>
          <a:xfrm>
            <a:off x="594560" y="3586225"/>
            <a:ext cx="2672535" cy="1280351"/>
          </a:xfrm>
          <a:prstGeom prst="rect">
            <a:avLst/>
          </a:prstGeom>
          <a:noFill/>
          <a:ln>
            <a:noFill/>
          </a:ln>
        </p:spPr>
        <p:txBody>
          <a:bodyPr spcFirstLastPara="1" wrap="square" lIns="0" tIns="0" rIns="0" bIns="0" anchor="t" anchorCtr="0">
            <a:spAutoFit/>
          </a:bodyPr>
          <a:lstStyle/>
          <a:p>
            <a:pPr marL="0" marR="0" lvl="0" indent="0" algn="ctr" rtl="0">
              <a:lnSpc>
                <a:spcPct val="130000"/>
              </a:lnSpc>
              <a:spcBef>
                <a:spcPts val="0"/>
              </a:spcBef>
              <a:spcAft>
                <a:spcPts val="0"/>
              </a:spcAft>
              <a:buNone/>
            </a:pPr>
            <a:r>
              <a:rPr lang="en-US" sz="3200" b="1" i="0" u="none" strike="noStrike" cap="none" dirty="0">
                <a:solidFill>
                  <a:srgbClr val="FFFFFF"/>
                </a:solidFill>
                <a:latin typeface="DM Sans"/>
                <a:ea typeface="DM Sans"/>
                <a:cs typeface="DM Sans"/>
                <a:sym typeface="DM Sans"/>
              </a:rPr>
              <a:t>Political Environment</a:t>
            </a:r>
            <a:endParaRPr dirty="0"/>
          </a:p>
        </p:txBody>
      </p:sp>
      <p:sp>
        <p:nvSpPr>
          <p:cNvPr id="386" name="Google Shape;386;p27"/>
          <p:cNvSpPr txBox="1"/>
          <p:nvPr/>
        </p:nvSpPr>
        <p:spPr>
          <a:xfrm>
            <a:off x="3478237" y="3586225"/>
            <a:ext cx="2672535" cy="1280351"/>
          </a:xfrm>
          <a:prstGeom prst="rect">
            <a:avLst/>
          </a:prstGeom>
          <a:noFill/>
          <a:ln>
            <a:noFill/>
          </a:ln>
        </p:spPr>
        <p:txBody>
          <a:bodyPr spcFirstLastPara="1" wrap="square" lIns="0" tIns="0" rIns="0" bIns="0" anchor="t" anchorCtr="0">
            <a:spAutoFit/>
          </a:bodyPr>
          <a:lstStyle/>
          <a:p>
            <a:pPr marL="0" marR="0" lvl="0" indent="0" algn="ctr" rtl="0">
              <a:lnSpc>
                <a:spcPct val="130000"/>
              </a:lnSpc>
              <a:spcBef>
                <a:spcPts val="0"/>
              </a:spcBef>
              <a:spcAft>
                <a:spcPts val="0"/>
              </a:spcAft>
              <a:buNone/>
            </a:pPr>
            <a:r>
              <a:rPr lang="en-US" sz="3200" b="1" i="0" u="none" strike="noStrike" cap="none" dirty="0">
                <a:solidFill>
                  <a:srgbClr val="FFFFFF"/>
                </a:solidFill>
                <a:latin typeface="DM Sans"/>
                <a:ea typeface="DM Sans"/>
                <a:cs typeface="DM Sans"/>
                <a:sym typeface="DM Sans"/>
              </a:rPr>
              <a:t>Economic Environment</a:t>
            </a:r>
            <a:endParaRPr dirty="0"/>
          </a:p>
        </p:txBody>
      </p:sp>
      <p:sp>
        <p:nvSpPr>
          <p:cNvPr id="387" name="Google Shape;387;p27"/>
          <p:cNvSpPr txBox="1"/>
          <p:nvPr/>
        </p:nvSpPr>
        <p:spPr>
          <a:xfrm>
            <a:off x="6363506" y="3586225"/>
            <a:ext cx="2672535" cy="1280351"/>
          </a:xfrm>
          <a:prstGeom prst="rect">
            <a:avLst/>
          </a:prstGeom>
          <a:noFill/>
          <a:ln>
            <a:noFill/>
          </a:ln>
        </p:spPr>
        <p:txBody>
          <a:bodyPr spcFirstLastPara="1" wrap="square" lIns="0" tIns="0" rIns="0" bIns="0" anchor="t" anchorCtr="0">
            <a:spAutoFit/>
          </a:bodyPr>
          <a:lstStyle/>
          <a:p>
            <a:pPr marL="0" marR="0" lvl="0" indent="0" algn="ctr" rtl="0">
              <a:lnSpc>
                <a:spcPct val="130000"/>
              </a:lnSpc>
              <a:spcBef>
                <a:spcPts val="0"/>
              </a:spcBef>
              <a:spcAft>
                <a:spcPts val="0"/>
              </a:spcAft>
              <a:buNone/>
            </a:pPr>
            <a:r>
              <a:rPr lang="en-US" sz="3200" b="1" i="0" u="none" strike="noStrike" cap="none" dirty="0">
                <a:solidFill>
                  <a:srgbClr val="FFFFFF"/>
                </a:solidFill>
                <a:latin typeface="DM Sans"/>
                <a:ea typeface="DM Sans"/>
                <a:cs typeface="DM Sans"/>
                <a:sym typeface="DM Sans"/>
              </a:rPr>
              <a:t>Social Environment </a:t>
            </a:r>
            <a:endParaRPr dirty="0"/>
          </a:p>
        </p:txBody>
      </p:sp>
      <p:sp>
        <p:nvSpPr>
          <p:cNvPr id="388" name="Google Shape;388;p27"/>
          <p:cNvSpPr txBox="1"/>
          <p:nvPr/>
        </p:nvSpPr>
        <p:spPr>
          <a:xfrm>
            <a:off x="9247183" y="3586225"/>
            <a:ext cx="2640017" cy="1280351"/>
          </a:xfrm>
          <a:prstGeom prst="rect">
            <a:avLst/>
          </a:prstGeom>
          <a:noFill/>
          <a:ln>
            <a:noFill/>
          </a:ln>
        </p:spPr>
        <p:txBody>
          <a:bodyPr spcFirstLastPara="1" wrap="square" lIns="0" tIns="0" rIns="0" bIns="0" anchor="t" anchorCtr="0">
            <a:spAutoFit/>
          </a:bodyPr>
          <a:lstStyle/>
          <a:p>
            <a:pPr marL="0" marR="0" lvl="0" indent="0" algn="ctr" rtl="0">
              <a:lnSpc>
                <a:spcPct val="130000"/>
              </a:lnSpc>
              <a:spcBef>
                <a:spcPts val="0"/>
              </a:spcBef>
              <a:spcAft>
                <a:spcPts val="0"/>
              </a:spcAft>
              <a:buNone/>
            </a:pPr>
            <a:r>
              <a:rPr lang="en-US" sz="3200" b="1" i="0" u="none" strike="noStrike" cap="none" dirty="0">
                <a:solidFill>
                  <a:srgbClr val="FFFFFF"/>
                </a:solidFill>
                <a:latin typeface="DM Sans"/>
                <a:ea typeface="DM Sans"/>
                <a:cs typeface="DM Sans"/>
                <a:sym typeface="DM Sans"/>
              </a:rPr>
              <a:t>Technological Factor</a:t>
            </a:r>
            <a:endParaRPr dirty="0"/>
          </a:p>
        </p:txBody>
      </p:sp>
      <p:sp>
        <p:nvSpPr>
          <p:cNvPr id="389" name="Google Shape;389;p27"/>
          <p:cNvSpPr txBox="1"/>
          <p:nvPr/>
        </p:nvSpPr>
        <p:spPr>
          <a:xfrm>
            <a:off x="12143569" y="3586225"/>
            <a:ext cx="2672535" cy="1280351"/>
          </a:xfrm>
          <a:prstGeom prst="rect">
            <a:avLst/>
          </a:prstGeom>
          <a:noFill/>
          <a:ln>
            <a:noFill/>
          </a:ln>
        </p:spPr>
        <p:txBody>
          <a:bodyPr spcFirstLastPara="1" wrap="square" lIns="0" tIns="0" rIns="0" bIns="0" anchor="t" anchorCtr="0">
            <a:spAutoFit/>
          </a:bodyPr>
          <a:lstStyle/>
          <a:p>
            <a:pPr marL="0" marR="0" lvl="0" indent="0" algn="ctr" rtl="0">
              <a:lnSpc>
                <a:spcPct val="130000"/>
              </a:lnSpc>
              <a:spcBef>
                <a:spcPts val="0"/>
              </a:spcBef>
              <a:spcAft>
                <a:spcPts val="0"/>
              </a:spcAft>
              <a:buNone/>
            </a:pPr>
            <a:r>
              <a:rPr lang="en-US" sz="3200" b="1" i="0" u="none" strike="noStrike" cap="none" dirty="0">
                <a:solidFill>
                  <a:srgbClr val="FFFFFF"/>
                </a:solidFill>
                <a:latin typeface="DM Sans"/>
                <a:ea typeface="DM Sans"/>
                <a:cs typeface="DM Sans"/>
                <a:sym typeface="DM Sans"/>
              </a:rPr>
              <a:t>Environmental Factors </a:t>
            </a:r>
            <a:endParaRPr dirty="0"/>
          </a:p>
        </p:txBody>
      </p:sp>
      <p:sp>
        <p:nvSpPr>
          <p:cNvPr id="390" name="Google Shape;390;p27"/>
          <p:cNvSpPr txBox="1"/>
          <p:nvPr/>
        </p:nvSpPr>
        <p:spPr>
          <a:xfrm>
            <a:off x="15027246" y="3586225"/>
            <a:ext cx="2672535" cy="640175"/>
          </a:xfrm>
          <a:prstGeom prst="rect">
            <a:avLst/>
          </a:prstGeom>
          <a:noFill/>
          <a:ln>
            <a:noFill/>
          </a:ln>
        </p:spPr>
        <p:txBody>
          <a:bodyPr spcFirstLastPara="1" wrap="square" lIns="0" tIns="0" rIns="0" bIns="0" anchor="t" anchorCtr="0">
            <a:spAutoFit/>
          </a:bodyPr>
          <a:lstStyle/>
          <a:p>
            <a:pPr marL="0" marR="0" lvl="0" indent="0" algn="ctr" rtl="0">
              <a:lnSpc>
                <a:spcPct val="130000"/>
              </a:lnSpc>
              <a:spcBef>
                <a:spcPts val="0"/>
              </a:spcBef>
              <a:spcAft>
                <a:spcPts val="0"/>
              </a:spcAft>
              <a:buNone/>
            </a:pPr>
            <a:r>
              <a:rPr lang="en-US" sz="3200" b="1" i="0" u="none" strike="noStrike" cap="none" dirty="0">
                <a:solidFill>
                  <a:srgbClr val="FFFFFF"/>
                </a:solidFill>
                <a:latin typeface="DM Sans"/>
                <a:ea typeface="DM Sans"/>
                <a:cs typeface="DM Sans"/>
                <a:sym typeface="DM Sans"/>
              </a:rPr>
              <a:t>Legal Factors </a:t>
            </a:r>
            <a:endParaRPr dirty="0"/>
          </a:p>
        </p:txBody>
      </p:sp>
      <p:cxnSp>
        <p:nvCxnSpPr>
          <p:cNvPr id="391" name="Google Shape;391;p27"/>
          <p:cNvCxnSpPr/>
          <p:nvPr/>
        </p:nvCxnSpPr>
        <p:spPr>
          <a:xfrm rot="10800000">
            <a:off x="3373462" y="3372548"/>
            <a:ext cx="0" cy="1488645"/>
          </a:xfrm>
          <a:prstGeom prst="straightConnector1">
            <a:avLst/>
          </a:prstGeom>
          <a:noFill/>
          <a:ln w="38100" cap="flat" cmpd="sng">
            <a:solidFill>
              <a:srgbClr val="FFFFFF"/>
            </a:solidFill>
            <a:prstDash val="solid"/>
            <a:round/>
            <a:headEnd type="none" w="sm" len="sm"/>
            <a:tailEnd type="none" w="sm" len="sm"/>
          </a:ln>
        </p:spPr>
      </p:cxnSp>
      <p:cxnSp>
        <p:nvCxnSpPr>
          <p:cNvPr id="392" name="Google Shape;392;p27"/>
          <p:cNvCxnSpPr/>
          <p:nvPr/>
        </p:nvCxnSpPr>
        <p:spPr>
          <a:xfrm rot="10800000">
            <a:off x="6258731" y="3368738"/>
            <a:ext cx="0" cy="1496265"/>
          </a:xfrm>
          <a:prstGeom prst="straightConnector1">
            <a:avLst/>
          </a:prstGeom>
          <a:noFill/>
          <a:ln w="38100" cap="flat" cmpd="sng">
            <a:solidFill>
              <a:srgbClr val="FFFFFF"/>
            </a:solidFill>
            <a:prstDash val="solid"/>
            <a:round/>
            <a:headEnd type="none" w="sm" len="sm"/>
            <a:tailEnd type="none" w="sm" len="sm"/>
          </a:ln>
        </p:spPr>
      </p:cxnSp>
      <p:cxnSp>
        <p:nvCxnSpPr>
          <p:cNvPr id="393" name="Google Shape;393;p27"/>
          <p:cNvCxnSpPr/>
          <p:nvPr/>
        </p:nvCxnSpPr>
        <p:spPr>
          <a:xfrm rot="10800000">
            <a:off x="9144000" y="3372548"/>
            <a:ext cx="0" cy="1488645"/>
          </a:xfrm>
          <a:prstGeom prst="straightConnector1">
            <a:avLst/>
          </a:prstGeom>
          <a:noFill/>
          <a:ln w="38100" cap="flat" cmpd="sng">
            <a:solidFill>
              <a:srgbClr val="FFFFFF"/>
            </a:solidFill>
            <a:prstDash val="solid"/>
            <a:round/>
            <a:headEnd type="none" w="sm" len="sm"/>
            <a:tailEnd type="none" w="sm" len="sm"/>
          </a:ln>
        </p:spPr>
      </p:cxnSp>
      <p:cxnSp>
        <p:nvCxnSpPr>
          <p:cNvPr id="394" name="Google Shape;394;p27"/>
          <p:cNvCxnSpPr/>
          <p:nvPr/>
        </p:nvCxnSpPr>
        <p:spPr>
          <a:xfrm rot="10800000">
            <a:off x="12029269" y="3368738"/>
            <a:ext cx="0" cy="1496265"/>
          </a:xfrm>
          <a:prstGeom prst="straightConnector1">
            <a:avLst/>
          </a:prstGeom>
          <a:noFill/>
          <a:ln w="38100" cap="flat" cmpd="sng">
            <a:solidFill>
              <a:srgbClr val="FFFFFF"/>
            </a:solidFill>
            <a:prstDash val="solid"/>
            <a:round/>
            <a:headEnd type="none" w="sm" len="sm"/>
            <a:tailEnd type="none" w="sm" len="sm"/>
          </a:ln>
        </p:spPr>
      </p:cxnSp>
      <p:cxnSp>
        <p:nvCxnSpPr>
          <p:cNvPr id="395" name="Google Shape;395;p27"/>
          <p:cNvCxnSpPr/>
          <p:nvPr/>
        </p:nvCxnSpPr>
        <p:spPr>
          <a:xfrm rot="10800000">
            <a:off x="14914538" y="3368738"/>
            <a:ext cx="0" cy="1496265"/>
          </a:xfrm>
          <a:prstGeom prst="straightConnector1">
            <a:avLst/>
          </a:prstGeom>
          <a:noFill/>
          <a:ln w="38100" cap="flat" cmpd="sng">
            <a:solidFill>
              <a:srgbClr val="FFFFFF"/>
            </a:solidFill>
            <a:prstDash val="solid"/>
            <a:round/>
            <a:headEnd type="none" w="sm" len="sm"/>
            <a:tailEnd type="none" w="sm" len="sm"/>
          </a:ln>
        </p:spPr>
      </p:cxnSp>
      <p:sp>
        <p:nvSpPr>
          <p:cNvPr id="396" name="Google Shape;396;p27"/>
          <p:cNvSpPr txBox="1"/>
          <p:nvPr/>
        </p:nvSpPr>
        <p:spPr>
          <a:xfrm>
            <a:off x="602492" y="4987805"/>
            <a:ext cx="2672535" cy="4708981"/>
          </a:xfrm>
          <a:prstGeom prst="rect">
            <a:avLst/>
          </a:prstGeom>
          <a:noFill/>
          <a:ln>
            <a:noFill/>
          </a:ln>
        </p:spPr>
        <p:txBody>
          <a:bodyPr spcFirstLastPara="1" wrap="square" lIns="0" tIns="0" rIns="0" bIns="0" anchor="t" anchorCtr="0">
            <a:spAutoFit/>
          </a:bodyPr>
          <a:lstStyle/>
          <a:p>
            <a:pPr marL="0" marR="0" lvl="0" indent="0" algn="just" rtl="0">
              <a:spcBef>
                <a:spcPts val="0"/>
              </a:spcBef>
              <a:spcAft>
                <a:spcPts val="0"/>
              </a:spcAft>
              <a:buNone/>
            </a:pPr>
            <a:r>
              <a:rPr lang="en-US" sz="1800" i="0" u="none" strike="noStrike" cap="none" dirty="0">
                <a:solidFill>
                  <a:srgbClr val="3F4536"/>
                </a:solidFill>
                <a:latin typeface="DM Sans"/>
                <a:ea typeface="DM Sans"/>
                <a:cs typeface="DM Sans"/>
                <a:sym typeface="DM Sans"/>
              </a:rPr>
              <a:t>In the United Kingdom, there are several environmental regulations and laws, such as the Environmental Protection Act of 1990 to ensure cleanliness and zero landfills, the Environment Act-2021 to ensure pollution-free circumstances, etc., lead Imperial Hotel to adopt sustainability practices (Rasoolimanesh et al., 2023).</a:t>
            </a:r>
            <a:endParaRPr sz="1100" dirty="0"/>
          </a:p>
        </p:txBody>
      </p:sp>
      <p:sp>
        <p:nvSpPr>
          <p:cNvPr id="397" name="Google Shape;397;p27"/>
          <p:cNvSpPr txBox="1"/>
          <p:nvPr/>
        </p:nvSpPr>
        <p:spPr>
          <a:xfrm>
            <a:off x="3529045" y="4969129"/>
            <a:ext cx="2672535" cy="4678204"/>
          </a:xfrm>
          <a:prstGeom prst="rect">
            <a:avLst/>
          </a:prstGeom>
          <a:noFill/>
          <a:ln>
            <a:noFill/>
          </a:ln>
        </p:spPr>
        <p:txBody>
          <a:bodyPr spcFirstLastPara="1" wrap="square" lIns="0" tIns="0" rIns="0" bIns="0" anchor="t" anchorCtr="0">
            <a:spAutoFit/>
          </a:bodyPr>
          <a:lstStyle/>
          <a:p>
            <a:pPr algn="just"/>
            <a:r>
              <a:rPr lang="en-US" sz="1600" dirty="0">
                <a:solidFill>
                  <a:srgbClr val="3F4536"/>
                </a:solidFill>
                <a:latin typeface="DM Sans"/>
              </a:rPr>
              <a:t>To practice sustainability measures, the economic environment is also essential because installing sustainable technologies during a recession or inflation could be expensive, and companies have less retained earnings and low investment. </a:t>
            </a:r>
          </a:p>
          <a:p>
            <a:pPr algn="just"/>
            <a:r>
              <a:rPr lang="en-US" sz="1600" dirty="0">
                <a:solidFill>
                  <a:srgbClr val="3F4536"/>
                </a:solidFill>
                <a:latin typeface="DM Sans"/>
              </a:rPr>
              <a:t>For example, after the death of Queen Elizabeth II in 2022, Covid-19 and inflation, the economy have become slow, impacting the sustainable practices of the hotel business (Gov. </a:t>
            </a:r>
            <a:r>
              <a:rPr lang="en-US" sz="1600" dirty="0" err="1">
                <a:solidFill>
                  <a:srgbClr val="3F4536"/>
                </a:solidFill>
                <a:latin typeface="DM Sans"/>
              </a:rPr>
              <a:t>uk</a:t>
            </a:r>
            <a:r>
              <a:rPr lang="en-US" sz="1600" dirty="0">
                <a:solidFill>
                  <a:srgbClr val="3F4536"/>
                </a:solidFill>
                <a:latin typeface="DM Sans"/>
              </a:rPr>
              <a:t>, 2023). </a:t>
            </a:r>
            <a:endParaRPr sz="1600" dirty="0">
              <a:solidFill>
                <a:srgbClr val="3F4536"/>
              </a:solidFill>
              <a:latin typeface="DM Sans"/>
            </a:endParaRPr>
          </a:p>
        </p:txBody>
      </p:sp>
      <p:sp>
        <p:nvSpPr>
          <p:cNvPr id="398" name="Google Shape;398;p27"/>
          <p:cNvSpPr txBox="1"/>
          <p:nvPr/>
        </p:nvSpPr>
        <p:spPr>
          <a:xfrm>
            <a:off x="6373031" y="4969129"/>
            <a:ext cx="2672535" cy="4616648"/>
          </a:xfrm>
          <a:prstGeom prst="rect">
            <a:avLst/>
          </a:prstGeom>
          <a:noFill/>
          <a:ln>
            <a:noFill/>
          </a:ln>
        </p:spPr>
        <p:txBody>
          <a:bodyPr spcFirstLastPara="1" wrap="square" lIns="0" tIns="0" rIns="0" bIns="0" anchor="t" anchorCtr="0">
            <a:spAutoFit/>
          </a:bodyPr>
          <a:lstStyle/>
          <a:p>
            <a:pPr marL="0" marR="0" lvl="0" indent="0" algn="just" rtl="0">
              <a:spcBef>
                <a:spcPts val="0"/>
              </a:spcBef>
              <a:spcAft>
                <a:spcPts val="0"/>
              </a:spcAft>
              <a:buNone/>
            </a:pPr>
            <a:r>
              <a:rPr lang="en-US" sz="2000" b="0" i="0" u="none" strike="noStrike" cap="none" dirty="0">
                <a:solidFill>
                  <a:srgbClr val="3F4536"/>
                </a:solidFill>
                <a:latin typeface="DM Sans"/>
                <a:ea typeface="DM Sans"/>
                <a:cs typeface="DM Sans"/>
                <a:sym typeface="DM Sans"/>
              </a:rPr>
              <a:t>The demand for eco-friendly practices is mainly driven by social awareness and shifting consumer preferences toward sustainability. </a:t>
            </a:r>
          </a:p>
          <a:p>
            <a:pPr marL="0" marR="0" lvl="0" indent="0" algn="just" rtl="0">
              <a:spcBef>
                <a:spcPts val="0"/>
              </a:spcBef>
              <a:spcAft>
                <a:spcPts val="0"/>
              </a:spcAft>
              <a:buNone/>
            </a:pPr>
            <a:endParaRPr lang="en-US" sz="2000" b="0" i="0" u="none" strike="noStrike" cap="none" dirty="0">
              <a:solidFill>
                <a:srgbClr val="3F4536"/>
              </a:solidFill>
              <a:latin typeface="DM Sans"/>
              <a:ea typeface="DM Sans"/>
              <a:cs typeface="DM Sans"/>
              <a:sym typeface="DM Sans"/>
            </a:endParaRPr>
          </a:p>
          <a:p>
            <a:pPr marL="0" marR="0" lvl="0" indent="0" algn="just" rtl="0">
              <a:spcBef>
                <a:spcPts val="0"/>
              </a:spcBef>
              <a:spcAft>
                <a:spcPts val="0"/>
              </a:spcAft>
              <a:buNone/>
            </a:pPr>
            <a:r>
              <a:rPr lang="en-US" sz="2000" b="0" i="0" u="none" strike="noStrike" cap="none" dirty="0">
                <a:solidFill>
                  <a:srgbClr val="3F4536"/>
                </a:solidFill>
                <a:latin typeface="DM Sans"/>
                <a:ea typeface="DM Sans"/>
                <a:cs typeface="DM Sans"/>
                <a:sym typeface="DM Sans"/>
              </a:rPr>
              <a:t>Hence, companies must incorporate the expectations of society and its people to respond accordingly (Jones and Walmsley, 2022).</a:t>
            </a:r>
          </a:p>
        </p:txBody>
      </p:sp>
      <p:sp>
        <p:nvSpPr>
          <p:cNvPr id="400" name="Google Shape;400;p27"/>
          <p:cNvSpPr txBox="1"/>
          <p:nvPr/>
        </p:nvSpPr>
        <p:spPr>
          <a:xfrm>
            <a:off x="12143569" y="4947312"/>
            <a:ext cx="2672535" cy="4616648"/>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2000" b="0" i="0" u="none" strike="noStrike" cap="none" dirty="0">
                <a:solidFill>
                  <a:srgbClr val="3F4536"/>
                </a:solidFill>
                <a:latin typeface="DM Sans"/>
                <a:ea typeface="DM Sans"/>
                <a:cs typeface="DM Sans"/>
                <a:sym typeface="DM Sans"/>
              </a:rPr>
              <a:t>The hotel sector has a sizable negative influence on the environment regarding energy use, food waste, environmental trash management, and water use. Imperial Hotel must evaluate its impact on the environment and implement strategies to lessen it (Chen et al., 2022).</a:t>
            </a:r>
            <a:endParaRPr sz="1200" dirty="0"/>
          </a:p>
        </p:txBody>
      </p:sp>
      <p:sp>
        <p:nvSpPr>
          <p:cNvPr id="401" name="Google Shape;401;p27"/>
          <p:cNvSpPr txBox="1"/>
          <p:nvPr/>
        </p:nvSpPr>
        <p:spPr>
          <a:xfrm>
            <a:off x="15012973" y="4928616"/>
            <a:ext cx="2672535" cy="4985980"/>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1800" b="0" i="0" u="none" strike="noStrike" cap="none" dirty="0">
                <a:solidFill>
                  <a:srgbClr val="3F4536"/>
                </a:solidFill>
                <a:latin typeface="DM Sans"/>
                <a:ea typeface="DM Sans"/>
                <a:cs typeface="DM Sans"/>
                <a:sym typeface="DM Sans"/>
              </a:rPr>
              <a:t>Legal restrictions and regulations have a direct impact on sustainability practice. </a:t>
            </a:r>
            <a:endParaRPr lang="en-US" sz="1800" dirty="0">
              <a:solidFill>
                <a:srgbClr val="3F4536"/>
              </a:solidFill>
              <a:latin typeface="DM Sans"/>
              <a:ea typeface="DM Sans"/>
              <a:cs typeface="DM Sans"/>
              <a:sym typeface="DM Sans"/>
            </a:endParaRPr>
          </a:p>
          <a:p>
            <a:pPr marL="0" marR="0" lvl="0" indent="0" algn="l" rtl="0">
              <a:spcBef>
                <a:spcPts val="0"/>
              </a:spcBef>
              <a:spcAft>
                <a:spcPts val="0"/>
              </a:spcAft>
              <a:buNone/>
            </a:pPr>
            <a:r>
              <a:rPr lang="en-US" sz="1800" b="0" i="0" u="none" strike="noStrike" cap="none" dirty="0">
                <a:solidFill>
                  <a:srgbClr val="3F4536"/>
                </a:solidFill>
                <a:latin typeface="DM Sans"/>
                <a:ea typeface="DM Sans"/>
                <a:cs typeface="DM Sans"/>
                <a:sym typeface="DM Sans"/>
              </a:rPr>
              <a:t>It is essential to consider factors like criteria for energy productivity, waste management standards, building codes, waste management standards, and natural grants. </a:t>
            </a:r>
          </a:p>
          <a:p>
            <a:pPr marL="0" marR="0" lvl="0" indent="0" algn="l" rtl="0">
              <a:spcBef>
                <a:spcPts val="0"/>
              </a:spcBef>
              <a:spcAft>
                <a:spcPts val="0"/>
              </a:spcAft>
              <a:buNone/>
            </a:pPr>
            <a:r>
              <a:rPr lang="en-US" sz="1800" b="0" i="0" u="none" strike="noStrike" cap="none" dirty="0">
                <a:solidFill>
                  <a:srgbClr val="3F4536"/>
                </a:solidFill>
                <a:latin typeface="DM Sans"/>
                <a:ea typeface="DM Sans"/>
                <a:cs typeface="DM Sans"/>
                <a:sym typeface="DM Sans"/>
              </a:rPr>
              <a:t>The Imperial Hotel must adhere to the legislation properly (Gordon, 2020).</a:t>
            </a:r>
          </a:p>
        </p:txBody>
      </p:sp>
      <p:pic>
        <p:nvPicPr>
          <p:cNvPr id="2" name="Picture 1">
            <a:extLst>
              <a:ext uri="{FF2B5EF4-FFF2-40B4-BE49-F238E27FC236}">
                <a16:creationId xmlns:a16="http://schemas.microsoft.com/office/drawing/2014/main" id="{8F14CB06-E6D1-4B94-B492-0CF980003C24}"/>
              </a:ext>
            </a:extLst>
          </p:cNvPr>
          <p:cNvPicPr>
            <a:picLocks noChangeAspect="1"/>
          </p:cNvPicPr>
          <p:nvPr/>
        </p:nvPicPr>
        <p:blipFill>
          <a:blip r:embed="rId3"/>
          <a:stretch>
            <a:fillRect/>
          </a:stretch>
        </p:blipFill>
        <p:spPr>
          <a:xfrm>
            <a:off x="787434" y="1574958"/>
            <a:ext cx="1905000" cy="1905000"/>
          </a:xfrm>
          <a:prstGeom prst="rect">
            <a:avLst/>
          </a:prstGeom>
        </p:spPr>
      </p:pic>
      <p:pic>
        <p:nvPicPr>
          <p:cNvPr id="3" name="Picture 2">
            <a:extLst>
              <a:ext uri="{FF2B5EF4-FFF2-40B4-BE49-F238E27FC236}">
                <a16:creationId xmlns:a16="http://schemas.microsoft.com/office/drawing/2014/main" id="{27B70FF8-A227-4F9A-BDB7-ECCCCDECFF5D}"/>
              </a:ext>
            </a:extLst>
          </p:cNvPr>
          <p:cNvPicPr>
            <a:picLocks noChangeAspect="1"/>
          </p:cNvPicPr>
          <p:nvPr/>
        </p:nvPicPr>
        <p:blipFill>
          <a:blip r:embed="rId4"/>
          <a:stretch>
            <a:fillRect/>
          </a:stretch>
        </p:blipFill>
        <p:spPr>
          <a:xfrm>
            <a:off x="3762896" y="1875025"/>
            <a:ext cx="1367043" cy="1367043"/>
          </a:xfrm>
          <a:prstGeom prst="rect">
            <a:avLst/>
          </a:prstGeom>
        </p:spPr>
      </p:pic>
      <p:pic>
        <p:nvPicPr>
          <p:cNvPr id="4" name="Picture 3">
            <a:extLst>
              <a:ext uri="{FF2B5EF4-FFF2-40B4-BE49-F238E27FC236}">
                <a16:creationId xmlns:a16="http://schemas.microsoft.com/office/drawing/2014/main" id="{03ACA4DB-F67A-48B9-93DB-431373B32202}"/>
              </a:ext>
            </a:extLst>
          </p:cNvPr>
          <p:cNvPicPr>
            <a:picLocks noChangeAspect="1"/>
          </p:cNvPicPr>
          <p:nvPr/>
        </p:nvPicPr>
        <p:blipFill>
          <a:blip r:embed="rId5"/>
          <a:stretch>
            <a:fillRect/>
          </a:stretch>
        </p:blipFill>
        <p:spPr>
          <a:xfrm>
            <a:off x="6716707" y="1643214"/>
            <a:ext cx="1768488" cy="1768488"/>
          </a:xfrm>
          <a:prstGeom prst="rect">
            <a:avLst/>
          </a:prstGeom>
        </p:spPr>
      </p:pic>
      <p:pic>
        <p:nvPicPr>
          <p:cNvPr id="5" name="Picture 4">
            <a:extLst>
              <a:ext uri="{FF2B5EF4-FFF2-40B4-BE49-F238E27FC236}">
                <a16:creationId xmlns:a16="http://schemas.microsoft.com/office/drawing/2014/main" id="{FD4DD8C8-4FA4-4D0F-97B4-6CFA3C6D29F1}"/>
              </a:ext>
            </a:extLst>
          </p:cNvPr>
          <p:cNvPicPr>
            <a:picLocks noChangeAspect="1"/>
          </p:cNvPicPr>
          <p:nvPr/>
        </p:nvPicPr>
        <p:blipFill>
          <a:blip r:embed="rId6"/>
          <a:stretch>
            <a:fillRect/>
          </a:stretch>
        </p:blipFill>
        <p:spPr>
          <a:xfrm>
            <a:off x="9802807" y="1643214"/>
            <a:ext cx="1452460" cy="1452460"/>
          </a:xfrm>
          <a:prstGeom prst="rect">
            <a:avLst/>
          </a:prstGeom>
        </p:spPr>
      </p:pic>
      <p:sp>
        <p:nvSpPr>
          <p:cNvPr id="6" name="TextBox 5">
            <a:extLst>
              <a:ext uri="{FF2B5EF4-FFF2-40B4-BE49-F238E27FC236}">
                <a16:creationId xmlns:a16="http://schemas.microsoft.com/office/drawing/2014/main" id="{517DF645-8C04-46D2-A425-986057F134EE}"/>
              </a:ext>
            </a:extLst>
          </p:cNvPr>
          <p:cNvSpPr txBox="1"/>
          <p:nvPr/>
        </p:nvSpPr>
        <p:spPr>
          <a:xfrm>
            <a:off x="9247184" y="4987805"/>
            <a:ext cx="2578024" cy="4708981"/>
          </a:xfrm>
          <a:prstGeom prst="rect">
            <a:avLst/>
          </a:prstGeom>
          <a:noFill/>
        </p:spPr>
        <p:txBody>
          <a:bodyPr wrap="square" rtlCol="0">
            <a:spAutoFit/>
          </a:bodyPr>
          <a:lstStyle/>
          <a:p>
            <a:r>
              <a:rPr lang="en-US" sz="2000" dirty="0">
                <a:solidFill>
                  <a:srgbClr val="3F4536"/>
                </a:solidFill>
                <a:latin typeface="DM Sans"/>
              </a:rPr>
              <a:t>The Imperial Hotel may use cut, including renewable energy sources like solar panels, energy-efficient lightingting-edge setups, and sustainable building infrastructure and management systems (Hoang et al., 2023). </a:t>
            </a:r>
          </a:p>
        </p:txBody>
      </p:sp>
      <p:pic>
        <p:nvPicPr>
          <p:cNvPr id="7" name="Picture 6">
            <a:extLst>
              <a:ext uri="{FF2B5EF4-FFF2-40B4-BE49-F238E27FC236}">
                <a16:creationId xmlns:a16="http://schemas.microsoft.com/office/drawing/2014/main" id="{82B4DC22-FAFF-47CC-A7FE-AE8DF379E352}"/>
              </a:ext>
            </a:extLst>
          </p:cNvPr>
          <p:cNvPicPr>
            <a:picLocks noChangeAspect="1"/>
          </p:cNvPicPr>
          <p:nvPr/>
        </p:nvPicPr>
        <p:blipFill>
          <a:blip r:embed="rId7">
            <a:clrChange>
              <a:clrFrom>
                <a:srgbClr val="FFFFFF"/>
              </a:clrFrom>
              <a:clrTo>
                <a:srgbClr val="FFFFFF">
                  <a:alpha val="0"/>
                </a:srgbClr>
              </a:clrTo>
            </a:clrChange>
          </a:blip>
          <a:stretch>
            <a:fillRect/>
          </a:stretch>
        </p:blipFill>
        <p:spPr>
          <a:xfrm>
            <a:off x="15402473" y="1490726"/>
            <a:ext cx="1905000" cy="1905000"/>
          </a:xfrm>
          <a:prstGeom prst="rect">
            <a:avLst/>
          </a:prstGeom>
        </p:spPr>
      </p:pic>
      <p:pic>
        <p:nvPicPr>
          <p:cNvPr id="8" name="Picture 7">
            <a:extLst>
              <a:ext uri="{FF2B5EF4-FFF2-40B4-BE49-F238E27FC236}">
                <a16:creationId xmlns:a16="http://schemas.microsoft.com/office/drawing/2014/main" id="{4037AF4E-F245-4E80-9968-137B14089534}"/>
              </a:ext>
            </a:extLst>
          </p:cNvPr>
          <p:cNvPicPr>
            <a:picLocks noChangeAspect="1"/>
          </p:cNvPicPr>
          <p:nvPr/>
        </p:nvPicPr>
        <p:blipFill>
          <a:blip r:embed="rId8"/>
          <a:stretch>
            <a:fillRect/>
          </a:stretch>
        </p:blipFill>
        <p:spPr>
          <a:xfrm>
            <a:off x="12881041" y="1770649"/>
            <a:ext cx="1452459" cy="1452459"/>
          </a:xfrm>
          <a:prstGeom prst="rect">
            <a:avLst/>
          </a:prstGeom>
        </p:spPr>
      </p:pic>
    </p:spTree>
  </p:cSld>
  <p:clrMapOvr>
    <a:masterClrMapping/>
  </p:clrMapOvr>
  <p:transition>
    <p:push/>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78"/>
        <p:cNvGrpSpPr/>
        <p:nvPr/>
      </p:nvGrpSpPr>
      <p:grpSpPr>
        <a:xfrm>
          <a:off x="0" y="0"/>
          <a:ext cx="0" cy="0"/>
          <a:chOff x="0" y="0"/>
          <a:chExt cx="0" cy="0"/>
        </a:xfrm>
      </p:grpSpPr>
      <p:cxnSp>
        <p:nvCxnSpPr>
          <p:cNvPr id="180" name="Google Shape;180;p17"/>
          <p:cNvCxnSpPr/>
          <p:nvPr/>
        </p:nvCxnSpPr>
        <p:spPr>
          <a:xfrm>
            <a:off x="469143" y="598506"/>
            <a:ext cx="17349715" cy="0"/>
          </a:xfrm>
          <a:prstGeom prst="straightConnector1">
            <a:avLst/>
          </a:prstGeom>
          <a:noFill/>
          <a:ln w="38100" cap="flat" cmpd="sng">
            <a:solidFill>
              <a:srgbClr val="3F4536"/>
            </a:solidFill>
            <a:prstDash val="solid"/>
            <a:round/>
            <a:headEnd type="none" w="sm" len="sm"/>
            <a:tailEnd type="none" w="sm" len="sm"/>
          </a:ln>
        </p:spPr>
      </p:cxnSp>
      <p:cxnSp>
        <p:nvCxnSpPr>
          <p:cNvPr id="181" name="Google Shape;181;p17"/>
          <p:cNvCxnSpPr/>
          <p:nvPr/>
        </p:nvCxnSpPr>
        <p:spPr>
          <a:xfrm>
            <a:off x="469143" y="9681901"/>
            <a:ext cx="17349715" cy="0"/>
          </a:xfrm>
          <a:prstGeom prst="straightConnector1">
            <a:avLst/>
          </a:prstGeom>
          <a:noFill/>
          <a:ln w="38100" cap="flat" cmpd="sng">
            <a:solidFill>
              <a:srgbClr val="3F4536"/>
            </a:solidFill>
            <a:prstDash val="solid"/>
            <a:round/>
            <a:headEnd type="none" w="sm" len="sm"/>
            <a:tailEnd type="none" w="sm" len="sm"/>
          </a:ln>
        </p:spPr>
      </p:cxnSp>
      <p:sp>
        <p:nvSpPr>
          <p:cNvPr id="182" name="Google Shape;182;p17"/>
          <p:cNvSpPr txBox="1"/>
          <p:nvPr/>
        </p:nvSpPr>
        <p:spPr>
          <a:xfrm>
            <a:off x="1028700" y="605098"/>
            <a:ext cx="16230600" cy="1354217"/>
          </a:xfrm>
          <a:prstGeom prst="rect">
            <a:avLst/>
          </a:prstGeom>
          <a:noFill/>
          <a:ln>
            <a:noFill/>
          </a:ln>
        </p:spPr>
        <p:txBody>
          <a:bodyPr spcFirstLastPara="1" wrap="square" lIns="0" tIns="0" rIns="0" bIns="0" anchor="t" anchorCtr="0">
            <a:spAutoFit/>
          </a:bodyPr>
          <a:lstStyle/>
          <a:p>
            <a:pPr marL="0" marR="0" lvl="0" indent="0" algn="ctr" rtl="0">
              <a:spcBef>
                <a:spcPts val="0"/>
              </a:spcBef>
              <a:spcAft>
                <a:spcPts val="0"/>
              </a:spcAft>
              <a:buNone/>
            </a:pPr>
            <a:r>
              <a:rPr lang="en-US" sz="4400" b="1" i="0" u="none" strike="noStrike" cap="none" dirty="0">
                <a:solidFill>
                  <a:srgbClr val="3F4536"/>
                </a:solidFill>
                <a:latin typeface="DM Sans"/>
                <a:ea typeface="DM Sans"/>
                <a:cs typeface="DM Sans"/>
                <a:sym typeface="DM Sans"/>
              </a:rPr>
              <a:t>Applications of Contemporary Themes in the Hotel and Hospitality Sector</a:t>
            </a:r>
            <a:endParaRPr sz="700" dirty="0"/>
          </a:p>
        </p:txBody>
      </p:sp>
      <p:sp>
        <p:nvSpPr>
          <p:cNvPr id="3" name="TextBox 2">
            <a:extLst>
              <a:ext uri="{FF2B5EF4-FFF2-40B4-BE49-F238E27FC236}">
                <a16:creationId xmlns:a16="http://schemas.microsoft.com/office/drawing/2014/main" id="{8742EC78-B36A-465C-93E2-8B1EFCE6574F}"/>
              </a:ext>
            </a:extLst>
          </p:cNvPr>
          <p:cNvSpPr txBox="1"/>
          <p:nvPr/>
        </p:nvSpPr>
        <p:spPr>
          <a:xfrm>
            <a:off x="1028700" y="2842670"/>
            <a:ext cx="8921212" cy="5478423"/>
          </a:xfrm>
          <a:prstGeom prst="rect">
            <a:avLst/>
          </a:prstGeom>
          <a:noFill/>
        </p:spPr>
        <p:txBody>
          <a:bodyPr wrap="square" rtlCol="0">
            <a:spAutoFit/>
          </a:bodyPr>
          <a:lstStyle/>
          <a:p>
            <a:pPr marL="342900" indent="-342900" algn="just">
              <a:buFont typeface="Wingdings" panose="05000000000000000000" pitchFamily="2" charset="2"/>
              <a:buChar char="§"/>
            </a:pPr>
            <a:r>
              <a:rPr lang="en-US" sz="2400" dirty="0">
                <a:latin typeface="DM Sans" panose="020B0604020202020204" charset="0"/>
              </a:rPr>
              <a:t>Sustainability in the hotel and hospitality industry reflects the consideration of benefitting the current generation of guests without compromising the benefits for the future generation. </a:t>
            </a:r>
          </a:p>
          <a:p>
            <a:pPr marL="342900" indent="-342900" algn="just">
              <a:buFont typeface="Wingdings" panose="05000000000000000000" pitchFamily="2" charset="2"/>
              <a:buChar char="§"/>
            </a:pPr>
            <a:endParaRPr lang="en-US" sz="2400" dirty="0">
              <a:latin typeface="DM Sans" panose="020B0604020202020204" charset="0"/>
            </a:endParaRPr>
          </a:p>
          <a:p>
            <a:pPr marL="342900" indent="-342900" algn="just">
              <a:buFont typeface="Wingdings" panose="05000000000000000000" pitchFamily="2" charset="2"/>
              <a:buChar char="§"/>
            </a:pPr>
            <a:endParaRPr lang="en-US" sz="2400" dirty="0">
              <a:latin typeface="DM Sans" panose="020B0604020202020204" charset="0"/>
            </a:endParaRPr>
          </a:p>
          <a:p>
            <a:pPr marL="342900" indent="-342900" algn="just">
              <a:buFont typeface="Wingdings" panose="05000000000000000000" pitchFamily="2" charset="2"/>
              <a:buChar char="§"/>
            </a:pPr>
            <a:r>
              <a:rPr lang="en-US" sz="2400" dirty="0">
                <a:latin typeface="DM Sans" panose="020B0604020202020204" charset="0"/>
              </a:rPr>
              <a:t>It primarily reflects the activities concerning eco-friendly policies to preserve natural resources and safeguard the environment (Gov. </a:t>
            </a:r>
            <a:r>
              <a:rPr lang="en-US" sz="2400" dirty="0" err="1">
                <a:latin typeface="DM Sans" panose="020B0604020202020204" charset="0"/>
              </a:rPr>
              <a:t>uk</a:t>
            </a:r>
            <a:r>
              <a:rPr lang="en-US" sz="2400" dirty="0">
                <a:latin typeface="DM Sans" panose="020B0604020202020204" charset="0"/>
              </a:rPr>
              <a:t>, 2023). </a:t>
            </a:r>
          </a:p>
          <a:p>
            <a:pPr marL="342900" indent="-342900" algn="just">
              <a:buFont typeface="Wingdings" panose="05000000000000000000" pitchFamily="2" charset="2"/>
              <a:buChar char="§"/>
            </a:pPr>
            <a:endParaRPr lang="en-US" sz="2400" dirty="0">
              <a:latin typeface="DM Sans" panose="020B0604020202020204" charset="0"/>
            </a:endParaRPr>
          </a:p>
          <a:p>
            <a:pPr marL="342900" indent="-342900" algn="just">
              <a:buFont typeface="Wingdings" panose="05000000000000000000" pitchFamily="2" charset="2"/>
              <a:buChar char="§"/>
            </a:pPr>
            <a:r>
              <a:rPr lang="en-GB" sz="2400" dirty="0">
                <a:effectLst/>
                <a:latin typeface="DM Sans" panose="020B0604020202020204" charset="0"/>
                <a:ea typeface="Calibri" panose="020F0502020204030204" pitchFamily="34" charset="0"/>
                <a:cs typeface="Times New Roman" panose="02020603050405020304" pitchFamily="18" charset="0"/>
              </a:rPr>
              <a:t>Effective </a:t>
            </a:r>
            <a:r>
              <a:rPr lang="en-GB" sz="2400" b="1" dirty="0">
                <a:effectLst/>
                <a:latin typeface="DM Sans" panose="020B0604020202020204" charset="0"/>
                <a:ea typeface="Calibri" panose="020F0502020204030204" pitchFamily="34" charset="0"/>
                <a:cs typeface="Times New Roman" panose="02020603050405020304" pitchFamily="18" charset="0"/>
              </a:rPr>
              <a:t>food waste management </a:t>
            </a:r>
            <a:r>
              <a:rPr lang="en-GB" sz="2400" dirty="0">
                <a:effectLst/>
                <a:latin typeface="DM Sans" panose="020B0604020202020204" charset="0"/>
                <a:ea typeface="Calibri" panose="020F0502020204030204" pitchFamily="34" charset="0"/>
                <a:cs typeface="Times New Roman" panose="02020603050405020304" pitchFamily="18" charset="0"/>
              </a:rPr>
              <a:t>is one of the best solutions for achieving these objectives, enhancing hotel reputation, and ensuring global sustainability initiatives (</a:t>
            </a:r>
            <a:r>
              <a:rPr lang="en-GB" sz="2400" dirty="0">
                <a:solidFill>
                  <a:srgbClr val="000000"/>
                </a:solidFill>
                <a:effectLst/>
                <a:latin typeface="DM Sans" panose="020B0604020202020204" charset="0"/>
                <a:ea typeface="Calibri" panose="020F0502020204030204" pitchFamily="34" charset="0"/>
                <a:cs typeface="Times New Roman" panose="02020603050405020304" pitchFamily="18" charset="0"/>
              </a:rPr>
              <a:t>Rasoolimanesh et al., 2023)</a:t>
            </a:r>
            <a:r>
              <a:rPr lang="en-GB" sz="2400" dirty="0">
                <a:effectLst/>
                <a:latin typeface="DM Sans" panose="020B0604020202020204" charset="0"/>
                <a:ea typeface="Calibri" panose="020F0502020204030204" pitchFamily="34" charset="0"/>
                <a:cs typeface="Times New Roman" panose="02020603050405020304" pitchFamily="18" charset="0"/>
              </a:rPr>
              <a:t>.</a:t>
            </a:r>
            <a:endParaRPr lang="en-US" sz="2400" dirty="0">
              <a:effectLst/>
              <a:latin typeface="DM Sans" panose="020B0604020202020204" charset="0"/>
              <a:ea typeface="Calibri" panose="020F0502020204030204" pitchFamily="34" charset="0"/>
              <a:cs typeface="Times New Roman" panose="02020603050405020304" pitchFamily="18" charset="0"/>
            </a:endParaRPr>
          </a:p>
          <a:p>
            <a:endParaRPr lang="en-US" dirty="0"/>
          </a:p>
        </p:txBody>
      </p:sp>
      <p:pic>
        <p:nvPicPr>
          <p:cNvPr id="5" name="Picture 4">
            <a:extLst>
              <a:ext uri="{FF2B5EF4-FFF2-40B4-BE49-F238E27FC236}">
                <a16:creationId xmlns:a16="http://schemas.microsoft.com/office/drawing/2014/main" id="{6779F285-A945-4FCE-9B42-C2920ED96B7E}"/>
              </a:ext>
            </a:extLst>
          </p:cNvPr>
          <p:cNvPicPr>
            <a:picLocks noChangeAspect="1"/>
          </p:cNvPicPr>
          <p:nvPr/>
        </p:nvPicPr>
        <p:blipFill>
          <a:blip r:embed="rId3"/>
          <a:stretch>
            <a:fillRect/>
          </a:stretch>
        </p:blipFill>
        <p:spPr>
          <a:xfrm>
            <a:off x="10224522" y="3108403"/>
            <a:ext cx="7412549" cy="4946956"/>
          </a:xfrm>
          <a:prstGeom prst="rect">
            <a:avLst/>
          </a:prstGeom>
        </p:spPr>
      </p:pic>
    </p:spTree>
    <p:extLst>
      <p:ext uri="{BB962C8B-B14F-4D97-AF65-F5344CB8AC3E}">
        <p14:creationId xmlns:p14="http://schemas.microsoft.com/office/powerpoint/2010/main" val="2400256223"/>
      </p:ext>
    </p:extLst>
  </p:cSld>
  <p:clrMapOvr>
    <a:masterClrMapping/>
  </p:clrMapOvr>
  <p:transition>
    <p:push/>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78"/>
        <p:cNvGrpSpPr/>
        <p:nvPr/>
      </p:nvGrpSpPr>
      <p:grpSpPr>
        <a:xfrm>
          <a:off x="0" y="0"/>
          <a:ext cx="0" cy="0"/>
          <a:chOff x="0" y="0"/>
          <a:chExt cx="0" cy="0"/>
        </a:xfrm>
      </p:grpSpPr>
      <p:cxnSp>
        <p:nvCxnSpPr>
          <p:cNvPr id="180" name="Google Shape;180;p17"/>
          <p:cNvCxnSpPr/>
          <p:nvPr/>
        </p:nvCxnSpPr>
        <p:spPr>
          <a:xfrm>
            <a:off x="469143" y="598506"/>
            <a:ext cx="17349715" cy="0"/>
          </a:xfrm>
          <a:prstGeom prst="straightConnector1">
            <a:avLst/>
          </a:prstGeom>
          <a:noFill/>
          <a:ln w="38100" cap="flat" cmpd="sng">
            <a:solidFill>
              <a:srgbClr val="3F4536"/>
            </a:solidFill>
            <a:prstDash val="solid"/>
            <a:round/>
            <a:headEnd type="none" w="sm" len="sm"/>
            <a:tailEnd type="none" w="sm" len="sm"/>
          </a:ln>
        </p:spPr>
      </p:cxnSp>
      <p:cxnSp>
        <p:nvCxnSpPr>
          <p:cNvPr id="181" name="Google Shape;181;p17"/>
          <p:cNvCxnSpPr/>
          <p:nvPr/>
        </p:nvCxnSpPr>
        <p:spPr>
          <a:xfrm>
            <a:off x="469143" y="9681901"/>
            <a:ext cx="17349715" cy="0"/>
          </a:xfrm>
          <a:prstGeom prst="straightConnector1">
            <a:avLst/>
          </a:prstGeom>
          <a:noFill/>
          <a:ln w="38100" cap="flat" cmpd="sng">
            <a:solidFill>
              <a:srgbClr val="3F4536"/>
            </a:solidFill>
            <a:prstDash val="solid"/>
            <a:round/>
            <a:headEnd type="none" w="sm" len="sm"/>
            <a:tailEnd type="none" w="sm" len="sm"/>
          </a:ln>
        </p:spPr>
      </p:cxnSp>
      <p:sp>
        <p:nvSpPr>
          <p:cNvPr id="182" name="Google Shape;182;p17"/>
          <p:cNvSpPr txBox="1"/>
          <p:nvPr/>
        </p:nvSpPr>
        <p:spPr>
          <a:xfrm>
            <a:off x="1028700" y="605098"/>
            <a:ext cx="16230600" cy="677108"/>
          </a:xfrm>
          <a:prstGeom prst="rect">
            <a:avLst/>
          </a:prstGeom>
          <a:noFill/>
          <a:ln>
            <a:noFill/>
          </a:ln>
        </p:spPr>
        <p:txBody>
          <a:bodyPr spcFirstLastPara="1" wrap="square" lIns="0" tIns="0" rIns="0" bIns="0" anchor="t" anchorCtr="0">
            <a:spAutoFit/>
          </a:bodyPr>
          <a:lstStyle/>
          <a:p>
            <a:pPr marL="0" marR="0" lvl="0" indent="0" algn="ctr" rtl="0">
              <a:spcBef>
                <a:spcPts val="0"/>
              </a:spcBef>
              <a:spcAft>
                <a:spcPts val="0"/>
              </a:spcAft>
              <a:buNone/>
            </a:pPr>
            <a:r>
              <a:rPr lang="en-US" sz="4400" b="1" i="0" u="none" strike="noStrike" cap="none" dirty="0">
                <a:solidFill>
                  <a:srgbClr val="3F4536"/>
                </a:solidFill>
                <a:latin typeface="DM Sans"/>
                <a:ea typeface="DM Sans"/>
                <a:cs typeface="DM Sans"/>
                <a:sym typeface="DM Sans"/>
              </a:rPr>
              <a:t>CONT’D (Empirical Research)</a:t>
            </a:r>
            <a:endParaRPr sz="700" dirty="0"/>
          </a:p>
        </p:txBody>
      </p:sp>
      <p:sp>
        <p:nvSpPr>
          <p:cNvPr id="4" name="TextBox 3">
            <a:extLst>
              <a:ext uri="{FF2B5EF4-FFF2-40B4-BE49-F238E27FC236}">
                <a16:creationId xmlns:a16="http://schemas.microsoft.com/office/drawing/2014/main" id="{19E48D1F-1079-43B3-A379-C968578C9885}"/>
              </a:ext>
            </a:extLst>
          </p:cNvPr>
          <p:cNvSpPr txBox="1"/>
          <p:nvPr/>
        </p:nvSpPr>
        <p:spPr>
          <a:xfrm>
            <a:off x="1028700" y="1609542"/>
            <a:ext cx="9651250" cy="7509748"/>
          </a:xfrm>
          <a:prstGeom prst="rect">
            <a:avLst/>
          </a:prstGeom>
          <a:noFill/>
        </p:spPr>
        <p:txBody>
          <a:bodyPr wrap="square" rtlCol="0">
            <a:spAutoFit/>
          </a:bodyPr>
          <a:lstStyle/>
          <a:p>
            <a:pPr marL="342900" indent="-342900" algn="just">
              <a:buFont typeface="Wingdings" panose="05000000000000000000" pitchFamily="2" charset="2"/>
              <a:buChar char="§"/>
            </a:pPr>
            <a:r>
              <a:rPr lang="en-US" sz="2200" dirty="0">
                <a:latin typeface="DM Sans" panose="020B0604020202020204" charset="0"/>
              </a:rPr>
              <a:t>Experimental research can provide valuable insights into the efficacy and influence of these actions in the context of Imperial Hotel's sustainability measurement. </a:t>
            </a:r>
          </a:p>
          <a:p>
            <a:pPr marL="342900" indent="-342900" algn="just">
              <a:buFont typeface="Wingdings" panose="05000000000000000000" pitchFamily="2" charset="2"/>
              <a:buChar char="§"/>
            </a:pPr>
            <a:endParaRPr lang="en-US" sz="2200" dirty="0">
              <a:latin typeface="DM Sans" panose="020B0604020202020204" charset="0"/>
            </a:endParaRPr>
          </a:p>
          <a:p>
            <a:pPr marL="342900" indent="-342900" algn="just">
              <a:buFont typeface="Wingdings" panose="05000000000000000000" pitchFamily="2" charset="2"/>
              <a:buChar char="§"/>
            </a:pPr>
            <a:r>
              <a:rPr lang="en-US" sz="2200" dirty="0">
                <a:latin typeface="DM Sans" panose="020B0604020202020204" charset="0"/>
              </a:rPr>
              <a:t>Various tactics and strategies can be used to measure the sustainability practice of Imperial Hotel. </a:t>
            </a:r>
          </a:p>
          <a:p>
            <a:pPr marL="342900" indent="-342900" algn="just">
              <a:buFont typeface="Wingdings" panose="05000000000000000000" pitchFamily="2" charset="2"/>
              <a:buChar char="§"/>
            </a:pPr>
            <a:endParaRPr lang="en-US" sz="2200" dirty="0">
              <a:latin typeface="DM Sans" panose="020B0604020202020204" charset="0"/>
            </a:endParaRPr>
          </a:p>
          <a:p>
            <a:pPr marL="342900" indent="-342900" algn="just">
              <a:buFont typeface="Wingdings" panose="05000000000000000000" pitchFamily="2" charset="2"/>
              <a:buChar char="§"/>
            </a:pPr>
            <a:r>
              <a:rPr lang="en-US" sz="2200" dirty="0">
                <a:latin typeface="DM Sans" panose="020B0604020202020204" charset="0"/>
              </a:rPr>
              <a:t>Observations and surveys can be managed by guests, employees, suppliers, and business partners of the hotel to learn about their perceptions, attitudes, views, and concerns regarding the hotel's sustainability practices. </a:t>
            </a:r>
          </a:p>
          <a:p>
            <a:pPr marL="342900" indent="-342900" algn="just">
              <a:buFont typeface="Wingdings" panose="05000000000000000000" pitchFamily="2" charset="2"/>
              <a:buChar char="§"/>
            </a:pPr>
            <a:endParaRPr lang="en-US" sz="2200" dirty="0">
              <a:latin typeface="DM Sans" panose="020B0604020202020204" charset="0"/>
            </a:endParaRPr>
          </a:p>
          <a:p>
            <a:pPr marL="342900" indent="-342900" algn="just">
              <a:buFont typeface="Wingdings" panose="05000000000000000000" pitchFamily="2" charset="2"/>
              <a:buChar char="§"/>
            </a:pPr>
            <a:endParaRPr lang="en-US" sz="2200" dirty="0">
              <a:latin typeface="DM Sans" panose="020B0604020202020204" charset="0"/>
            </a:endParaRPr>
          </a:p>
          <a:p>
            <a:pPr marL="342900" indent="-342900" algn="just">
              <a:buFont typeface="Wingdings" panose="05000000000000000000" pitchFamily="2" charset="2"/>
              <a:buChar char="§"/>
            </a:pPr>
            <a:r>
              <a:rPr lang="en-US" sz="2200" dirty="0">
                <a:latin typeface="DM Sans" panose="020B0604020202020204" charset="0"/>
              </a:rPr>
              <a:t>This can help to quickly detect solid points and areas of development (Pandey and Pandey, 2021). </a:t>
            </a:r>
          </a:p>
          <a:p>
            <a:pPr marL="342900" indent="-342900" algn="just">
              <a:buFont typeface="Wingdings" panose="05000000000000000000" pitchFamily="2" charset="2"/>
              <a:buChar char="§"/>
            </a:pPr>
            <a:endParaRPr lang="en-US" sz="2200" dirty="0">
              <a:latin typeface="DM Sans" panose="020B0604020202020204" charset="0"/>
            </a:endParaRPr>
          </a:p>
          <a:p>
            <a:pPr marL="342900" indent="-342900" algn="just">
              <a:buFont typeface="Wingdings" panose="05000000000000000000" pitchFamily="2" charset="2"/>
              <a:buChar char="§"/>
            </a:pPr>
            <a:r>
              <a:rPr lang="en-US" sz="2200" dirty="0">
                <a:latin typeface="DM Sans" panose="020B0604020202020204" charset="0"/>
              </a:rPr>
              <a:t>Qualitative data can also be collected through interviews and FGD (Focus Group Discussion) to learn about the stakeholders and their interactions. It can be possible to understand the impact of sustainable practices on employee morale, corporate governance, customer satisfaction, etc., to compile fact-based knowledge and insights (Greening, 2019). </a:t>
            </a:r>
          </a:p>
        </p:txBody>
      </p:sp>
      <p:pic>
        <p:nvPicPr>
          <p:cNvPr id="6" name="Picture 5">
            <a:extLst>
              <a:ext uri="{FF2B5EF4-FFF2-40B4-BE49-F238E27FC236}">
                <a16:creationId xmlns:a16="http://schemas.microsoft.com/office/drawing/2014/main" id="{0C1B3479-9207-490E-98E1-364AAE35738C}"/>
              </a:ext>
            </a:extLst>
          </p:cNvPr>
          <p:cNvPicPr>
            <a:picLocks noChangeAspect="1"/>
          </p:cNvPicPr>
          <p:nvPr/>
        </p:nvPicPr>
        <p:blipFill>
          <a:blip r:embed="rId3">
            <a:clrChange>
              <a:clrFrom>
                <a:srgbClr val="FFFFFF"/>
              </a:clrFrom>
              <a:clrTo>
                <a:srgbClr val="FFFFFF">
                  <a:alpha val="0"/>
                </a:srgbClr>
              </a:clrTo>
            </a:clrChange>
          </a:blip>
          <a:stretch>
            <a:fillRect/>
          </a:stretch>
        </p:blipFill>
        <p:spPr>
          <a:xfrm>
            <a:off x="12548461" y="1369355"/>
            <a:ext cx="4375689" cy="3787706"/>
          </a:xfrm>
          <a:prstGeom prst="rect">
            <a:avLst/>
          </a:prstGeom>
        </p:spPr>
      </p:pic>
      <p:pic>
        <p:nvPicPr>
          <p:cNvPr id="7" name="Picture 6">
            <a:extLst>
              <a:ext uri="{FF2B5EF4-FFF2-40B4-BE49-F238E27FC236}">
                <a16:creationId xmlns:a16="http://schemas.microsoft.com/office/drawing/2014/main" id="{47476C66-90B5-4CC1-8FBB-6FE53DFB3E6B}"/>
              </a:ext>
            </a:extLst>
          </p:cNvPr>
          <p:cNvPicPr>
            <a:picLocks noChangeAspect="1"/>
          </p:cNvPicPr>
          <p:nvPr/>
        </p:nvPicPr>
        <p:blipFill>
          <a:blip r:embed="rId4">
            <a:clrChange>
              <a:clrFrom>
                <a:srgbClr val="F5F5F5"/>
              </a:clrFrom>
              <a:clrTo>
                <a:srgbClr val="F5F5F5">
                  <a:alpha val="0"/>
                </a:srgbClr>
              </a:clrTo>
            </a:clrChange>
          </a:blip>
          <a:stretch>
            <a:fillRect/>
          </a:stretch>
        </p:blipFill>
        <p:spPr>
          <a:xfrm>
            <a:off x="11469819" y="5331584"/>
            <a:ext cx="6018244" cy="3787706"/>
          </a:xfrm>
          <a:prstGeom prst="rect">
            <a:avLst/>
          </a:prstGeom>
        </p:spPr>
      </p:pic>
    </p:spTree>
    <p:extLst>
      <p:ext uri="{BB962C8B-B14F-4D97-AF65-F5344CB8AC3E}">
        <p14:creationId xmlns:p14="http://schemas.microsoft.com/office/powerpoint/2010/main" val="1296440253"/>
      </p:ext>
    </p:extLst>
  </p:cSld>
  <p:clrMapOvr>
    <a:masterClrMapping/>
  </p:clrMapOvr>
  <p:transition>
    <p:push/>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78"/>
        <p:cNvGrpSpPr/>
        <p:nvPr/>
      </p:nvGrpSpPr>
      <p:grpSpPr>
        <a:xfrm>
          <a:off x="0" y="0"/>
          <a:ext cx="0" cy="0"/>
          <a:chOff x="0" y="0"/>
          <a:chExt cx="0" cy="0"/>
        </a:xfrm>
      </p:grpSpPr>
      <p:cxnSp>
        <p:nvCxnSpPr>
          <p:cNvPr id="180" name="Google Shape;180;p17"/>
          <p:cNvCxnSpPr/>
          <p:nvPr/>
        </p:nvCxnSpPr>
        <p:spPr>
          <a:xfrm>
            <a:off x="469143" y="598506"/>
            <a:ext cx="17349715" cy="0"/>
          </a:xfrm>
          <a:prstGeom prst="straightConnector1">
            <a:avLst/>
          </a:prstGeom>
          <a:noFill/>
          <a:ln w="38100" cap="flat" cmpd="sng">
            <a:solidFill>
              <a:srgbClr val="3F4536"/>
            </a:solidFill>
            <a:prstDash val="solid"/>
            <a:round/>
            <a:headEnd type="none" w="sm" len="sm"/>
            <a:tailEnd type="none" w="sm" len="sm"/>
          </a:ln>
        </p:spPr>
      </p:cxnSp>
      <p:cxnSp>
        <p:nvCxnSpPr>
          <p:cNvPr id="181" name="Google Shape;181;p17"/>
          <p:cNvCxnSpPr/>
          <p:nvPr/>
        </p:nvCxnSpPr>
        <p:spPr>
          <a:xfrm>
            <a:off x="469143" y="9681901"/>
            <a:ext cx="17349715" cy="0"/>
          </a:xfrm>
          <a:prstGeom prst="straightConnector1">
            <a:avLst/>
          </a:prstGeom>
          <a:noFill/>
          <a:ln w="38100" cap="flat" cmpd="sng">
            <a:solidFill>
              <a:srgbClr val="3F4536"/>
            </a:solidFill>
            <a:prstDash val="solid"/>
            <a:round/>
            <a:headEnd type="none" w="sm" len="sm"/>
            <a:tailEnd type="none" w="sm" len="sm"/>
          </a:ln>
        </p:spPr>
      </p:cxnSp>
      <p:sp>
        <p:nvSpPr>
          <p:cNvPr id="182" name="Google Shape;182;p17"/>
          <p:cNvSpPr txBox="1"/>
          <p:nvPr/>
        </p:nvSpPr>
        <p:spPr>
          <a:xfrm>
            <a:off x="1028700" y="605098"/>
            <a:ext cx="16230600" cy="677108"/>
          </a:xfrm>
          <a:prstGeom prst="rect">
            <a:avLst/>
          </a:prstGeom>
          <a:noFill/>
          <a:ln>
            <a:noFill/>
          </a:ln>
        </p:spPr>
        <p:txBody>
          <a:bodyPr spcFirstLastPara="1" wrap="square" lIns="0" tIns="0" rIns="0" bIns="0" anchor="t" anchorCtr="0">
            <a:spAutoFit/>
          </a:bodyPr>
          <a:lstStyle/>
          <a:p>
            <a:pPr marL="0" marR="0" lvl="0" indent="0" algn="ctr" rtl="0">
              <a:spcBef>
                <a:spcPts val="0"/>
              </a:spcBef>
              <a:spcAft>
                <a:spcPts val="0"/>
              </a:spcAft>
              <a:buNone/>
            </a:pPr>
            <a:r>
              <a:rPr lang="en-US" sz="4400" b="1" i="0" u="none" strike="noStrike" cap="none" dirty="0">
                <a:solidFill>
                  <a:srgbClr val="3F4536"/>
                </a:solidFill>
                <a:latin typeface="DM Sans"/>
                <a:ea typeface="DM Sans"/>
                <a:cs typeface="DM Sans"/>
                <a:sym typeface="DM Sans"/>
              </a:rPr>
              <a:t>CONT’D (Responses of Management)</a:t>
            </a:r>
            <a:endParaRPr sz="700" dirty="0"/>
          </a:p>
        </p:txBody>
      </p:sp>
      <p:grpSp>
        <p:nvGrpSpPr>
          <p:cNvPr id="5" name="Group 4">
            <a:extLst>
              <a:ext uri="{FF2B5EF4-FFF2-40B4-BE49-F238E27FC236}">
                <a16:creationId xmlns:a16="http://schemas.microsoft.com/office/drawing/2014/main" id="{08B5C241-D6AC-4B9A-BF33-F3806D6B0C61}"/>
              </a:ext>
            </a:extLst>
          </p:cNvPr>
          <p:cNvGrpSpPr/>
          <p:nvPr/>
        </p:nvGrpSpPr>
        <p:grpSpPr>
          <a:xfrm>
            <a:off x="9986720" y="1970839"/>
            <a:ext cx="6788258" cy="3861556"/>
            <a:chOff x="1028700" y="3117713"/>
            <a:chExt cx="6788258" cy="3861556"/>
          </a:xfrm>
        </p:grpSpPr>
        <p:sp>
          <p:nvSpPr>
            <p:cNvPr id="2" name="TextBox 1">
              <a:extLst>
                <a:ext uri="{FF2B5EF4-FFF2-40B4-BE49-F238E27FC236}">
                  <a16:creationId xmlns:a16="http://schemas.microsoft.com/office/drawing/2014/main" id="{86FC11E4-1C24-40A5-AEAB-EB58BD032215}"/>
                </a:ext>
              </a:extLst>
            </p:cNvPr>
            <p:cNvSpPr txBox="1"/>
            <p:nvPr/>
          </p:nvSpPr>
          <p:spPr>
            <a:xfrm>
              <a:off x="1028700" y="3809170"/>
              <a:ext cx="6788258" cy="3170099"/>
            </a:xfrm>
            <a:prstGeom prst="rect">
              <a:avLst/>
            </a:prstGeom>
            <a:noFill/>
          </p:spPr>
          <p:txBody>
            <a:bodyPr wrap="square" rtlCol="0">
              <a:spAutoFit/>
            </a:bodyPr>
            <a:lstStyle/>
            <a:p>
              <a:pPr marL="342900" indent="-342900" algn="just">
                <a:buFont typeface="Wingdings" panose="05000000000000000000" pitchFamily="2" charset="2"/>
                <a:buChar char="§"/>
              </a:pPr>
              <a:r>
                <a:rPr lang="en-US" sz="2000" dirty="0">
                  <a:latin typeface="DM Sans" panose="020B0604020202020204" charset="0"/>
                </a:rPr>
                <a:t>Another approach to effective food waste management can be giving excess food to local charities and food banks. Imperial Hotel may help combat food shortage in the local community by sharing edible excess food (Hoang et al., 2023).</a:t>
              </a:r>
            </a:p>
            <a:p>
              <a:pPr algn="just"/>
              <a:endParaRPr lang="en-US" sz="2000" dirty="0">
                <a:latin typeface="DM Sans" panose="020B0604020202020204" charset="0"/>
              </a:endParaRPr>
            </a:p>
            <a:p>
              <a:pPr marL="342900" indent="-342900" algn="just">
                <a:buFont typeface="Wingdings" panose="05000000000000000000" pitchFamily="2" charset="2"/>
                <a:buChar char="§"/>
              </a:pPr>
              <a:r>
                <a:rPr lang="en-US" sz="2000" dirty="0">
                  <a:latin typeface="DM Sans" panose="020B0604020202020204" charset="0"/>
                </a:rPr>
                <a:t>Limitations: Implementing food charity programs, there are limitations to collaboration with local charity organisations, the requirement of thoughtful planning, and proper food security procedures. </a:t>
              </a:r>
            </a:p>
          </p:txBody>
        </p:sp>
        <p:sp>
          <p:nvSpPr>
            <p:cNvPr id="3" name="TextBox 2">
              <a:extLst>
                <a:ext uri="{FF2B5EF4-FFF2-40B4-BE49-F238E27FC236}">
                  <a16:creationId xmlns:a16="http://schemas.microsoft.com/office/drawing/2014/main" id="{D9C60A6F-A05E-4057-A5CF-B5C03FEBE687}"/>
                </a:ext>
              </a:extLst>
            </p:cNvPr>
            <p:cNvSpPr txBox="1"/>
            <p:nvPr/>
          </p:nvSpPr>
          <p:spPr>
            <a:xfrm>
              <a:off x="1509148" y="3117713"/>
              <a:ext cx="6307810" cy="584775"/>
            </a:xfrm>
            <a:prstGeom prst="rect">
              <a:avLst/>
            </a:prstGeom>
            <a:solidFill>
              <a:srgbClr val="0070C0"/>
            </a:solidFill>
          </p:spPr>
          <p:txBody>
            <a:bodyPr wrap="square" rtlCol="0">
              <a:spAutoFit/>
            </a:bodyPr>
            <a:lstStyle/>
            <a:p>
              <a:pPr algn="ctr"/>
              <a:r>
                <a:rPr lang="en-US" sz="3200" b="1" dirty="0">
                  <a:latin typeface="Agency FB" panose="020B0503020202020204" pitchFamily="34" charset="0"/>
                </a:rPr>
                <a:t>Food Donation and Redistribution</a:t>
              </a:r>
            </a:p>
          </p:txBody>
        </p:sp>
      </p:grpSp>
      <p:pic>
        <p:nvPicPr>
          <p:cNvPr id="8" name="Picture 7">
            <a:extLst>
              <a:ext uri="{FF2B5EF4-FFF2-40B4-BE49-F238E27FC236}">
                <a16:creationId xmlns:a16="http://schemas.microsoft.com/office/drawing/2014/main" id="{ECA4CA09-4AD3-48A3-8125-E2D9F0FB662A}"/>
              </a:ext>
            </a:extLst>
          </p:cNvPr>
          <p:cNvPicPr>
            <a:picLocks noChangeAspect="1"/>
          </p:cNvPicPr>
          <p:nvPr/>
        </p:nvPicPr>
        <p:blipFill>
          <a:blip r:embed="rId3">
            <a:clrChange>
              <a:clrFrom>
                <a:srgbClr val="FFFFFF"/>
              </a:clrFrom>
              <a:clrTo>
                <a:srgbClr val="FFFFFF">
                  <a:alpha val="0"/>
                </a:srgbClr>
              </a:clrTo>
            </a:clrChange>
          </a:blip>
          <a:stretch>
            <a:fillRect/>
          </a:stretch>
        </p:blipFill>
        <p:spPr>
          <a:xfrm>
            <a:off x="2626965" y="1437954"/>
            <a:ext cx="3029918" cy="3029918"/>
          </a:xfrm>
          <a:prstGeom prst="rect">
            <a:avLst/>
          </a:prstGeom>
        </p:spPr>
      </p:pic>
      <p:grpSp>
        <p:nvGrpSpPr>
          <p:cNvPr id="12" name="Group 11">
            <a:extLst>
              <a:ext uri="{FF2B5EF4-FFF2-40B4-BE49-F238E27FC236}">
                <a16:creationId xmlns:a16="http://schemas.microsoft.com/office/drawing/2014/main" id="{E94BFC51-73D2-430B-A94A-D30A1BEA7F47}"/>
              </a:ext>
            </a:extLst>
          </p:cNvPr>
          <p:cNvGrpSpPr/>
          <p:nvPr/>
        </p:nvGrpSpPr>
        <p:grpSpPr>
          <a:xfrm>
            <a:off x="1181100" y="4726954"/>
            <a:ext cx="6788258" cy="3861556"/>
            <a:chOff x="1028700" y="3117713"/>
            <a:chExt cx="6788258" cy="3861556"/>
          </a:xfrm>
        </p:grpSpPr>
        <p:sp>
          <p:nvSpPr>
            <p:cNvPr id="13" name="TextBox 12">
              <a:extLst>
                <a:ext uri="{FF2B5EF4-FFF2-40B4-BE49-F238E27FC236}">
                  <a16:creationId xmlns:a16="http://schemas.microsoft.com/office/drawing/2014/main" id="{7D487582-71D1-417C-AB1C-CECA20B7AABB}"/>
                </a:ext>
              </a:extLst>
            </p:cNvPr>
            <p:cNvSpPr txBox="1"/>
            <p:nvPr/>
          </p:nvSpPr>
          <p:spPr>
            <a:xfrm>
              <a:off x="1028700" y="3809170"/>
              <a:ext cx="6788258" cy="3170099"/>
            </a:xfrm>
            <a:prstGeom prst="rect">
              <a:avLst/>
            </a:prstGeom>
            <a:noFill/>
          </p:spPr>
          <p:txBody>
            <a:bodyPr wrap="square" rtlCol="0">
              <a:spAutoFit/>
            </a:bodyPr>
            <a:lstStyle/>
            <a:p>
              <a:pPr marL="342900" indent="-342900" algn="just">
                <a:buFont typeface="Wingdings" panose="05000000000000000000" pitchFamily="2" charset="2"/>
                <a:buChar char="§"/>
              </a:pPr>
              <a:r>
                <a:rPr lang="en-US" sz="2000" dirty="0">
                  <a:latin typeface="DM Sans" panose="020B0604020202020204" charset="0"/>
                </a:rPr>
                <a:t>The Imperial Hotel prevents food waste by involving in some tactics like menu planning based on demand analysis, training staff in handling and managing food service</a:t>
              </a:r>
            </a:p>
            <a:p>
              <a:pPr marL="342900" indent="-342900" algn="just">
                <a:buFont typeface="Wingdings" panose="05000000000000000000" pitchFamily="2" charset="2"/>
                <a:buChar char="§"/>
              </a:pPr>
              <a:endParaRPr lang="en-US" sz="2000" dirty="0">
                <a:latin typeface="DM Sans" panose="020B0604020202020204" charset="0"/>
              </a:endParaRPr>
            </a:p>
            <a:p>
              <a:pPr marL="342900" indent="-342900" algn="just">
                <a:buFont typeface="Wingdings" panose="05000000000000000000" pitchFamily="2" charset="2"/>
                <a:buChar char="§"/>
              </a:pPr>
              <a:r>
                <a:rPr lang="en-US" sz="2000" dirty="0">
                  <a:latin typeface="DM Sans" panose="020B0604020202020204" charset="0"/>
                </a:rPr>
                <a:t>Limitations: This approach is challenged by the customers' changing preferences because they want more items beyond their expected and ordered food items, and if not, it may dissatisfy the guests. </a:t>
              </a:r>
            </a:p>
          </p:txBody>
        </p:sp>
        <p:sp>
          <p:nvSpPr>
            <p:cNvPr id="14" name="TextBox 13">
              <a:extLst>
                <a:ext uri="{FF2B5EF4-FFF2-40B4-BE49-F238E27FC236}">
                  <a16:creationId xmlns:a16="http://schemas.microsoft.com/office/drawing/2014/main" id="{21C0DC2A-13EF-4DDC-8E19-A80DEDF61A09}"/>
                </a:ext>
              </a:extLst>
            </p:cNvPr>
            <p:cNvSpPr txBox="1"/>
            <p:nvPr/>
          </p:nvSpPr>
          <p:spPr>
            <a:xfrm>
              <a:off x="1509148" y="3117713"/>
              <a:ext cx="6307810" cy="584775"/>
            </a:xfrm>
            <a:prstGeom prst="rect">
              <a:avLst/>
            </a:prstGeom>
            <a:solidFill>
              <a:srgbClr val="0070C0"/>
            </a:solidFill>
          </p:spPr>
          <p:txBody>
            <a:bodyPr wrap="square" rtlCol="0">
              <a:spAutoFit/>
            </a:bodyPr>
            <a:lstStyle/>
            <a:p>
              <a:pPr algn="ctr"/>
              <a:r>
                <a:rPr lang="en-US" sz="3200" b="1" dirty="0">
                  <a:latin typeface="Agency FB" panose="020B0503020202020204" pitchFamily="34" charset="0"/>
                </a:rPr>
                <a:t>Food Waste Prevention </a:t>
              </a:r>
            </a:p>
          </p:txBody>
        </p:sp>
      </p:grpSp>
      <p:pic>
        <p:nvPicPr>
          <p:cNvPr id="9" name="Picture 8">
            <a:extLst>
              <a:ext uri="{FF2B5EF4-FFF2-40B4-BE49-F238E27FC236}">
                <a16:creationId xmlns:a16="http://schemas.microsoft.com/office/drawing/2014/main" id="{4C3925FC-1C23-4750-BE55-AA287841C1D9}"/>
              </a:ext>
            </a:extLst>
          </p:cNvPr>
          <p:cNvPicPr>
            <a:picLocks noChangeAspect="1"/>
          </p:cNvPicPr>
          <p:nvPr/>
        </p:nvPicPr>
        <p:blipFill>
          <a:blip r:embed="rId4">
            <a:clrChange>
              <a:clrFrom>
                <a:srgbClr val="FFFFFF"/>
              </a:clrFrom>
              <a:clrTo>
                <a:srgbClr val="FFFFFF">
                  <a:alpha val="0"/>
                </a:srgbClr>
              </a:clrTo>
            </a:clrChange>
          </a:blip>
          <a:stretch>
            <a:fillRect/>
          </a:stretch>
        </p:blipFill>
        <p:spPr>
          <a:xfrm>
            <a:off x="11143205" y="5859632"/>
            <a:ext cx="5370642" cy="3822269"/>
          </a:xfrm>
          <a:prstGeom prst="rect">
            <a:avLst/>
          </a:prstGeom>
        </p:spPr>
      </p:pic>
    </p:spTree>
    <p:extLst>
      <p:ext uri="{BB962C8B-B14F-4D97-AF65-F5344CB8AC3E}">
        <p14:creationId xmlns:p14="http://schemas.microsoft.com/office/powerpoint/2010/main" val="3068407812"/>
      </p:ext>
    </p:extLst>
  </p:cSld>
  <p:clrMapOvr>
    <a:masterClrMapping/>
  </p:clrMapOvr>
  <p:transition>
    <p:push/>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78"/>
        <p:cNvGrpSpPr/>
        <p:nvPr/>
      </p:nvGrpSpPr>
      <p:grpSpPr>
        <a:xfrm>
          <a:off x="0" y="0"/>
          <a:ext cx="0" cy="0"/>
          <a:chOff x="0" y="0"/>
          <a:chExt cx="0" cy="0"/>
        </a:xfrm>
      </p:grpSpPr>
      <p:cxnSp>
        <p:nvCxnSpPr>
          <p:cNvPr id="180" name="Google Shape;180;p17"/>
          <p:cNvCxnSpPr/>
          <p:nvPr/>
        </p:nvCxnSpPr>
        <p:spPr>
          <a:xfrm>
            <a:off x="469143" y="598506"/>
            <a:ext cx="17349715" cy="0"/>
          </a:xfrm>
          <a:prstGeom prst="straightConnector1">
            <a:avLst/>
          </a:prstGeom>
          <a:noFill/>
          <a:ln w="38100" cap="flat" cmpd="sng">
            <a:solidFill>
              <a:srgbClr val="3F4536"/>
            </a:solidFill>
            <a:prstDash val="solid"/>
            <a:round/>
            <a:headEnd type="none" w="sm" len="sm"/>
            <a:tailEnd type="none" w="sm" len="sm"/>
          </a:ln>
        </p:spPr>
      </p:cxnSp>
      <p:cxnSp>
        <p:nvCxnSpPr>
          <p:cNvPr id="181" name="Google Shape;181;p17"/>
          <p:cNvCxnSpPr/>
          <p:nvPr/>
        </p:nvCxnSpPr>
        <p:spPr>
          <a:xfrm>
            <a:off x="469143" y="9681901"/>
            <a:ext cx="17349715" cy="0"/>
          </a:xfrm>
          <a:prstGeom prst="straightConnector1">
            <a:avLst/>
          </a:prstGeom>
          <a:noFill/>
          <a:ln w="38100" cap="flat" cmpd="sng">
            <a:solidFill>
              <a:srgbClr val="3F4536"/>
            </a:solidFill>
            <a:prstDash val="solid"/>
            <a:round/>
            <a:headEnd type="none" w="sm" len="sm"/>
            <a:tailEnd type="none" w="sm" len="sm"/>
          </a:ln>
        </p:spPr>
      </p:cxnSp>
      <p:sp>
        <p:nvSpPr>
          <p:cNvPr id="182" name="Google Shape;182;p17"/>
          <p:cNvSpPr txBox="1"/>
          <p:nvPr/>
        </p:nvSpPr>
        <p:spPr>
          <a:xfrm>
            <a:off x="1028700" y="605098"/>
            <a:ext cx="16230600" cy="677108"/>
          </a:xfrm>
          <a:prstGeom prst="rect">
            <a:avLst/>
          </a:prstGeom>
          <a:noFill/>
          <a:ln>
            <a:noFill/>
          </a:ln>
        </p:spPr>
        <p:txBody>
          <a:bodyPr spcFirstLastPara="1" wrap="square" lIns="0" tIns="0" rIns="0" bIns="0" anchor="t" anchorCtr="0">
            <a:spAutoFit/>
          </a:bodyPr>
          <a:lstStyle/>
          <a:p>
            <a:pPr marL="0" marR="0" lvl="0" indent="0" algn="ctr" rtl="0">
              <a:spcBef>
                <a:spcPts val="0"/>
              </a:spcBef>
              <a:spcAft>
                <a:spcPts val="0"/>
              </a:spcAft>
              <a:buNone/>
            </a:pPr>
            <a:r>
              <a:rPr lang="en-US" sz="4400" b="1" i="0" u="none" strike="noStrike" cap="none" dirty="0">
                <a:solidFill>
                  <a:srgbClr val="3F4536"/>
                </a:solidFill>
                <a:latin typeface="DM Sans"/>
                <a:ea typeface="DM Sans"/>
                <a:cs typeface="DM Sans"/>
                <a:sym typeface="DM Sans"/>
              </a:rPr>
              <a:t>CONT’D (Responses of Management)</a:t>
            </a:r>
            <a:endParaRPr sz="700" dirty="0"/>
          </a:p>
        </p:txBody>
      </p:sp>
      <p:grpSp>
        <p:nvGrpSpPr>
          <p:cNvPr id="5" name="Group 4">
            <a:extLst>
              <a:ext uri="{FF2B5EF4-FFF2-40B4-BE49-F238E27FC236}">
                <a16:creationId xmlns:a16="http://schemas.microsoft.com/office/drawing/2014/main" id="{08B5C241-D6AC-4B9A-BF33-F3806D6B0C61}"/>
              </a:ext>
            </a:extLst>
          </p:cNvPr>
          <p:cNvGrpSpPr/>
          <p:nvPr/>
        </p:nvGrpSpPr>
        <p:grpSpPr>
          <a:xfrm>
            <a:off x="9986720" y="1970839"/>
            <a:ext cx="6788258" cy="3861556"/>
            <a:chOff x="1028700" y="3117713"/>
            <a:chExt cx="6788258" cy="3861556"/>
          </a:xfrm>
        </p:grpSpPr>
        <p:sp>
          <p:nvSpPr>
            <p:cNvPr id="2" name="TextBox 1">
              <a:extLst>
                <a:ext uri="{FF2B5EF4-FFF2-40B4-BE49-F238E27FC236}">
                  <a16:creationId xmlns:a16="http://schemas.microsoft.com/office/drawing/2014/main" id="{86FC11E4-1C24-40A5-AEAB-EB58BD032215}"/>
                </a:ext>
              </a:extLst>
            </p:cNvPr>
            <p:cNvSpPr txBox="1"/>
            <p:nvPr/>
          </p:nvSpPr>
          <p:spPr>
            <a:xfrm>
              <a:off x="1028700" y="3809170"/>
              <a:ext cx="6788258" cy="3170099"/>
            </a:xfrm>
            <a:prstGeom prst="rect">
              <a:avLst/>
            </a:prstGeom>
            <a:noFill/>
          </p:spPr>
          <p:txBody>
            <a:bodyPr wrap="square" rtlCol="0">
              <a:spAutoFit/>
            </a:bodyPr>
            <a:lstStyle/>
            <a:p>
              <a:pPr marL="342900" indent="-342900" algn="just">
                <a:buFont typeface="Wingdings" panose="05000000000000000000" pitchFamily="2" charset="2"/>
                <a:buChar char="§"/>
              </a:pPr>
              <a:r>
                <a:rPr lang="en-US" sz="2000" dirty="0">
                  <a:latin typeface="DM Sans" panose="020B0604020202020204" charset="0"/>
                </a:rPr>
                <a:t>. Innovative technologies like intelligent scales, digital food tracking systems, and digital analytics of food information enable hotels to measure and analyse the source of food waste, identify the causes, and take adequate measures to reduce or prevent them (Chen et al., 2022). </a:t>
              </a:r>
            </a:p>
            <a:p>
              <a:pPr algn="just"/>
              <a:endParaRPr lang="en-US" sz="2000" dirty="0">
                <a:latin typeface="DM Sans" panose="020B0604020202020204" charset="0"/>
              </a:endParaRPr>
            </a:p>
            <a:p>
              <a:pPr marL="342900" indent="-342900" algn="just">
                <a:buFont typeface="Wingdings" panose="05000000000000000000" pitchFamily="2" charset="2"/>
                <a:buChar char="§"/>
              </a:pPr>
              <a:r>
                <a:rPr lang="en-US" sz="2000" dirty="0">
                  <a:latin typeface="DM Sans" panose="020B0604020202020204" charset="0"/>
                </a:rPr>
                <a:t>Limitations: Technology setup also needs to be flexible and adaptive irrespective of hotel size and types of operations (Gordon, 2020). </a:t>
              </a:r>
            </a:p>
          </p:txBody>
        </p:sp>
        <p:sp>
          <p:nvSpPr>
            <p:cNvPr id="3" name="TextBox 2">
              <a:extLst>
                <a:ext uri="{FF2B5EF4-FFF2-40B4-BE49-F238E27FC236}">
                  <a16:creationId xmlns:a16="http://schemas.microsoft.com/office/drawing/2014/main" id="{D9C60A6F-A05E-4057-A5CF-B5C03FEBE687}"/>
                </a:ext>
              </a:extLst>
            </p:cNvPr>
            <p:cNvSpPr txBox="1"/>
            <p:nvPr/>
          </p:nvSpPr>
          <p:spPr>
            <a:xfrm>
              <a:off x="1509148" y="3117713"/>
              <a:ext cx="6307810" cy="584775"/>
            </a:xfrm>
            <a:prstGeom prst="rect">
              <a:avLst/>
            </a:prstGeom>
            <a:solidFill>
              <a:srgbClr val="0070C0"/>
            </a:solidFill>
          </p:spPr>
          <p:txBody>
            <a:bodyPr wrap="square" rtlCol="0">
              <a:spAutoFit/>
            </a:bodyPr>
            <a:lstStyle/>
            <a:p>
              <a:pPr algn="ctr"/>
              <a:r>
                <a:rPr lang="en-US" sz="3200" b="1" dirty="0">
                  <a:latin typeface="Agency FB" panose="020B0503020202020204" pitchFamily="34" charset="0"/>
                </a:rPr>
                <a:t>Technology Solutions</a:t>
              </a:r>
            </a:p>
          </p:txBody>
        </p:sp>
      </p:grpSp>
      <p:grpSp>
        <p:nvGrpSpPr>
          <p:cNvPr id="12" name="Group 11">
            <a:extLst>
              <a:ext uri="{FF2B5EF4-FFF2-40B4-BE49-F238E27FC236}">
                <a16:creationId xmlns:a16="http://schemas.microsoft.com/office/drawing/2014/main" id="{E94BFC51-73D2-430B-A94A-D30A1BEA7F47}"/>
              </a:ext>
            </a:extLst>
          </p:cNvPr>
          <p:cNvGrpSpPr/>
          <p:nvPr/>
        </p:nvGrpSpPr>
        <p:grpSpPr>
          <a:xfrm>
            <a:off x="1181100" y="4726954"/>
            <a:ext cx="6788258" cy="3861556"/>
            <a:chOff x="1028700" y="3117713"/>
            <a:chExt cx="6788258" cy="3861556"/>
          </a:xfrm>
        </p:grpSpPr>
        <p:sp>
          <p:nvSpPr>
            <p:cNvPr id="13" name="TextBox 12">
              <a:extLst>
                <a:ext uri="{FF2B5EF4-FFF2-40B4-BE49-F238E27FC236}">
                  <a16:creationId xmlns:a16="http://schemas.microsoft.com/office/drawing/2014/main" id="{7D487582-71D1-417C-AB1C-CECA20B7AABB}"/>
                </a:ext>
              </a:extLst>
            </p:cNvPr>
            <p:cNvSpPr txBox="1"/>
            <p:nvPr/>
          </p:nvSpPr>
          <p:spPr>
            <a:xfrm>
              <a:off x="1028700" y="3809170"/>
              <a:ext cx="6788258" cy="3170099"/>
            </a:xfrm>
            <a:prstGeom prst="rect">
              <a:avLst/>
            </a:prstGeom>
            <a:noFill/>
          </p:spPr>
          <p:txBody>
            <a:bodyPr wrap="square" rtlCol="0">
              <a:spAutoFit/>
            </a:bodyPr>
            <a:lstStyle/>
            <a:p>
              <a:pPr marL="342900" indent="-342900" algn="just">
                <a:buFont typeface="Wingdings" panose="05000000000000000000" pitchFamily="2" charset="2"/>
                <a:buChar char="§"/>
              </a:pPr>
              <a:r>
                <a:rPr lang="en-US" sz="2000" dirty="0">
                  <a:latin typeface="DM Sans" panose="020B0604020202020204" charset="0"/>
                </a:rPr>
                <a:t>When food waste cannot be prevented, the waste can be composted to reduce landfills and fertile the soil simultaneously. </a:t>
              </a:r>
            </a:p>
            <a:p>
              <a:pPr algn="just"/>
              <a:endParaRPr lang="en-US" sz="2000" dirty="0">
                <a:latin typeface="DM Sans" panose="020B0604020202020204" charset="0"/>
              </a:endParaRPr>
            </a:p>
            <a:p>
              <a:pPr marL="342900" indent="-342900" algn="just">
                <a:buFont typeface="Wingdings" panose="05000000000000000000" pitchFamily="2" charset="2"/>
                <a:buChar char="§"/>
              </a:pPr>
              <a:r>
                <a:rPr lang="en-US" sz="2000" dirty="0">
                  <a:latin typeface="DM Sans" panose="020B0604020202020204" charset="0"/>
                </a:rPr>
                <a:t>Limitations: This approach has some limitations in space, monetary investment, and infrastructure, and proper staff training can be a </a:t>
              </a:r>
              <a:r>
                <a:rPr lang="en-US" sz="2000" dirty="0" err="1">
                  <a:latin typeface="DM Sans" panose="020B0604020202020204" charset="0"/>
                </a:rPr>
                <a:t>limitated</a:t>
              </a:r>
              <a:r>
                <a:rPr lang="en-US" sz="2000" dirty="0">
                  <a:latin typeface="DM Sans" panose="020B0604020202020204" charset="0"/>
                </a:rPr>
                <a:t> because sometimes, due to administrative faults, the arrangements for on-site composting are not possible (Hoang et al., 2023).</a:t>
              </a:r>
            </a:p>
          </p:txBody>
        </p:sp>
        <p:sp>
          <p:nvSpPr>
            <p:cNvPr id="14" name="TextBox 13">
              <a:extLst>
                <a:ext uri="{FF2B5EF4-FFF2-40B4-BE49-F238E27FC236}">
                  <a16:creationId xmlns:a16="http://schemas.microsoft.com/office/drawing/2014/main" id="{21C0DC2A-13EF-4DDC-8E19-A80DEDF61A09}"/>
                </a:ext>
              </a:extLst>
            </p:cNvPr>
            <p:cNvSpPr txBox="1"/>
            <p:nvPr/>
          </p:nvSpPr>
          <p:spPr>
            <a:xfrm>
              <a:off x="1509148" y="3117713"/>
              <a:ext cx="6307810" cy="584775"/>
            </a:xfrm>
            <a:prstGeom prst="rect">
              <a:avLst/>
            </a:prstGeom>
            <a:solidFill>
              <a:srgbClr val="0070C0"/>
            </a:solidFill>
          </p:spPr>
          <p:txBody>
            <a:bodyPr wrap="square" rtlCol="0">
              <a:spAutoFit/>
            </a:bodyPr>
            <a:lstStyle/>
            <a:p>
              <a:pPr algn="ctr"/>
              <a:r>
                <a:rPr lang="en-US" sz="3200" b="1" dirty="0">
                  <a:latin typeface="Agency FB" panose="020B0503020202020204" pitchFamily="34" charset="0"/>
                </a:rPr>
                <a:t>Food Waste Composting </a:t>
              </a:r>
            </a:p>
          </p:txBody>
        </p:sp>
      </p:grpSp>
      <p:pic>
        <p:nvPicPr>
          <p:cNvPr id="4" name="Picture 3">
            <a:extLst>
              <a:ext uri="{FF2B5EF4-FFF2-40B4-BE49-F238E27FC236}">
                <a16:creationId xmlns:a16="http://schemas.microsoft.com/office/drawing/2014/main" id="{A6AF9E8A-8AE3-41F3-B84E-0116338308EE}"/>
              </a:ext>
            </a:extLst>
          </p:cNvPr>
          <p:cNvPicPr>
            <a:picLocks noChangeAspect="1"/>
          </p:cNvPicPr>
          <p:nvPr/>
        </p:nvPicPr>
        <p:blipFill>
          <a:blip r:embed="rId3">
            <a:clrChange>
              <a:clrFrom>
                <a:srgbClr val="FFFFFF"/>
              </a:clrFrom>
              <a:clrTo>
                <a:srgbClr val="FFFFFF">
                  <a:alpha val="0"/>
                </a:srgbClr>
              </a:clrTo>
            </a:clrChange>
          </a:blip>
          <a:stretch>
            <a:fillRect/>
          </a:stretch>
        </p:blipFill>
        <p:spPr>
          <a:xfrm>
            <a:off x="2432104" y="1288797"/>
            <a:ext cx="4286250" cy="3181350"/>
          </a:xfrm>
          <a:prstGeom prst="rect">
            <a:avLst/>
          </a:prstGeom>
        </p:spPr>
      </p:pic>
      <p:pic>
        <p:nvPicPr>
          <p:cNvPr id="6" name="Picture 5">
            <a:extLst>
              <a:ext uri="{FF2B5EF4-FFF2-40B4-BE49-F238E27FC236}">
                <a16:creationId xmlns:a16="http://schemas.microsoft.com/office/drawing/2014/main" id="{7F06BC06-6BE5-48E9-8105-EC84BB31C6FF}"/>
              </a:ext>
            </a:extLst>
          </p:cNvPr>
          <p:cNvPicPr>
            <a:picLocks noChangeAspect="1"/>
          </p:cNvPicPr>
          <p:nvPr/>
        </p:nvPicPr>
        <p:blipFill>
          <a:blip r:embed="rId4">
            <a:clrChange>
              <a:clrFrom>
                <a:srgbClr val="FEFEFE"/>
              </a:clrFrom>
              <a:clrTo>
                <a:srgbClr val="FEFEFE">
                  <a:alpha val="0"/>
                </a:srgbClr>
              </a:clrTo>
            </a:clrChange>
          </a:blip>
          <a:stretch>
            <a:fillRect/>
          </a:stretch>
        </p:blipFill>
        <p:spPr>
          <a:xfrm>
            <a:off x="12213956" y="5945287"/>
            <a:ext cx="3810000" cy="3419475"/>
          </a:xfrm>
          <a:prstGeom prst="rect">
            <a:avLst/>
          </a:prstGeom>
        </p:spPr>
      </p:pic>
    </p:spTree>
    <p:extLst>
      <p:ext uri="{BB962C8B-B14F-4D97-AF65-F5344CB8AC3E}">
        <p14:creationId xmlns:p14="http://schemas.microsoft.com/office/powerpoint/2010/main" val="2154590870"/>
      </p:ext>
    </p:extLst>
  </p:cSld>
  <p:clrMapOvr>
    <a:masterClrMapping/>
  </p:clrMapOvr>
  <p:transition>
    <p:push/>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78"/>
        <p:cNvGrpSpPr/>
        <p:nvPr/>
      </p:nvGrpSpPr>
      <p:grpSpPr>
        <a:xfrm>
          <a:off x="0" y="0"/>
          <a:ext cx="0" cy="0"/>
          <a:chOff x="0" y="0"/>
          <a:chExt cx="0" cy="0"/>
        </a:xfrm>
      </p:grpSpPr>
      <p:cxnSp>
        <p:nvCxnSpPr>
          <p:cNvPr id="180" name="Google Shape;180;p17"/>
          <p:cNvCxnSpPr/>
          <p:nvPr/>
        </p:nvCxnSpPr>
        <p:spPr>
          <a:xfrm>
            <a:off x="469143" y="598506"/>
            <a:ext cx="17349715" cy="0"/>
          </a:xfrm>
          <a:prstGeom prst="straightConnector1">
            <a:avLst/>
          </a:prstGeom>
          <a:noFill/>
          <a:ln w="38100" cap="flat" cmpd="sng">
            <a:solidFill>
              <a:srgbClr val="3F4536"/>
            </a:solidFill>
            <a:prstDash val="solid"/>
            <a:round/>
            <a:headEnd type="none" w="sm" len="sm"/>
            <a:tailEnd type="none" w="sm" len="sm"/>
          </a:ln>
        </p:spPr>
      </p:cxnSp>
      <p:cxnSp>
        <p:nvCxnSpPr>
          <p:cNvPr id="181" name="Google Shape;181;p17"/>
          <p:cNvCxnSpPr/>
          <p:nvPr/>
        </p:nvCxnSpPr>
        <p:spPr>
          <a:xfrm>
            <a:off x="469143" y="9681901"/>
            <a:ext cx="17349715" cy="0"/>
          </a:xfrm>
          <a:prstGeom prst="straightConnector1">
            <a:avLst/>
          </a:prstGeom>
          <a:noFill/>
          <a:ln w="38100" cap="flat" cmpd="sng">
            <a:solidFill>
              <a:srgbClr val="3F4536"/>
            </a:solidFill>
            <a:prstDash val="solid"/>
            <a:round/>
            <a:headEnd type="none" w="sm" len="sm"/>
            <a:tailEnd type="none" w="sm" len="sm"/>
          </a:ln>
        </p:spPr>
      </p:cxnSp>
      <p:sp>
        <p:nvSpPr>
          <p:cNvPr id="182" name="Google Shape;182;p17"/>
          <p:cNvSpPr txBox="1"/>
          <p:nvPr/>
        </p:nvSpPr>
        <p:spPr>
          <a:xfrm>
            <a:off x="1028700" y="605098"/>
            <a:ext cx="16230600" cy="1107996"/>
          </a:xfrm>
          <a:prstGeom prst="rect">
            <a:avLst/>
          </a:prstGeom>
          <a:noFill/>
          <a:ln>
            <a:noFill/>
          </a:ln>
        </p:spPr>
        <p:txBody>
          <a:bodyPr spcFirstLastPara="1" wrap="square" lIns="0" tIns="0" rIns="0" bIns="0" anchor="t" anchorCtr="0">
            <a:spAutoFit/>
          </a:bodyPr>
          <a:lstStyle/>
          <a:p>
            <a:pPr marL="0" marR="0" lvl="0" indent="0" algn="ctr" rtl="0">
              <a:spcBef>
                <a:spcPts val="0"/>
              </a:spcBef>
              <a:spcAft>
                <a:spcPts val="0"/>
              </a:spcAft>
              <a:buNone/>
            </a:pPr>
            <a:r>
              <a:rPr lang="en-US" sz="3600" b="1" i="0" u="none" strike="noStrike" cap="none" dirty="0">
                <a:solidFill>
                  <a:srgbClr val="3F4536"/>
                </a:solidFill>
                <a:latin typeface="DM Sans"/>
                <a:ea typeface="DM Sans"/>
                <a:cs typeface="DM Sans"/>
                <a:sym typeface="DM Sans"/>
              </a:rPr>
              <a:t>Evaluating Future Policy and Management Options to Deal with Sustainability Practice</a:t>
            </a:r>
            <a:endParaRPr sz="500" dirty="0"/>
          </a:p>
        </p:txBody>
      </p:sp>
      <p:sp>
        <p:nvSpPr>
          <p:cNvPr id="7" name="TextBox 6">
            <a:extLst>
              <a:ext uri="{FF2B5EF4-FFF2-40B4-BE49-F238E27FC236}">
                <a16:creationId xmlns:a16="http://schemas.microsoft.com/office/drawing/2014/main" id="{3ABF935C-6667-41C6-AF5A-003F6E75B71C}"/>
              </a:ext>
            </a:extLst>
          </p:cNvPr>
          <p:cNvSpPr txBox="1"/>
          <p:nvPr/>
        </p:nvSpPr>
        <p:spPr>
          <a:xfrm>
            <a:off x="7057541" y="2381005"/>
            <a:ext cx="9572141" cy="6186309"/>
          </a:xfrm>
          <a:prstGeom prst="rect">
            <a:avLst/>
          </a:prstGeom>
          <a:noFill/>
        </p:spPr>
        <p:txBody>
          <a:bodyPr wrap="square" rtlCol="0">
            <a:spAutoFit/>
          </a:bodyPr>
          <a:lstStyle/>
          <a:p>
            <a:pPr marL="342900" indent="-342900" algn="just">
              <a:buFont typeface="Wingdings" panose="05000000000000000000" pitchFamily="2" charset="2"/>
              <a:buChar char="§"/>
            </a:pPr>
            <a:r>
              <a:rPr lang="en-US" sz="2200" dirty="0">
                <a:latin typeface="DM Sans" panose="020B0604020202020204" charset="0"/>
              </a:rPr>
              <a:t>Imperial Hotel wants to build a reliable system for tracking and controlling food waste by keeping track of several points of food services</a:t>
            </a:r>
          </a:p>
          <a:p>
            <a:pPr marL="342900" indent="-342900" algn="just">
              <a:buFont typeface="Wingdings" panose="05000000000000000000" pitchFamily="2" charset="2"/>
              <a:buChar char="§"/>
            </a:pPr>
            <a:endParaRPr lang="en-US" sz="2200" dirty="0">
              <a:latin typeface="DM Sans" panose="020B0604020202020204" charset="0"/>
            </a:endParaRPr>
          </a:p>
          <a:p>
            <a:pPr marL="342900" indent="-342900" algn="just">
              <a:buFont typeface="Wingdings" panose="05000000000000000000" pitchFamily="2" charset="2"/>
              <a:buChar char="§"/>
            </a:pPr>
            <a:r>
              <a:rPr lang="en-US" sz="2200" dirty="0">
                <a:latin typeface="DM Sans" panose="020B0604020202020204" charset="0"/>
              </a:rPr>
              <a:t>Imperial Hotel can also gather crucial information on the prominent locations where waste occurs</a:t>
            </a:r>
          </a:p>
          <a:p>
            <a:pPr marL="342900" indent="-342900" algn="just">
              <a:buFont typeface="Wingdings" panose="05000000000000000000" pitchFamily="2" charset="2"/>
              <a:buChar char="§"/>
            </a:pPr>
            <a:endParaRPr lang="en-US" sz="2200" dirty="0">
              <a:latin typeface="DM Sans" panose="020B0604020202020204" charset="0"/>
            </a:endParaRPr>
          </a:p>
          <a:p>
            <a:pPr marL="342900" indent="-342900" algn="just">
              <a:buFont typeface="Wingdings" panose="05000000000000000000" pitchFamily="2" charset="2"/>
              <a:buChar char="§"/>
            </a:pPr>
            <a:r>
              <a:rPr lang="en-US" sz="2200" dirty="0">
                <a:latin typeface="DM Sans" panose="020B0604020202020204" charset="0"/>
              </a:rPr>
              <a:t>Imperial Hotel intends to hold routine training sessions for its employees and staff to increase their awareness of the problem</a:t>
            </a:r>
          </a:p>
          <a:p>
            <a:pPr marL="342900" indent="-342900" algn="just">
              <a:buFont typeface="Wingdings" panose="05000000000000000000" pitchFamily="2" charset="2"/>
              <a:buChar char="§"/>
            </a:pPr>
            <a:endParaRPr lang="en-US" sz="2200" dirty="0">
              <a:latin typeface="DM Sans" panose="020B0604020202020204" charset="0"/>
            </a:endParaRPr>
          </a:p>
          <a:p>
            <a:pPr marL="342900" indent="-342900" algn="just">
              <a:buFont typeface="Wingdings" panose="05000000000000000000" pitchFamily="2" charset="2"/>
              <a:buChar char="§"/>
            </a:pPr>
            <a:r>
              <a:rPr lang="en-US" sz="2200" dirty="0">
                <a:latin typeface="DM Sans" panose="020B0604020202020204" charset="0"/>
              </a:rPr>
              <a:t>To encourage visitors and guests to contribute effectively to reducing food waste, it may adopt various instructional activities regarding orientation, posters, signs, and communication devices in their rooms or dining areas (Dawson et al., 2012).</a:t>
            </a:r>
          </a:p>
          <a:p>
            <a:pPr marL="342900" indent="-342900" algn="just">
              <a:buFont typeface="Wingdings" panose="05000000000000000000" pitchFamily="2" charset="2"/>
              <a:buChar char="§"/>
            </a:pPr>
            <a:endParaRPr lang="en-US" sz="2200" dirty="0">
              <a:latin typeface="DM Sans" panose="020B0604020202020204" charset="0"/>
            </a:endParaRPr>
          </a:p>
          <a:p>
            <a:pPr marL="342900" indent="-342900" algn="just">
              <a:buFont typeface="Wingdings" panose="05000000000000000000" pitchFamily="2" charset="2"/>
              <a:buChar char="§"/>
            </a:pPr>
            <a:r>
              <a:rPr lang="en-US" sz="2200" dirty="0">
                <a:latin typeface="DM Sans" panose="020B0604020202020204" charset="0"/>
              </a:rPr>
              <a:t>Additionally, Imperial Hotel seeks to forge committed alliances with local charitable organisations, voluntary organisations, food banks, and NGOs to donate the extra food for daily purposes. </a:t>
            </a:r>
          </a:p>
        </p:txBody>
      </p:sp>
      <p:pic>
        <p:nvPicPr>
          <p:cNvPr id="8" name="Picture 7">
            <a:extLst>
              <a:ext uri="{FF2B5EF4-FFF2-40B4-BE49-F238E27FC236}">
                <a16:creationId xmlns:a16="http://schemas.microsoft.com/office/drawing/2014/main" id="{868D872F-8B69-4991-9A55-A09B5248FD7E}"/>
              </a:ext>
            </a:extLst>
          </p:cNvPr>
          <p:cNvPicPr>
            <a:picLocks noChangeAspect="1"/>
          </p:cNvPicPr>
          <p:nvPr/>
        </p:nvPicPr>
        <p:blipFill>
          <a:blip r:embed="rId3">
            <a:clrChange>
              <a:clrFrom>
                <a:srgbClr val="FFFFFF"/>
              </a:clrFrom>
              <a:clrTo>
                <a:srgbClr val="FFFFFF">
                  <a:alpha val="0"/>
                </a:srgbClr>
              </a:clrTo>
            </a:clrChange>
          </a:blip>
          <a:stretch>
            <a:fillRect/>
          </a:stretch>
        </p:blipFill>
        <p:spPr>
          <a:xfrm>
            <a:off x="532916" y="2827681"/>
            <a:ext cx="6524625" cy="5076825"/>
          </a:xfrm>
          <a:prstGeom prst="rect">
            <a:avLst/>
          </a:prstGeom>
        </p:spPr>
      </p:pic>
    </p:spTree>
    <p:extLst>
      <p:ext uri="{BB962C8B-B14F-4D97-AF65-F5344CB8AC3E}">
        <p14:creationId xmlns:p14="http://schemas.microsoft.com/office/powerpoint/2010/main" val="2861123589"/>
      </p:ext>
    </p:extLst>
  </p:cSld>
  <p:clrMapOvr>
    <a:masterClrMapping/>
  </p:clrMapOvr>
  <p:transition>
    <p:push/>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78"/>
        <p:cNvGrpSpPr/>
        <p:nvPr/>
      </p:nvGrpSpPr>
      <p:grpSpPr>
        <a:xfrm>
          <a:off x="0" y="0"/>
          <a:ext cx="0" cy="0"/>
          <a:chOff x="0" y="0"/>
          <a:chExt cx="0" cy="0"/>
        </a:xfrm>
      </p:grpSpPr>
      <p:cxnSp>
        <p:nvCxnSpPr>
          <p:cNvPr id="180" name="Google Shape;180;p17"/>
          <p:cNvCxnSpPr/>
          <p:nvPr/>
        </p:nvCxnSpPr>
        <p:spPr>
          <a:xfrm>
            <a:off x="469143" y="598506"/>
            <a:ext cx="17349715" cy="0"/>
          </a:xfrm>
          <a:prstGeom prst="straightConnector1">
            <a:avLst/>
          </a:prstGeom>
          <a:noFill/>
          <a:ln w="38100" cap="flat" cmpd="sng">
            <a:solidFill>
              <a:srgbClr val="3F4536"/>
            </a:solidFill>
            <a:prstDash val="solid"/>
            <a:round/>
            <a:headEnd type="none" w="sm" len="sm"/>
            <a:tailEnd type="none" w="sm" len="sm"/>
          </a:ln>
        </p:spPr>
      </p:cxnSp>
      <p:cxnSp>
        <p:nvCxnSpPr>
          <p:cNvPr id="181" name="Google Shape;181;p17"/>
          <p:cNvCxnSpPr/>
          <p:nvPr/>
        </p:nvCxnSpPr>
        <p:spPr>
          <a:xfrm>
            <a:off x="469143" y="9681901"/>
            <a:ext cx="17349715" cy="0"/>
          </a:xfrm>
          <a:prstGeom prst="straightConnector1">
            <a:avLst/>
          </a:prstGeom>
          <a:noFill/>
          <a:ln w="38100" cap="flat" cmpd="sng">
            <a:solidFill>
              <a:srgbClr val="3F4536"/>
            </a:solidFill>
            <a:prstDash val="solid"/>
            <a:round/>
            <a:headEnd type="none" w="sm" len="sm"/>
            <a:tailEnd type="none" w="sm" len="sm"/>
          </a:ln>
        </p:spPr>
      </p:cxnSp>
      <p:sp>
        <p:nvSpPr>
          <p:cNvPr id="182" name="Google Shape;182;p17"/>
          <p:cNvSpPr txBox="1"/>
          <p:nvPr/>
        </p:nvSpPr>
        <p:spPr>
          <a:xfrm>
            <a:off x="1028700" y="605098"/>
            <a:ext cx="16230600" cy="553998"/>
          </a:xfrm>
          <a:prstGeom prst="rect">
            <a:avLst/>
          </a:prstGeom>
          <a:noFill/>
          <a:ln>
            <a:noFill/>
          </a:ln>
        </p:spPr>
        <p:txBody>
          <a:bodyPr spcFirstLastPara="1" wrap="square" lIns="0" tIns="0" rIns="0" bIns="0" anchor="t" anchorCtr="0">
            <a:spAutoFit/>
          </a:bodyPr>
          <a:lstStyle/>
          <a:p>
            <a:pPr marL="0" marR="0" lvl="0" indent="0" algn="ctr" rtl="0">
              <a:spcBef>
                <a:spcPts val="0"/>
              </a:spcBef>
              <a:spcAft>
                <a:spcPts val="0"/>
              </a:spcAft>
              <a:buNone/>
            </a:pPr>
            <a:r>
              <a:rPr lang="en-US" sz="3600" b="1" dirty="0">
                <a:solidFill>
                  <a:srgbClr val="3F4536"/>
                </a:solidFill>
                <a:latin typeface="DM Sans"/>
                <a:sym typeface="DM Sans"/>
              </a:rPr>
              <a:t>Recommendations</a:t>
            </a:r>
            <a:endParaRPr sz="500" dirty="0"/>
          </a:p>
        </p:txBody>
      </p:sp>
      <p:sp>
        <p:nvSpPr>
          <p:cNvPr id="7" name="TextBox 6">
            <a:extLst>
              <a:ext uri="{FF2B5EF4-FFF2-40B4-BE49-F238E27FC236}">
                <a16:creationId xmlns:a16="http://schemas.microsoft.com/office/drawing/2014/main" id="{3ABF935C-6667-41C6-AF5A-003F6E75B71C}"/>
              </a:ext>
            </a:extLst>
          </p:cNvPr>
          <p:cNvSpPr txBox="1"/>
          <p:nvPr/>
        </p:nvSpPr>
        <p:spPr>
          <a:xfrm>
            <a:off x="1028700" y="2706470"/>
            <a:ext cx="9572141" cy="5170646"/>
          </a:xfrm>
          <a:prstGeom prst="rect">
            <a:avLst/>
          </a:prstGeom>
          <a:noFill/>
        </p:spPr>
        <p:txBody>
          <a:bodyPr wrap="square" rtlCol="0">
            <a:spAutoFit/>
          </a:bodyPr>
          <a:lstStyle/>
          <a:p>
            <a:pPr marL="342900" indent="-342900" algn="just">
              <a:buFont typeface="Wingdings" panose="05000000000000000000" pitchFamily="2" charset="2"/>
              <a:buChar char="§"/>
            </a:pPr>
            <a:r>
              <a:rPr lang="en-US" sz="2200" dirty="0">
                <a:latin typeface="DM Sans" panose="020B0604020202020204" charset="0"/>
              </a:rPr>
              <a:t>The hotel may prioritise offering a more excellent choice of dining alternatives by providing more accessible dining facilities and services to the guests and visitors</a:t>
            </a:r>
          </a:p>
          <a:p>
            <a:pPr marL="342900" indent="-342900" algn="just">
              <a:buFont typeface="Wingdings" panose="05000000000000000000" pitchFamily="2" charset="2"/>
              <a:buChar char="§"/>
            </a:pPr>
            <a:endParaRPr lang="en-US" sz="2200" dirty="0">
              <a:latin typeface="DM Sans" panose="020B0604020202020204" charset="0"/>
            </a:endParaRPr>
          </a:p>
          <a:p>
            <a:pPr marL="342900" indent="-342900" algn="just">
              <a:buFont typeface="Wingdings" panose="05000000000000000000" pitchFamily="2" charset="2"/>
              <a:buChar char="§"/>
            </a:pPr>
            <a:r>
              <a:rPr lang="en-US" sz="2200" dirty="0">
                <a:latin typeface="DM Sans" panose="020B0604020202020204" charset="0"/>
              </a:rPr>
              <a:t>Although Imperial Hotel has taken various initiatives to ensure sustainability, there is always room for enhancements. So, the hotel can show its dedication to environmental sustainability by employing efficient systems in terms of energy, minimising disposable plastics, and increasing programs for recycling. </a:t>
            </a:r>
          </a:p>
          <a:p>
            <a:pPr marL="342900" indent="-342900" algn="just">
              <a:buFont typeface="Wingdings" panose="05000000000000000000" pitchFamily="2" charset="2"/>
              <a:buChar char="§"/>
            </a:pPr>
            <a:endParaRPr lang="en-US" sz="2200" dirty="0">
              <a:latin typeface="DM Sans" panose="020B0604020202020204" charset="0"/>
            </a:endParaRPr>
          </a:p>
          <a:p>
            <a:pPr marL="342900" indent="-342900" algn="just">
              <a:buFont typeface="Wingdings" panose="05000000000000000000" pitchFamily="2" charset="2"/>
              <a:buChar char="§"/>
            </a:pPr>
            <a:r>
              <a:rPr lang="en-US" sz="2200" dirty="0">
                <a:latin typeface="DM Sans" panose="020B0604020202020204" charset="0"/>
              </a:rPr>
              <a:t>The hotel can also ensure that its personnel adhere to food safety regulations to prevent food from spoiling. </a:t>
            </a:r>
          </a:p>
          <a:p>
            <a:pPr marL="342900" indent="-342900" algn="just">
              <a:buFont typeface="Wingdings" panose="05000000000000000000" pitchFamily="2" charset="2"/>
              <a:buChar char="§"/>
            </a:pPr>
            <a:endParaRPr lang="en-US" sz="2200" dirty="0">
              <a:latin typeface="DM Sans" panose="020B0604020202020204" charset="0"/>
            </a:endParaRPr>
          </a:p>
          <a:p>
            <a:pPr marL="342900" indent="-342900" algn="just">
              <a:buFont typeface="Wingdings" panose="05000000000000000000" pitchFamily="2" charset="2"/>
              <a:buChar char="§"/>
            </a:pPr>
            <a:r>
              <a:rPr lang="en-US" sz="2200" dirty="0">
                <a:latin typeface="DM Sans" panose="020B0604020202020204" charset="0"/>
              </a:rPr>
              <a:t>While everyone enjoys a large serving, it will result in food left over the plats, and its ultimate destination is in the trash box.</a:t>
            </a:r>
          </a:p>
        </p:txBody>
      </p:sp>
      <p:pic>
        <p:nvPicPr>
          <p:cNvPr id="2" name="Picture 1">
            <a:extLst>
              <a:ext uri="{FF2B5EF4-FFF2-40B4-BE49-F238E27FC236}">
                <a16:creationId xmlns:a16="http://schemas.microsoft.com/office/drawing/2014/main" id="{28FA255B-44F6-4EF8-8AE4-219C8F024DB3}"/>
              </a:ext>
            </a:extLst>
          </p:cNvPr>
          <p:cNvPicPr>
            <a:picLocks noChangeAspect="1"/>
          </p:cNvPicPr>
          <p:nvPr/>
        </p:nvPicPr>
        <p:blipFill>
          <a:blip r:embed="rId3"/>
          <a:stretch>
            <a:fillRect/>
          </a:stretch>
        </p:blipFill>
        <p:spPr>
          <a:xfrm>
            <a:off x="10809259" y="2089962"/>
            <a:ext cx="6124575" cy="6107076"/>
          </a:xfrm>
          <a:prstGeom prst="rect">
            <a:avLst/>
          </a:prstGeom>
        </p:spPr>
      </p:pic>
    </p:spTree>
    <p:extLst>
      <p:ext uri="{BB962C8B-B14F-4D97-AF65-F5344CB8AC3E}">
        <p14:creationId xmlns:p14="http://schemas.microsoft.com/office/powerpoint/2010/main" val="1551187603"/>
      </p:ext>
    </p:extLst>
  </p:cSld>
  <p:clrMapOvr>
    <a:masterClrMapping/>
  </p:clrMapOvr>
  <p:transition>
    <p:push/>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78"/>
        <p:cNvGrpSpPr/>
        <p:nvPr/>
      </p:nvGrpSpPr>
      <p:grpSpPr>
        <a:xfrm>
          <a:off x="0" y="0"/>
          <a:ext cx="0" cy="0"/>
          <a:chOff x="0" y="0"/>
          <a:chExt cx="0" cy="0"/>
        </a:xfrm>
      </p:grpSpPr>
      <p:cxnSp>
        <p:nvCxnSpPr>
          <p:cNvPr id="180" name="Google Shape;180;p17"/>
          <p:cNvCxnSpPr/>
          <p:nvPr/>
        </p:nvCxnSpPr>
        <p:spPr>
          <a:xfrm>
            <a:off x="469143" y="598506"/>
            <a:ext cx="17349715" cy="0"/>
          </a:xfrm>
          <a:prstGeom prst="straightConnector1">
            <a:avLst/>
          </a:prstGeom>
          <a:noFill/>
          <a:ln w="38100" cap="flat" cmpd="sng">
            <a:solidFill>
              <a:srgbClr val="3F4536"/>
            </a:solidFill>
            <a:prstDash val="solid"/>
            <a:round/>
            <a:headEnd type="none" w="sm" len="sm"/>
            <a:tailEnd type="none" w="sm" len="sm"/>
          </a:ln>
        </p:spPr>
      </p:cxnSp>
      <p:cxnSp>
        <p:nvCxnSpPr>
          <p:cNvPr id="181" name="Google Shape;181;p17"/>
          <p:cNvCxnSpPr/>
          <p:nvPr/>
        </p:nvCxnSpPr>
        <p:spPr>
          <a:xfrm>
            <a:off x="469143" y="9681901"/>
            <a:ext cx="17349715" cy="0"/>
          </a:xfrm>
          <a:prstGeom prst="straightConnector1">
            <a:avLst/>
          </a:prstGeom>
          <a:noFill/>
          <a:ln w="38100" cap="flat" cmpd="sng">
            <a:solidFill>
              <a:srgbClr val="3F4536"/>
            </a:solidFill>
            <a:prstDash val="solid"/>
            <a:round/>
            <a:headEnd type="none" w="sm" len="sm"/>
            <a:tailEnd type="none" w="sm" len="sm"/>
          </a:ln>
        </p:spPr>
      </p:cxnSp>
      <p:sp>
        <p:nvSpPr>
          <p:cNvPr id="182" name="Google Shape;182;p17"/>
          <p:cNvSpPr txBox="1"/>
          <p:nvPr/>
        </p:nvSpPr>
        <p:spPr>
          <a:xfrm>
            <a:off x="1028700" y="605098"/>
            <a:ext cx="16230600" cy="553998"/>
          </a:xfrm>
          <a:prstGeom prst="rect">
            <a:avLst/>
          </a:prstGeom>
          <a:noFill/>
          <a:ln>
            <a:noFill/>
          </a:ln>
        </p:spPr>
        <p:txBody>
          <a:bodyPr spcFirstLastPara="1" wrap="square" lIns="0" tIns="0" rIns="0" bIns="0" anchor="t" anchorCtr="0">
            <a:spAutoFit/>
          </a:bodyPr>
          <a:lstStyle/>
          <a:p>
            <a:pPr marL="0" marR="0" lvl="0" indent="0" algn="ctr" rtl="0">
              <a:spcBef>
                <a:spcPts val="0"/>
              </a:spcBef>
              <a:spcAft>
                <a:spcPts val="0"/>
              </a:spcAft>
              <a:buNone/>
            </a:pPr>
            <a:r>
              <a:rPr lang="en-US" sz="3600" b="1" i="0" u="none" strike="noStrike" cap="none" dirty="0">
                <a:solidFill>
                  <a:srgbClr val="3F4536"/>
                </a:solidFill>
                <a:latin typeface="DM Sans"/>
                <a:ea typeface="DM Sans"/>
                <a:cs typeface="DM Sans"/>
                <a:sym typeface="DM Sans"/>
              </a:rPr>
              <a:t>Conclusion</a:t>
            </a:r>
            <a:endParaRPr sz="500" dirty="0"/>
          </a:p>
        </p:txBody>
      </p:sp>
      <p:sp>
        <p:nvSpPr>
          <p:cNvPr id="7" name="TextBox 6">
            <a:extLst>
              <a:ext uri="{FF2B5EF4-FFF2-40B4-BE49-F238E27FC236}">
                <a16:creationId xmlns:a16="http://schemas.microsoft.com/office/drawing/2014/main" id="{3ABF935C-6667-41C6-AF5A-003F6E75B71C}"/>
              </a:ext>
            </a:extLst>
          </p:cNvPr>
          <p:cNvSpPr txBox="1"/>
          <p:nvPr/>
        </p:nvSpPr>
        <p:spPr>
          <a:xfrm>
            <a:off x="1028700" y="2706470"/>
            <a:ext cx="9572141" cy="4493538"/>
          </a:xfrm>
          <a:prstGeom prst="rect">
            <a:avLst/>
          </a:prstGeom>
          <a:noFill/>
        </p:spPr>
        <p:txBody>
          <a:bodyPr wrap="square" rtlCol="0">
            <a:spAutoFit/>
          </a:bodyPr>
          <a:lstStyle/>
          <a:p>
            <a:pPr marL="342900" indent="-342900" algn="just">
              <a:buFont typeface="Wingdings" panose="05000000000000000000" pitchFamily="2" charset="2"/>
              <a:buChar char="§"/>
            </a:pPr>
            <a:r>
              <a:rPr lang="en-US" sz="2200" dirty="0">
                <a:latin typeface="DM Sans" panose="020B0604020202020204" charset="0"/>
              </a:rPr>
              <a:t>The hotel industry significantly impacts the environment through waste generation and food consumption, making it especially important for the industry to practise food sustainability. </a:t>
            </a:r>
          </a:p>
          <a:p>
            <a:pPr marL="342900" indent="-342900" algn="just">
              <a:buFont typeface="Wingdings" panose="05000000000000000000" pitchFamily="2" charset="2"/>
              <a:buChar char="§"/>
            </a:pPr>
            <a:endParaRPr lang="en-US" sz="2200" dirty="0">
              <a:latin typeface="DM Sans" panose="020B0604020202020204" charset="0"/>
            </a:endParaRPr>
          </a:p>
          <a:p>
            <a:pPr marL="342900" indent="-342900" algn="just">
              <a:buFont typeface="Wingdings" panose="05000000000000000000" pitchFamily="2" charset="2"/>
              <a:buChar char="§"/>
            </a:pPr>
            <a:r>
              <a:rPr lang="en-US" sz="2200" dirty="0">
                <a:latin typeface="DM Sans" panose="020B0604020202020204" charset="0"/>
              </a:rPr>
              <a:t>Since they have such vast operations and serve so many meals daily, hotels, restaurants, and other food service enterprises take up much water, throw away much food, and release many greenhouse gases (Elkhwesky et al., 2022). </a:t>
            </a:r>
          </a:p>
          <a:p>
            <a:pPr marL="342900" indent="-342900" algn="just">
              <a:buFont typeface="Wingdings" panose="05000000000000000000" pitchFamily="2" charset="2"/>
              <a:buChar char="§"/>
            </a:pPr>
            <a:endParaRPr lang="en-US" sz="2200" dirty="0">
              <a:latin typeface="DM Sans" panose="020B0604020202020204" charset="0"/>
            </a:endParaRPr>
          </a:p>
          <a:p>
            <a:pPr marL="342900" indent="-342900" algn="just">
              <a:buFont typeface="Wingdings" panose="05000000000000000000" pitchFamily="2" charset="2"/>
              <a:buChar char="§"/>
            </a:pPr>
            <a:r>
              <a:rPr lang="en-US" sz="2200" dirty="0">
                <a:latin typeface="DM Sans" panose="020B0604020202020204" charset="0"/>
              </a:rPr>
              <a:t>The only way to lessen this impact is to adopt sustainable eating habits. The industry can affect positive change by advocating for plant-based solutions, cutting down on waste, and favoring local and organic produce.</a:t>
            </a:r>
          </a:p>
        </p:txBody>
      </p:sp>
      <p:pic>
        <p:nvPicPr>
          <p:cNvPr id="3" name="Picture 2">
            <a:extLst>
              <a:ext uri="{FF2B5EF4-FFF2-40B4-BE49-F238E27FC236}">
                <a16:creationId xmlns:a16="http://schemas.microsoft.com/office/drawing/2014/main" id="{2AC6AC42-72A3-41D3-BB17-941400184355}"/>
              </a:ext>
            </a:extLst>
          </p:cNvPr>
          <p:cNvPicPr>
            <a:picLocks noChangeAspect="1"/>
          </p:cNvPicPr>
          <p:nvPr/>
        </p:nvPicPr>
        <p:blipFill>
          <a:blip r:embed="rId3">
            <a:clrChange>
              <a:clrFrom>
                <a:srgbClr val="ECEFE0"/>
              </a:clrFrom>
              <a:clrTo>
                <a:srgbClr val="ECEFE0">
                  <a:alpha val="0"/>
                </a:srgbClr>
              </a:clrTo>
            </a:clrChange>
          </a:blip>
          <a:stretch>
            <a:fillRect/>
          </a:stretch>
        </p:blipFill>
        <p:spPr>
          <a:xfrm>
            <a:off x="11095113" y="2606777"/>
            <a:ext cx="6302296" cy="4493537"/>
          </a:xfrm>
          <a:prstGeom prst="rect">
            <a:avLst/>
          </a:prstGeom>
        </p:spPr>
      </p:pic>
    </p:spTree>
    <p:extLst>
      <p:ext uri="{BB962C8B-B14F-4D97-AF65-F5344CB8AC3E}">
        <p14:creationId xmlns:p14="http://schemas.microsoft.com/office/powerpoint/2010/main" val="3703432548"/>
      </p:ext>
    </p:extLst>
  </p:cSld>
  <p:clrMapOvr>
    <a:masterClrMapping/>
  </p:clrMapOvr>
  <p:transition>
    <p:push/>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178"/>
        <p:cNvGrpSpPr/>
        <p:nvPr/>
      </p:nvGrpSpPr>
      <p:grpSpPr>
        <a:xfrm>
          <a:off x="0" y="0"/>
          <a:ext cx="0" cy="0"/>
          <a:chOff x="0" y="0"/>
          <a:chExt cx="0" cy="0"/>
        </a:xfrm>
      </p:grpSpPr>
      <p:cxnSp>
        <p:nvCxnSpPr>
          <p:cNvPr id="180" name="Google Shape;180;p17"/>
          <p:cNvCxnSpPr/>
          <p:nvPr/>
        </p:nvCxnSpPr>
        <p:spPr>
          <a:xfrm>
            <a:off x="469143" y="598506"/>
            <a:ext cx="17349715" cy="0"/>
          </a:xfrm>
          <a:prstGeom prst="straightConnector1">
            <a:avLst/>
          </a:prstGeom>
          <a:noFill/>
          <a:ln w="38100" cap="flat" cmpd="sng">
            <a:solidFill>
              <a:srgbClr val="3F4536"/>
            </a:solidFill>
            <a:prstDash val="solid"/>
            <a:round/>
            <a:headEnd type="none" w="sm" len="sm"/>
            <a:tailEnd type="none" w="sm" len="sm"/>
          </a:ln>
        </p:spPr>
      </p:cxnSp>
      <p:cxnSp>
        <p:nvCxnSpPr>
          <p:cNvPr id="181" name="Google Shape;181;p17"/>
          <p:cNvCxnSpPr/>
          <p:nvPr/>
        </p:nvCxnSpPr>
        <p:spPr>
          <a:xfrm>
            <a:off x="469143" y="9681901"/>
            <a:ext cx="17349715" cy="0"/>
          </a:xfrm>
          <a:prstGeom prst="straightConnector1">
            <a:avLst/>
          </a:prstGeom>
          <a:noFill/>
          <a:ln w="38100" cap="flat" cmpd="sng">
            <a:solidFill>
              <a:srgbClr val="3F4536"/>
            </a:solidFill>
            <a:prstDash val="solid"/>
            <a:round/>
            <a:headEnd type="none" w="sm" len="sm"/>
            <a:tailEnd type="none" w="sm" len="sm"/>
          </a:ln>
        </p:spPr>
      </p:cxnSp>
      <p:sp>
        <p:nvSpPr>
          <p:cNvPr id="182" name="Google Shape;182;p17"/>
          <p:cNvSpPr txBox="1"/>
          <p:nvPr/>
        </p:nvSpPr>
        <p:spPr>
          <a:xfrm>
            <a:off x="1028700" y="605098"/>
            <a:ext cx="16230600" cy="553998"/>
          </a:xfrm>
          <a:prstGeom prst="rect">
            <a:avLst/>
          </a:prstGeom>
          <a:noFill/>
          <a:ln>
            <a:noFill/>
          </a:ln>
        </p:spPr>
        <p:txBody>
          <a:bodyPr spcFirstLastPara="1" wrap="square" lIns="0" tIns="0" rIns="0" bIns="0" anchor="t" anchorCtr="0">
            <a:spAutoFit/>
          </a:bodyPr>
          <a:lstStyle/>
          <a:p>
            <a:pPr marL="0" marR="0" lvl="0" indent="0" algn="ctr" rtl="0">
              <a:spcBef>
                <a:spcPts val="0"/>
              </a:spcBef>
              <a:spcAft>
                <a:spcPts val="0"/>
              </a:spcAft>
              <a:buNone/>
            </a:pPr>
            <a:r>
              <a:rPr lang="en-US" sz="3600" b="1" i="0" u="none" strike="noStrike" cap="none" dirty="0">
                <a:solidFill>
                  <a:srgbClr val="3F4536"/>
                </a:solidFill>
                <a:latin typeface="DM Sans"/>
                <a:ea typeface="DM Sans"/>
                <a:cs typeface="DM Sans"/>
                <a:sym typeface="DM Sans"/>
              </a:rPr>
              <a:t>References</a:t>
            </a:r>
            <a:endParaRPr sz="500" dirty="0"/>
          </a:p>
        </p:txBody>
      </p:sp>
      <p:sp>
        <p:nvSpPr>
          <p:cNvPr id="2" name="TextBox 1">
            <a:extLst>
              <a:ext uri="{FF2B5EF4-FFF2-40B4-BE49-F238E27FC236}">
                <a16:creationId xmlns:a16="http://schemas.microsoft.com/office/drawing/2014/main" id="{BFEA59BA-946C-4E8E-93A8-FC1A04B9398F}"/>
              </a:ext>
            </a:extLst>
          </p:cNvPr>
          <p:cNvSpPr txBox="1"/>
          <p:nvPr/>
        </p:nvSpPr>
        <p:spPr>
          <a:xfrm>
            <a:off x="805912" y="1093826"/>
            <a:ext cx="16676176" cy="8586966"/>
          </a:xfrm>
          <a:prstGeom prst="rect">
            <a:avLst/>
          </a:prstGeom>
          <a:noFill/>
        </p:spPr>
        <p:txBody>
          <a:bodyPr wrap="square" rtlCol="0">
            <a:spAutoFit/>
          </a:bodyPr>
          <a:lstStyle/>
          <a:p>
            <a:pPr marL="342900" indent="-342900" algn="just">
              <a:buFont typeface="Wingdings" panose="05000000000000000000" pitchFamily="2" charset="2"/>
              <a:buChar char="§"/>
            </a:pPr>
            <a:r>
              <a:rPr lang="en-US" sz="2400" dirty="0">
                <a:latin typeface="DM Sans" panose="020B0604020202020204" charset="0"/>
              </a:rPr>
              <a:t>Brotherton, B. (2008). Researching Hospitality and Tourism. SAGE.</a:t>
            </a:r>
          </a:p>
          <a:p>
            <a:pPr marL="342900" indent="-342900" algn="just">
              <a:buFont typeface="Wingdings" panose="05000000000000000000" pitchFamily="2" charset="2"/>
              <a:buChar char="§"/>
            </a:pPr>
            <a:r>
              <a:rPr lang="en-US" sz="2400" dirty="0">
                <a:latin typeface="DM Sans" panose="020B0604020202020204" charset="0"/>
              </a:rPr>
              <a:t>Brotherton, B. (2015). Researching Hospitality &amp; Tourism, 2nd ed. London: Sage.</a:t>
            </a:r>
          </a:p>
          <a:p>
            <a:pPr marL="342900" indent="-342900" algn="just">
              <a:buFont typeface="Wingdings" panose="05000000000000000000" pitchFamily="2" charset="2"/>
              <a:buChar char="§"/>
            </a:pPr>
            <a:r>
              <a:rPr lang="en-US" sz="2400" dirty="0">
                <a:latin typeface="DM Sans" panose="020B0604020202020204" charset="0"/>
              </a:rPr>
              <a:t>Chen, S., Tian, D., Law, R. and Zhang, M. (2022). Bibliometric and </a:t>
            </a:r>
            <a:r>
              <a:rPr lang="en-US" sz="2400" dirty="0" err="1">
                <a:latin typeface="DM Sans" panose="020B0604020202020204" charset="0"/>
              </a:rPr>
              <a:t>visualised</a:t>
            </a:r>
            <a:r>
              <a:rPr lang="en-US" sz="2400" dirty="0">
                <a:latin typeface="DM Sans" panose="020B0604020202020204" charset="0"/>
              </a:rPr>
              <a:t> review of brilliant tourism research. International Journal of Tourism Research, 24(2), pp.298–307.</a:t>
            </a:r>
          </a:p>
          <a:p>
            <a:pPr marL="342900" indent="-342900" algn="just">
              <a:buFont typeface="Wingdings" panose="05000000000000000000" pitchFamily="2" charset="2"/>
              <a:buChar char="§"/>
            </a:pPr>
            <a:r>
              <a:rPr lang="en-US" sz="2400" dirty="0">
                <a:latin typeface="DM Sans" panose="020B0604020202020204" charset="0"/>
              </a:rPr>
              <a:t>Conrady, R. and Buck, M. (2012). Trends and Issues in Global Tourism. London: Springer.</a:t>
            </a:r>
          </a:p>
          <a:p>
            <a:pPr marL="342900" indent="-342900" algn="just">
              <a:buFont typeface="Wingdings" panose="05000000000000000000" pitchFamily="2" charset="2"/>
              <a:buChar char="§"/>
            </a:pPr>
            <a:r>
              <a:rPr lang="en-US" sz="2400" dirty="0">
                <a:latin typeface="DM Sans" panose="020B0604020202020204" charset="0"/>
              </a:rPr>
              <a:t>Cooper, C. and Hall, M. (2019). Contemporary Tourism: An International Approach, 4th ed. Oxford: Goodfellows.</a:t>
            </a:r>
          </a:p>
          <a:p>
            <a:pPr marL="342900" indent="-342900" algn="just">
              <a:buFont typeface="Wingdings" panose="05000000000000000000" pitchFamily="2" charset="2"/>
              <a:buChar char="§"/>
            </a:pPr>
            <a:r>
              <a:rPr lang="en-US" sz="2400" dirty="0">
                <a:latin typeface="DM Sans" panose="020B0604020202020204" charset="0"/>
              </a:rPr>
              <a:t>Clark, D. (2021). UK inflation rate forecast 2019-2024. [online] Statista. Available at: https://www.statista.com/statistics/306720/cpi-rate-forecast-uk/ [Accessed 12 Oct. 2023].</a:t>
            </a:r>
          </a:p>
          <a:p>
            <a:pPr marL="342900" indent="-342900" algn="just">
              <a:buFont typeface="Wingdings" panose="05000000000000000000" pitchFamily="2" charset="2"/>
              <a:buChar char="§"/>
            </a:pPr>
            <a:r>
              <a:rPr lang="en-US" sz="2400" dirty="0">
                <a:latin typeface="DM Sans" panose="020B0604020202020204" charset="0"/>
              </a:rPr>
              <a:t>Dawson, J. </a:t>
            </a:r>
            <a:r>
              <a:rPr lang="en-US" sz="2400" dirty="0" err="1">
                <a:latin typeface="DM Sans" panose="020B0604020202020204" charset="0"/>
              </a:rPr>
              <a:t>Lemelin</a:t>
            </a:r>
            <a:r>
              <a:rPr lang="en-US" sz="2400" dirty="0">
                <a:latin typeface="DM Sans" panose="020B0604020202020204" charset="0"/>
              </a:rPr>
              <a:t>, H. and Stewart, E. (2012). Last Chance Tourism: Adapting Tourism Opportunities in a Changing World. Routledge: London.</a:t>
            </a:r>
          </a:p>
          <a:p>
            <a:pPr marL="342900" indent="-342900" algn="just">
              <a:buFont typeface="Wingdings" panose="05000000000000000000" pitchFamily="2" charset="2"/>
              <a:buChar char="§"/>
            </a:pPr>
            <a:r>
              <a:rPr lang="en-US" sz="2400" dirty="0">
                <a:latin typeface="DM Sans" panose="020B0604020202020204" charset="0"/>
              </a:rPr>
              <a:t>Elkhwesky, Z., Salem, I.E., Varmus, M. and </a:t>
            </a:r>
            <a:r>
              <a:rPr lang="en-US" sz="2400" dirty="0" err="1">
                <a:latin typeface="DM Sans" panose="020B0604020202020204" charset="0"/>
              </a:rPr>
              <a:t>Ramkissoon</a:t>
            </a:r>
            <a:r>
              <a:rPr lang="en-US" sz="2400" dirty="0">
                <a:latin typeface="DM Sans" panose="020B0604020202020204" charset="0"/>
              </a:rPr>
              <a:t>, H. (2022). Sustainable Practices in Hospitality Pre and amid Covid-19. Sustainable Development, 30(5). doi:https://doi.org/10.1002/sd.2304.</a:t>
            </a:r>
          </a:p>
          <a:p>
            <a:pPr marL="342900" indent="-342900" algn="just">
              <a:buFont typeface="Wingdings" panose="05000000000000000000" pitchFamily="2" charset="2"/>
              <a:buChar char="§"/>
            </a:pPr>
            <a:r>
              <a:rPr lang="en-US" sz="2400" dirty="0">
                <a:latin typeface="DM Sans" panose="020B0604020202020204" charset="0"/>
              </a:rPr>
              <a:t>Ford, R. C. and Sturman, M. C. (2020). Managing Hospitality Organisations, 2nd ed. London: Sage.</a:t>
            </a:r>
          </a:p>
          <a:p>
            <a:pPr marL="342900" indent="-342900" algn="just">
              <a:buFont typeface="Wingdings" panose="05000000000000000000" pitchFamily="2" charset="2"/>
              <a:buChar char="§"/>
            </a:pPr>
            <a:r>
              <a:rPr lang="en-US" sz="2400" dirty="0" err="1">
                <a:latin typeface="DM Sans" panose="020B0604020202020204" charset="0"/>
              </a:rPr>
              <a:t>FreeTech</a:t>
            </a:r>
            <a:r>
              <a:rPr lang="en-US" sz="2400" dirty="0">
                <a:latin typeface="DM Sans" panose="020B0604020202020204" charset="0"/>
              </a:rPr>
              <a:t> services (2023). The Institute of Strategic Risk Management. [online] www.theisrm.org. Available at: https://www.theisrm.org/ [Accessed 10 Oct. 2023].</a:t>
            </a:r>
          </a:p>
          <a:p>
            <a:pPr marL="342900" indent="-342900" algn="just">
              <a:buFont typeface="Wingdings" panose="05000000000000000000" pitchFamily="2" charset="2"/>
              <a:buChar char="§"/>
            </a:pPr>
            <a:r>
              <a:rPr lang="en-US" sz="2400" dirty="0">
                <a:latin typeface="DM Sans" panose="020B0604020202020204" charset="0"/>
              </a:rPr>
              <a:t>Gordon, S. (2020). Organisational support versus supervisor support: The impact on hospitality managers' psychological contract and work engagement. International Journal of Hospitality Management, 87, p.102374.</a:t>
            </a:r>
          </a:p>
          <a:p>
            <a:pPr marL="342900" indent="-342900" algn="just">
              <a:buFont typeface="Wingdings" panose="05000000000000000000" pitchFamily="2" charset="2"/>
              <a:buChar char="§"/>
            </a:pPr>
            <a:r>
              <a:rPr lang="en-US" sz="2400" dirty="0">
                <a:latin typeface="DM Sans" panose="020B0604020202020204" charset="0"/>
              </a:rPr>
              <a:t>Gov. </a:t>
            </a:r>
            <a:r>
              <a:rPr lang="en-US" sz="2400" dirty="0" err="1">
                <a:latin typeface="DM Sans" panose="020B0604020202020204" charset="0"/>
              </a:rPr>
              <a:t>uk</a:t>
            </a:r>
            <a:r>
              <a:rPr lang="en-US" sz="2400" dirty="0">
                <a:latin typeface="DM Sans" panose="020B0604020202020204" charset="0"/>
              </a:rPr>
              <a:t> (2023). Department for Culture, Media and Sport. [online] GOV.UK. Available at: https://www.gov.uk/government/organisations/department-for-culture-media-and-sport [Accessed 10 Oct. 2023].</a:t>
            </a:r>
          </a:p>
          <a:p>
            <a:pPr marL="342900" indent="-342900" algn="just">
              <a:buFont typeface="Wingdings" panose="05000000000000000000" pitchFamily="2" charset="2"/>
              <a:buChar char="§"/>
            </a:pPr>
            <a:r>
              <a:rPr lang="en-US" sz="2400" dirty="0">
                <a:latin typeface="DM Sans" panose="020B0604020202020204" charset="0"/>
              </a:rPr>
              <a:t>Greening, N. (2019). Phenomenological research methodology. Scientific Research Journal, 7(5), 88–92.</a:t>
            </a:r>
          </a:p>
        </p:txBody>
      </p:sp>
    </p:spTree>
    <p:extLst>
      <p:ext uri="{BB962C8B-B14F-4D97-AF65-F5344CB8AC3E}">
        <p14:creationId xmlns:p14="http://schemas.microsoft.com/office/powerpoint/2010/main" val="592314616"/>
      </p:ext>
    </p:extLst>
  </p:cSld>
  <p:clrMapOvr>
    <a:masterClrMapping/>
  </p:clrMapOvr>
  <p:transition>
    <p:push/>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178"/>
        <p:cNvGrpSpPr/>
        <p:nvPr/>
      </p:nvGrpSpPr>
      <p:grpSpPr>
        <a:xfrm>
          <a:off x="0" y="0"/>
          <a:ext cx="0" cy="0"/>
          <a:chOff x="0" y="0"/>
          <a:chExt cx="0" cy="0"/>
        </a:xfrm>
      </p:grpSpPr>
      <p:cxnSp>
        <p:nvCxnSpPr>
          <p:cNvPr id="180" name="Google Shape;180;p17"/>
          <p:cNvCxnSpPr/>
          <p:nvPr/>
        </p:nvCxnSpPr>
        <p:spPr>
          <a:xfrm>
            <a:off x="469143" y="598506"/>
            <a:ext cx="17349715" cy="0"/>
          </a:xfrm>
          <a:prstGeom prst="straightConnector1">
            <a:avLst/>
          </a:prstGeom>
          <a:noFill/>
          <a:ln w="38100" cap="flat" cmpd="sng">
            <a:solidFill>
              <a:srgbClr val="3F4536"/>
            </a:solidFill>
            <a:prstDash val="solid"/>
            <a:round/>
            <a:headEnd type="none" w="sm" len="sm"/>
            <a:tailEnd type="none" w="sm" len="sm"/>
          </a:ln>
        </p:spPr>
      </p:cxnSp>
      <p:cxnSp>
        <p:nvCxnSpPr>
          <p:cNvPr id="181" name="Google Shape;181;p17"/>
          <p:cNvCxnSpPr/>
          <p:nvPr/>
        </p:nvCxnSpPr>
        <p:spPr>
          <a:xfrm>
            <a:off x="469143" y="9681901"/>
            <a:ext cx="17349715" cy="0"/>
          </a:xfrm>
          <a:prstGeom prst="straightConnector1">
            <a:avLst/>
          </a:prstGeom>
          <a:noFill/>
          <a:ln w="38100" cap="flat" cmpd="sng">
            <a:solidFill>
              <a:srgbClr val="3F4536"/>
            </a:solidFill>
            <a:prstDash val="solid"/>
            <a:round/>
            <a:headEnd type="none" w="sm" len="sm"/>
            <a:tailEnd type="none" w="sm" len="sm"/>
          </a:ln>
        </p:spPr>
      </p:cxnSp>
      <p:sp>
        <p:nvSpPr>
          <p:cNvPr id="182" name="Google Shape;182;p17"/>
          <p:cNvSpPr txBox="1"/>
          <p:nvPr/>
        </p:nvSpPr>
        <p:spPr>
          <a:xfrm>
            <a:off x="1028700" y="605098"/>
            <a:ext cx="16230600" cy="553998"/>
          </a:xfrm>
          <a:prstGeom prst="rect">
            <a:avLst/>
          </a:prstGeom>
          <a:noFill/>
          <a:ln>
            <a:noFill/>
          </a:ln>
        </p:spPr>
        <p:txBody>
          <a:bodyPr spcFirstLastPara="1" wrap="square" lIns="0" tIns="0" rIns="0" bIns="0" anchor="t" anchorCtr="0">
            <a:spAutoFit/>
          </a:bodyPr>
          <a:lstStyle/>
          <a:p>
            <a:pPr marL="0" marR="0" lvl="0" indent="0" algn="ctr" rtl="0">
              <a:spcBef>
                <a:spcPts val="0"/>
              </a:spcBef>
              <a:spcAft>
                <a:spcPts val="0"/>
              </a:spcAft>
              <a:buNone/>
            </a:pPr>
            <a:r>
              <a:rPr lang="en-US" sz="3600" b="1" i="0" u="none" strike="noStrike" cap="none" dirty="0">
                <a:solidFill>
                  <a:srgbClr val="3F4536"/>
                </a:solidFill>
                <a:latin typeface="DM Sans"/>
                <a:ea typeface="DM Sans"/>
                <a:cs typeface="DM Sans"/>
                <a:sym typeface="DM Sans"/>
              </a:rPr>
              <a:t>References</a:t>
            </a:r>
            <a:endParaRPr sz="500" dirty="0"/>
          </a:p>
        </p:txBody>
      </p:sp>
      <p:sp>
        <p:nvSpPr>
          <p:cNvPr id="2" name="TextBox 1">
            <a:extLst>
              <a:ext uri="{FF2B5EF4-FFF2-40B4-BE49-F238E27FC236}">
                <a16:creationId xmlns:a16="http://schemas.microsoft.com/office/drawing/2014/main" id="{BFEA59BA-946C-4E8E-93A8-FC1A04B9398F}"/>
              </a:ext>
            </a:extLst>
          </p:cNvPr>
          <p:cNvSpPr txBox="1"/>
          <p:nvPr/>
        </p:nvSpPr>
        <p:spPr>
          <a:xfrm>
            <a:off x="805912" y="1165687"/>
            <a:ext cx="16676176" cy="8556188"/>
          </a:xfrm>
          <a:prstGeom prst="rect">
            <a:avLst/>
          </a:prstGeom>
          <a:noFill/>
        </p:spPr>
        <p:txBody>
          <a:bodyPr wrap="square" rtlCol="0">
            <a:spAutoFit/>
          </a:bodyPr>
          <a:lstStyle/>
          <a:p>
            <a:pPr marL="342900" indent="-342900" algn="just">
              <a:buFont typeface="Wingdings" panose="05000000000000000000" pitchFamily="2" charset="2"/>
              <a:buChar char="§"/>
            </a:pPr>
            <a:r>
              <a:rPr lang="en-US" sz="2200" dirty="0">
                <a:latin typeface="DM Sans" panose="020B0604020202020204" charset="0"/>
              </a:rPr>
              <a:t>Hoang, G., Yang, M. and </a:t>
            </a:r>
            <a:r>
              <a:rPr lang="en-US" sz="2200" dirty="0" err="1">
                <a:latin typeface="DM Sans" panose="020B0604020202020204" charset="0"/>
              </a:rPr>
              <a:t>Luu</a:t>
            </a:r>
            <a:r>
              <a:rPr lang="en-US" sz="2200" dirty="0">
                <a:latin typeface="DM Sans" panose="020B0604020202020204" charset="0"/>
              </a:rPr>
              <a:t>, T.T. (2023). Ethical leadership in tourism and hospitality management: A systematic literature review and research agenda. International Journal of Hospitality Management, 114, p.103563.</a:t>
            </a:r>
          </a:p>
          <a:p>
            <a:pPr marL="342900" indent="-342900" algn="just">
              <a:buFont typeface="Wingdings" panose="05000000000000000000" pitchFamily="2" charset="2"/>
              <a:buChar char="§"/>
            </a:pPr>
            <a:r>
              <a:rPr lang="en-US" sz="2200" dirty="0">
                <a:latin typeface="DM Sans" panose="020B0604020202020204" charset="0"/>
              </a:rPr>
              <a:t>Imperial Hotel (2023a). Our Green Story - Environment. [online] The Imperial Hotel Blackpool. Available at: https://www.imperialhotelblackpool.co.uk/our-green-story-environment [Accessed 10 Oct. 2023].</a:t>
            </a:r>
          </a:p>
          <a:p>
            <a:pPr marL="342900" indent="-342900" algn="just">
              <a:buFont typeface="Wingdings" panose="05000000000000000000" pitchFamily="2" charset="2"/>
              <a:buChar char="§"/>
            </a:pPr>
            <a:r>
              <a:rPr lang="en-US" sz="2200" dirty="0">
                <a:latin typeface="DM Sans" panose="020B0604020202020204" charset="0"/>
              </a:rPr>
              <a:t>Imperial Hotel (2023b). The Imperial Hotel Blackpool. [online] The Imperial Hotel Blackpool. Available at: https://www.imperialhotelblackpool.co.uk/ [Accessed 10 Oct. 2023].</a:t>
            </a:r>
          </a:p>
          <a:p>
            <a:pPr marL="342900" indent="-342900" algn="just">
              <a:buFont typeface="Wingdings" panose="05000000000000000000" pitchFamily="2" charset="2"/>
              <a:buChar char="§"/>
            </a:pPr>
            <a:r>
              <a:rPr lang="en-US" sz="2200" dirty="0">
                <a:latin typeface="DM Sans" panose="020B0604020202020204" charset="0"/>
              </a:rPr>
              <a:t>Jones, C.R. and Walmsley, A. (2022). A change would do you good: Advances in research impact in sustainable tourism and some ‘home truths’ for the sector. Journal of Sustainable Tourism, 30(9), pp.2073-2088.</a:t>
            </a:r>
          </a:p>
          <a:p>
            <a:pPr marL="342900" indent="-342900" algn="just">
              <a:buFont typeface="Wingdings" panose="05000000000000000000" pitchFamily="2" charset="2"/>
              <a:buChar char="§"/>
            </a:pPr>
            <a:r>
              <a:rPr lang="en-US" sz="2200" dirty="0">
                <a:latin typeface="DM Sans" panose="020B0604020202020204" charset="0"/>
              </a:rPr>
              <a:t>Khatter, A. (2023). Challenges and Solutions for Environmental Sustainability in the Hospitality Sector. Sustainability, 15(15), 11491.</a:t>
            </a:r>
          </a:p>
          <a:p>
            <a:pPr marL="342900" indent="-342900" algn="just">
              <a:buFont typeface="Wingdings" panose="05000000000000000000" pitchFamily="2" charset="2"/>
              <a:buChar char="§"/>
            </a:pPr>
            <a:r>
              <a:rPr lang="en-US" sz="2200" dirty="0">
                <a:latin typeface="DM Sans" panose="020B0604020202020204" charset="0"/>
              </a:rPr>
              <a:t>Legrand, W., Sloan, P. and Chen, J.S. (2021). Sustainability in the Hospitality Industry : Principles of Sustainable Operations. Abingdon, Oxon ; New York, NY: Routledge.</a:t>
            </a:r>
          </a:p>
          <a:p>
            <a:pPr marL="342900" indent="-342900" algn="just">
              <a:buFont typeface="Wingdings" panose="05000000000000000000" pitchFamily="2" charset="2"/>
              <a:buChar char="§"/>
            </a:pPr>
            <a:r>
              <a:rPr lang="en-US" sz="2200" dirty="0" err="1">
                <a:latin typeface="DM Sans" panose="020B0604020202020204" charset="0"/>
              </a:rPr>
              <a:t>Lemelin</a:t>
            </a:r>
            <a:r>
              <a:rPr lang="en-US" sz="2200" dirty="0">
                <a:latin typeface="DM Sans" panose="020B0604020202020204" charset="0"/>
              </a:rPr>
              <a:t>, H., Dawson, J. and Stewart, E.J. (2013). Last Chance Tourism. Routledge.</a:t>
            </a:r>
          </a:p>
          <a:p>
            <a:pPr marL="342900" indent="-342900" algn="just">
              <a:buFont typeface="Wingdings" panose="05000000000000000000" pitchFamily="2" charset="2"/>
              <a:buChar char="§"/>
            </a:pPr>
            <a:r>
              <a:rPr lang="en-US" sz="2200" dirty="0">
                <a:latin typeface="DM Sans" panose="020B0604020202020204" charset="0"/>
              </a:rPr>
              <a:t>Pandey, P. and Pandey, M.M. (2021). Research methodology tools and techniques. Bridge Center.</a:t>
            </a:r>
          </a:p>
          <a:p>
            <a:pPr marL="342900" indent="-342900" algn="just">
              <a:buFont typeface="Wingdings" panose="05000000000000000000" pitchFamily="2" charset="2"/>
              <a:buChar char="§"/>
            </a:pPr>
            <a:r>
              <a:rPr lang="en-US" sz="2200" dirty="0">
                <a:latin typeface="DM Sans" panose="020B0604020202020204" charset="0"/>
              </a:rPr>
              <a:t>Rasoolimanesh, S.M., Ramakrishna, S., Hall, C.M., </a:t>
            </a:r>
            <a:r>
              <a:rPr lang="en-US" sz="2200" dirty="0" err="1">
                <a:latin typeface="DM Sans" panose="020B0604020202020204" charset="0"/>
              </a:rPr>
              <a:t>Esfandiar</a:t>
            </a:r>
            <a:r>
              <a:rPr lang="en-US" sz="2200" dirty="0">
                <a:latin typeface="DM Sans" panose="020B0604020202020204" charset="0"/>
              </a:rPr>
              <a:t>, K. and </a:t>
            </a:r>
            <a:r>
              <a:rPr lang="en-US" sz="2200" dirty="0" err="1">
                <a:latin typeface="DM Sans" panose="020B0604020202020204" charset="0"/>
              </a:rPr>
              <a:t>Seyfi</a:t>
            </a:r>
            <a:r>
              <a:rPr lang="en-US" sz="2200" dirty="0">
                <a:latin typeface="DM Sans" panose="020B0604020202020204" charset="0"/>
              </a:rPr>
              <a:t>, S. (2023). A systematic scoping review of sustainable tourism indicators about the sustainable development goals. Journal of Sustainable Tourism, 31(7), 1497–1517.</a:t>
            </a:r>
          </a:p>
          <a:p>
            <a:pPr marL="342900" indent="-342900" algn="just">
              <a:buFont typeface="Wingdings" panose="05000000000000000000" pitchFamily="2" charset="2"/>
              <a:buChar char="§"/>
            </a:pPr>
            <a:r>
              <a:rPr lang="en-US" sz="2200" dirty="0">
                <a:latin typeface="DM Sans" panose="020B0604020202020204" charset="0"/>
              </a:rPr>
              <a:t>Rodríguez-García, R., </a:t>
            </a:r>
            <a:r>
              <a:rPr lang="en-US" sz="2200" dirty="0" err="1">
                <a:latin typeface="DM Sans" panose="020B0604020202020204" charset="0"/>
              </a:rPr>
              <a:t>Idoya</a:t>
            </a:r>
            <a:r>
              <a:rPr lang="en-US" sz="2200" dirty="0">
                <a:latin typeface="DM Sans" panose="020B0604020202020204" charset="0"/>
              </a:rPr>
              <a:t> Ferrero-Ferrero and Fernández, A. (2023). Analysis of Integration of Sustainability in Sustainability Certifications in the Hotel Industry. Frontiers in sustainability, 4(1). doi:https://doi.org/10.3389/frsus.2023.1116359.</a:t>
            </a:r>
          </a:p>
          <a:p>
            <a:pPr marL="342900" indent="-342900" algn="just">
              <a:buFont typeface="Wingdings" panose="05000000000000000000" pitchFamily="2" charset="2"/>
              <a:buChar char="§"/>
            </a:pPr>
            <a:r>
              <a:rPr lang="en-US" sz="2200" dirty="0">
                <a:latin typeface="DM Sans" panose="020B0604020202020204" charset="0"/>
              </a:rPr>
              <a:t>Sakshi, S. </a:t>
            </a:r>
            <a:r>
              <a:rPr lang="en-US" sz="2200" dirty="0" err="1">
                <a:latin typeface="DM Sans" panose="020B0604020202020204" charset="0"/>
              </a:rPr>
              <a:t>Cerchione</a:t>
            </a:r>
            <a:r>
              <a:rPr lang="en-US" sz="2200" dirty="0">
                <a:latin typeface="DM Sans" panose="020B0604020202020204" charset="0"/>
              </a:rPr>
              <a:t>, R. and Bansal, H. (2020). Measuring the impact of sustainability policy and practices in tourism and hospitality industry. Business Strategy and the Environment, 29(3), pp.1109-1126.</a:t>
            </a:r>
          </a:p>
          <a:p>
            <a:pPr marL="342900" indent="-342900" algn="just">
              <a:buFont typeface="Wingdings" panose="05000000000000000000" pitchFamily="2" charset="2"/>
              <a:buChar char="§"/>
            </a:pPr>
            <a:r>
              <a:rPr lang="en-US" sz="2200" dirty="0">
                <a:latin typeface="DM Sans" panose="020B0604020202020204" charset="0"/>
              </a:rPr>
              <a:t>Tribe, J. (2009). Philosophical issues in Tourism (Aspects of Tourism). Channel View.</a:t>
            </a:r>
          </a:p>
          <a:p>
            <a:pPr marL="342900" indent="-342900" algn="just">
              <a:buFont typeface="Wingdings" panose="05000000000000000000" pitchFamily="2" charset="2"/>
              <a:buChar char="§"/>
            </a:pPr>
            <a:r>
              <a:rPr lang="en-US" sz="2200" dirty="0">
                <a:latin typeface="DM Sans" panose="020B0604020202020204" charset="0"/>
              </a:rPr>
              <a:t>Yilmaz, Y. and Yilmaz, Y. (2020). Pre‐and post‐trip antecedents of destination image for non‐visitors and visitors: A literature review. International Journal of Tourism Research, 22(4), pp.518-535.</a:t>
            </a:r>
          </a:p>
        </p:txBody>
      </p:sp>
    </p:spTree>
    <p:extLst>
      <p:ext uri="{BB962C8B-B14F-4D97-AF65-F5344CB8AC3E}">
        <p14:creationId xmlns:p14="http://schemas.microsoft.com/office/powerpoint/2010/main" val="429458289"/>
      </p:ext>
    </p:extLst>
  </p:cSld>
  <p:clrMapOvr>
    <a:masterClrMapping/>
  </p:clrMapOvr>
  <p:transition>
    <p:push/>
  </p:transition>
</p:sld>
</file>

<file path=ppt/theme/theme1.xml><?xml version="1.0" encoding="utf-8"?>
<a:theme xmlns:a="http://schemas.openxmlformats.org/drawingml/2006/main"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2588</Words>
  <Application>Microsoft Office PowerPoint</Application>
  <PresentationFormat>Custom</PresentationFormat>
  <Paragraphs>139</Paragraphs>
  <Slides>15</Slides>
  <Notes>15</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15</vt:i4>
      </vt:variant>
    </vt:vector>
  </HeadingPairs>
  <TitlesOfParts>
    <vt:vector size="22" baseType="lpstr">
      <vt:lpstr>DM Sans</vt:lpstr>
      <vt:lpstr>Arial</vt:lpstr>
      <vt:lpstr>Calibri</vt:lpstr>
      <vt:lpstr>Agency FB</vt:lpstr>
      <vt:lpstr>Arimo</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modified xsi:type="dcterms:W3CDTF">2023-11-09T23:26:52Z</dcterms:modified>
</cp:coreProperties>
</file>