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Glacial Indifference" charset="1" panose="0000000000000000000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jpeg" Type="http://schemas.openxmlformats.org/officeDocument/2006/relationships/image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jpeg" Type="http://schemas.openxmlformats.org/officeDocument/2006/relationships/image"/><Relationship Id="rId5" Target="../media/image4.png" Type="http://schemas.openxmlformats.org/officeDocument/2006/relationships/image"/><Relationship Id="rId6" Target="../media/image5.jpeg" Type="http://schemas.openxmlformats.org/officeDocument/2006/relationships/image"/><Relationship Id="rId7" Target="../media/image6.jpeg" Type="http://schemas.openxmlformats.org/officeDocument/2006/relationships/image"/><Relationship Id="rId8" Target="../media/image7.jpeg" Type="http://schemas.openxmlformats.org/officeDocument/2006/relationships/image"/><Relationship Id="rId9" Target="../media/image8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0.png" Type="http://schemas.openxmlformats.org/officeDocument/2006/relationships/image"/><Relationship Id="rId4" Target="../media/image11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2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3.png" Type="http://schemas.openxmlformats.org/officeDocument/2006/relationships/image"/><Relationship Id="rId4" Target="../media/image1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8.png" Type="http://schemas.openxmlformats.org/officeDocument/2006/relationships/image"/><Relationship Id="rId4" Target="../media/image19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0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1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2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3.png" Type="http://schemas.openxmlformats.org/officeDocument/2006/relationships/image"/><Relationship Id="rId4" Target="../media/image24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4488416" y="6700393"/>
            <a:ext cx="4549129" cy="4549129"/>
            <a:chOff x="0" y="0"/>
            <a:chExt cx="6350000" cy="63500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635127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1270">
                  <a:moveTo>
                    <a:pt x="5985510" y="0"/>
                  </a:moveTo>
                  <a:lnTo>
                    <a:pt x="364490" y="0"/>
                  </a:lnTo>
                  <a:cubicBezTo>
                    <a:pt x="162560" y="0"/>
                    <a:pt x="0" y="162560"/>
                    <a:pt x="0" y="364490"/>
                  </a:cubicBezTo>
                  <a:lnTo>
                    <a:pt x="0" y="5986780"/>
                  </a:lnTo>
                  <a:cubicBezTo>
                    <a:pt x="0" y="6187440"/>
                    <a:pt x="162560" y="6350000"/>
                    <a:pt x="364490" y="6350000"/>
                  </a:cubicBezTo>
                  <a:lnTo>
                    <a:pt x="5986780" y="6350000"/>
                  </a:lnTo>
                  <a:cubicBezTo>
                    <a:pt x="6187440" y="6350000"/>
                    <a:pt x="6351270" y="6187440"/>
                    <a:pt x="6351270" y="5985510"/>
                  </a:cubicBezTo>
                  <a:lnTo>
                    <a:pt x="6351270" y="364490"/>
                  </a:lnTo>
                  <a:cubicBezTo>
                    <a:pt x="6350000" y="162560"/>
                    <a:pt x="6187440" y="0"/>
                    <a:pt x="598551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16680" r="0" b="-1668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14010813" y="6700393"/>
            <a:ext cx="4549129" cy="4549129"/>
            <a:chOff x="0" y="0"/>
            <a:chExt cx="6350000" cy="63500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35127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1270">
                  <a:moveTo>
                    <a:pt x="5985510" y="0"/>
                  </a:moveTo>
                  <a:lnTo>
                    <a:pt x="364490" y="0"/>
                  </a:lnTo>
                  <a:cubicBezTo>
                    <a:pt x="162560" y="0"/>
                    <a:pt x="0" y="162560"/>
                    <a:pt x="0" y="364490"/>
                  </a:cubicBezTo>
                  <a:lnTo>
                    <a:pt x="0" y="5986780"/>
                  </a:lnTo>
                  <a:cubicBezTo>
                    <a:pt x="0" y="6187440"/>
                    <a:pt x="162560" y="6350000"/>
                    <a:pt x="364490" y="6350000"/>
                  </a:cubicBezTo>
                  <a:lnTo>
                    <a:pt x="5986780" y="6350000"/>
                  </a:lnTo>
                  <a:cubicBezTo>
                    <a:pt x="6187440" y="6350000"/>
                    <a:pt x="6351270" y="6187440"/>
                    <a:pt x="6351270" y="5985510"/>
                  </a:cubicBezTo>
                  <a:lnTo>
                    <a:pt x="6351270" y="364490"/>
                  </a:lnTo>
                  <a:cubicBezTo>
                    <a:pt x="6350000" y="162560"/>
                    <a:pt x="6187440" y="0"/>
                    <a:pt x="5985510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38906" r="0" b="-38906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4490096" y="-310792"/>
            <a:ext cx="4549129" cy="6823694"/>
            <a:chOff x="0" y="0"/>
            <a:chExt cx="6350000" cy="95250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350000" cy="9525000"/>
            </a:xfrm>
            <a:custGeom>
              <a:avLst/>
              <a:gdLst/>
              <a:ahLst/>
              <a:cxnLst/>
              <a:rect r="r" b="b" t="t" l="l"/>
              <a:pathLst>
                <a:path h="9525000" w="6350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5"/>
              <a:stretch>
                <a:fillRect l="-28893" t="-24762" r="-29120" b="-15865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4010813" y="-310792"/>
            <a:ext cx="4549129" cy="6823694"/>
            <a:chOff x="0" y="0"/>
            <a:chExt cx="6350000" cy="95250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350000" cy="9525000"/>
            </a:xfrm>
            <a:custGeom>
              <a:avLst/>
              <a:gdLst/>
              <a:ahLst/>
              <a:cxnLst/>
              <a:rect r="r" b="b" t="t" l="l"/>
              <a:pathLst>
                <a:path h="9525000" w="6350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6"/>
              <a:stretch>
                <a:fillRect l="-6249" t="0" r="-6249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-271942" y="-962523"/>
            <a:ext cx="4549129" cy="4549129"/>
            <a:chOff x="0" y="0"/>
            <a:chExt cx="6350000" cy="63500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35127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1270">
                  <a:moveTo>
                    <a:pt x="5985510" y="0"/>
                  </a:moveTo>
                  <a:lnTo>
                    <a:pt x="364490" y="0"/>
                  </a:lnTo>
                  <a:cubicBezTo>
                    <a:pt x="162560" y="0"/>
                    <a:pt x="0" y="162560"/>
                    <a:pt x="0" y="364490"/>
                  </a:cubicBezTo>
                  <a:lnTo>
                    <a:pt x="0" y="5986780"/>
                  </a:lnTo>
                  <a:cubicBezTo>
                    <a:pt x="0" y="6187440"/>
                    <a:pt x="162560" y="6350000"/>
                    <a:pt x="364490" y="6350000"/>
                  </a:cubicBezTo>
                  <a:lnTo>
                    <a:pt x="5986780" y="6350000"/>
                  </a:lnTo>
                  <a:cubicBezTo>
                    <a:pt x="6187440" y="6350000"/>
                    <a:pt x="6351270" y="6187440"/>
                    <a:pt x="6351270" y="5985510"/>
                  </a:cubicBezTo>
                  <a:lnTo>
                    <a:pt x="6351270" y="364490"/>
                  </a:lnTo>
                  <a:cubicBezTo>
                    <a:pt x="6350000" y="162560"/>
                    <a:pt x="6187440" y="0"/>
                    <a:pt x="5985510" y="0"/>
                  </a:cubicBezTo>
                  <a:close/>
                </a:path>
              </a:pathLst>
            </a:custGeom>
            <a:blipFill>
              <a:blip r:embed="rId7"/>
              <a:stretch>
                <a:fillRect l="0" t="0" r="0" b="-33521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9248775" y="-962523"/>
            <a:ext cx="4549129" cy="4549129"/>
            <a:chOff x="0" y="0"/>
            <a:chExt cx="6350000" cy="63500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635127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1270">
                  <a:moveTo>
                    <a:pt x="5985510" y="0"/>
                  </a:moveTo>
                  <a:lnTo>
                    <a:pt x="364490" y="0"/>
                  </a:lnTo>
                  <a:cubicBezTo>
                    <a:pt x="162560" y="0"/>
                    <a:pt x="0" y="162560"/>
                    <a:pt x="0" y="364490"/>
                  </a:cubicBezTo>
                  <a:lnTo>
                    <a:pt x="0" y="5986780"/>
                  </a:lnTo>
                  <a:cubicBezTo>
                    <a:pt x="0" y="6187440"/>
                    <a:pt x="162560" y="6350000"/>
                    <a:pt x="364490" y="6350000"/>
                  </a:cubicBezTo>
                  <a:lnTo>
                    <a:pt x="5986780" y="6350000"/>
                  </a:lnTo>
                  <a:cubicBezTo>
                    <a:pt x="6187440" y="6350000"/>
                    <a:pt x="6351270" y="6187440"/>
                    <a:pt x="6351270" y="5985510"/>
                  </a:cubicBezTo>
                  <a:lnTo>
                    <a:pt x="6351270" y="364490"/>
                  </a:lnTo>
                  <a:cubicBezTo>
                    <a:pt x="6350000" y="162560"/>
                    <a:pt x="6187440" y="0"/>
                    <a:pt x="5985510" y="0"/>
                  </a:cubicBezTo>
                  <a:close/>
                </a:path>
              </a:pathLst>
            </a:custGeom>
            <a:blipFill>
              <a:blip r:embed="rId8"/>
              <a:stretch>
                <a:fillRect l="-14062" t="0" r="-6890" b="-61302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-271942" y="3784388"/>
            <a:ext cx="4549129" cy="6823694"/>
            <a:chOff x="0" y="0"/>
            <a:chExt cx="6350000" cy="95250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6350000" cy="9525000"/>
            </a:xfrm>
            <a:custGeom>
              <a:avLst/>
              <a:gdLst/>
              <a:ahLst/>
              <a:cxnLst/>
              <a:rect r="r" b="b" t="t" l="l"/>
              <a:pathLst>
                <a:path h="9525000" w="6350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9"/>
              <a:stretch>
                <a:fillRect l="-6250" t="0" r="-6250" b="0"/>
              </a:stretch>
            </a:blip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9248775" y="3784388"/>
            <a:ext cx="4549129" cy="6823694"/>
            <a:chOff x="0" y="0"/>
            <a:chExt cx="6350000" cy="95250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6350000" cy="9525000"/>
            </a:xfrm>
            <a:custGeom>
              <a:avLst/>
              <a:gdLst/>
              <a:ahLst/>
              <a:cxnLst/>
              <a:rect r="r" b="b" t="t" l="l"/>
              <a:pathLst>
                <a:path h="9525000" w="6350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10"/>
              <a:stretch>
                <a:fillRect l="-20353" t="0" r="-29295" b="-33182"/>
              </a:stretch>
            </a:blip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4737263" y="3450128"/>
            <a:ext cx="9023024" cy="3386745"/>
            <a:chOff x="0" y="0"/>
            <a:chExt cx="1653611" cy="620674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653611" cy="620674"/>
            </a:xfrm>
            <a:custGeom>
              <a:avLst/>
              <a:gdLst/>
              <a:ahLst/>
              <a:cxnLst/>
              <a:rect r="r" b="b" t="t" l="l"/>
              <a:pathLst>
                <a:path h="620674" w="1653611">
                  <a:moveTo>
                    <a:pt x="43759" y="0"/>
                  </a:moveTo>
                  <a:lnTo>
                    <a:pt x="1609852" y="0"/>
                  </a:lnTo>
                  <a:cubicBezTo>
                    <a:pt x="1621458" y="0"/>
                    <a:pt x="1632588" y="4610"/>
                    <a:pt x="1640794" y="12817"/>
                  </a:cubicBezTo>
                  <a:cubicBezTo>
                    <a:pt x="1649001" y="21023"/>
                    <a:pt x="1653611" y="32153"/>
                    <a:pt x="1653611" y="43759"/>
                  </a:cubicBezTo>
                  <a:lnTo>
                    <a:pt x="1653611" y="576915"/>
                  </a:lnTo>
                  <a:cubicBezTo>
                    <a:pt x="1653611" y="601083"/>
                    <a:pt x="1634019" y="620674"/>
                    <a:pt x="1609852" y="620674"/>
                  </a:cubicBezTo>
                  <a:lnTo>
                    <a:pt x="43759" y="620674"/>
                  </a:lnTo>
                  <a:cubicBezTo>
                    <a:pt x="19592" y="620674"/>
                    <a:pt x="0" y="601083"/>
                    <a:pt x="0" y="576915"/>
                  </a:cubicBezTo>
                  <a:lnTo>
                    <a:pt x="0" y="43759"/>
                  </a:lnTo>
                  <a:cubicBezTo>
                    <a:pt x="0" y="19592"/>
                    <a:pt x="19592" y="0"/>
                    <a:pt x="43759" y="0"/>
                  </a:cubicBezTo>
                  <a:close/>
                </a:path>
              </a:pathLst>
            </a:custGeom>
            <a:solidFill>
              <a:srgbClr val="F6F2EF">
                <a:alpha val="89804"/>
              </a:srgbClr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19050"/>
              <a:ext cx="1653611" cy="639724"/>
            </a:xfrm>
            <a:prstGeom prst="rect">
              <a:avLst/>
            </a:prstGeom>
          </p:spPr>
          <p:txBody>
            <a:bodyPr anchor="ctr" rtlCol="false" tIns="21999" lIns="21999" bIns="21999" rIns="21999"/>
            <a:lstStyle/>
            <a:p>
              <a:pPr algn="l">
                <a:lnSpc>
                  <a:spcPts val="1151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4632488" y="3876483"/>
            <a:ext cx="9023024" cy="2686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71"/>
              </a:lnSpc>
            </a:pPr>
            <a:r>
              <a:rPr lang="en-US" sz="7187" spc="934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WHAT DOES A PARTY PRINCESS DO?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847897" y="2769298"/>
            <a:ext cx="16230600" cy="4579396"/>
            <a:chOff x="0" y="0"/>
            <a:chExt cx="4274726" cy="120609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206096"/>
            </a:xfrm>
            <a:custGeom>
              <a:avLst/>
              <a:gdLst/>
              <a:ahLst/>
              <a:cxnLst/>
              <a:rect r="r" b="b" t="t" l="l"/>
              <a:pathLst>
                <a:path h="1206096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181769"/>
                  </a:lnTo>
                  <a:cubicBezTo>
                    <a:pt x="4274726" y="1195205"/>
                    <a:pt x="4263834" y="1206096"/>
                    <a:pt x="4250399" y="1206096"/>
                  </a:cubicBezTo>
                  <a:lnTo>
                    <a:pt x="24327" y="1206096"/>
                  </a:lnTo>
                  <a:cubicBezTo>
                    <a:pt x="10891" y="1206096"/>
                    <a:pt x="0" y="1195205"/>
                    <a:pt x="0" y="1181769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24419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3235513" y="3026466"/>
            <a:ext cx="11816973" cy="40650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686"/>
              </a:lnSpc>
            </a:pPr>
            <a:r>
              <a:rPr lang="en-US" sz="8905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Once Upon a Mind:</a:t>
            </a:r>
          </a:p>
          <a:p>
            <a:pPr algn="ctr">
              <a:lnSpc>
                <a:spcPts val="10686"/>
              </a:lnSpc>
            </a:pPr>
            <a:r>
              <a:rPr lang="en-US" sz="8905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 Princess’ Guide to Child Psychology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0">
            <a:off x="-595623" y="1571689"/>
            <a:ext cx="5812284" cy="8718426"/>
          </a:xfrm>
          <a:custGeom>
            <a:avLst/>
            <a:gdLst/>
            <a:ahLst/>
            <a:cxnLst/>
            <a:rect r="r" b="b" t="t" l="l"/>
            <a:pathLst>
              <a:path h="8718426" w="5812284">
                <a:moveTo>
                  <a:pt x="0" y="0"/>
                </a:moveTo>
                <a:lnTo>
                  <a:pt x="5812284" y="0"/>
                </a:lnTo>
                <a:lnTo>
                  <a:pt x="5812284" y="8718426"/>
                </a:lnTo>
                <a:lnTo>
                  <a:pt x="0" y="87184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1588189" y="4177388"/>
            <a:ext cx="10764990" cy="6109612"/>
          </a:xfrm>
          <a:custGeom>
            <a:avLst/>
            <a:gdLst/>
            <a:ahLst/>
            <a:cxnLst/>
            <a:rect r="r" b="b" t="t" l="l"/>
            <a:pathLst>
              <a:path h="6109612" w="10764990">
                <a:moveTo>
                  <a:pt x="0" y="0"/>
                </a:moveTo>
                <a:lnTo>
                  <a:pt x="10764990" y="0"/>
                </a:lnTo>
                <a:lnTo>
                  <a:pt x="10764990" y="6109612"/>
                </a:lnTo>
                <a:lnTo>
                  <a:pt x="0" y="61096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950439"/>
            <a:ext cx="16230600" cy="5286389"/>
            <a:chOff x="0" y="0"/>
            <a:chExt cx="4274726" cy="13923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392300"/>
            </a:xfrm>
            <a:custGeom>
              <a:avLst/>
              <a:gdLst/>
              <a:ahLst/>
              <a:cxnLst/>
              <a:rect r="r" b="b" t="t" l="l"/>
              <a:pathLst>
                <a:path h="1392300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367973"/>
                  </a:lnTo>
                  <a:cubicBezTo>
                    <a:pt x="4274726" y="1374425"/>
                    <a:pt x="4272163" y="1380613"/>
                    <a:pt x="4267601" y="1385175"/>
                  </a:cubicBezTo>
                  <a:cubicBezTo>
                    <a:pt x="4263039" y="1389737"/>
                    <a:pt x="4256851" y="1392300"/>
                    <a:pt x="4250399" y="1392300"/>
                  </a:cubicBezTo>
                  <a:lnTo>
                    <a:pt x="24327" y="1392300"/>
                  </a:lnTo>
                  <a:cubicBezTo>
                    <a:pt x="10891" y="1392300"/>
                    <a:pt x="0" y="1381409"/>
                    <a:pt x="0" y="1367973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4304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3549862" y="2543116"/>
            <a:ext cx="5783222" cy="7710963"/>
          </a:xfrm>
          <a:custGeom>
            <a:avLst/>
            <a:gdLst/>
            <a:ahLst/>
            <a:cxnLst/>
            <a:rect r="r" b="b" t="t" l="l"/>
            <a:pathLst>
              <a:path h="7710963" w="5783222">
                <a:moveTo>
                  <a:pt x="0" y="0"/>
                </a:moveTo>
                <a:lnTo>
                  <a:pt x="5783222" y="0"/>
                </a:lnTo>
                <a:lnTo>
                  <a:pt x="5783222" y="7710963"/>
                </a:lnTo>
                <a:lnTo>
                  <a:pt x="0" y="77109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209503" y="1019175"/>
            <a:ext cx="15868995" cy="22280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511"/>
              </a:lnSpc>
            </a:pPr>
            <a:r>
              <a:rPr lang="en-US" sz="14593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Aim / Amcan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09503" y="4402883"/>
            <a:ext cx="14462693" cy="4381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70"/>
              </a:lnSpc>
            </a:pPr>
            <a:r>
              <a:rPr lang="en-US" sz="5808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To explore the psychology behind playing a party princess, understanding children’s emotional needs, and how to create a magical experience through empathy and emotional intelligence.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847897" y="2769298"/>
            <a:ext cx="16230600" cy="4579396"/>
            <a:chOff x="0" y="0"/>
            <a:chExt cx="4274726" cy="120609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206096"/>
            </a:xfrm>
            <a:custGeom>
              <a:avLst/>
              <a:gdLst/>
              <a:ahLst/>
              <a:cxnLst/>
              <a:rect r="r" b="b" t="t" l="l"/>
              <a:pathLst>
                <a:path h="1206096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181769"/>
                  </a:lnTo>
                  <a:cubicBezTo>
                    <a:pt x="4274726" y="1195205"/>
                    <a:pt x="4263834" y="1206096"/>
                    <a:pt x="4250399" y="1206096"/>
                  </a:cubicBezTo>
                  <a:lnTo>
                    <a:pt x="24327" y="1206096"/>
                  </a:lnTo>
                  <a:cubicBezTo>
                    <a:pt x="10891" y="1206096"/>
                    <a:pt x="0" y="1195205"/>
                    <a:pt x="0" y="1181769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24419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12355464" y="3130183"/>
            <a:ext cx="6419246" cy="8574875"/>
          </a:xfrm>
          <a:custGeom>
            <a:avLst/>
            <a:gdLst/>
            <a:ahLst/>
            <a:cxnLst/>
            <a:rect r="r" b="b" t="t" l="l"/>
            <a:pathLst>
              <a:path h="8574875" w="6419246">
                <a:moveTo>
                  <a:pt x="0" y="0"/>
                </a:moveTo>
                <a:lnTo>
                  <a:pt x="6419247" y="0"/>
                </a:lnTo>
                <a:lnTo>
                  <a:pt x="6419247" y="8574875"/>
                </a:lnTo>
                <a:lnTo>
                  <a:pt x="0" y="85748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-1166022" y="3130183"/>
            <a:ext cx="5519910" cy="7359879"/>
          </a:xfrm>
          <a:custGeom>
            <a:avLst/>
            <a:gdLst/>
            <a:ahLst/>
            <a:cxnLst/>
            <a:rect r="r" b="b" t="t" l="l"/>
            <a:pathLst>
              <a:path h="7359879" w="5519910">
                <a:moveTo>
                  <a:pt x="5519910" y="0"/>
                </a:moveTo>
                <a:lnTo>
                  <a:pt x="0" y="0"/>
                </a:lnTo>
                <a:lnTo>
                  <a:pt x="0" y="7359880"/>
                </a:lnTo>
                <a:lnTo>
                  <a:pt x="5519910" y="7359880"/>
                </a:lnTo>
                <a:lnTo>
                  <a:pt x="551991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2361308" y="3005011"/>
            <a:ext cx="13203780" cy="38051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494"/>
              </a:lnSpc>
            </a:pPr>
            <a:r>
              <a:rPr lang="en-US" sz="6245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Have you ever met a character or someone you admire? How did they interact with you and how did that make you feel?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950439"/>
            <a:ext cx="16230600" cy="5286389"/>
            <a:chOff x="0" y="0"/>
            <a:chExt cx="4274726" cy="13923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392300"/>
            </a:xfrm>
            <a:custGeom>
              <a:avLst/>
              <a:gdLst/>
              <a:ahLst/>
              <a:cxnLst/>
              <a:rect r="r" b="b" t="t" l="l"/>
              <a:pathLst>
                <a:path h="1392300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367973"/>
                  </a:lnTo>
                  <a:cubicBezTo>
                    <a:pt x="4274726" y="1374425"/>
                    <a:pt x="4272163" y="1380613"/>
                    <a:pt x="4267601" y="1385175"/>
                  </a:cubicBezTo>
                  <a:cubicBezTo>
                    <a:pt x="4263039" y="1389737"/>
                    <a:pt x="4256851" y="1392300"/>
                    <a:pt x="4250399" y="1392300"/>
                  </a:cubicBezTo>
                  <a:lnTo>
                    <a:pt x="24327" y="1392300"/>
                  </a:lnTo>
                  <a:cubicBezTo>
                    <a:pt x="10891" y="1392300"/>
                    <a:pt x="0" y="1381409"/>
                    <a:pt x="0" y="1367973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4304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0961196" y="3681907"/>
            <a:ext cx="7370623" cy="7370623"/>
          </a:xfrm>
          <a:custGeom>
            <a:avLst/>
            <a:gdLst/>
            <a:ahLst/>
            <a:cxnLst/>
            <a:rect r="r" b="b" t="t" l="l"/>
            <a:pathLst>
              <a:path h="7370623" w="7370623">
                <a:moveTo>
                  <a:pt x="0" y="0"/>
                </a:moveTo>
                <a:lnTo>
                  <a:pt x="7370623" y="0"/>
                </a:lnTo>
                <a:lnTo>
                  <a:pt x="7370623" y="7370622"/>
                </a:lnTo>
                <a:lnTo>
                  <a:pt x="0" y="73706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209503" y="1019175"/>
            <a:ext cx="15868995" cy="22280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511"/>
              </a:lnSpc>
            </a:pPr>
            <a:r>
              <a:rPr lang="en-US" sz="14593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5 Key Factors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91309" y="3797814"/>
            <a:ext cx="15968098" cy="54390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298338" indent="-649169" lvl="1">
              <a:lnSpc>
                <a:spcPts val="7216"/>
              </a:lnSpc>
              <a:buFont typeface="Arial"/>
              <a:buChar char="•"/>
            </a:pPr>
            <a:r>
              <a:rPr lang="en-US" sz="6013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Imagination and fantasy in child development </a:t>
            </a:r>
          </a:p>
          <a:p>
            <a:pPr algn="l" marL="1298338" indent="-649169" lvl="1">
              <a:lnSpc>
                <a:spcPts val="7216"/>
              </a:lnSpc>
              <a:buFont typeface="Arial"/>
              <a:buChar char="•"/>
            </a:pPr>
            <a:r>
              <a:rPr lang="en-US" sz="6013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Emotional needs of children</a:t>
            </a:r>
          </a:p>
          <a:p>
            <a:pPr algn="l" marL="1298338" indent="-649169" lvl="1">
              <a:lnSpc>
                <a:spcPts val="7216"/>
              </a:lnSpc>
              <a:buFont typeface="Arial"/>
              <a:buChar char="•"/>
            </a:pPr>
            <a:r>
              <a:rPr lang="en-US" sz="6013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Empathy in character</a:t>
            </a:r>
          </a:p>
          <a:p>
            <a:pPr algn="l" marL="1298338" indent="-649169" lvl="1">
              <a:lnSpc>
                <a:spcPts val="7216"/>
              </a:lnSpc>
              <a:buFont typeface="Arial"/>
              <a:buChar char="•"/>
            </a:pPr>
            <a:r>
              <a:rPr lang="en-US" sz="6013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Emotional regulation</a:t>
            </a:r>
          </a:p>
          <a:p>
            <a:pPr algn="l" marL="1298338" indent="-649169" lvl="1">
              <a:lnSpc>
                <a:spcPts val="7216"/>
              </a:lnSpc>
              <a:buFont typeface="Arial"/>
              <a:buChar char="•"/>
            </a:pPr>
            <a:r>
              <a:rPr lang="en-US" sz="6013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Emotional connections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950439"/>
            <a:ext cx="16230600" cy="5286389"/>
            <a:chOff x="0" y="0"/>
            <a:chExt cx="4274726" cy="13923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392300"/>
            </a:xfrm>
            <a:custGeom>
              <a:avLst/>
              <a:gdLst/>
              <a:ahLst/>
              <a:cxnLst/>
              <a:rect r="r" b="b" t="t" l="l"/>
              <a:pathLst>
                <a:path h="1392300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367973"/>
                  </a:lnTo>
                  <a:cubicBezTo>
                    <a:pt x="4274726" y="1374425"/>
                    <a:pt x="4272163" y="1380613"/>
                    <a:pt x="4267601" y="1385175"/>
                  </a:cubicBezTo>
                  <a:cubicBezTo>
                    <a:pt x="4263039" y="1389737"/>
                    <a:pt x="4256851" y="1392300"/>
                    <a:pt x="4250399" y="1392300"/>
                  </a:cubicBezTo>
                  <a:lnTo>
                    <a:pt x="24327" y="1392300"/>
                  </a:lnTo>
                  <a:cubicBezTo>
                    <a:pt x="10891" y="1392300"/>
                    <a:pt x="0" y="1381409"/>
                    <a:pt x="0" y="1367973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4304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7858477" y="3950439"/>
            <a:ext cx="10715273" cy="7141771"/>
          </a:xfrm>
          <a:custGeom>
            <a:avLst/>
            <a:gdLst/>
            <a:ahLst/>
            <a:cxnLst/>
            <a:rect r="r" b="b" t="t" l="l"/>
            <a:pathLst>
              <a:path h="7141771" w="10715273">
                <a:moveTo>
                  <a:pt x="0" y="0"/>
                </a:moveTo>
                <a:lnTo>
                  <a:pt x="10715273" y="0"/>
                </a:lnTo>
                <a:lnTo>
                  <a:pt x="10715273" y="7141771"/>
                </a:lnTo>
                <a:lnTo>
                  <a:pt x="0" y="71417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209503" y="1280732"/>
            <a:ext cx="15868995" cy="1714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552"/>
              </a:lnSpc>
            </a:pPr>
            <a:r>
              <a:rPr lang="en-US" sz="112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Imagination and Fantasy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03569" y="3950439"/>
            <a:ext cx="11914425" cy="51653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50530" indent="-525265" lvl="1">
              <a:lnSpc>
                <a:spcPts val="5838"/>
              </a:lnSpc>
              <a:buFont typeface="Arial"/>
              <a:buChar char="•"/>
            </a:pPr>
            <a:r>
              <a:rPr lang="en-US" sz="486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According to Piaget’s cognitive development theory children between 2 and 7 are in the Pre-operational stage </a:t>
            </a:r>
          </a:p>
          <a:p>
            <a:pPr algn="l">
              <a:lnSpc>
                <a:spcPts val="5838"/>
              </a:lnSpc>
            </a:pPr>
          </a:p>
          <a:p>
            <a:pPr algn="l" marL="1050530" indent="-525265" lvl="1">
              <a:lnSpc>
                <a:spcPts val="5838"/>
              </a:lnSpc>
              <a:buFont typeface="Arial"/>
              <a:buChar char="•"/>
            </a:pPr>
            <a:r>
              <a:rPr lang="en-US" sz="486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Symbolic play and magical thinking</a:t>
            </a:r>
          </a:p>
          <a:p>
            <a:pPr algn="l">
              <a:lnSpc>
                <a:spcPts val="5838"/>
              </a:lnSpc>
            </a:pPr>
          </a:p>
          <a:p>
            <a:pPr algn="l" marL="1050530" indent="-525265" lvl="1">
              <a:lnSpc>
                <a:spcPts val="5838"/>
              </a:lnSpc>
              <a:buFont typeface="Arial"/>
              <a:buChar char="•"/>
            </a:pPr>
            <a:r>
              <a:rPr lang="en-US" sz="486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Children’s belief in fantasy characters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419797"/>
            <a:ext cx="10163701" cy="6347672"/>
            <a:chOff x="0" y="0"/>
            <a:chExt cx="2676860" cy="167181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676860" cy="1671815"/>
            </a:xfrm>
            <a:custGeom>
              <a:avLst/>
              <a:gdLst/>
              <a:ahLst/>
              <a:cxnLst/>
              <a:rect r="r" b="b" t="t" l="l"/>
              <a:pathLst>
                <a:path h="1671815" w="2676860">
                  <a:moveTo>
                    <a:pt x="38848" y="0"/>
                  </a:moveTo>
                  <a:lnTo>
                    <a:pt x="2638012" y="0"/>
                  </a:lnTo>
                  <a:cubicBezTo>
                    <a:pt x="2648315" y="0"/>
                    <a:pt x="2658196" y="4093"/>
                    <a:pt x="2665481" y="11378"/>
                  </a:cubicBezTo>
                  <a:cubicBezTo>
                    <a:pt x="2672767" y="18664"/>
                    <a:pt x="2676860" y="28545"/>
                    <a:pt x="2676860" y="38848"/>
                  </a:cubicBezTo>
                  <a:lnTo>
                    <a:pt x="2676860" y="1632967"/>
                  </a:lnTo>
                  <a:cubicBezTo>
                    <a:pt x="2676860" y="1643270"/>
                    <a:pt x="2672767" y="1653151"/>
                    <a:pt x="2665481" y="1660437"/>
                  </a:cubicBezTo>
                  <a:cubicBezTo>
                    <a:pt x="2658196" y="1667722"/>
                    <a:pt x="2648315" y="1671815"/>
                    <a:pt x="2638012" y="1671815"/>
                  </a:cubicBezTo>
                  <a:lnTo>
                    <a:pt x="38848" y="1671815"/>
                  </a:lnTo>
                  <a:cubicBezTo>
                    <a:pt x="28545" y="1671815"/>
                    <a:pt x="18664" y="1667722"/>
                    <a:pt x="11378" y="1660437"/>
                  </a:cubicBezTo>
                  <a:cubicBezTo>
                    <a:pt x="4093" y="1653151"/>
                    <a:pt x="0" y="1643270"/>
                    <a:pt x="0" y="1632967"/>
                  </a:cubicBezTo>
                  <a:lnTo>
                    <a:pt x="0" y="38848"/>
                  </a:lnTo>
                  <a:cubicBezTo>
                    <a:pt x="0" y="28545"/>
                    <a:pt x="4093" y="18664"/>
                    <a:pt x="11378" y="11378"/>
                  </a:cubicBezTo>
                  <a:cubicBezTo>
                    <a:pt x="18664" y="4093"/>
                    <a:pt x="28545" y="0"/>
                    <a:pt x="38848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676860" cy="170991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1538539"/>
            <a:ext cx="16230600" cy="1333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433"/>
              </a:lnSpc>
            </a:pPr>
            <a:r>
              <a:rPr lang="en-US" sz="86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Emotional Needs of Children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16745" y="3577556"/>
            <a:ext cx="10680432" cy="648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7472" indent="-463736" lvl="1">
              <a:lnSpc>
                <a:spcPts val="5155"/>
              </a:lnSpc>
              <a:buFont typeface="Arial"/>
              <a:buChar char="•"/>
            </a:pPr>
            <a:r>
              <a:rPr lang="en-US" sz="429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As a party princess our main priority is to make children feel safe, special and understood.</a:t>
            </a:r>
          </a:p>
          <a:p>
            <a:pPr algn="l">
              <a:lnSpc>
                <a:spcPts val="5155"/>
              </a:lnSpc>
            </a:pPr>
          </a:p>
          <a:p>
            <a:pPr algn="l" marL="927472" indent="-463736" lvl="1">
              <a:lnSpc>
                <a:spcPts val="5155"/>
              </a:lnSpc>
              <a:buFont typeface="Arial"/>
              <a:buChar char="•"/>
            </a:pPr>
            <a:r>
              <a:rPr lang="en-US" sz="429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Maslow’s Hierarchy of Needs explains this. </a:t>
            </a:r>
          </a:p>
          <a:p>
            <a:pPr algn="l">
              <a:lnSpc>
                <a:spcPts val="5155"/>
              </a:lnSpc>
            </a:pPr>
          </a:p>
          <a:p>
            <a:pPr algn="l" marL="927472" indent="-463736" lvl="1">
              <a:lnSpc>
                <a:spcPts val="5155"/>
              </a:lnSpc>
              <a:buFont typeface="Arial"/>
              <a:buChar char="•"/>
            </a:pPr>
            <a:r>
              <a:rPr lang="en-US" sz="429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As a party princess we fulfill belonging, and esteem needs.</a:t>
            </a:r>
          </a:p>
          <a:p>
            <a:pPr algn="l">
              <a:lnSpc>
                <a:spcPts val="5155"/>
              </a:lnSpc>
            </a:pP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1588643" y="3663281"/>
            <a:ext cx="5986459" cy="5953328"/>
          </a:xfrm>
          <a:custGeom>
            <a:avLst/>
            <a:gdLst/>
            <a:ahLst/>
            <a:cxnLst/>
            <a:rect r="r" b="b" t="t" l="l"/>
            <a:pathLst>
              <a:path h="5953328" w="5986459">
                <a:moveTo>
                  <a:pt x="0" y="0"/>
                </a:moveTo>
                <a:lnTo>
                  <a:pt x="5986459" y="0"/>
                </a:lnTo>
                <a:lnTo>
                  <a:pt x="5986459" y="5953328"/>
                </a:lnTo>
                <a:lnTo>
                  <a:pt x="0" y="59533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296" t="-6893" r="-5596" b="-5622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196216"/>
            <a:ext cx="16230600" cy="3894568"/>
            <a:chOff x="0" y="0"/>
            <a:chExt cx="4274726" cy="102573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025730"/>
            </a:xfrm>
            <a:custGeom>
              <a:avLst/>
              <a:gdLst/>
              <a:ahLst/>
              <a:cxnLst/>
              <a:rect r="r" b="b" t="t" l="l"/>
              <a:pathLst>
                <a:path h="1025730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001403"/>
                  </a:lnTo>
                  <a:cubicBezTo>
                    <a:pt x="4274726" y="1014838"/>
                    <a:pt x="4263834" y="1025730"/>
                    <a:pt x="4250399" y="1025730"/>
                  </a:cubicBezTo>
                  <a:lnTo>
                    <a:pt x="24327" y="1025730"/>
                  </a:lnTo>
                  <a:cubicBezTo>
                    <a:pt x="10891" y="1025730"/>
                    <a:pt x="0" y="1014838"/>
                    <a:pt x="0" y="1001403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06383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-2867064" y="-914700"/>
            <a:ext cx="8725434" cy="14764350"/>
          </a:xfrm>
          <a:custGeom>
            <a:avLst/>
            <a:gdLst/>
            <a:ahLst/>
            <a:cxnLst/>
            <a:rect r="r" b="b" t="t" l="l"/>
            <a:pathLst>
              <a:path h="14764350" w="8725434">
                <a:moveTo>
                  <a:pt x="0" y="0"/>
                </a:moveTo>
                <a:lnTo>
                  <a:pt x="8725434" y="0"/>
                </a:lnTo>
                <a:lnTo>
                  <a:pt x="8725434" y="14764350"/>
                </a:lnTo>
                <a:lnTo>
                  <a:pt x="0" y="147643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-29017" b="-1662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12038635" y="288041"/>
            <a:ext cx="7499219" cy="9998959"/>
          </a:xfrm>
          <a:custGeom>
            <a:avLst/>
            <a:gdLst/>
            <a:ahLst/>
            <a:cxnLst/>
            <a:rect r="r" b="b" t="t" l="l"/>
            <a:pathLst>
              <a:path h="9998959" w="7499219">
                <a:moveTo>
                  <a:pt x="7499219" y="0"/>
                </a:moveTo>
                <a:lnTo>
                  <a:pt x="0" y="0"/>
                </a:lnTo>
                <a:lnTo>
                  <a:pt x="0" y="9998959"/>
                </a:lnTo>
                <a:lnTo>
                  <a:pt x="7499219" y="9998959"/>
                </a:lnTo>
                <a:lnTo>
                  <a:pt x="7499219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028700" y="3810000"/>
            <a:ext cx="16230600" cy="2657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433"/>
              </a:lnSpc>
            </a:pPr>
            <a:r>
              <a:rPr lang="en-US" sz="86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What is empathy? </a:t>
            </a:r>
          </a:p>
          <a:p>
            <a:pPr algn="ctr">
              <a:lnSpc>
                <a:spcPts val="10433"/>
              </a:lnSpc>
            </a:pPr>
            <a:r>
              <a:rPr lang="en-US" sz="86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Beth yw empathi?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950439"/>
            <a:ext cx="16230600" cy="5817031"/>
            <a:chOff x="0" y="0"/>
            <a:chExt cx="4274726" cy="153205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532057"/>
            </a:xfrm>
            <a:custGeom>
              <a:avLst/>
              <a:gdLst/>
              <a:ahLst/>
              <a:cxnLst/>
              <a:rect r="r" b="b" t="t" l="l"/>
              <a:pathLst>
                <a:path h="1532057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507731"/>
                  </a:lnTo>
                  <a:cubicBezTo>
                    <a:pt x="4274726" y="1521166"/>
                    <a:pt x="4263834" y="1532057"/>
                    <a:pt x="4250399" y="1532057"/>
                  </a:cubicBezTo>
                  <a:lnTo>
                    <a:pt x="24327" y="1532057"/>
                  </a:lnTo>
                  <a:cubicBezTo>
                    <a:pt x="10891" y="1532057"/>
                    <a:pt x="0" y="1521166"/>
                    <a:pt x="0" y="150773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5701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3444070" y="5601873"/>
            <a:ext cx="6560271" cy="4685127"/>
          </a:xfrm>
          <a:custGeom>
            <a:avLst/>
            <a:gdLst/>
            <a:ahLst/>
            <a:cxnLst/>
            <a:rect r="r" b="b" t="t" l="l"/>
            <a:pathLst>
              <a:path h="4685127" w="6560271">
                <a:moveTo>
                  <a:pt x="0" y="0"/>
                </a:moveTo>
                <a:lnTo>
                  <a:pt x="6560271" y="0"/>
                </a:lnTo>
                <a:lnTo>
                  <a:pt x="6560271" y="4685127"/>
                </a:lnTo>
                <a:lnTo>
                  <a:pt x="0" y="46851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028700" y="1519489"/>
            <a:ext cx="16230600" cy="1352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673"/>
              </a:lnSpc>
            </a:pPr>
            <a:r>
              <a:rPr lang="en-US" sz="88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Empathy in Character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3977641"/>
            <a:ext cx="15106341" cy="5762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54517" indent="-377259" lvl="1">
              <a:lnSpc>
                <a:spcPts val="4193"/>
              </a:lnSpc>
              <a:buFont typeface="Arial"/>
              <a:buChar char="•"/>
            </a:pPr>
            <a:r>
              <a:rPr lang="en-US" sz="3494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Empathy means understanding how someone feels and reacting appropriately.</a:t>
            </a:r>
          </a:p>
          <a:p>
            <a:pPr algn="l">
              <a:lnSpc>
                <a:spcPts val="4193"/>
              </a:lnSpc>
            </a:pPr>
          </a:p>
          <a:p>
            <a:pPr algn="l" marL="754517" indent="-377259" lvl="1">
              <a:lnSpc>
                <a:spcPts val="4193"/>
              </a:lnSpc>
              <a:buFont typeface="Arial"/>
              <a:buChar char="•"/>
            </a:pPr>
            <a:r>
              <a:rPr lang="en-US" sz="3494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Carl Rogers’ theory of empathy says that creating a warm, accepting environment helps build trust. As a princess, your empathy creates emotional bonds with children.</a:t>
            </a:r>
          </a:p>
          <a:p>
            <a:pPr algn="l">
              <a:lnSpc>
                <a:spcPts val="4193"/>
              </a:lnSpc>
            </a:pPr>
          </a:p>
          <a:p>
            <a:pPr algn="l" marL="754517" indent="-377259" lvl="1">
              <a:lnSpc>
                <a:spcPts val="4193"/>
              </a:lnSpc>
              <a:buFont typeface="Arial"/>
              <a:buChar char="•"/>
            </a:pPr>
            <a:r>
              <a:rPr lang="en-US" sz="3494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What would you do if a child starts crying or is upset?</a:t>
            </a:r>
          </a:p>
          <a:p>
            <a:pPr algn="l">
              <a:lnSpc>
                <a:spcPts val="4193"/>
              </a:lnSpc>
            </a:pPr>
          </a:p>
          <a:p>
            <a:pPr algn="l" marL="754517" indent="-377259" lvl="1">
              <a:lnSpc>
                <a:spcPts val="4193"/>
              </a:lnSpc>
              <a:buFont typeface="Arial"/>
              <a:buChar char="•"/>
            </a:pPr>
            <a:r>
              <a:rPr lang="en-US" sz="3494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By showing empathy and comforting the child, you help them feel understood and safe.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950439"/>
            <a:ext cx="9763282" cy="5817031"/>
            <a:chOff x="0" y="0"/>
            <a:chExt cx="2571399" cy="153205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571399" cy="1532057"/>
            </a:xfrm>
            <a:custGeom>
              <a:avLst/>
              <a:gdLst/>
              <a:ahLst/>
              <a:cxnLst/>
              <a:rect r="r" b="b" t="t" l="l"/>
              <a:pathLst>
                <a:path h="1532057" w="2571399">
                  <a:moveTo>
                    <a:pt x="40441" y="0"/>
                  </a:moveTo>
                  <a:lnTo>
                    <a:pt x="2530958" y="0"/>
                  </a:lnTo>
                  <a:cubicBezTo>
                    <a:pt x="2553293" y="0"/>
                    <a:pt x="2571399" y="18106"/>
                    <a:pt x="2571399" y="40441"/>
                  </a:cubicBezTo>
                  <a:lnTo>
                    <a:pt x="2571399" y="1491616"/>
                  </a:lnTo>
                  <a:cubicBezTo>
                    <a:pt x="2571399" y="1513951"/>
                    <a:pt x="2553293" y="1532057"/>
                    <a:pt x="2530958" y="1532057"/>
                  </a:cubicBezTo>
                  <a:lnTo>
                    <a:pt x="40441" y="1532057"/>
                  </a:lnTo>
                  <a:cubicBezTo>
                    <a:pt x="18106" y="1532057"/>
                    <a:pt x="0" y="1513951"/>
                    <a:pt x="0" y="1491616"/>
                  </a:cubicBezTo>
                  <a:lnTo>
                    <a:pt x="0" y="40441"/>
                  </a:lnTo>
                  <a:cubicBezTo>
                    <a:pt x="0" y="18106"/>
                    <a:pt x="18106" y="0"/>
                    <a:pt x="40441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571399" cy="15701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1452814"/>
            <a:ext cx="1623060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53"/>
              </a:lnSpc>
            </a:pPr>
            <a:r>
              <a:rPr lang="en-US" sz="97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Emotional Regulation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88301" y="4148767"/>
            <a:ext cx="10246556" cy="5524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84889" indent="-392445" lvl="1">
              <a:lnSpc>
                <a:spcPts val="4362"/>
              </a:lnSpc>
              <a:buFont typeface="Arial"/>
              <a:buChar char="•"/>
            </a:pPr>
            <a:r>
              <a:rPr lang="en-US" sz="36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Whose emotions do we need to regulate?</a:t>
            </a:r>
          </a:p>
          <a:p>
            <a:pPr algn="l">
              <a:lnSpc>
                <a:spcPts val="4362"/>
              </a:lnSpc>
            </a:pPr>
          </a:p>
          <a:p>
            <a:pPr algn="l" marL="784889" indent="-392445" lvl="1">
              <a:lnSpc>
                <a:spcPts val="4362"/>
              </a:lnSpc>
              <a:buFont typeface="Arial"/>
              <a:buChar char="•"/>
            </a:pPr>
            <a:r>
              <a:rPr lang="en-US" sz="36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Daniel Goleman’s emotional intelligence theory says that emotional regulation is key. This means controlling your reactions so you can stay calm even when things get stressful.</a:t>
            </a:r>
          </a:p>
          <a:p>
            <a:pPr algn="l">
              <a:lnSpc>
                <a:spcPts val="4362"/>
              </a:lnSpc>
            </a:pPr>
          </a:p>
          <a:p>
            <a:pPr algn="l" marL="784889" indent="-392445" lvl="1">
              <a:lnSpc>
                <a:spcPts val="4362"/>
              </a:lnSpc>
              <a:buFont typeface="Arial"/>
              <a:buChar char="•"/>
            </a:pPr>
            <a:r>
              <a:rPr lang="en-US" sz="36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If a demanding parent comes up to you, how would you keep your cool and stay in character?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0">
            <a:off x="11310749" y="3928966"/>
            <a:ext cx="5948551" cy="5838503"/>
          </a:xfrm>
          <a:custGeom>
            <a:avLst/>
            <a:gdLst/>
            <a:ahLst/>
            <a:cxnLst/>
            <a:rect r="r" b="b" t="t" l="l"/>
            <a:pathLst>
              <a:path h="5838503" w="5948551">
                <a:moveTo>
                  <a:pt x="0" y="0"/>
                </a:moveTo>
                <a:lnTo>
                  <a:pt x="5948551" y="0"/>
                </a:lnTo>
                <a:lnTo>
                  <a:pt x="5948551" y="5838503"/>
                </a:lnTo>
                <a:lnTo>
                  <a:pt x="0" y="58385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75" t="-2298" r="0" b="-8607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950439"/>
            <a:ext cx="16230600" cy="5817031"/>
            <a:chOff x="0" y="0"/>
            <a:chExt cx="4274726" cy="153205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532057"/>
            </a:xfrm>
            <a:custGeom>
              <a:avLst/>
              <a:gdLst/>
              <a:ahLst/>
              <a:cxnLst/>
              <a:rect r="r" b="b" t="t" l="l"/>
              <a:pathLst>
                <a:path h="1532057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507731"/>
                  </a:lnTo>
                  <a:cubicBezTo>
                    <a:pt x="4274726" y="1521166"/>
                    <a:pt x="4263834" y="1532057"/>
                    <a:pt x="4250399" y="1532057"/>
                  </a:cubicBezTo>
                  <a:lnTo>
                    <a:pt x="24327" y="1532057"/>
                  </a:lnTo>
                  <a:cubicBezTo>
                    <a:pt x="10891" y="1532057"/>
                    <a:pt x="0" y="1521166"/>
                    <a:pt x="0" y="150773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5701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0" y="3200961"/>
            <a:ext cx="5253852" cy="7059864"/>
          </a:xfrm>
          <a:custGeom>
            <a:avLst/>
            <a:gdLst/>
            <a:ahLst/>
            <a:cxnLst/>
            <a:rect r="r" b="b" t="t" l="l"/>
            <a:pathLst>
              <a:path h="7059864" w="5253852">
                <a:moveTo>
                  <a:pt x="0" y="0"/>
                </a:moveTo>
                <a:lnTo>
                  <a:pt x="5253852" y="0"/>
                </a:lnTo>
                <a:lnTo>
                  <a:pt x="5253852" y="7059864"/>
                </a:lnTo>
                <a:lnTo>
                  <a:pt x="0" y="705986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831203" y="1433793"/>
            <a:ext cx="16625594" cy="1362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793"/>
              </a:lnSpc>
            </a:pPr>
            <a:r>
              <a:rPr lang="en-US" sz="89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Creating Emotional Connections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4440754" y="4287204"/>
            <a:ext cx="12595311" cy="5143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92837" indent="-446418" lvl="1">
              <a:lnSpc>
                <a:spcPts val="4962"/>
              </a:lnSpc>
              <a:buFont typeface="Arial"/>
              <a:buChar char="•"/>
            </a:pPr>
            <a:r>
              <a:rPr lang="en-US" sz="41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One of the most important parts of your role is making an emotional connection with each child, even if it’s brief. It makes the party special for them.</a:t>
            </a:r>
          </a:p>
          <a:p>
            <a:pPr algn="l">
              <a:lnSpc>
                <a:spcPts val="4962"/>
              </a:lnSpc>
            </a:pPr>
          </a:p>
          <a:p>
            <a:pPr algn="l" marL="936016" indent="-468008" lvl="1">
              <a:lnSpc>
                <a:spcPts val="5202"/>
              </a:lnSpc>
              <a:buFont typeface="Arial"/>
              <a:buChar char="•"/>
            </a:pPr>
            <a:r>
              <a:rPr lang="en-US" sz="43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John Bowlby’s attachment theory explains that children feel secure when they form trusting relationships. As a princess, you create short-term bonds by making each child feel valued.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169427"/>
            <a:ext cx="16230600" cy="3948147"/>
            <a:chOff x="0" y="0"/>
            <a:chExt cx="4274726" cy="1039841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039841"/>
            </a:xfrm>
            <a:custGeom>
              <a:avLst/>
              <a:gdLst/>
              <a:ahLst/>
              <a:cxnLst/>
              <a:rect r="r" b="b" t="t" l="l"/>
              <a:pathLst>
                <a:path h="1039841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015514"/>
                  </a:lnTo>
                  <a:cubicBezTo>
                    <a:pt x="4274726" y="1028950"/>
                    <a:pt x="4263834" y="1039841"/>
                    <a:pt x="4250399" y="1039841"/>
                  </a:cubicBezTo>
                  <a:lnTo>
                    <a:pt x="24327" y="1039841"/>
                  </a:lnTo>
                  <a:cubicBezTo>
                    <a:pt x="10891" y="1039841"/>
                    <a:pt x="0" y="1028950"/>
                    <a:pt x="0" y="1015514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07794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-879878" y="2095821"/>
            <a:ext cx="5918127" cy="8191179"/>
          </a:xfrm>
          <a:custGeom>
            <a:avLst/>
            <a:gdLst/>
            <a:ahLst/>
            <a:cxnLst/>
            <a:rect r="r" b="b" t="t" l="l"/>
            <a:pathLst>
              <a:path h="8191179" w="5918127">
                <a:moveTo>
                  <a:pt x="0" y="0"/>
                </a:moveTo>
                <a:lnTo>
                  <a:pt x="5918127" y="0"/>
                </a:lnTo>
                <a:lnTo>
                  <a:pt x="5918127" y="8191179"/>
                </a:lnTo>
                <a:lnTo>
                  <a:pt x="0" y="81911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1164120" y="2515218"/>
            <a:ext cx="7971086" cy="10628115"/>
          </a:xfrm>
          <a:custGeom>
            <a:avLst/>
            <a:gdLst/>
            <a:ahLst/>
            <a:cxnLst/>
            <a:rect r="r" b="b" t="t" l="l"/>
            <a:pathLst>
              <a:path h="10628115" w="7971086">
                <a:moveTo>
                  <a:pt x="0" y="0"/>
                </a:moveTo>
                <a:lnTo>
                  <a:pt x="7971087" y="0"/>
                </a:lnTo>
                <a:lnTo>
                  <a:pt x="7971087" y="10628115"/>
                </a:lnTo>
                <a:lnTo>
                  <a:pt x="0" y="1062811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831203" y="3062287"/>
            <a:ext cx="16625594" cy="4152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913"/>
              </a:lnSpc>
            </a:pPr>
            <a:r>
              <a:rPr lang="en-US" sz="90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What small gestures can we use to create emotional connections?</a:t>
            </a:r>
            <a:r>
              <a:rPr lang="en-US" sz="9094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831203" y="1317994"/>
            <a:ext cx="16625594" cy="1943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5232"/>
              </a:lnSpc>
            </a:pPr>
            <a:r>
              <a:rPr lang="en-US" sz="12693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Conclusion / Casgliad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181100" y="4102839"/>
            <a:ext cx="16230600" cy="5817031"/>
            <a:chOff x="0" y="0"/>
            <a:chExt cx="4274726" cy="1532057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274726" cy="1532057"/>
            </a:xfrm>
            <a:custGeom>
              <a:avLst/>
              <a:gdLst/>
              <a:ahLst/>
              <a:cxnLst/>
              <a:rect r="r" b="b" t="t" l="l"/>
              <a:pathLst>
                <a:path h="1532057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507731"/>
                  </a:lnTo>
                  <a:cubicBezTo>
                    <a:pt x="4274726" y="1521166"/>
                    <a:pt x="4263834" y="1532057"/>
                    <a:pt x="4250399" y="1532057"/>
                  </a:cubicBezTo>
                  <a:lnTo>
                    <a:pt x="24327" y="1532057"/>
                  </a:lnTo>
                  <a:cubicBezTo>
                    <a:pt x="10891" y="1532057"/>
                    <a:pt x="0" y="1521166"/>
                    <a:pt x="0" y="150773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4274726" cy="15701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299281" y="4434841"/>
            <a:ext cx="15994238" cy="5143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02"/>
              </a:lnSpc>
            </a:pPr>
            <a:r>
              <a:rPr lang="en-US" sz="48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To recap, we’ve explored the psychology behind being a party princess. We’ve talked about how understanding childrens development, their emotional needs, and the power of empathy and emotional regulation can help to create meaningful, magical moments.</a:t>
            </a:r>
          </a:p>
          <a:p>
            <a:pPr algn="ctr">
              <a:lnSpc>
                <a:spcPts val="5802"/>
              </a:lnSpc>
            </a:pPr>
          </a:p>
          <a:p>
            <a:pPr algn="ctr">
              <a:lnSpc>
                <a:spcPts val="5802"/>
              </a:lnSpc>
            </a:pPr>
            <a:r>
              <a:rPr lang="en-US" sz="483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Final question - What does a party princess do?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2234985"/>
            <a:ext cx="16230600" cy="5817031"/>
            <a:chOff x="0" y="0"/>
            <a:chExt cx="4274726" cy="1532057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1532057"/>
            </a:xfrm>
            <a:custGeom>
              <a:avLst/>
              <a:gdLst/>
              <a:ahLst/>
              <a:cxnLst/>
              <a:rect r="r" b="b" t="t" l="l"/>
              <a:pathLst>
                <a:path h="1532057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507731"/>
                  </a:lnTo>
                  <a:cubicBezTo>
                    <a:pt x="4274726" y="1521166"/>
                    <a:pt x="4263834" y="1532057"/>
                    <a:pt x="4250399" y="1532057"/>
                  </a:cubicBezTo>
                  <a:lnTo>
                    <a:pt x="24327" y="1532057"/>
                  </a:lnTo>
                  <a:cubicBezTo>
                    <a:pt x="10891" y="1532057"/>
                    <a:pt x="0" y="1521166"/>
                    <a:pt x="0" y="150773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15701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304277" y="2398605"/>
            <a:ext cx="17679446" cy="54897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683"/>
              </a:lnSpc>
            </a:pPr>
            <a:r>
              <a:rPr lang="en-US" sz="18069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Any questions?</a:t>
            </a:r>
          </a:p>
          <a:p>
            <a:pPr algn="ctr">
              <a:lnSpc>
                <a:spcPts val="21683"/>
              </a:lnSpc>
            </a:pPr>
            <a:r>
              <a:rPr lang="en-US" sz="18069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Cwestiynau? 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1028700"/>
            <a:ext cx="16230600" cy="2172261"/>
            <a:chOff x="0" y="0"/>
            <a:chExt cx="4274726" cy="57211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274726" cy="572118"/>
            </a:xfrm>
            <a:custGeom>
              <a:avLst/>
              <a:gdLst/>
              <a:ahLst/>
              <a:cxnLst/>
              <a:rect r="r" b="b" t="t" l="l"/>
              <a:pathLst>
                <a:path h="572118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547791"/>
                  </a:lnTo>
                  <a:cubicBezTo>
                    <a:pt x="4274726" y="561227"/>
                    <a:pt x="4263834" y="572118"/>
                    <a:pt x="4250399" y="572118"/>
                  </a:cubicBezTo>
                  <a:lnTo>
                    <a:pt x="24327" y="572118"/>
                  </a:lnTo>
                  <a:cubicBezTo>
                    <a:pt x="17875" y="572118"/>
                    <a:pt x="11687" y="569555"/>
                    <a:pt x="7125" y="564993"/>
                  </a:cubicBezTo>
                  <a:cubicBezTo>
                    <a:pt x="2563" y="560431"/>
                    <a:pt x="0" y="554243"/>
                    <a:pt x="0" y="54779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4274726" cy="6102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831203" y="824193"/>
            <a:ext cx="16625594" cy="2581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0391"/>
              </a:lnSpc>
            </a:pPr>
            <a:r>
              <a:rPr lang="en-US" sz="16992">
                <a:solidFill>
                  <a:srgbClr val="274E7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References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181100" y="4102839"/>
            <a:ext cx="16230600" cy="5817031"/>
            <a:chOff x="0" y="0"/>
            <a:chExt cx="4274726" cy="1532057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274726" cy="1532057"/>
            </a:xfrm>
            <a:custGeom>
              <a:avLst/>
              <a:gdLst/>
              <a:ahLst/>
              <a:cxnLst/>
              <a:rect r="r" b="b" t="t" l="l"/>
              <a:pathLst>
                <a:path h="1532057" w="4274726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1507731"/>
                  </a:lnTo>
                  <a:cubicBezTo>
                    <a:pt x="4274726" y="1521166"/>
                    <a:pt x="4263834" y="1532057"/>
                    <a:pt x="4250399" y="1532057"/>
                  </a:cubicBezTo>
                  <a:lnTo>
                    <a:pt x="24327" y="1532057"/>
                  </a:lnTo>
                  <a:cubicBezTo>
                    <a:pt x="10891" y="1532057"/>
                    <a:pt x="0" y="1521166"/>
                    <a:pt x="0" y="1507731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>
                <a:alpha val="68627"/>
              </a:srgbClr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4274726" cy="15701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342430" y="4357121"/>
            <a:ext cx="16230600" cy="534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18"/>
              </a:lnSpc>
            </a:pPr>
            <a:r>
              <a:rPr lang="en-US" sz="351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Bowlby, J. (1988). A secure base: Parent-child attachment and healthy human development. New York: Basic Books.</a:t>
            </a:r>
          </a:p>
          <a:p>
            <a:pPr algn="l">
              <a:lnSpc>
                <a:spcPts val="4218"/>
              </a:lnSpc>
            </a:pPr>
            <a:r>
              <a:rPr lang="en-US" sz="351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Goleman, D. (1995). Emotional intelligence: Why it can matter more than IQ. London: Bloomsbury.</a:t>
            </a:r>
          </a:p>
          <a:p>
            <a:pPr algn="l">
              <a:lnSpc>
                <a:spcPts val="4218"/>
              </a:lnSpc>
            </a:pPr>
            <a:r>
              <a:rPr lang="en-US" sz="351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Maslow, A. (1943). Theory of Human Motivation. Psychological Review, Wilder Publications, pp.370–396.</a:t>
            </a:r>
          </a:p>
          <a:p>
            <a:pPr algn="l">
              <a:lnSpc>
                <a:spcPts val="4218"/>
              </a:lnSpc>
            </a:pPr>
            <a:r>
              <a:rPr lang="en-US" sz="351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Piaget, J. (1952). The origins of intelligence in children. New York: International Universities Press.</a:t>
            </a:r>
          </a:p>
          <a:p>
            <a:pPr algn="l">
              <a:lnSpc>
                <a:spcPts val="4218"/>
              </a:lnSpc>
            </a:pPr>
            <a:r>
              <a:rPr lang="en-US" sz="3515">
                <a:solidFill>
                  <a:srgbClr val="0F335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Rogers, C. (1951). Client-centered Therapy: Its Current Practice, Implications and Theory. London: Constable.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DAGRIPxbQOU</dc:identifier>
  <dcterms:modified xsi:type="dcterms:W3CDTF">2011-08-01T06:04:30Z</dcterms:modified>
  <cp:revision>1</cp:revision>
  <dc:title>Princess Psychology Lesson</dc:title>
</cp:coreProperties>
</file>