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8"/>
  </p:notesMasterIdLst>
  <p:sldIdLst>
    <p:sldId id="257" r:id="rId5"/>
    <p:sldId id="693" r:id="rId6"/>
    <p:sldId id="547" r:id="rId7"/>
    <p:sldId id="682" r:id="rId8"/>
    <p:sldId id="692" r:id="rId9"/>
    <p:sldId id="667" r:id="rId10"/>
    <p:sldId id="571" r:id="rId11"/>
    <p:sldId id="675" r:id="rId12"/>
    <p:sldId id="670" r:id="rId13"/>
    <p:sldId id="581" r:id="rId14"/>
    <p:sldId id="680" r:id="rId15"/>
    <p:sldId id="677" r:id="rId16"/>
    <p:sldId id="579" r:id="rId17"/>
    <p:sldId id="681" r:id="rId18"/>
    <p:sldId id="676" r:id="rId19"/>
    <p:sldId id="678" r:id="rId20"/>
    <p:sldId id="679" r:id="rId21"/>
    <p:sldId id="595" r:id="rId22"/>
    <p:sldId id="685" r:id="rId23"/>
    <p:sldId id="697" r:id="rId24"/>
    <p:sldId id="686" r:id="rId25"/>
    <p:sldId id="687" r:id="rId26"/>
    <p:sldId id="688" r:id="rId27"/>
    <p:sldId id="690" r:id="rId28"/>
    <p:sldId id="689" r:id="rId29"/>
    <p:sldId id="696" r:id="rId30"/>
    <p:sldId id="631" r:id="rId31"/>
    <p:sldId id="268" r:id="rId32"/>
    <p:sldId id="574" r:id="rId33"/>
    <p:sldId id="512" r:id="rId34"/>
    <p:sldId id="695" r:id="rId35"/>
    <p:sldId id="684" r:id="rId36"/>
    <p:sldId id="69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95" d="100"/>
          <a:sy n="95" d="100"/>
        </p:scale>
        <p:origin x="67"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10/21/2022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10/21/2022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10/21/2022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10/21/2022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10/21/2022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10/21/2022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10/21/2022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F0KQ-h6v3-s"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30oFuYiYOp0"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Marketing management</a:t>
            </a:r>
            <a:br>
              <a:rPr lang="en-US" dirty="0">
                <a:solidFill>
                  <a:srgbClr val="FFFFFF"/>
                </a:solidFill>
              </a:rPr>
            </a:br>
            <a:r>
              <a:rPr lang="en-GB" b="0" i="0" dirty="0">
                <a:solidFill>
                  <a:srgbClr val="FFFFFF"/>
                </a:solidFill>
                <a:effectLst/>
                <a:latin typeface="Arial" panose="020B0604020202020204" pitchFamily="34" charset="0"/>
              </a:rPr>
              <a:t>BMMB7012</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October 2022</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9" y="4381442"/>
            <a:ext cx="4664670" cy="523220"/>
          </a:xfrm>
          <a:prstGeom prst="rect">
            <a:avLst/>
          </a:prstGeom>
          <a:noFill/>
        </p:spPr>
        <p:txBody>
          <a:bodyPr wrap="square" rtlCol="0">
            <a:spAutoFit/>
          </a:bodyPr>
          <a:lstStyle/>
          <a:p>
            <a:pPr algn="ctr"/>
            <a:r>
              <a:rPr lang="en-GB" sz="2800" b="1" dirty="0">
                <a:solidFill>
                  <a:srgbClr val="FFC000"/>
                </a:solidFill>
              </a:rPr>
              <a:t>The Marketing Environment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81475D4-1E63-4B2F-D926-782558687E03}"/>
              </a:ext>
            </a:extLst>
          </p:cNvPr>
          <p:cNvSpPr>
            <a:spLocks noGrp="1"/>
          </p:cNvSpPr>
          <p:nvPr>
            <p:ph type="title"/>
          </p:nvPr>
        </p:nvSpPr>
        <p:spPr>
          <a:xfrm>
            <a:off x="601255" y="702155"/>
            <a:ext cx="3409783" cy="1300365"/>
          </a:xfrm>
        </p:spPr>
        <p:txBody>
          <a:bodyPr>
            <a:normAutofit/>
          </a:bodyPr>
          <a:lstStyle/>
          <a:p>
            <a:r>
              <a:rPr lang="en-GB">
                <a:solidFill>
                  <a:srgbClr val="FFFFFF"/>
                </a:solidFill>
              </a:rPr>
              <a:t>The Marketing environment</a:t>
            </a:r>
          </a:p>
        </p:txBody>
      </p:sp>
      <p:sp>
        <p:nvSpPr>
          <p:cNvPr id="3" name="Content Placeholder 2">
            <a:extLst>
              <a:ext uri="{FF2B5EF4-FFF2-40B4-BE49-F238E27FC236}">
                <a16:creationId xmlns:a16="http://schemas.microsoft.com/office/drawing/2014/main" id="{A853736B-E4CE-9D43-13D4-9B7513A8641B}"/>
              </a:ext>
            </a:extLst>
          </p:cNvPr>
          <p:cNvSpPr>
            <a:spLocks noGrp="1"/>
          </p:cNvSpPr>
          <p:nvPr>
            <p:ph idx="1"/>
          </p:nvPr>
        </p:nvSpPr>
        <p:spPr>
          <a:xfrm>
            <a:off x="601255" y="2177142"/>
            <a:ext cx="3409782" cy="3823607"/>
          </a:xfrm>
        </p:spPr>
        <p:txBody>
          <a:bodyPr>
            <a:normAutofit/>
          </a:bodyPr>
          <a:lstStyle/>
          <a:p>
            <a:pPr marL="0" indent="0">
              <a:lnSpc>
                <a:spcPct val="100000"/>
              </a:lnSpc>
              <a:buNone/>
            </a:pPr>
            <a:r>
              <a:rPr lang="en-GB" altLang="en-US" b="1" dirty="0">
                <a:solidFill>
                  <a:srgbClr val="FFFFFF"/>
                </a:solidFill>
              </a:rPr>
              <a:t>The </a:t>
            </a:r>
            <a:r>
              <a:rPr lang="en-GB" altLang="en-US" b="1" i="1" dirty="0">
                <a:solidFill>
                  <a:srgbClr val="FFFFFF"/>
                </a:solidFill>
              </a:rPr>
              <a:t>Marketing Environment </a:t>
            </a:r>
            <a:r>
              <a:rPr lang="en-GB" altLang="en-US" b="1" dirty="0">
                <a:solidFill>
                  <a:srgbClr val="FFFFFF"/>
                </a:solidFill>
              </a:rPr>
              <a:t>consists of the forces which affect an organisation’s capability to operate effectively in providing products and services to its chosen markets.</a:t>
            </a:r>
          </a:p>
          <a:p>
            <a:pPr marL="0" indent="0">
              <a:lnSpc>
                <a:spcPct val="100000"/>
              </a:lnSpc>
              <a:buNone/>
            </a:pPr>
            <a:endParaRPr lang="en-GB" altLang="en-US" b="1" dirty="0">
              <a:solidFill>
                <a:srgbClr val="FFFFFF"/>
              </a:solidFill>
            </a:endParaRPr>
          </a:p>
          <a:p>
            <a:pPr marL="0" indent="0">
              <a:lnSpc>
                <a:spcPct val="100000"/>
              </a:lnSpc>
              <a:buNone/>
            </a:pPr>
            <a:r>
              <a:rPr lang="en-GB" altLang="en-US" b="1" dirty="0">
                <a:solidFill>
                  <a:srgbClr val="FFFFFF"/>
                </a:solidFill>
              </a:rPr>
              <a:t>It can be classified into:</a:t>
            </a:r>
          </a:p>
          <a:p>
            <a:pPr marL="285750" indent="-285750">
              <a:lnSpc>
                <a:spcPct val="100000"/>
              </a:lnSpc>
              <a:buClr>
                <a:schemeClr val="tx2"/>
              </a:buClr>
              <a:buFont typeface="Wingdings" panose="05000000000000000000" pitchFamily="2" charset="2"/>
              <a:buChar char="§"/>
            </a:pPr>
            <a:r>
              <a:rPr lang="en-GB" altLang="en-US" b="1" dirty="0">
                <a:solidFill>
                  <a:srgbClr val="FFFFFF"/>
                </a:solidFill>
              </a:rPr>
              <a:t>The micro-environment (internal environment)</a:t>
            </a:r>
          </a:p>
          <a:p>
            <a:pPr marL="285750" indent="-285750">
              <a:lnSpc>
                <a:spcPct val="100000"/>
              </a:lnSpc>
              <a:buClr>
                <a:schemeClr val="tx2"/>
              </a:buClr>
              <a:buFont typeface="Wingdings" panose="05000000000000000000" pitchFamily="2" charset="2"/>
              <a:buChar char="§"/>
            </a:pPr>
            <a:r>
              <a:rPr lang="en-GB" altLang="en-US" b="1" dirty="0">
                <a:solidFill>
                  <a:srgbClr val="FFFFFF"/>
                </a:solidFill>
              </a:rPr>
              <a:t>The macro-environment (external environment)</a:t>
            </a:r>
            <a:endParaRPr lang="en-GB" dirty="0">
              <a:solidFill>
                <a:srgbClr val="FFFFFF"/>
              </a:solidFill>
            </a:endParaRPr>
          </a:p>
        </p:txBody>
      </p:sp>
      <p:pic>
        <p:nvPicPr>
          <p:cNvPr id="8" name="Picture 7" descr="Young plant in the morning light">
            <a:extLst>
              <a:ext uri="{FF2B5EF4-FFF2-40B4-BE49-F238E27FC236}">
                <a16:creationId xmlns:a16="http://schemas.microsoft.com/office/drawing/2014/main" id="{068189B1-B8FD-51FA-1C7F-9102B0C654B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B602007A-CB31-23D7-685D-A54731DB4A6F}"/>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E7B667"/>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31563EE-CDB1-9A2C-27E5-DD681AB6BA9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E7B667"/>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E7B667"/>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8308943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2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80" y="944752"/>
            <a:ext cx="3259016" cy="1462692"/>
          </a:xfrm>
        </p:spPr>
        <p:txBody>
          <a:bodyPr>
            <a:normAutofit/>
          </a:bodyPr>
          <a:lstStyle/>
          <a:p>
            <a:r>
              <a:rPr lang="en-GB">
                <a:solidFill>
                  <a:srgbClr val="FFFFFF"/>
                </a:solidFill>
              </a:rPr>
              <a:t>Marketing planning process</a:t>
            </a:r>
          </a:p>
        </p:txBody>
      </p:sp>
      <p:sp>
        <p:nvSpPr>
          <p:cNvPr id="27" name="Rectangle 2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1" name="Rectangle 3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671513" y="2536031"/>
            <a:ext cx="3123783" cy="3671936"/>
          </a:xfrm>
        </p:spPr>
        <p:txBody>
          <a:bodyPr anchor="t">
            <a:normAutofit/>
          </a:bodyPr>
          <a:lstStyle/>
          <a:p>
            <a:pPr>
              <a:lnSpc>
                <a:spcPct val="90000"/>
              </a:lnSpc>
            </a:pPr>
            <a:r>
              <a:rPr lang="en-GB" sz="1500" dirty="0">
                <a:solidFill>
                  <a:srgbClr val="FFFFFF"/>
                </a:solidFill>
              </a:rPr>
              <a:t>Largely linear: follow steps in order to make well-informed decisions</a:t>
            </a:r>
          </a:p>
          <a:p>
            <a:pPr>
              <a:lnSpc>
                <a:spcPct val="90000"/>
              </a:lnSpc>
            </a:pPr>
            <a:r>
              <a:rPr lang="en-GB" sz="1500" dirty="0">
                <a:solidFill>
                  <a:srgbClr val="FFFFFF"/>
                </a:solidFill>
              </a:rPr>
              <a:t>Understand core strategy and strategic plan to ensure branding is aligned</a:t>
            </a:r>
          </a:p>
          <a:p>
            <a:pPr>
              <a:lnSpc>
                <a:spcPct val="90000"/>
              </a:lnSpc>
            </a:pPr>
            <a:r>
              <a:rPr lang="en-GB" sz="1500" dirty="0">
                <a:solidFill>
                  <a:srgbClr val="FFFFFF"/>
                </a:solidFill>
              </a:rPr>
              <a:t>Situation analysis is key to recognising changing market conditions and customer preferences</a:t>
            </a:r>
          </a:p>
          <a:p>
            <a:pPr>
              <a:lnSpc>
                <a:spcPct val="90000"/>
              </a:lnSpc>
            </a:pPr>
            <a:r>
              <a:rPr lang="en-GB" sz="1500" dirty="0">
                <a:solidFill>
                  <a:srgbClr val="FFFFFF"/>
                </a:solidFill>
              </a:rPr>
              <a:t>Flexibility required to adapt</a:t>
            </a:r>
          </a:p>
        </p:txBody>
      </p:sp>
      <p:pic>
        <p:nvPicPr>
          <p:cNvPr id="6" name="Picture 5">
            <a:extLst>
              <a:ext uri="{FF2B5EF4-FFF2-40B4-BE49-F238E27FC236}">
                <a16:creationId xmlns:a16="http://schemas.microsoft.com/office/drawing/2014/main" id="{82393B7B-8FCD-5D2A-FE9C-731D134B34A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144"/>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7860676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F6E28-51C9-3D5E-A85B-906D588155E5}"/>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marketing audit</a:t>
            </a:r>
          </a:p>
        </p:txBody>
      </p:sp>
      <p:sp>
        <p:nvSpPr>
          <p:cNvPr id="3" name="Content Placeholder 2">
            <a:extLst>
              <a:ext uri="{FF2B5EF4-FFF2-40B4-BE49-F238E27FC236}">
                <a16:creationId xmlns:a16="http://schemas.microsoft.com/office/drawing/2014/main" id="{8D586AC3-092D-17A0-1114-D56E85934A24}"/>
              </a:ext>
            </a:extLst>
          </p:cNvPr>
          <p:cNvSpPr>
            <a:spLocks noGrp="1"/>
          </p:cNvSpPr>
          <p:nvPr>
            <p:ph idx="1"/>
          </p:nvPr>
        </p:nvSpPr>
        <p:spPr>
          <a:xfrm>
            <a:off x="601255" y="2177142"/>
            <a:ext cx="3409782" cy="3823607"/>
          </a:xfrm>
        </p:spPr>
        <p:txBody>
          <a:bodyPr>
            <a:normAutofit/>
          </a:bodyPr>
          <a:lstStyle/>
          <a:p>
            <a:r>
              <a:rPr lang="en-GB" dirty="0">
                <a:solidFill>
                  <a:srgbClr val="FFFFFF"/>
                </a:solidFill>
              </a:rPr>
              <a:t>Marketing Audit is the analysis of the internal environment</a:t>
            </a:r>
          </a:p>
          <a:p>
            <a:r>
              <a:rPr lang="en-GB" dirty="0">
                <a:solidFill>
                  <a:srgbClr val="FFFFFF"/>
                </a:solidFill>
              </a:rPr>
              <a:t>It includes physical / human / financial resources, as well as intangibles</a:t>
            </a:r>
          </a:p>
        </p:txBody>
      </p:sp>
      <p:sp>
        <p:nvSpPr>
          <p:cNvPr id="4" name="Footer Placeholder 3">
            <a:extLst>
              <a:ext uri="{FF2B5EF4-FFF2-40B4-BE49-F238E27FC236}">
                <a16:creationId xmlns:a16="http://schemas.microsoft.com/office/drawing/2014/main" id="{A6DAA0D0-A3E3-EA83-40C4-FF165DD3CA97}"/>
              </a:ext>
            </a:extLst>
          </p:cNvPr>
          <p:cNvSpPr>
            <a:spLocks noGrp="1"/>
          </p:cNvSpPr>
          <p:nvPr>
            <p:ph type="ftr" sz="quarter" idx="11"/>
          </p:nvPr>
        </p:nvSpPr>
        <p:spPr>
          <a:xfrm>
            <a:off x="581192" y="6400800"/>
            <a:ext cx="6917210" cy="365125"/>
          </a:xfrm>
        </p:spPr>
        <p:txBody>
          <a:bodyPr>
            <a:normAutofit/>
          </a:bodyPr>
          <a:lstStyle/>
          <a:p>
            <a:pPr>
              <a:spcAft>
                <a:spcPts val="600"/>
              </a:spcAft>
            </a:pPr>
            <a:r>
              <a:rPr lang="en-US">
                <a:solidFill>
                  <a:srgbClr val="465359"/>
                </a:solidFill>
              </a:rPr>
              <a:t>(Source: Blythe &amp; Megicks (2010)</a:t>
            </a:r>
          </a:p>
        </p:txBody>
      </p:sp>
      <p:sp>
        <p:nvSpPr>
          <p:cNvPr id="5" name="Slide Number Placeholder 4">
            <a:extLst>
              <a:ext uri="{FF2B5EF4-FFF2-40B4-BE49-F238E27FC236}">
                <a16:creationId xmlns:a16="http://schemas.microsoft.com/office/drawing/2014/main" id="{04B2ECD7-5DC4-1BF3-13DD-2B3548690FC6}"/>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465359"/>
                </a:solidFill>
              </a:rPr>
              <a:pPr>
                <a:spcAft>
                  <a:spcPts val="600"/>
                </a:spcAft>
              </a:pPr>
              <a:t>4</a:t>
            </a:fld>
            <a:endParaRPr lang="en-US">
              <a:solidFill>
                <a:srgbClr val="465359"/>
              </a:solidFill>
            </a:endParaRPr>
          </a:p>
        </p:txBody>
      </p:sp>
      <p:graphicFrame>
        <p:nvGraphicFramePr>
          <p:cNvPr id="8" name="Table 7">
            <a:extLst>
              <a:ext uri="{FF2B5EF4-FFF2-40B4-BE49-F238E27FC236}">
                <a16:creationId xmlns:a16="http://schemas.microsoft.com/office/drawing/2014/main" id="{5CA80DC1-5FC8-9936-10EF-5C854576FCA6}"/>
              </a:ext>
            </a:extLst>
          </p:cNvPr>
          <p:cNvGraphicFramePr>
            <a:graphicFrameLocks noGrp="1"/>
          </p:cNvGraphicFramePr>
          <p:nvPr>
            <p:extLst>
              <p:ext uri="{D42A27DB-BD31-4B8C-83A1-F6EECF244321}">
                <p14:modId xmlns:p14="http://schemas.microsoft.com/office/powerpoint/2010/main" val="3166666926"/>
              </p:ext>
            </p:extLst>
          </p:nvPr>
        </p:nvGraphicFramePr>
        <p:xfrm>
          <a:off x="4592231" y="1952426"/>
          <a:ext cx="6831503" cy="4074720"/>
        </p:xfrm>
        <a:graphic>
          <a:graphicData uri="http://schemas.openxmlformats.org/drawingml/2006/table">
            <a:tbl>
              <a:tblPr firstRow="1" bandRow="1">
                <a:tableStyleId>{5C22544A-7EE6-4342-B048-85BDC9FD1C3A}</a:tableStyleId>
              </a:tblPr>
              <a:tblGrid>
                <a:gridCol w="1710169">
                  <a:extLst>
                    <a:ext uri="{9D8B030D-6E8A-4147-A177-3AD203B41FA5}">
                      <a16:colId xmlns:a16="http://schemas.microsoft.com/office/drawing/2014/main" val="20000"/>
                    </a:ext>
                  </a:extLst>
                </a:gridCol>
                <a:gridCol w="5121334">
                  <a:extLst>
                    <a:ext uri="{9D8B030D-6E8A-4147-A177-3AD203B41FA5}">
                      <a16:colId xmlns:a16="http://schemas.microsoft.com/office/drawing/2014/main" val="20001"/>
                    </a:ext>
                  </a:extLst>
                </a:gridCol>
              </a:tblGrid>
              <a:tr h="484535">
                <a:tc>
                  <a:txBody>
                    <a:bodyPr/>
                    <a:lstStyle/>
                    <a:p>
                      <a:r>
                        <a:rPr lang="en-GB" sz="1800" b="1">
                          <a:solidFill>
                            <a:schemeClr val="tx1"/>
                          </a:solidFill>
                          <a:latin typeface="Arial" pitchFamily="34" charset="0"/>
                          <a:cs typeface="Arial" pitchFamily="34" charset="0"/>
                        </a:rPr>
                        <a:t>Element</a:t>
                      </a:r>
                    </a:p>
                  </a:txBody>
                  <a:tcPr marL="110135" marR="110135" marT="55036" marB="55036"/>
                </a:tc>
                <a:tc>
                  <a:txBody>
                    <a:bodyPr/>
                    <a:lstStyle/>
                    <a:p>
                      <a:r>
                        <a:rPr lang="en-GB" sz="1800">
                          <a:solidFill>
                            <a:schemeClr val="tx1"/>
                          </a:solidFill>
                          <a:latin typeface="Arial" pitchFamily="34" charset="0"/>
                          <a:cs typeface="Arial" pitchFamily="34" charset="0"/>
                        </a:rPr>
                        <a:t>Examples</a:t>
                      </a:r>
                    </a:p>
                  </a:txBody>
                  <a:tcPr marL="110135" marR="110135" marT="55036" marB="55036"/>
                </a:tc>
                <a:extLst>
                  <a:ext uri="{0D108BD9-81ED-4DB2-BD59-A6C34878D82A}">
                    <a16:rowId xmlns:a16="http://schemas.microsoft.com/office/drawing/2014/main" val="10000"/>
                  </a:ext>
                </a:extLst>
              </a:tr>
              <a:tr h="1145353">
                <a:tc>
                  <a:txBody>
                    <a:bodyPr/>
                    <a:lstStyle/>
                    <a:p>
                      <a:r>
                        <a:rPr lang="en-GB" sz="1800">
                          <a:latin typeface="Arial" pitchFamily="34" charset="0"/>
                          <a:cs typeface="Arial" pitchFamily="34" charset="0"/>
                        </a:rPr>
                        <a:t>Physical</a:t>
                      </a:r>
                      <a:r>
                        <a:rPr lang="en-GB" sz="1800" baseline="0">
                          <a:latin typeface="Arial" pitchFamily="34" charset="0"/>
                          <a:cs typeface="Arial" pitchFamily="34" charset="0"/>
                        </a:rPr>
                        <a:t> resources</a:t>
                      </a:r>
                      <a:endParaRPr lang="en-GB" sz="1800">
                        <a:latin typeface="Arial" pitchFamily="34" charset="0"/>
                        <a:cs typeface="Arial" pitchFamily="34" charset="0"/>
                      </a:endParaRPr>
                    </a:p>
                  </a:txBody>
                  <a:tcPr marL="110135" marR="110135" marT="55036" marB="55036"/>
                </a:tc>
                <a:tc>
                  <a:txBody>
                    <a:bodyPr/>
                    <a:lstStyle/>
                    <a:p>
                      <a:r>
                        <a:rPr lang="en-GB" sz="1800" dirty="0">
                          <a:latin typeface="Arial" pitchFamily="34" charset="0"/>
                          <a:cs typeface="Arial" pitchFamily="34" charset="0"/>
                        </a:rPr>
                        <a:t>List</a:t>
                      </a:r>
                      <a:r>
                        <a:rPr lang="en-GB" sz="1800" baseline="0" dirty="0">
                          <a:latin typeface="Arial" pitchFamily="34" charset="0"/>
                          <a:cs typeface="Arial" pitchFamily="34" charset="0"/>
                        </a:rPr>
                        <a:t> of fixed assets e.g. machinery, buildings and equipment and their age, condition, financial value</a:t>
                      </a:r>
                      <a:endParaRPr lang="en-GB" sz="1800" dirty="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1"/>
                  </a:ext>
                </a:extLst>
              </a:tr>
              <a:tr h="814944">
                <a:tc>
                  <a:txBody>
                    <a:bodyPr/>
                    <a:lstStyle/>
                    <a:p>
                      <a:r>
                        <a:rPr lang="en-GB" sz="1800">
                          <a:latin typeface="Arial" pitchFamily="34" charset="0"/>
                          <a:cs typeface="Arial" pitchFamily="34" charset="0"/>
                        </a:rPr>
                        <a:t>Human resources</a:t>
                      </a:r>
                    </a:p>
                  </a:txBody>
                  <a:tcPr marL="110135" marR="110135" marT="55036" marB="55036"/>
                </a:tc>
                <a:tc>
                  <a:txBody>
                    <a:bodyPr/>
                    <a:lstStyle/>
                    <a:p>
                      <a:r>
                        <a:rPr lang="en-GB" sz="1800">
                          <a:latin typeface="Arial" pitchFamily="34" charset="0"/>
                          <a:cs typeface="Arial" pitchFamily="34" charset="0"/>
                        </a:rPr>
                        <a:t>Staff, their motivation,</a:t>
                      </a:r>
                      <a:r>
                        <a:rPr lang="en-GB" sz="1800" baseline="0">
                          <a:latin typeface="Arial" pitchFamily="34" charset="0"/>
                          <a:cs typeface="Arial" pitchFamily="34" charset="0"/>
                        </a:rPr>
                        <a:t> commitment, capabilities etc.</a:t>
                      </a:r>
                      <a:endParaRPr lang="en-GB" sz="180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2"/>
                  </a:ext>
                </a:extLst>
              </a:tr>
              <a:tr h="814944">
                <a:tc>
                  <a:txBody>
                    <a:bodyPr/>
                    <a:lstStyle/>
                    <a:p>
                      <a:r>
                        <a:rPr lang="en-GB" sz="1800">
                          <a:latin typeface="Arial" pitchFamily="34" charset="0"/>
                          <a:cs typeface="Arial" pitchFamily="34" charset="0"/>
                        </a:rPr>
                        <a:t>Financial resources</a:t>
                      </a:r>
                    </a:p>
                  </a:txBody>
                  <a:tcPr marL="110135" marR="110135" marT="55036" marB="55036"/>
                </a:tc>
                <a:tc>
                  <a:txBody>
                    <a:bodyPr/>
                    <a:lstStyle/>
                    <a:p>
                      <a:r>
                        <a:rPr lang="en-GB" sz="1800">
                          <a:latin typeface="Arial" pitchFamily="34" charset="0"/>
                          <a:cs typeface="Arial" pitchFamily="34" charset="0"/>
                        </a:rPr>
                        <a:t>Sources</a:t>
                      </a:r>
                      <a:r>
                        <a:rPr lang="en-GB" sz="1800" baseline="0">
                          <a:latin typeface="Arial" pitchFamily="34" charset="0"/>
                          <a:cs typeface="Arial" pitchFamily="34" charset="0"/>
                        </a:rPr>
                        <a:t> of money e.g. equity or loan, funding sources</a:t>
                      </a:r>
                      <a:endParaRPr lang="en-GB" sz="180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3"/>
                  </a:ext>
                </a:extLst>
              </a:tr>
              <a:tr h="814944">
                <a:tc>
                  <a:txBody>
                    <a:bodyPr/>
                    <a:lstStyle/>
                    <a:p>
                      <a:r>
                        <a:rPr lang="en-GB" sz="1800">
                          <a:latin typeface="Arial" pitchFamily="34" charset="0"/>
                          <a:cs typeface="Arial" pitchFamily="34" charset="0"/>
                        </a:rPr>
                        <a:t>Intangibles</a:t>
                      </a:r>
                    </a:p>
                  </a:txBody>
                  <a:tcPr marL="110135" marR="110135" marT="55036" marB="55036"/>
                </a:tc>
                <a:tc>
                  <a:txBody>
                    <a:bodyPr/>
                    <a:lstStyle/>
                    <a:p>
                      <a:r>
                        <a:rPr lang="en-GB" sz="1800" dirty="0">
                          <a:latin typeface="Arial" pitchFamily="34" charset="0"/>
                          <a:cs typeface="Arial" pitchFamily="34" charset="0"/>
                        </a:rPr>
                        <a:t>Brands, patents, reputation and relationships</a:t>
                      </a:r>
                      <a:r>
                        <a:rPr lang="en-GB" sz="1800" baseline="0" dirty="0">
                          <a:latin typeface="Arial" pitchFamily="34" charset="0"/>
                          <a:cs typeface="Arial" pitchFamily="34" charset="0"/>
                        </a:rPr>
                        <a:t> (e.g. with customers)</a:t>
                      </a:r>
                      <a:endParaRPr lang="en-GB" sz="1800" dirty="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4"/>
                  </a:ext>
                </a:extLst>
              </a:tr>
            </a:tbl>
          </a:graphicData>
        </a:graphic>
      </p:graphicFrame>
      <p:sp>
        <p:nvSpPr>
          <p:cNvPr id="6" name="TextBox 5">
            <a:extLst>
              <a:ext uri="{FF2B5EF4-FFF2-40B4-BE49-F238E27FC236}">
                <a16:creationId xmlns:a16="http://schemas.microsoft.com/office/drawing/2014/main" id="{EDF42C83-9B39-6400-CBF1-11822443369F}"/>
              </a:ext>
            </a:extLst>
          </p:cNvPr>
          <p:cNvSpPr txBox="1"/>
          <p:nvPr/>
        </p:nvSpPr>
        <p:spPr>
          <a:xfrm>
            <a:off x="5262107" y="1042738"/>
            <a:ext cx="5366085" cy="461665"/>
          </a:xfrm>
          <a:prstGeom prst="rect">
            <a:avLst/>
          </a:prstGeom>
          <a:noFill/>
        </p:spPr>
        <p:txBody>
          <a:bodyPr wrap="square" rtlCol="0">
            <a:spAutoFit/>
          </a:bodyPr>
          <a:lstStyle/>
          <a:p>
            <a:pPr algn="ctr"/>
            <a:r>
              <a:rPr lang="en-GB" sz="2400" b="1" dirty="0">
                <a:solidFill>
                  <a:srgbClr val="0070C0"/>
                </a:solidFill>
              </a:rPr>
              <a:t>Analysing the Internal Environment</a:t>
            </a:r>
          </a:p>
        </p:txBody>
      </p:sp>
    </p:spTree>
    <p:extLst>
      <p:ext uri="{BB962C8B-B14F-4D97-AF65-F5344CB8AC3E}">
        <p14:creationId xmlns:p14="http://schemas.microsoft.com/office/powerpoint/2010/main" val="330495550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F6E28-51C9-3D5E-A85B-906D588155E5}"/>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Environmental scanning</a:t>
            </a:r>
          </a:p>
        </p:txBody>
      </p:sp>
      <p:sp>
        <p:nvSpPr>
          <p:cNvPr id="3" name="Content Placeholder 2">
            <a:extLst>
              <a:ext uri="{FF2B5EF4-FFF2-40B4-BE49-F238E27FC236}">
                <a16:creationId xmlns:a16="http://schemas.microsoft.com/office/drawing/2014/main" id="{8D586AC3-092D-17A0-1114-D56E85934A24}"/>
              </a:ext>
            </a:extLst>
          </p:cNvPr>
          <p:cNvSpPr>
            <a:spLocks noGrp="1"/>
          </p:cNvSpPr>
          <p:nvPr>
            <p:ph idx="1"/>
          </p:nvPr>
        </p:nvSpPr>
        <p:spPr>
          <a:xfrm>
            <a:off x="601255" y="2177142"/>
            <a:ext cx="3409782" cy="3823607"/>
          </a:xfrm>
        </p:spPr>
        <p:txBody>
          <a:bodyPr>
            <a:normAutofit/>
          </a:bodyPr>
          <a:lstStyle/>
          <a:p>
            <a:r>
              <a:rPr lang="en-GB" b="1" i="1" dirty="0">
                <a:solidFill>
                  <a:srgbClr val="00B0F0"/>
                </a:solidFill>
              </a:rPr>
              <a:t>Environmental scanning </a:t>
            </a:r>
            <a:r>
              <a:rPr lang="en-GB" dirty="0">
                <a:solidFill>
                  <a:srgbClr val="FFFFFF"/>
                </a:solidFill>
              </a:rPr>
              <a:t>in marketing is defined as a comprehensive review of the external environment </a:t>
            </a:r>
          </a:p>
          <a:p>
            <a:r>
              <a:rPr lang="en-GB" dirty="0">
                <a:solidFill>
                  <a:srgbClr val="FFFFFF"/>
                </a:solidFill>
              </a:rPr>
              <a:t>The purpose is to uncover factors that influence future decisions</a:t>
            </a:r>
          </a:p>
          <a:p>
            <a:endParaRPr lang="en-GB" dirty="0">
              <a:solidFill>
                <a:srgbClr val="FFFFFF"/>
              </a:solidFill>
            </a:endParaRPr>
          </a:p>
        </p:txBody>
      </p:sp>
      <p:sp>
        <p:nvSpPr>
          <p:cNvPr id="4" name="Footer Placeholder 3">
            <a:extLst>
              <a:ext uri="{FF2B5EF4-FFF2-40B4-BE49-F238E27FC236}">
                <a16:creationId xmlns:a16="http://schemas.microsoft.com/office/drawing/2014/main" id="{A6DAA0D0-A3E3-EA83-40C4-FF165DD3CA9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srgbClr val="465359"/>
                </a:solidFill>
                <a:effectLst/>
                <a:uLnTx/>
                <a:uFillTx/>
                <a:latin typeface="Franklin Gothic Book" panose="020B0502020104020203"/>
                <a:ea typeface="+mn-ea"/>
                <a:cs typeface="+mn-cs"/>
              </a:rPr>
              <a:t>(Fahy &amp; Jobber, 2012)</a:t>
            </a:r>
          </a:p>
        </p:txBody>
      </p:sp>
      <p:sp>
        <p:nvSpPr>
          <p:cNvPr id="5" name="Slide Number Placeholder 4">
            <a:extLst>
              <a:ext uri="{FF2B5EF4-FFF2-40B4-BE49-F238E27FC236}">
                <a16:creationId xmlns:a16="http://schemas.microsoft.com/office/drawing/2014/main" id="{04B2ECD7-5DC4-1BF3-13DD-2B3548690FC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grpSp>
        <p:nvGrpSpPr>
          <p:cNvPr id="6" name="Group 5">
            <a:extLst>
              <a:ext uri="{FF2B5EF4-FFF2-40B4-BE49-F238E27FC236}">
                <a16:creationId xmlns:a16="http://schemas.microsoft.com/office/drawing/2014/main" id="{D1102874-909E-795F-B1D4-15151D7E414B}"/>
              </a:ext>
            </a:extLst>
          </p:cNvPr>
          <p:cNvGrpSpPr/>
          <p:nvPr/>
        </p:nvGrpSpPr>
        <p:grpSpPr>
          <a:xfrm>
            <a:off x="5022489" y="2568696"/>
            <a:ext cx="5845319" cy="2272805"/>
            <a:chOff x="4856117" y="3265447"/>
            <a:chExt cx="5845319" cy="2272805"/>
          </a:xfrm>
        </p:grpSpPr>
        <p:sp>
          <p:nvSpPr>
            <p:cNvPr id="7" name="Line 15">
              <a:extLst>
                <a:ext uri="{FF2B5EF4-FFF2-40B4-BE49-F238E27FC236}">
                  <a16:creationId xmlns:a16="http://schemas.microsoft.com/office/drawing/2014/main" id="{F1356892-2426-0112-3E1C-FA0B25301A2C}"/>
                </a:ext>
              </a:extLst>
            </p:cNvPr>
            <p:cNvSpPr>
              <a:spLocks noChangeShapeType="1"/>
            </p:cNvSpPr>
            <p:nvPr/>
          </p:nvSpPr>
          <p:spPr bwMode="auto">
            <a:xfrm flipH="1">
              <a:off x="5871411" y="3660950"/>
              <a:ext cx="849193" cy="1085177"/>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9" name="Line 16">
              <a:extLst>
                <a:ext uri="{FF2B5EF4-FFF2-40B4-BE49-F238E27FC236}">
                  <a16:creationId xmlns:a16="http://schemas.microsoft.com/office/drawing/2014/main" id="{5769E7FB-A254-54C5-5FF7-EC1F0F99652E}"/>
                </a:ext>
              </a:extLst>
            </p:cNvPr>
            <p:cNvSpPr>
              <a:spLocks noChangeShapeType="1"/>
            </p:cNvSpPr>
            <p:nvPr/>
          </p:nvSpPr>
          <p:spPr bwMode="auto">
            <a:xfrm>
              <a:off x="8808836" y="3660987"/>
              <a:ext cx="952785" cy="1085177"/>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 name="Line 17">
              <a:extLst>
                <a:ext uri="{FF2B5EF4-FFF2-40B4-BE49-F238E27FC236}">
                  <a16:creationId xmlns:a16="http://schemas.microsoft.com/office/drawing/2014/main" id="{10F74767-2B12-24BB-DA8F-0F49490B3396}"/>
                </a:ext>
              </a:extLst>
            </p:cNvPr>
            <p:cNvSpPr>
              <a:spLocks noChangeShapeType="1"/>
            </p:cNvSpPr>
            <p:nvPr/>
          </p:nvSpPr>
          <p:spPr bwMode="auto">
            <a:xfrm flipV="1">
              <a:off x="6944349" y="4986322"/>
              <a:ext cx="1668855" cy="0"/>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 name="Rectangle 18">
              <a:extLst>
                <a:ext uri="{FF2B5EF4-FFF2-40B4-BE49-F238E27FC236}">
                  <a16:creationId xmlns:a16="http://schemas.microsoft.com/office/drawing/2014/main" id="{ACBBA73E-AC22-5BA0-E2C8-28925F54F099}"/>
                </a:ext>
              </a:extLst>
            </p:cNvPr>
            <p:cNvSpPr>
              <a:spLocks noChangeArrowheads="1"/>
            </p:cNvSpPr>
            <p:nvPr/>
          </p:nvSpPr>
          <p:spPr bwMode="auto">
            <a:xfrm>
              <a:off x="5691024" y="3660913"/>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2" name="Rectangle 19">
              <a:extLst>
                <a:ext uri="{FF2B5EF4-FFF2-40B4-BE49-F238E27FC236}">
                  <a16:creationId xmlns:a16="http://schemas.microsoft.com/office/drawing/2014/main" id="{8AAEE93A-7862-DC84-9ABA-AB72F366C96F}"/>
                </a:ext>
              </a:extLst>
            </p:cNvPr>
            <p:cNvSpPr>
              <a:spLocks noChangeArrowheads="1"/>
            </p:cNvSpPr>
            <p:nvPr/>
          </p:nvSpPr>
          <p:spPr bwMode="auto">
            <a:xfrm>
              <a:off x="9374898" y="3621314"/>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4" name="Rectangle 20">
              <a:extLst>
                <a:ext uri="{FF2B5EF4-FFF2-40B4-BE49-F238E27FC236}">
                  <a16:creationId xmlns:a16="http://schemas.microsoft.com/office/drawing/2014/main" id="{A0320D77-A20F-F57F-2652-C8380D0CF2E6}"/>
                </a:ext>
              </a:extLst>
            </p:cNvPr>
            <p:cNvSpPr>
              <a:spLocks noChangeArrowheads="1"/>
            </p:cNvSpPr>
            <p:nvPr/>
          </p:nvSpPr>
          <p:spPr bwMode="auto">
            <a:xfrm>
              <a:off x="7518155" y="4890578"/>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6" name="Rectangle 15">
              <a:extLst>
                <a:ext uri="{FF2B5EF4-FFF2-40B4-BE49-F238E27FC236}">
                  <a16:creationId xmlns:a16="http://schemas.microsoft.com/office/drawing/2014/main" id="{9209DA77-7FCD-100E-A764-FF3C7741E06E}"/>
                </a:ext>
              </a:extLst>
            </p:cNvPr>
            <p:cNvSpPr/>
            <p:nvPr/>
          </p:nvSpPr>
          <p:spPr>
            <a:xfrm>
              <a:off x="4856117" y="4746164"/>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Strategy</a:t>
              </a:r>
            </a:p>
          </p:txBody>
        </p:sp>
        <p:sp>
          <p:nvSpPr>
            <p:cNvPr id="18" name="Rectangle 17">
              <a:extLst>
                <a:ext uri="{FF2B5EF4-FFF2-40B4-BE49-F238E27FC236}">
                  <a16:creationId xmlns:a16="http://schemas.microsoft.com/office/drawing/2014/main" id="{51756965-642C-0A82-90F4-94CB53397A1A}"/>
                </a:ext>
              </a:extLst>
            </p:cNvPr>
            <p:cNvSpPr/>
            <p:nvPr/>
          </p:nvSpPr>
          <p:spPr>
            <a:xfrm>
              <a:off x="8613204" y="4746164"/>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Organisation</a:t>
              </a:r>
            </a:p>
          </p:txBody>
        </p:sp>
        <p:sp>
          <p:nvSpPr>
            <p:cNvPr id="20" name="Rectangle 19">
              <a:extLst>
                <a:ext uri="{FF2B5EF4-FFF2-40B4-BE49-F238E27FC236}">
                  <a16:creationId xmlns:a16="http://schemas.microsoft.com/office/drawing/2014/main" id="{6FB01183-FC77-BE84-EF21-5E2A38E23021}"/>
                </a:ext>
              </a:extLst>
            </p:cNvPr>
            <p:cNvSpPr/>
            <p:nvPr/>
          </p:nvSpPr>
          <p:spPr>
            <a:xfrm>
              <a:off x="6720604" y="3265447"/>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Environment</a:t>
              </a:r>
            </a:p>
          </p:txBody>
        </p:sp>
      </p:grpSp>
      <p:sp>
        <p:nvSpPr>
          <p:cNvPr id="22" name="TextBox 21">
            <a:extLst>
              <a:ext uri="{FF2B5EF4-FFF2-40B4-BE49-F238E27FC236}">
                <a16:creationId xmlns:a16="http://schemas.microsoft.com/office/drawing/2014/main" id="{ED637E38-CBAE-EF74-4B38-F30E8391D4C3}"/>
              </a:ext>
            </a:extLst>
          </p:cNvPr>
          <p:cNvSpPr txBox="1"/>
          <p:nvPr/>
        </p:nvSpPr>
        <p:spPr>
          <a:xfrm>
            <a:off x="5262107" y="1042738"/>
            <a:ext cx="5366085" cy="461665"/>
          </a:xfrm>
          <a:prstGeom prst="rect">
            <a:avLst/>
          </a:prstGeom>
          <a:noFill/>
        </p:spPr>
        <p:txBody>
          <a:bodyPr wrap="square" rtlCol="0">
            <a:spAutoFit/>
          </a:bodyPr>
          <a:lstStyle/>
          <a:p>
            <a:pPr algn="ctr"/>
            <a:r>
              <a:rPr lang="en-GB" sz="2400" b="1" dirty="0">
                <a:solidFill>
                  <a:srgbClr val="0070C0"/>
                </a:solidFill>
              </a:rPr>
              <a:t>Analysing the External Environment</a:t>
            </a:r>
          </a:p>
        </p:txBody>
      </p:sp>
    </p:spTree>
    <p:extLst>
      <p:ext uri="{BB962C8B-B14F-4D97-AF65-F5344CB8AC3E}">
        <p14:creationId xmlns:p14="http://schemas.microsoft.com/office/powerpoint/2010/main" val="97498350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a:solidFill>
                  <a:srgbClr val="FFFFFF"/>
                </a:solidFill>
              </a:rPr>
              <a:t>Layers of business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The Business Environment consists of several layers, with the organisation in </a:t>
            </a:r>
            <a:r>
              <a:rPr lang="en-GB">
                <a:solidFill>
                  <a:srgbClr val="FFFFFF"/>
                </a:solidFill>
              </a:rPr>
              <a:t>the centre</a:t>
            </a:r>
            <a:endParaRPr lang="en-GB" dirty="0">
              <a:solidFill>
                <a:srgbClr val="FFFFFF"/>
              </a:solidFill>
            </a:endParaRPr>
          </a:p>
        </p:txBody>
      </p:sp>
      <p:pic>
        <p:nvPicPr>
          <p:cNvPr id="6" name="Picture 16" descr="G:\Powerpoint\Pe_Uk\PE133-Johnson\Final files\Gif\ch02\C02NE001.gif">
            <a:extLst>
              <a:ext uri="{FF2B5EF4-FFF2-40B4-BE49-F238E27FC236}">
                <a16:creationId xmlns:a16="http://schemas.microsoft.com/office/drawing/2014/main" id="{77B4D780-581C-7EE7-BF5D-640B335C18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4"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6165033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601255" y="2177142"/>
            <a:ext cx="3409782" cy="3823607"/>
          </a:xfrm>
        </p:spPr>
        <p:txBody>
          <a:bodyPr>
            <a:normAutofit lnSpcReduction="10000"/>
          </a:bodyPr>
          <a:lstStyle/>
          <a:p>
            <a:r>
              <a:rPr lang="en-GB" dirty="0">
                <a:solidFill>
                  <a:srgbClr val="FFFFFF"/>
                </a:solidFill>
              </a:rPr>
              <a:t>PESTEL OR PESTLE is a strategic framework</a:t>
            </a:r>
          </a:p>
          <a:p>
            <a:r>
              <a:rPr lang="en-GB" dirty="0">
                <a:solidFill>
                  <a:srgbClr val="FFFFFF"/>
                </a:solidFill>
              </a:rPr>
              <a:t>Guides analysis of macro-environment (external)</a:t>
            </a:r>
          </a:p>
          <a:p>
            <a:r>
              <a:rPr lang="en-GB" dirty="0">
                <a:solidFill>
                  <a:srgbClr val="FFFFFF"/>
                </a:solidFill>
              </a:rPr>
              <a:t>Changes in the external environment play a big part in determining marketing planning and shaping strategy</a:t>
            </a:r>
          </a:p>
          <a:p>
            <a:r>
              <a:rPr lang="en-GB" dirty="0">
                <a:solidFill>
                  <a:srgbClr val="FFFFFF"/>
                </a:solidFill>
              </a:rPr>
              <a:t>These factors do not include market forces such as the effect of increasingly more intensive competition. </a:t>
            </a:r>
            <a:r>
              <a:rPr lang="en-GB" altLang="en-US" sz="1300" b="0" i="1" dirty="0">
                <a:cs typeface="Arial" panose="020B0604020202020204" pitchFamily="34" charset="0"/>
              </a:rPr>
              <a:t>(Blythe &amp; </a:t>
            </a:r>
            <a:r>
              <a:rPr lang="en-GB" altLang="en-US" sz="1300" b="0" i="1" dirty="0" err="1">
                <a:cs typeface="Arial" panose="020B0604020202020204" pitchFamily="34" charset="0"/>
              </a:rPr>
              <a:t>Megicks</a:t>
            </a:r>
            <a:r>
              <a:rPr lang="en-GB" altLang="en-US" sz="1300" b="0" i="1" dirty="0">
                <a:cs typeface="Arial" panose="020B0604020202020204" pitchFamily="34" charset="0"/>
              </a:rPr>
              <a:t> (2010)</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56820" y="18287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spTree>
    <p:extLst>
      <p:ext uri="{BB962C8B-B14F-4D97-AF65-F5344CB8AC3E}">
        <p14:creationId xmlns:p14="http://schemas.microsoft.com/office/powerpoint/2010/main" val="352873880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Pestle: political factors</a:t>
            </a:r>
          </a:p>
        </p:txBody>
      </p:sp>
      <p:sp>
        <p:nvSpPr>
          <p:cNvPr id="47" name="Rectangle 4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 name="Rectangle 5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505326" y="2487905"/>
            <a:ext cx="3585411" cy="3818922"/>
          </a:xfrm>
        </p:spPr>
        <p:txBody>
          <a:bodyPr anchor="t">
            <a:noAutofit/>
          </a:bodyPr>
          <a:lstStyle/>
          <a:p>
            <a:pPr marL="0" indent="0">
              <a:lnSpc>
                <a:spcPct val="100000"/>
              </a:lnSpc>
              <a:buNone/>
            </a:pPr>
            <a:r>
              <a:rPr lang="en-GB" sz="1600" dirty="0">
                <a:solidFill>
                  <a:srgbClr val="FFFFFF"/>
                </a:solidFill>
              </a:rPr>
              <a:t>Political factors include:</a:t>
            </a:r>
          </a:p>
          <a:p>
            <a:pPr>
              <a:lnSpc>
                <a:spcPct val="100000"/>
              </a:lnSpc>
            </a:pPr>
            <a:r>
              <a:rPr lang="en-GB" sz="1600" dirty="0">
                <a:solidFill>
                  <a:srgbClr val="FFFFFF"/>
                </a:solidFill>
              </a:rPr>
              <a:t>Government policies</a:t>
            </a:r>
          </a:p>
          <a:p>
            <a:pPr>
              <a:lnSpc>
                <a:spcPct val="100000"/>
              </a:lnSpc>
            </a:pPr>
            <a:r>
              <a:rPr lang="en-GB" sz="1600" dirty="0">
                <a:solidFill>
                  <a:srgbClr val="FFFFFF"/>
                </a:solidFill>
              </a:rPr>
              <a:t>Taxation changes</a:t>
            </a:r>
          </a:p>
          <a:p>
            <a:pPr>
              <a:lnSpc>
                <a:spcPct val="100000"/>
              </a:lnSpc>
            </a:pPr>
            <a:r>
              <a:rPr lang="en-GB" sz="1600" dirty="0">
                <a:solidFill>
                  <a:srgbClr val="FFFFFF"/>
                </a:solidFill>
              </a:rPr>
              <a:t>Foreign trade regulations</a:t>
            </a:r>
          </a:p>
          <a:p>
            <a:pPr>
              <a:lnSpc>
                <a:spcPct val="100000"/>
              </a:lnSpc>
            </a:pPr>
            <a:r>
              <a:rPr lang="en-GB" sz="1600" dirty="0">
                <a:solidFill>
                  <a:srgbClr val="FFFFFF"/>
                </a:solidFill>
              </a:rPr>
              <a:t>Political risk in foreign markets</a:t>
            </a:r>
          </a:p>
          <a:p>
            <a:pPr>
              <a:lnSpc>
                <a:spcPct val="100000"/>
              </a:lnSpc>
            </a:pPr>
            <a:r>
              <a:rPr lang="en-GB" sz="1600" dirty="0">
                <a:solidFill>
                  <a:srgbClr val="FFFFFF"/>
                </a:solidFill>
              </a:rPr>
              <a:t>Changes in trade blocks (e.g. BREXIT)</a:t>
            </a:r>
          </a:p>
          <a:p>
            <a:pPr>
              <a:lnSpc>
                <a:spcPct val="100000"/>
              </a:lnSpc>
            </a:pPr>
            <a:r>
              <a:rPr lang="en-GB" sz="1600" dirty="0">
                <a:solidFill>
                  <a:srgbClr val="FFFFFF"/>
                </a:solidFill>
              </a:rPr>
              <a:t>Exposure to civil society organisations </a:t>
            </a:r>
            <a:br>
              <a:rPr lang="en-GB" sz="1600" dirty="0">
                <a:solidFill>
                  <a:srgbClr val="FFFFFF"/>
                </a:solidFill>
              </a:rPr>
            </a:br>
            <a:r>
              <a:rPr lang="en-GB" sz="1600" dirty="0">
                <a:solidFill>
                  <a:srgbClr val="FFFFFF"/>
                </a:solidFill>
              </a:rPr>
              <a:t>(e.g. lobbyists, campaign groups, social media)</a:t>
            </a:r>
          </a:p>
        </p:txBody>
      </p:sp>
      <p:pic>
        <p:nvPicPr>
          <p:cNvPr id="10" name="Picture 9" descr="Digital numbers art">
            <a:extLst>
              <a:ext uri="{FF2B5EF4-FFF2-40B4-BE49-F238E27FC236}">
                <a16:creationId xmlns:a16="http://schemas.microsoft.com/office/drawing/2014/main" id="{A86987AB-1B8D-8CB5-6B0C-A211630BD46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C96575C6-B85F-5E83-F956-9AAEB69C01D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7014336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Economic factors</a:t>
            </a: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601255" y="2177142"/>
            <a:ext cx="3409782" cy="3823607"/>
          </a:xfrm>
        </p:spPr>
        <p:txBody>
          <a:bodyPr>
            <a:normAutofit fontScale="92500" lnSpcReduction="20000"/>
          </a:bodyPr>
          <a:lstStyle/>
          <a:p>
            <a:r>
              <a:rPr lang="en-GB" dirty="0">
                <a:solidFill>
                  <a:srgbClr val="FFFFFF"/>
                </a:solidFill>
              </a:rPr>
              <a:t>The general state of both national and international economies can have a profound effect on an individual organisation’s prosperity</a:t>
            </a:r>
          </a:p>
          <a:p>
            <a:endParaRPr lang="en-GB" dirty="0">
              <a:solidFill>
                <a:srgbClr val="FFFFFF"/>
              </a:solidFill>
            </a:endParaRPr>
          </a:p>
          <a:p>
            <a:r>
              <a:rPr lang="en-GB" dirty="0">
                <a:solidFill>
                  <a:srgbClr val="FFFFFF"/>
                </a:solidFill>
              </a:rPr>
              <a:t>Three major economic influences on the organisation’s environment of companies:</a:t>
            </a:r>
          </a:p>
          <a:p>
            <a:pPr lvl="1"/>
            <a:r>
              <a:rPr lang="en-GB" sz="1700" dirty="0">
                <a:solidFill>
                  <a:srgbClr val="FFFFFF"/>
                </a:solidFill>
              </a:rPr>
              <a:t>Economic growth and unemployment</a:t>
            </a:r>
          </a:p>
          <a:p>
            <a:pPr lvl="1"/>
            <a:r>
              <a:rPr lang="en-GB" sz="1700" dirty="0">
                <a:solidFill>
                  <a:srgbClr val="FFFFFF"/>
                </a:solidFill>
              </a:rPr>
              <a:t>Interest and exchange rates</a:t>
            </a:r>
          </a:p>
          <a:p>
            <a:pPr lvl="1"/>
            <a:r>
              <a:rPr lang="en-GB" sz="1700" dirty="0">
                <a:solidFill>
                  <a:srgbClr val="FFFFFF"/>
                </a:solidFill>
              </a:rPr>
              <a:t>Taxation and inflation</a:t>
            </a:r>
          </a:p>
          <a:p>
            <a:endParaRPr lang="en-GB" dirty="0">
              <a:solidFill>
                <a:srgbClr val="FFFFFF"/>
              </a:solidFill>
            </a:endParaRPr>
          </a:p>
        </p:txBody>
      </p:sp>
      <p:pic>
        <p:nvPicPr>
          <p:cNvPr id="6" name="Picture 5" descr="Graphical user interface&#10;&#10;Description automatically generated">
            <a:extLst>
              <a:ext uri="{FF2B5EF4-FFF2-40B4-BE49-F238E27FC236}">
                <a16:creationId xmlns:a16="http://schemas.microsoft.com/office/drawing/2014/main" id="{408F9777-6143-950D-4322-66C9F33B614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685748"/>
            <a:ext cx="6831503" cy="3842719"/>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62D0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058429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Socio-cultural factors</a:t>
            </a: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2177142"/>
            <a:ext cx="3409782" cy="3823607"/>
          </a:xfrm>
        </p:spPr>
        <p:txBody>
          <a:bodyPr>
            <a:normAutofit/>
          </a:bodyPr>
          <a:lstStyle/>
          <a:p>
            <a:r>
              <a:rPr lang="en-GB" dirty="0">
                <a:solidFill>
                  <a:srgbClr val="FFFFFF"/>
                </a:solidFill>
              </a:rPr>
              <a:t>To understand your market, you have to understand socio-cultural trends</a:t>
            </a:r>
          </a:p>
          <a:p>
            <a:r>
              <a:rPr lang="en-GB" dirty="0">
                <a:solidFill>
                  <a:srgbClr val="FFFFFF"/>
                </a:solidFill>
              </a:rPr>
              <a:t>Including factors such as:</a:t>
            </a:r>
          </a:p>
          <a:p>
            <a:pPr lvl="1"/>
            <a:r>
              <a:rPr lang="en-GB" dirty="0">
                <a:solidFill>
                  <a:srgbClr val="FFFFFF"/>
                </a:solidFill>
              </a:rPr>
              <a:t>seasonal shifts in demand based on cultural peculiarities or</a:t>
            </a:r>
            <a:br>
              <a:rPr lang="en-GB" dirty="0">
                <a:solidFill>
                  <a:srgbClr val="FFFFFF"/>
                </a:solidFill>
              </a:rPr>
            </a:br>
            <a:r>
              <a:rPr lang="en-GB" dirty="0">
                <a:solidFill>
                  <a:srgbClr val="FFFFFF"/>
                </a:solidFill>
              </a:rPr>
              <a:t>age of a population</a:t>
            </a:r>
          </a:p>
          <a:p>
            <a:pPr lvl="1"/>
            <a:r>
              <a:rPr lang="en-GB" dirty="0">
                <a:solidFill>
                  <a:srgbClr val="FFFFFF"/>
                </a:solidFill>
              </a:rPr>
              <a:t>income level</a:t>
            </a:r>
          </a:p>
          <a:p>
            <a:pPr lvl="1"/>
            <a:r>
              <a:rPr lang="en-GB" dirty="0">
                <a:solidFill>
                  <a:srgbClr val="FFFFFF"/>
                </a:solidFill>
              </a:rPr>
              <a:t>health concerns</a:t>
            </a: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92303" y="702155"/>
            <a:ext cx="5299688" cy="3126817"/>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784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14198" y="3828972"/>
            <a:ext cx="4930792" cy="2785465"/>
          </a:xfrm>
          <a:prstGeom prst="rect">
            <a:avLst/>
          </a:prstGeom>
        </p:spPr>
      </p:pic>
    </p:spTree>
    <p:extLst>
      <p:ext uri="{BB962C8B-B14F-4D97-AF65-F5344CB8AC3E}">
        <p14:creationId xmlns:p14="http://schemas.microsoft.com/office/powerpoint/2010/main" val="347008525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More on cultural factors</a:t>
            </a: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01255" y="2177142"/>
            <a:ext cx="3409782" cy="3823607"/>
          </a:xfrm>
        </p:spPr>
        <p:txBody>
          <a:bodyPr>
            <a:normAutofit/>
          </a:bodyPr>
          <a:lstStyle/>
          <a:p>
            <a:r>
              <a:rPr lang="en-GB" dirty="0">
                <a:solidFill>
                  <a:srgbClr val="FFFFFF"/>
                </a:solidFill>
              </a:rPr>
              <a:t>Culture is the combination of values, beliefs, and attitudes that is possessed by a national group or sub-group</a:t>
            </a:r>
          </a:p>
          <a:p>
            <a:r>
              <a:rPr lang="en-GB" dirty="0">
                <a:solidFill>
                  <a:srgbClr val="FFFFFF"/>
                </a:solidFill>
              </a:rPr>
              <a:t>Rapid movement of global population has meant that ethnically based subcultures have sprung up in most developed countries</a:t>
            </a:r>
          </a:p>
          <a:p>
            <a:r>
              <a:rPr lang="en-GB" dirty="0">
                <a:solidFill>
                  <a:srgbClr val="FFFFFF"/>
                </a:solidFill>
              </a:rPr>
              <a:t>This has created potentially lucrative niche markets for products and services</a:t>
            </a:r>
          </a:p>
        </p:txBody>
      </p:sp>
      <p:pic>
        <p:nvPicPr>
          <p:cNvPr id="7" name="Picture 6" descr="Family lighting candles">
            <a:extLst>
              <a:ext uri="{FF2B5EF4-FFF2-40B4-BE49-F238E27FC236}">
                <a16:creationId xmlns:a16="http://schemas.microsoft.com/office/drawing/2014/main" id="{CE4B2DA0-78DF-E02F-21FF-603BA91913F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0751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52627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672280" y="944752"/>
            <a:ext cx="3259016" cy="1462692"/>
          </a:xfrm>
        </p:spPr>
        <p:txBody>
          <a:bodyPr>
            <a:normAutofit/>
          </a:bodyPr>
          <a:lstStyle/>
          <a:p>
            <a:r>
              <a:rPr lang="en-GB">
                <a:solidFill>
                  <a:srgbClr val="FFFFFF"/>
                </a:solidFill>
              </a:rPr>
              <a:t>Technological factors</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671513" y="2536031"/>
            <a:ext cx="3419224" cy="3671936"/>
          </a:xfrm>
        </p:spPr>
        <p:txBody>
          <a:bodyPr anchor="t">
            <a:noAutofit/>
          </a:bodyPr>
          <a:lstStyle/>
          <a:p>
            <a:pPr>
              <a:lnSpc>
                <a:spcPct val="100000"/>
              </a:lnSpc>
            </a:pPr>
            <a:r>
              <a:rPr lang="en-GB" sz="1600" dirty="0">
                <a:solidFill>
                  <a:srgbClr val="FFFFFF"/>
                </a:solidFill>
              </a:rPr>
              <a:t>Technological innovations are of growing concern</a:t>
            </a:r>
          </a:p>
          <a:p>
            <a:pPr>
              <a:lnSpc>
                <a:spcPct val="100000"/>
              </a:lnSpc>
            </a:pPr>
            <a:r>
              <a:rPr lang="en-GB" sz="1600" dirty="0">
                <a:solidFill>
                  <a:srgbClr val="FFFFFF"/>
                </a:solidFill>
              </a:rPr>
              <a:t>Can be highly disruptive and lead to big increases in profit margins</a:t>
            </a:r>
          </a:p>
          <a:p>
            <a:pPr>
              <a:lnSpc>
                <a:spcPct val="100000"/>
              </a:lnSpc>
            </a:pPr>
            <a:r>
              <a:rPr lang="en-GB" sz="1600" dirty="0">
                <a:solidFill>
                  <a:srgbClr val="FFFFFF"/>
                </a:solidFill>
              </a:rPr>
              <a:t>Automation is a cornerstone of technological considerations  </a:t>
            </a:r>
          </a:p>
          <a:p>
            <a:pPr lvl="1"/>
            <a:r>
              <a:rPr lang="en-GB" sz="1600" dirty="0">
                <a:solidFill>
                  <a:srgbClr val="FFFFFF"/>
                </a:solidFill>
              </a:rPr>
              <a:t>car-assembling robots</a:t>
            </a:r>
          </a:p>
          <a:p>
            <a:pPr lvl="1"/>
            <a:r>
              <a:rPr lang="en-GB" sz="1600" dirty="0">
                <a:solidFill>
                  <a:srgbClr val="FFFFFF"/>
                </a:solidFill>
              </a:rPr>
              <a:t>self-service scanners in supermarkets</a:t>
            </a:r>
          </a:p>
          <a:p>
            <a:pPr lvl="1"/>
            <a:r>
              <a:rPr lang="en-GB" sz="1600" dirty="0">
                <a:solidFill>
                  <a:srgbClr val="FFFFFF"/>
                </a:solidFill>
              </a:rPr>
              <a:t>online shopping</a:t>
            </a:r>
          </a:p>
          <a:p>
            <a:pPr>
              <a:lnSpc>
                <a:spcPct val="100000"/>
              </a:lnSpc>
            </a:pPr>
            <a:r>
              <a:rPr lang="en-GB" sz="1600" dirty="0">
                <a:solidFill>
                  <a:srgbClr val="FFFFFF"/>
                </a:solidFill>
              </a:rPr>
              <a:t>Not all innovations are guaranteed to be beneficial!</a:t>
            </a:r>
          </a:p>
          <a:p>
            <a:pPr>
              <a:lnSpc>
                <a:spcPct val="100000"/>
              </a:lnSpc>
            </a:pPr>
            <a:endParaRPr lang="en-GB" sz="1600" dirty="0">
              <a:solidFill>
                <a:srgbClr val="FFFFFF"/>
              </a:solidFill>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2773374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a:lnSpc>
                <a:spcPct val="100000"/>
              </a:lnSpc>
              <a:buClr>
                <a:srgbClr val="6586A8"/>
              </a:buClr>
            </a:pPr>
            <a:r>
              <a:rPr lang="en-GB" sz="1200" dirty="0">
                <a:solidFill>
                  <a:srgbClr val="FFFFFF"/>
                </a:solidFill>
              </a:rPr>
              <a:t>Climate change</a:t>
            </a:r>
          </a:p>
          <a:p>
            <a:pPr>
              <a:lnSpc>
                <a:spcPct val="100000"/>
              </a:lnSpc>
              <a:buClr>
                <a:srgbClr val="6586A8"/>
              </a:buClr>
            </a:pPr>
            <a:r>
              <a:rPr lang="en-GB" sz="1200" dirty="0">
                <a:solidFill>
                  <a:srgbClr val="FFFFFF"/>
                </a:solidFill>
              </a:rPr>
              <a:t>Pollution</a:t>
            </a:r>
          </a:p>
          <a:p>
            <a:pPr>
              <a:lnSpc>
                <a:spcPct val="100000"/>
              </a:lnSpc>
              <a:buClr>
                <a:srgbClr val="6586A8"/>
              </a:buClr>
            </a:pPr>
            <a:r>
              <a:rPr lang="en-GB" sz="1200" dirty="0">
                <a:solidFill>
                  <a:srgbClr val="FFFFFF"/>
                </a:solidFill>
              </a:rPr>
              <a:t>Conservation of scarce resources</a:t>
            </a:r>
          </a:p>
          <a:p>
            <a:pPr>
              <a:lnSpc>
                <a:spcPct val="100000"/>
              </a:lnSpc>
              <a:buClr>
                <a:srgbClr val="6586A8"/>
              </a:buClr>
            </a:pPr>
            <a:r>
              <a:rPr lang="en-GB" sz="1200" dirty="0">
                <a:solidFill>
                  <a:srgbClr val="FFFFFF"/>
                </a:solidFill>
              </a:rPr>
              <a:t>Recyclable and non-wasteful packaging</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Animal testing of new products</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Corporate Social Responsibility (CSR)</a:t>
            </a:r>
          </a:p>
          <a:p>
            <a:pPr>
              <a:lnSpc>
                <a:spcPct val="100000"/>
              </a:lnSpc>
              <a:buClr>
                <a:srgbClr val="6586A8"/>
              </a:buClr>
            </a:pPr>
            <a:r>
              <a:rPr lang="en-GB" sz="1200" dirty="0">
                <a:solidFill>
                  <a:srgbClr val="FFFFFF"/>
                </a:solidFill>
              </a:rPr>
              <a:t>Marketing ethics</a:t>
            </a:r>
          </a:p>
          <a:p>
            <a:pPr>
              <a:lnSpc>
                <a:spcPct val="100000"/>
              </a:lnSpc>
              <a:buClr>
                <a:srgbClr val="6586A8"/>
              </a:buClr>
            </a:pPr>
            <a:r>
              <a:rPr lang="en-GB" sz="1200" dirty="0">
                <a:solidFill>
                  <a:srgbClr val="FFFFFF"/>
                </a:solidFill>
              </a:rPr>
              <a:t>Consumer movement</a:t>
            </a: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13</a:t>
            </a:fld>
            <a:endPar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829133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marL="0" indent="0">
              <a:lnSpc>
                <a:spcPct val="100000"/>
              </a:lnSpc>
              <a:buClr>
                <a:srgbClr val="6586A8"/>
              </a:buClr>
              <a:buNone/>
            </a:pPr>
            <a:r>
              <a:rPr lang="en-GB" sz="1800" b="1" dirty="0">
                <a:solidFill>
                  <a:srgbClr val="FFFFFF"/>
                </a:solidFill>
              </a:rPr>
              <a:t>Corporate Social Responsibility (CSR)</a:t>
            </a:r>
          </a:p>
          <a:p>
            <a:pPr>
              <a:lnSpc>
                <a:spcPct val="100000"/>
              </a:lnSpc>
              <a:buClr>
                <a:srgbClr val="6586A8"/>
              </a:buClr>
            </a:pPr>
            <a:endParaRPr lang="en-GB" sz="1200" dirty="0">
              <a:solidFill>
                <a:srgbClr val="FFFFFF"/>
              </a:solidFill>
            </a:endParaRPr>
          </a:p>
          <a:p>
            <a:pPr>
              <a:lnSpc>
                <a:spcPct val="100000"/>
              </a:lnSpc>
              <a:buClr>
                <a:srgbClr val="6586A8"/>
              </a:buClr>
            </a:pPr>
            <a:r>
              <a:rPr lang="en-GB" sz="1600" dirty="0">
                <a:solidFill>
                  <a:srgbClr val="FFFFFF"/>
                </a:solidFill>
              </a:rPr>
              <a:t>CSR is a management concept</a:t>
            </a:r>
          </a:p>
          <a:p>
            <a:pPr>
              <a:lnSpc>
                <a:spcPct val="100000"/>
              </a:lnSpc>
              <a:buClr>
                <a:srgbClr val="6586A8"/>
              </a:buClr>
            </a:pPr>
            <a:r>
              <a:rPr lang="en-GB" sz="1600" dirty="0">
                <a:solidFill>
                  <a:srgbClr val="FFFFFF"/>
                </a:solidFill>
              </a:rPr>
              <a:t>Companies integrate social and environmental concerns in their business  operations and interactions with their stakeholders</a:t>
            </a:r>
          </a:p>
        </p:txBody>
      </p:sp>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United nations industrial development organization</a:t>
            </a: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9" name="Text Placeholder 3">
            <a:extLst>
              <a:ext uri="{FF2B5EF4-FFF2-40B4-BE49-F238E27FC236}">
                <a16:creationId xmlns:a16="http://schemas.microsoft.com/office/drawing/2014/main" id="{88449070-5E72-D518-E745-4B21777D30EE}"/>
              </a:ext>
            </a:extLst>
          </p:cNvPr>
          <p:cNvSpPr txBox="1">
            <a:spLocks/>
          </p:cNvSpPr>
          <p:nvPr/>
        </p:nvSpPr>
        <p:spPr>
          <a:xfrm>
            <a:off x="4661010" y="1765937"/>
            <a:ext cx="6949797" cy="922724"/>
          </a:xfrm>
          <a:prstGeom prst="rect">
            <a:avLst/>
          </a:prstGeom>
          <a:solidFill>
            <a:srgbClr val="FFFFFF"/>
          </a:solidFill>
          <a:ln w="57150" cap="rnd" cmpd="sng" algn="ctr">
            <a:solidFill>
              <a:srgbClr val="4495A2"/>
            </a:solidFill>
            <a:prstDash val="solid"/>
            <a:miter lim="800000"/>
          </a:ln>
          <a:effectLst/>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2500" b="1" i="0" u="none" strike="noStrike" kern="1200" cap="none" spc="0" normalizeH="0" baseline="0" noProof="0" dirty="0">
                <a:ln>
                  <a:noFill/>
                </a:ln>
                <a:solidFill>
                  <a:srgbClr val="000000"/>
                </a:solidFill>
                <a:effectLst/>
                <a:uLnTx/>
                <a:uFillTx/>
                <a:latin typeface="Franklin Gothic Book"/>
                <a:ea typeface="+mn-ea"/>
                <a:cs typeface="+mn-cs"/>
              </a:rPr>
              <a:t>Which company would you consider as an ethical company – and why?</a:t>
            </a:r>
            <a:endParaRPr kumimoji="0" lang="en-US" sz="1000" b="1" i="0" u="none" strike="noStrike" kern="1200" cap="none" spc="0" normalizeH="0" baseline="0" noProof="0" dirty="0">
              <a:ln>
                <a:noFill/>
              </a:ln>
              <a:solidFill>
                <a:srgbClr val="000000"/>
              </a:solidFill>
              <a:effectLst/>
              <a:uLnTx/>
              <a:uFillTx/>
              <a:latin typeface="Franklin Gothic Book"/>
              <a:ea typeface="+mn-ea"/>
              <a:cs typeface="+mn-cs"/>
            </a:endParaRPr>
          </a:p>
        </p:txBody>
      </p:sp>
      <p:sp>
        <p:nvSpPr>
          <p:cNvPr id="6" name="Text Placeholder 3">
            <a:extLst>
              <a:ext uri="{FF2B5EF4-FFF2-40B4-BE49-F238E27FC236}">
                <a16:creationId xmlns:a16="http://schemas.microsoft.com/office/drawing/2014/main" id="{721104E7-8D2F-CB2F-3623-4C1B4EF8E70B}"/>
              </a:ext>
            </a:extLst>
          </p:cNvPr>
          <p:cNvSpPr txBox="1">
            <a:spLocks/>
          </p:cNvSpPr>
          <p:nvPr/>
        </p:nvSpPr>
        <p:spPr>
          <a:xfrm>
            <a:off x="4661009" y="3085122"/>
            <a:ext cx="6949797" cy="1369476"/>
          </a:xfrm>
          <a:prstGeom prst="rect">
            <a:avLst/>
          </a:prstGeom>
          <a:solidFill>
            <a:srgbClr val="FFFFFF"/>
          </a:solidFill>
          <a:ln w="57150" cap="rnd" cmpd="sng" algn="ctr">
            <a:solidFill>
              <a:srgbClr val="4495A2"/>
            </a:solidFill>
            <a:prstDash val="solid"/>
            <a:miter lim="800000"/>
          </a:ln>
          <a:effectLst/>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2500" b="1" i="0" u="none" strike="noStrike" kern="1200" cap="none" spc="0" normalizeH="0" baseline="0" noProof="0" dirty="0">
                <a:ln>
                  <a:noFill/>
                </a:ln>
                <a:solidFill>
                  <a:srgbClr val="000000"/>
                </a:solidFill>
                <a:effectLst/>
                <a:uLnTx/>
                <a:uFillTx/>
                <a:latin typeface="Franklin Gothic Book"/>
                <a:ea typeface="+mn-ea"/>
                <a:cs typeface="+mn-cs"/>
              </a:rPr>
              <a:t>To what degree do you feel your purchasing decisions are influenced by ethical / social and/or environmental factors?</a:t>
            </a:r>
          </a:p>
        </p:txBody>
      </p:sp>
    </p:spTree>
    <p:extLst>
      <p:ext uri="{BB962C8B-B14F-4D97-AF65-F5344CB8AC3E}">
        <p14:creationId xmlns:p14="http://schemas.microsoft.com/office/powerpoint/2010/main" val="16310834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672280" y="944752"/>
            <a:ext cx="3259016" cy="1462692"/>
          </a:xfrm>
        </p:spPr>
        <p:txBody>
          <a:bodyPr>
            <a:normAutofit/>
          </a:bodyPr>
          <a:lstStyle/>
          <a:p>
            <a:r>
              <a:rPr lang="en-GB">
                <a:solidFill>
                  <a:srgbClr val="FFFFFF"/>
                </a:solidFill>
              </a:rPr>
              <a:t>Legal factors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671513" y="2544052"/>
            <a:ext cx="3123783" cy="3671936"/>
          </a:xfrm>
        </p:spPr>
        <p:txBody>
          <a:bodyPr anchor="t">
            <a:normAutofit/>
          </a:bodyPr>
          <a:lstStyle/>
          <a:p>
            <a:r>
              <a:rPr lang="en-GB" dirty="0">
                <a:solidFill>
                  <a:srgbClr val="FFFFFF"/>
                </a:solidFill>
              </a:rPr>
              <a:t>Health and safety</a:t>
            </a:r>
          </a:p>
          <a:p>
            <a:r>
              <a:rPr lang="en-GB" dirty="0">
                <a:solidFill>
                  <a:srgbClr val="FFFFFF"/>
                </a:solidFill>
              </a:rPr>
              <a:t>Equal opportunities</a:t>
            </a:r>
          </a:p>
          <a:p>
            <a:r>
              <a:rPr lang="en-GB" dirty="0">
                <a:solidFill>
                  <a:srgbClr val="FFFFFF"/>
                </a:solidFill>
              </a:rPr>
              <a:t>Access to resources</a:t>
            </a:r>
          </a:p>
          <a:p>
            <a:r>
              <a:rPr lang="en-GB" dirty="0">
                <a:solidFill>
                  <a:srgbClr val="FFFFFF"/>
                </a:solidFill>
              </a:rPr>
              <a:t>Consumer rights</a:t>
            </a:r>
          </a:p>
          <a:p>
            <a:r>
              <a:rPr lang="en-GB" dirty="0">
                <a:solidFill>
                  <a:srgbClr val="FFFFFF"/>
                </a:solidFill>
              </a:rPr>
              <a:t>Standards policies</a:t>
            </a:r>
          </a:p>
          <a:p>
            <a:r>
              <a:rPr lang="en-GB" dirty="0">
                <a:solidFill>
                  <a:srgbClr val="FFFFFF"/>
                </a:solidFill>
              </a:rPr>
              <a:t>Etc.</a:t>
            </a: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2523109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p:txBody>
          <a:bodyPr/>
          <a:lstStyle/>
          <a:p>
            <a:r>
              <a:rPr lang="en-GB"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p:txBody>
          <a:bodyPr>
            <a:normAutofit/>
          </a:bodyPr>
          <a:lstStyle/>
          <a:p>
            <a:r>
              <a:rPr lang="en-GB" sz="2000" b="1" i="1" dirty="0"/>
              <a:t>Apply selectively </a:t>
            </a:r>
            <a:r>
              <a:rPr lang="en-GB" sz="2000" dirty="0"/>
              <a:t>– identify specific factors which impact on the industry, market and organisation in question.</a:t>
            </a:r>
          </a:p>
          <a:p>
            <a:r>
              <a:rPr lang="en-GB" sz="2000" dirty="0"/>
              <a:t>Identify factors which are </a:t>
            </a:r>
            <a:r>
              <a:rPr lang="en-GB" sz="2000" b="1" i="1" dirty="0"/>
              <a:t>important currently </a:t>
            </a:r>
            <a:r>
              <a:rPr lang="en-GB" sz="2000" dirty="0"/>
              <a:t>but also consider which will become </a:t>
            </a:r>
            <a:r>
              <a:rPr lang="en-GB" sz="2000" b="1" i="1" dirty="0"/>
              <a:t>more important in the next few years</a:t>
            </a:r>
            <a:r>
              <a:rPr lang="en-GB" sz="2000" dirty="0"/>
              <a:t>.</a:t>
            </a:r>
          </a:p>
          <a:p>
            <a:r>
              <a:rPr lang="en-GB" sz="2000" b="1" i="1" dirty="0"/>
              <a:t>Use data </a:t>
            </a:r>
            <a:r>
              <a:rPr lang="en-GB" sz="2000" dirty="0"/>
              <a:t>to support the points and analyse trends </a:t>
            </a:r>
            <a:r>
              <a:rPr lang="en-GB" sz="2000" b="1" i="1" dirty="0"/>
              <a:t>using up-to-date information</a:t>
            </a:r>
            <a:r>
              <a:rPr lang="en-GB" sz="2000" dirty="0"/>
              <a:t>.</a:t>
            </a:r>
          </a:p>
          <a:p>
            <a:r>
              <a:rPr lang="en-GB" sz="2000" dirty="0"/>
              <a:t>Identify </a:t>
            </a:r>
            <a:r>
              <a:rPr lang="en-GB" sz="2000" b="1" i="1" dirty="0"/>
              <a:t>opportunities and threats </a:t>
            </a:r>
            <a:r>
              <a:rPr lang="en-GB" sz="2000" dirty="0"/>
              <a:t>– the main point of the exercise.</a:t>
            </a:r>
          </a:p>
          <a:p>
            <a:endParaRPr lang="en-GB" sz="2000" dirty="0"/>
          </a:p>
        </p:txBody>
      </p:sp>
      <p:sp>
        <p:nvSpPr>
          <p:cNvPr id="4" name="Footer Placeholder 3">
            <a:extLst>
              <a:ext uri="{FF2B5EF4-FFF2-40B4-BE49-F238E27FC236}">
                <a16:creationId xmlns:a16="http://schemas.microsoft.com/office/drawing/2014/main" id="{1F19E365-76B4-6573-4757-AFF668CAAB7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79564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1462692"/>
          </a:xfrm>
        </p:spPr>
        <p:txBody>
          <a:bodyPr>
            <a:normAutofit/>
          </a:bodyPr>
          <a:lstStyle/>
          <a:p>
            <a:pPr>
              <a:lnSpc>
                <a:spcPct val="90000"/>
              </a:lnSpc>
            </a:pPr>
            <a:r>
              <a:rPr lang="en-GB" sz="24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This is an example of PESTEL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Pestel analysis – using amazon as an example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Two Teachers</a:t>
            </a:r>
          </a:p>
          <a:p>
            <a:r>
              <a:rPr lang="en-GB" dirty="0">
                <a:hlinkClick r:id="rId3"/>
              </a:rPr>
              <a:t>https://youtu.be/F0KQ-h6v3-s</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885D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18</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3289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601255" y="2177142"/>
            <a:ext cx="3409782" cy="3823607"/>
          </a:xfrm>
        </p:spPr>
        <p:txBody>
          <a:bodyPr>
            <a:normAutofit fontScale="85000" lnSpcReduction="10000"/>
          </a:bodyPr>
          <a:lstStyle/>
          <a:p>
            <a:r>
              <a:rPr lang="en-GB" dirty="0">
                <a:solidFill>
                  <a:srgbClr val="FFFFFF"/>
                </a:solidFill>
              </a:rPr>
              <a:t>Developed by Michael Porter of Harvard University</a:t>
            </a:r>
          </a:p>
          <a:p>
            <a:r>
              <a:rPr lang="en-GB" altLang="en-US" sz="1800" dirty="0">
                <a:latin typeface="Calibri" panose="020F0502020204030204" pitchFamily="34" charset="0"/>
              </a:rPr>
              <a:t>Identifies the </a:t>
            </a:r>
            <a:r>
              <a:rPr lang="en-GB" altLang="en-US" sz="1800" b="1" i="1" dirty="0">
                <a:solidFill>
                  <a:srgbClr val="FF0000"/>
                </a:solidFill>
                <a:latin typeface="Calibri" panose="020F0502020204030204" pitchFamily="34" charset="0"/>
              </a:rPr>
              <a:t>attractiveness</a:t>
            </a:r>
            <a:r>
              <a:rPr lang="en-GB" altLang="en-US" sz="1800" dirty="0">
                <a:latin typeface="Calibri" panose="020F0502020204030204" pitchFamily="34" charset="0"/>
              </a:rPr>
              <a:t> of industries – which industries/markets to enter or leave.</a:t>
            </a:r>
          </a:p>
          <a:p>
            <a:pPr marL="292100" indent="-292100">
              <a:buClr>
                <a:schemeClr val="tx1"/>
              </a:buClr>
            </a:pPr>
            <a:r>
              <a:rPr lang="en-GB" altLang="en-US" sz="1800" dirty="0">
                <a:latin typeface="Calibri" panose="020F0502020204030204" pitchFamily="34" charset="0"/>
              </a:rPr>
              <a:t>Identifies </a:t>
            </a:r>
            <a:r>
              <a:rPr lang="en-GB" altLang="en-US" sz="1800" b="1" i="1" dirty="0">
                <a:solidFill>
                  <a:srgbClr val="FF0000"/>
                </a:solidFill>
                <a:latin typeface="Calibri" panose="020F0502020204030204" pitchFamily="34" charset="0"/>
              </a:rPr>
              <a:t>strategies to influence </a:t>
            </a:r>
            <a:r>
              <a:rPr lang="en-GB" altLang="en-US" sz="1800" dirty="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800" dirty="0">
                <a:latin typeface="Calibri" panose="020F0502020204030204" pitchFamily="34" charset="0"/>
              </a:rPr>
              <a:t>The forces may have a </a:t>
            </a:r>
            <a:r>
              <a:rPr lang="en-GB" altLang="en-US" sz="1800" b="1" i="1" dirty="0">
                <a:solidFill>
                  <a:srgbClr val="FF0000"/>
                </a:solidFill>
                <a:latin typeface="Calibri" panose="020F0502020204030204" pitchFamily="34" charset="0"/>
              </a:rPr>
              <a:t>different impact on different organisations </a:t>
            </a:r>
            <a:r>
              <a:rPr lang="en-GB" altLang="en-US" sz="1800" dirty="0">
                <a:latin typeface="Calibri" panose="020F0502020204030204" pitchFamily="34" charset="0"/>
              </a:rPr>
              <a:t>e.g. large firms can deal with barriers to entry more easily than small firms.</a:t>
            </a:r>
            <a:endParaRPr lang="en-GB"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8508"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376712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Interview with Michael E. Porter, Professor, Harvard University</a:t>
            </a:r>
          </a:p>
          <a:p>
            <a:r>
              <a:rPr lang="en-GB" dirty="0">
                <a:hlinkClick r:id="rId2"/>
              </a:rPr>
              <a:t>https://youtu.be/mYF2_FBCvXw</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885D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3"/>
          <a:stretch>
            <a:fillRect/>
          </a:stretch>
        </p:blipFill>
        <p:spPr>
          <a:xfrm>
            <a:off x="780698" y="3111404"/>
            <a:ext cx="4748741" cy="2180690"/>
          </a:xfrm>
          <a:prstGeom prst="rect">
            <a:avLst/>
          </a:prstGeom>
        </p:spPr>
      </p:pic>
    </p:spTree>
    <p:extLst>
      <p:ext uri="{BB962C8B-B14F-4D97-AF65-F5344CB8AC3E}">
        <p14:creationId xmlns:p14="http://schemas.microsoft.com/office/powerpoint/2010/main" val="4184650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340863"/>
            <a:ext cx="7872997" cy="3979725"/>
          </a:xfrm>
        </p:spPr>
        <p:txBody>
          <a:bodyPr>
            <a:noAutofit/>
          </a:bodyPr>
          <a:lstStyle/>
          <a:p>
            <a:pPr>
              <a:spcAft>
                <a:spcPts val="0"/>
              </a:spcAft>
              <a:buNone/>
              <a:defRPr/>
            </a:pPr>
            <a:r>
              <a:rPr lang="en-GB" sz="1800" b="1" i="1" dirty="0">
                <a:latin typeface="Calibri" panose="020F0502020204030204" pitchFamily="34" charset="0"/>
              </a:rPr>
              <a:t>Rivalry between existing competitors</a:t>
            </a:r>
          </a:p>
          <a:p>
            <a:pPr>
              <a:spcAft>
                <a:spcPts val="0"/>
              </a:spcAft>
              <a:buNone/>
              <a:defRPr/>
            </a:pPr>
            <a:r>
              <a:rPr lang="en-GB" sz="18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The degree of rivalry depends on things like:</a:t>
            </a:r>
          </a:p>
          <a:p>
            <a:pPr marL="555750" lvl="2">
              <a:spcAft>
                <a:spcPts val="0"/>
              </a:spcAft>
              <a:buFont typeface="Arial" panose="020B0604020202020204" pitchFamily="34" charset="0"/>
              <a:buChar char="•"/>
              <a:defRPr/>
            </a:pPr>
            <a:r>
              <a:rPr lang="en-GB" sz="1800" b="1" i="1" dirty="0">
                <a:latin typeface="Calibri" panose="020F0502020204030204" pitchFamily="34" charset="0"/>
              </a:rPr>
              <a:t>Competitor concentration </a:t>
            </a:r>
            <a:r>
              <a:rPr lang="en-GB" sz="18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1800" b="1" i="1" dirty="0">
                <a:latin typeface="Calibri" panose="020F0502020204030204" pitchFamily="34" charset="0"/>
              </a:rPr>
              <a:t>Industry </a:t>
            </a:r>
            <a:r>
              <a:rPr lang="en-GB" sz="1800" b="1" i="1">
                <a:latin typeface="Calibri" panose="020F0502020204030204" pitchFamily="34" charset="0"/>
              </a:rPr>
              <a:t>growth rate</a:t>
            </a:r>
          </a:p>
          <a:p>
            <a:pPr marL="555750" lvl="2">
              <a:spcAft>
                <a:spcPts val="0"/>
              </a:spcAft>
              <a:buFont typeface="Arial" panose="020B0604020202020204" pitchFamily="34" charset="0"/>
              <a:buChar char="•"/>
              <a:defRPr/>
            </a:pPr>
            <a:r>
              <a:rPr lang="en-GB" sz="1800" b="1" i="1">
                <a:latin typeface="Calibri" panose="020F0502020204030204" pitchFamily="34" charset="0"/>
              </a:rPr>
              <a:t>High </a:t>
            </a:r>
            <a:r>
              <a:rPr lang="en-GB" sz="1800" b="1" i="1" dirty="0">
                <a:latin typeface="Calibri" panose="020F0502020204030204" pitchFamily="34" charset="0"/>
              </a:rPr>
              <a:t>fixed costs </a:t>
            </a:r>
            <a:r>
              <a:rPr lang="en-GB" sz="18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exit barriers </a:t>
            </a:r>
            <a:r>
              <a:rPr lang="en-GB" sz="18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18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125576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3"/>
            <a:ext cx="7776522" cy="4019831"/>
          </a:xfrm>
        </p:spPr>
        <p:txBody>
          <a:bodyPr>
            <a:noAutofit/>
          </a:bodyPr>
          <a:lstStyle/>
          <a:p>
            <a:pPr marL="292100" indent="-292100">
              <a:spcAft>
                <a:spcPts val="0"/>
              </a:spcAft>
              <a:buNone/>
              <a:defRPr/>
            </a:pPr>
            <a:r>
              <a:rPr lang="en-US" sz="1800" b="1" i="1" dirty="0">
                <a:latin typeface="Calibri" panose="020F0502020204030204" pitchFamily="34" charset="0"/>
              </a:rPr>
              <a:t>The threat of entry</a:t>
            </a:r>
            <a:endParaRPr lang="en-GB" sz="1800" b="1" i="1" dirty="0">
              <a:latin typeface="Calibri" panose="020F0502020204030204" pitchFamily="34" charset="0"/>
            </a:endParaRPr>
          </a:p>
          <a:p>
            <a:pPr marL="325438" indent="-325438">
              <a:spcAft>
                <a:spcPts val="0"/>
              </a:spcAft>
              <a:buClr>
                <a:srgbClr val="0F6FC6"/>
              </a:buClr>
              <a:buNone/>
              <a:defRPr/>
            </a:pPr>
            <a:r>
              <a:rPr lang="en-GB" sz="18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1800" dirty="0">
              <a:latin typeface="Calibri" panose="020F0502020204030204" pitchFamily="34" charset="0"/>
            </a:endParaRPr>
          </a:p>
          <a:p>
            <a:pPr marL="325438" indent="-288925">
              <a:spcAft>
                <a:spcPts val="0"/>
              </a:spcAft>
              <a:buClr>
                <a:srgbClr val="0F6FC6"/>
              </a:buClr>
              <a:buNone/>
              <a:defRPr/>
            </a:pPr>
            <a:r>
              <a:rPr lang="en-GB" sz="18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4254609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704555" cy="4420036"/>
          </a:xfrm>
        </p:spPr>
        <p:txBody>
          <a:bodyPr>
            <a:noAutofit/>
          </a:bodyPr>
          <a:lstStyle/>
          <a:p>
            <a:pPr marL="9525" indent="-9525">
              <a:lnSpc>
                <a:spcPct val="95000"/>
              </a:lnSpc>
              <a:spcBef>
                <a:spcPct val="15000"/>
              </a:spcBef>
              <a:spcAft>
                <a:spcPts val="0"/>
              </a:spcAft>
              <a:buNone/>
              <a:tabLst>
                <a:tab pos="304800" algn="l"/>
              </a:tabLst>
              <a:defRPr/>
            </a:pPr>
            <a:r>
              <a:rPr lang="en-GB" sz="1800" b="1" i="1"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1800" b="1" i="1" dirty="0">
                <a:latin typeface="Calibri" panose="020F0502020204030204" pitchFamily="34" charset="0"/>
              </a:rPr>
              <a:t>Substitutes</a:t>
            </a:r>
            <a:r>
              <a:rPr lang="en-GB" sz="18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18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Customers will switch to alternatives (and thus the threat increases) if:</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The price/performance ratio </a:t>
            </a:r>
            <a:r>
              <a:rPr lang="en-GB" sz="18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1800" dirty="0">
                <a:latin typeface="Calibri" panose="020F0502020204030204" pitchFamily="34" charset="0"/>
              </a:rPr>
              <a:t>The substitute </a:t>
            </a:r>
            <a:r>
              <a:rPr lang="en-GB" sz="1800" b="1" i="1" dirty="0">
                <a:latin typeface="Calibri" panose="020F0502020204030204" pitchFamily="34" charset="0"/>
              </a:rPr>
              <a:t>benefits from an innovation </a:t>
            </a:r>
            <a:r>
              <a:rPr lang="en-GB" sz="18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Extra-industry effects</a:t>
            </a:r>
            <a:r>
              <a:rPr lang="en-GB" sz="1800" b="1" dirty="0">
                <a:latin typeface="Calibri" panose="020F0502020204030204" pitchFamily="34" charset="0"/>
              </a:rPr>
              <a:t>. </a:t>
            </a:r>
            <a:r>
              <a:rPr lang="en-GB" sz="1800" dirty="0">
                <a:latin typeface="Calibri" panose="020F0502020204030204" pitchFamily="34" charset="0"/>
              </a:rPr>
              <a:t>Substitutes come from outside the industry which forces managers to look outside their own industry to consider more distant threats and constraints.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33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4"/>
            <a:ext cx="7776522" cy="3927982"/>
          </a:xfrm>
        </p:spPr>
        <p:txBody>
          <a:bodyPr>
            <a:noAutofit/>
          </a:bodyPr>
          <a:lstStyle/>
          <a:p>
            <a:pPr marL="263525" indent="-263525">
              <a:buNone/>
            </a:pPr>
            <a:r>
              <a:rPr lang="en-GB" altLang="en-US" sz="1800" b="1" i="1" dirty="0">
                <a:latin typeface="Calibri" panose="020F0502020204030204" pitchFamily="34" charset="0"/>
              </a:rPr>
              <a:t>The bargaining power of suppliers</a:t>
            </a:r>
          </a:p>
          <a:p>
            <a:pPr marL="263525" indent="-263525">
              <a:buNone/>
            </a:pPr>
            <a:r>
              <a:rPr lang="en-GB" altLang="en-US" sz="18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1800" dirty="0">
                <a:latin typeface="Calibri" panose="020F0502020204030204" pitchFamily="34" charset="0"/>
              </a:rPr>
              <a:t>	</a:t>
            </a:r>
          </a:p>
          <a:p>
            <a:pPr marL="263525" indent="-263525">
              <a:buNone/>
            </a:pPr>
            <a:r>
              <a:rPr lang="en-GB" altLang="en-US" sz="18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1800" b="1" i="1" dirty="0">
                <a:latin typeface="Calibri" panose="020F0502020204030204" pitchFamily="34" charset="0"/>
              </a:rPr>
              <a:t>The suppliers are concentrated </a:t>
            </a:r>
            <a:r>
              <a:rPr lang="en-GB" altLang="en-US" sz="1800" dirty="0">
                <a:latin typeface="Calibri" panose="020F0502020204030204" pitchFamily="34" charset="0"/>
              </a:rPr>
              <a:t>(few of them)</a:t>
            </a:r>
          </a:p>
          <a:p>
            <a:pPr marL="314325" lvl="1" indent="-209550">
              <a:buFont typeface="Arial" panose="020B0604020202020204" pitchFamily="34" charset="0"/>
              <a:buChar char="•"/>
            </a:pPr>
            <a:r>
              <a:rPr lang="en-GB" altLang="en-US" sz="18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1800" b="1" i="1" dirty="0">
                <a:latin typeface="Calibri" panose="020F0502020204030204" pitchFamily="34" charset="0"/>
              </a:rPr>
              <a:t>Switching costs are high </a:t>
            </a:r>
            <a:r>
              <a:rPr lang="en-GB" altLang="en-US" sz="1800" dirty="0">
                <a:latin typeface="Calibri" panose="020F0502020204030204" pitchFamily="34" charset="0"/>
              </a:rPr>
              <a:t>(it is disruptive or expensive to change suppliers)</a:t>
            </a:r>
          </a:p>
          <a:p>
            <a:pPr marL="314325" lvl="1" indent="-209550">
              <a:buFont typeface="Arial" panose="020B0604020202020204" pitchFamily="34" charset="0"/>
              <a:buChar char="•"/>
            </a:pPr>
            <a:r>
              <a:rPr lang="en-GB" altLang="en-US" sz="1800" b="1" i="1" dirty="0">
                <a:latin typeface="Calibri" panose="020F0502020204030204" pitchFamily="34" charset="0"/>
              </a:rPr>
              <a:t>Suppliers can integrate forwards </a:t>
            </a:r>
            <a:r>
              <a:rPr lang="en-GB" altLang="en-US" sz="1800" dirty="0">
                <a:latin typeface="Calibri" panose="020F0502020204030204" pitchFamily="34" charset="0"/>
              </a:rPr>
              <a:t>(e.g. low-cost airlines have cut out the use of travel agents)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73655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840913" cy="4420036"/>
          </a:xfrm>
        </p:spPr>
        <p:txBody>
          <a:bodyPr>
            <a:noAutofit/>
          </a:bodyPr>
          <a:lstStyle/>
          <a:p>
            <a:pPr eaLnBrk="1" hangingPunct="1">
              <a:buFont typeface="Wingdings 2" pitchFamily="18" charset="2"/>
              <a:buNone/>
              <a:defRPr/>
            </a:pPr>
            <a:r>
              <a:rPr lang="en-GB" sz="1800" b="1" i="1" dirty="0">
                <a:latin typeface="Calibri" panose="020F0502020204030204" pitchFamily="34" charset="0"/>
              </a:rPr>
              <a:t>The bargaining power of buyers</a:t>
            </a:r>
            <a:endParaRPr lang="en-GB" sz="1800" dirty="0">
              <a:latin typeface="Calibri" panose="020F0502020204030204" pitchFamily="34" charset="0"/>
            </a:endParaRPr>
          </a:p>
          <a:p>
            <a:pPr eaLnBrk="1" hangingPunct="1">
              <a:buFont typeface="Wingdings 2" pitchFamily="18" charset="2"/>
              <a:buNone/>
              <a:defRPr/>
            </a:pPr>
            <a:r>
              <a:rPr lang="en-GB" sz="18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18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1800" dirty="0">
                <a:latin typeface="Calibri" panose="020F0502020204030204" pitchFamily="34" charset="0"/>
              </a:rPr>
              <a:t>	Buyer power is likely to be high, for example, when:</a:t>
            </a:r>
          </a:p>
          <a:p>
            <a:pPr marL="603375" lvl="2" indent="-209550">
              <a:buFont typeface="Arial" charset="0"/>
              <a:buChar char="•"/>
              <a:defRPr/>
            </a:pPr>
            <a:r>
              <a:rPr lang="en-GB" sz="1800" b="1" i="1" dirty="0">
                <a:latin typeface="Calibri" panose="020F0502020204030204" pitchFamily="34" charset="0"/>
              </a:rPr>
              <a:t>Buyers are concentrated </a:t>
            </a:r>
            <a:r>
              <a:rPr lang="en-GB" sz="1800" dirty="0">
                <a:latin typeface="Calibri" panose="020F0502020204030204" pitchFamily="34" charset="0"/>
              </a:rPr>
              <a:t>(few of them)</a:t>
            </a:r>
          </a:p>
          <a:p>
            <a:pPr marL="593850" lvl="2" indent="-190500">
              <a:buFont typeface="Arial" charset="0"/>
              <a:buChar char="•"/>
              <a:defRPr/>
            </a:pPr>
            <a:r>
              <a:rPr lang="en-GB" sz="1800" b="1" i="1" dirty="0">
                <a:latin typeface="Calibri" panose="020F0502020204030204" pitchFamily="34" charset="0"/>
              </a:rPr>
              <a:t>Buyers have low switching costs </a:t>
            </a:r>
            <a:r>
              <a:rPr lang="en-GB" altLang="en-US" sz="1800" dirty="0">
                <a:latin typeface="Calibri" panose="020F0502020204030204" pitchFamily="34" charset="0"/>
              </a:rPr>
              <a:t>(it not disruptive or expensive to change their providers)</a:t>
            </a:r>
            <a:endParaRPr lang="en-GB" sz="1800" dirty="0">
              <a:latin typeface="Calibri" panose="020F0502020204030204" pitchFamily="34" charset="0"/>
            </a:endParaRPr>
          </a:p>
          <a:p>
            <a:pPr marL="593850" lvl="2" indent="-190500">
              <a:buFont typeface="Arial" charset="0"/>
              <a:buChar char="•"/>
              <a:defRPr/>
            </a:pPr>
            <a:r>
              <a:rPr lang="en-GB" sz="1800" b="1" i="1" dirty="0">
                <a:latin typeface="Calibri" panose="020F0502020204030204" pitchFamily="34" charset="0"/>
              </a:rPr>
              <a:t>Buyers can supply their own inputs </a:t>
            </a:r>
            <a:r>
              <a:rPr lang="en-GB" sz="1800" dirty="0">
                <a:latin typeface="Calibri" panose="020F0502020204030204" pitchFamily="34" charset="0"/>
              </a:rPr>
              <a:t>(backward vertical integration, e.g. through the acquisition of a business operating earlier in the supply chain – e.g. a retailer </a:t>
            </a:r>
            <a:r>
              <a:rPr lang="en-GB" sz="1800" dirty="0" err="1">
                <a:latin typeface="Calibri" panose="020F0502020204030204" pitchFamily="34" charset="0"/>
              </a:rPr>
              <a:t>acquiering</a:t>
            </a:r>
            <a:r>
              <a:rPr lang="en-GB" sz="1800" dirty="0">
                <a:latin typeface="Calibri" panose="020F0502020204030204" pitchFamily="34" charset="0"/>
              </a:rPr>
              <a:t> a wholesaler)</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432775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Porter’s five forces analysis – example: UK supermarkets</a:t>
            </a: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Two Teachers</a:t>
            </a:r>
          </a:p>
          <a:p>
            <a:r>
              <a:rPr lang="en-GB" dirty="0">
                <a:hlinkClick r:id="rId3"/>
              </a:rPr>
              <a:t>https://youtu.be/30oFuYiYOp0</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885D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44217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362076"/>
            <a:ext cx="11297987" cy="4525963"/>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marL="0" indent="0">
              <a:spcAft>
                <a:spcPts val="0"/>
              </a:spcAft>
              <a:buNone/>
              <a:defRPr/>
            </a:pPr>
            <a:r>
              <a:rPr lang="en-GB" sz="2000" dirty="0">
                <a:latin typeface="Arial" panose="020B0604020202020204" pitchFamily="34" charset="0"/>
                <a:cs typeface="Arial" panose="020B0604020202020204" pitchFamily="34" charset="0"/>
              </a:rPr>
              <a:t>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r>
              <a:rPr lang="en-GB" sz="2000" dirty="0">
                <a:latin typeface="Arial" panose="020B0604020202020204" pitchFamily="34" charset="0"/>
                <a:cs typeface="Arial" panose="020B0604020202020204" pitchFamily="34" charset="0"/>
              </a:rPr>
              <a:t>Opportunities and threats form one half of the </a:t>
            </a:r>
            <a:r>
              <a:rPr lang="en-GB" sz="2000" b="1" i="1" dirty="0">
                <a:latin typeface="Arial" panose="020B0604020202020204" pitchFamily="34" charset="0"/>
                <a:cs typeface="Arial" panose="020B0604020202020204" pitchFamily="34" charset="0"/>
              </a:rPr>
              <a:t>SWOT analysis </a:t>
            </a:r>
            <a:r>
              <a:rPr lang="en-GB" sz="2000" dirty="0">
                <a:latin typeface="Arial" panose="020B0604020202020204" pitchFamily="34" charset="0"/>
                <a:cs typeface="Arial" panose="020B0604020202020204" pitchFamily="34" charset="0"/>
              </a:rPr>
              <a:t>that shapes strategy.</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Johnson, Whittington, Scholes, Angwin, </a:t>
            </a:r>
            <a:r>
              <a:rPr kumimoji="0" lang="en-GB" altLang="en-US" sz="14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pic>
        <p:nvPicPr>
          <p:cNvPr id="2" name="Picture 1">
            <a:extLst>
              <a:ext uri="{FF2B5EF4-FFF2-40B4-BE49-F238E27FC236}">
                <a16:creationId xmlns:a16="http://schemas.microsoft.com/office/drawing/2014/main" id="{CB4AA55A-E696-7BBE-CFFC-A24ED3D82E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62374" y="2677365"/>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4"/>
          <a:stretch>
            <a:fillRect/>
          </a:stretch>
        </p:blipFill>
        <p:spPr>
          <a:xfrm>
            <a:off x="10314380" y="4984211"/>
            <a:ext cx="1364271" cy="1171766"/>
          </a:xfrm>
          <a:prstGeom prst="rect">
            <a:avLst/>
          </a:prstGeom>
        </p:spPr>
      </p:pic>
      <p:pic>
        <p:nvPicPr>
          <p:cNvPr id="5" name="Picture 4">
            <a:extLst>
              <a:ext uri="{FF2B5EF4-FFF2-40B4-BE49-F238E27FC236}">
                <a16:creationId xmlns:a16="http://schemas.microsoft.com/office/drawing/2014/main" id="{4DEA50A1-77D6-E81D-823B-5FAA60B2DFF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30184" y="2677365"/>
            <a:ext cx="1713204" cy="1212092"/>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Swot analysis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5774989"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STRENGTHS &amp; WEAKNESSES: </a:t>
            </a: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What are we best / worst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Specific skills / training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Financial resources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Partnerships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Intellectual property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OPPORTUNITIES &amp; THREATS: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changes to exploit or to defend against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Competitors weaknesses / strengths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Technology developments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New markets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B0E63F94-7033-40FA-BE80-05EA2A797298}"/>
              </a:ext>
            </a:extLst>
          </p:cNvPr>
          <p:cNvPicPr>
            <a:picLocks noChangeAspect="1"/>
          </p:cNvPicPr>
          <p:nvPr/>
        </p:nvPicPr>
        <p:blipFill>
          <a:blip r:embed="rId2"/>
          <a:stretch>
            <a:fillRect/>
          </a:stretch>
        </p:blipFill>
        <p:spPr>
          <a:xfrm>
            <a:off x="6090702" y="1233996"/>
            <a:ext cx="5848804" cy="5023512"/>
          </a:xfrm>
          <a:prstGeom prst="rect">
            <a:avLst/>
          </a:prstGeom>
        </p:spPr>
      </p:pic>
    </p:spTree>
    <p:extLst>
      <p:ext uri="{BB962C8B-B14F-4D97-AF65-F5344CB8AC3E}">
        <p14:creationId xmlns:p14="http://schemas.microsoft.com/office/powerpoint/2010/main" val="28842840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9683-9AAC-E3E3-29DD-08FFAEB3C524}"/>
              </a:ext>
            </a:extLst>
          </p:cNvPr>
          <p:cNvSpPr>
            <a:spLocks noGrp="1"/>
          </p:cNvSpPr>
          <p:nvPr>
            <p:ph type="title"/>
          </p:nvPr>
        </p:nvSpPr>
        <p:spPr>
          <a:xfrm>
            <a:off x="581192" y="702156"/>
            <a:ext cx="11029616" cy="546541"/>
          </a:xfrm>
        </p:spPr>
        <p:txBody>
          <a:bodyPr/>
          <a:lstStyle/>
          <a:p>
            <a:r>
              <a:rPr lang="en-GB" dirty="0"/>
              <a:t>SWOT Analysis – example questions to ask yourself</a:t>
            </a:r>
          </a:p>
        </p:txBody>
      </p:sp>
      <p:sp>
        <p:nvSpPr>
          <p:cNvPr id="4" name="Footer Placeholder 3">
            <a:extLst>
              <a:ext uri="{FF2B5EF4-FFF2-40B4-BE49-F238E27FC236}">
                <a16:creationId xmlns:a16="http://schemas.microsoft.com/office/drawing/2014/main" id="{29064FB1-A0E5-CDCA-BADB-2889FC8A1C6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838DE8B-DC80-B719-3194-B6EB5F3102E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860FE93C-9CAC-7358-F823-2A0197677B2E}"/>
              </a:ext>
            </a:extLst>
          </p:cNvPr>
          <p:cNvGraphicFramePr>
            <a:graphicFrameLocks noGrp="1"/>
          </p:cNvGraphicFramePr>
          <p:nvPr/>
        </p:nvGraphicFramePr>
        <p:xfrm>
          <a:off x="1236518" y="1215733"/>
          <a:ext cx="9944100" cy="5496572"/>
        </p:xfrm>
        <a:graphic>
          <a:graphicData uri="http://schemas.openxmlformats.org/drawingml/2006/table">
            <a:tbl>
              <a:tblPr/>
              <a:tblGrid>
                <a:gridCol w="1971384">
                  <a:extLst>
                    <a:ext uri="{9D8B030D-6E8A-4147-A177-3AD203B41FA5}">
                      <a16:colId xmlns:a16="http://schemas.microsoft.com/office/drawing/2014/main" val="4097621980"/>
                    </a:ext>
                  </a:extLst>
                </a:gridCol>
                <a:gridCol w="7972716">
                  <a:extLst>
                    <a:ext uri="{9D8B030D-6E8A-4147-A177-3AD203B41FA5}">
                      <a16:colId xmlns:a16="http://schemas.microsoft.com/office/drawing/2014/main" val="2603432574"/>
                    </a:ext>
                  </a:extLst>
                </a:gridCol>
              </a:tblGrid>
              <a:tr h="918929">
                <a:tc>
                  <a:txBody>
                    <a:bodyPr/>
                    <a:lstStyle/>
                    <a:p>
                      <a:pPr fontAlgn="t"/>
                      <a:r>
                        <a:rPr lang="en-GB" sz="2000" b="1" dirty="0">
                          <a:solidFill>
                            <a:srgbClr val="0070C0"/>
                          </a:solidFill>
                          <a:effectLst/>
                        </a:rPr>
                        <a:t>Strengths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does your company do particularly well? </a:t>
                      </a:r>
                    </a:p>
                    <a:p>
                      <a:pPr fontAlgn="t"/>
                      <a:r>
                        <a:rPr lang="en-GB" sz="1600" dirty="0">
                          <a:solidFill>
                            <a:srgbClr val="595959"/>
                          </a:solidFill>
                          <a:effectLst/>
                        </a:rPr>
                        <a:t>Do you have a strong brand?</a:t>
                      </a:r>
                    </a:p>
                    <a:p>
                      <a:pPr fontAlgn="t"/>
                      <a:r>
                        <a:rPr lang="en-GB" sz="1600" dirty="0">
                          <a:solidFill>
                            <a:srgbClr val="595959"/>
                          </a:solidFill>
                          <a:effectLst/>
                        </a:rPr>
                        <a:t>Large market share?</a:t>
                      </a:r>
                    </a:p>
                    <a:p>
                      <a:pPr fontAlgn="t"/>
                      <a:r>
                        <a:rPr lang="en-GB" sz="1600" dirty="0">
                          <a:solidFill>
                            <a:srgbClr val="595959"/>
                          </a:solidFill>
                          <a:effectLst/>
                        </a:rPr>
                        <a:t>High quality?</a:t>
                      </a:r>
                    </a:p>
                    <a:p>
                      <a:pPr fontAlgn="t"/>
                      <a:r>
                        <a:rPr lang="en-GB" sz="1600" dirty="0">
                          <a:solidFill>
                            <a:srgbClr val="595959"/>
                          </a:solidFill>
                          <a:effectLst/>
                        </a:rPr>
                        <a:t>Low prices?</a:t>
                      </a:r>
                    </a:p>
                    <a:p>
                      <a:pPr fontAlgn="t"/>
                      <a:r>
                        <a:rPr lang="en-GB" sz="1600" dirty="0">
                          <a:solidFill>
                            <a:srgbClr val="595959"/>
                          </a:solidFill>
                          <a:effectLst/>
                        </a:rPr>
                        <a:t>Strong supplier relations?</a:t>
                      </a:r>
                    </a:p>
                    <a:p>
                      <a:pPr fontAlgn="t"/>
                      <a:r>
                        <a:rPr lang="en-GB" sz="1600" dirty="0">
                          <a:solidFill>
                            <a:srgbClr val="595959"/>
                          </a:solidFill>
                          <a:effectLst/>
                        </a:rPr>
                        <a:t>Loyal customers?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780150666"/>
                  </a:ext>
                </a:extLst>
              </a:tr>
              <a:tr h="1142452">
                <a:tc>
                  <a:txBody>
                    <a:bodyPr/>
                    <a:lstStyle/>
                    <a:p>
                      <a:pPr fontAlgn="t"/>
                      <a:r>
                        <a:rPr lang="en-GB" sz="2000" b="1" dirty="0">
                          <a:solidFill>
                            <a:srgbClr val="0070C0"/>
                          </a:solidFill>
                          <a:effectLst/>
                        </a:rPr>
                        <a:t>Weaknesses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your failings?</a:t>
                      </a:r>
                    </a:p>
                    <a:p>
                      <a:pPr fontAlgn="t"/>
                      <a:r>
                        <a:rPr lang="en-GB" sz="1600" dirty="0">
                          <a:solidFill>
                            <a:srgbClr val="595959"/>
                          </a:solidFill>
                          <a:effectLst/>
                        </a:rPr>
                        <a:t>Are you slow to react to change?</a:t>
                      </a:r>
                    </a:p>
                    <a:p>
                      <a:pPr fontAlgn="t"/>
                      <a:r>
                        <a:rPr lang="en-GB" sz="1600" dirty="0">
                          <a:solidFill>
                            <a:srgbClr val="595959"/>
                          </a:solidFill>
                          <a:effectLst/>
                        </a:rPr>
                        <a:t>Cumbersome management structure?</a:t>
                      </a:r>
                    </a:p>
                    <a:p>
                      <a:pPr fontAlgn="t"/>
                      <a:r>
                        <a:rPr lang="en-GB" sz="1600" dirty="0">
                          <a:solidFill>
                            <a:srgbClr val="595959"/>
                          </a:solidFill>
                          <a:effectLst/>
                        </a:rPr>
                        <a:t>Poor supplier relations?</a:t>
                      </a:r>
                    </a:p>
                    <a:p>
                      <a:pPr fontAlgn="t"/>
                      <a:r>
                        <a:rPr lang="en-GB" sz="1600" dirty="0">
                          <a:solidFill>
                            <a:srgbClr val="595959"/>
                          </a:solidFill>
                          <a:effectLst/>
                        </a:rPr>
                        <a:t>High production costs?</a:t>
                      </a:r>
                    </a:p>
                    <a:p>
                      <a:pPr fontAlgn="t"/>
                      <a:r>
                        <a:rPr lang="en-GB" sz="1600" dirty="0">
                          <a:solidFill>
                            <a:srgbClr val="595959"/>
                          </a:solidFill>
                          <a:effectLst/>
                        </a:rPr>
                        <a:t>Poor customer satisfaction?</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258192184"/>
                  </a:ext>
                </a:extLst>
              </a:tr>
              <a:tr h="918929">
                <a:tc>
                  <a:txBody>
                    <a:bodyPr/>
                    <a:lstStyle/>
                    <a:p>
                      <a:pPr fontAlgn="t"/>
                      <a:r>
                        <a:rPr lang="en-GB" sz="2000" b="1" dirty="0">
                          <a:solidFill>
                            <a:srgbClr val="0070C0"/>
                          </a:solidFill>
                          <a:effectLst/>
                        </a:rPr>
                        <a:t>Opportunities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opportunities in the market?</a:t>
                      </a:r>
                    </a:p>
                    <a:p>
                      <a:pPr fontAlgn="t"/>
                      <a:r>
                        <a:rPr lang="en-GB" sz="1600" dirty="0">
                          <a:solidFill>
                            <a:srgbClr val="595959"/>
                          </a:solidFill>
                          <a:effectLst/>
                        </a:rPr>
                        <a:t>How can your strengths be used to exploit these?</a:t>
                      </a:r>
                    </a:p>
                    <a:p>
                      <a:pPr fontAlgn="t"/>
                      <a:r>
                        <a:rPr lang="en-GB" sz="1600" dirty="0">
                          <a:solidFill>
                            <a:srgbClr val="595959"/>
                          </a:solidFill>
                          <a:effectLst/>
                        </a:rPr>
                        <a:t>Which weaknesses should you address to do so more efficiently?</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163665504"/>
                  </a:ext>
                </a:extLst>
              </a:tr>
              <a:tr h="1365975">
                <a:tc>
                  <a:txBody>
                    <a:bodyPr/>
                    <a:lstStyle/>
                    <a:p>
                      <a:pPr fontAlgn="t"/>
                      <a:r>
                        <a:rPr lang="en-GB" sz="2000" b="1" dirty="0">
                          <a:solidFill>
                            <a:srgbClr val="0070C0"/>
                          </a:solidFill>
                          <a:effectLst/>
                        </a:rPr>
                        <a:t>Threats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main threats facing your company?</a:t>
                      </a:r>
                    </a:p>
                    <a:p>
                      <a:pPr fontAlgn="t"/>
                      <a:r>
                        <a:rPr lang="en-GB" sz="1600" dirty="0">
                          <a:solidFill>
                            <a:srgbClr val="595959"/>
                          </a:solidFill>
                          <a:effectLst/>
                        </a:rPr>
                        <a:t>How can you use your strengths to address them?</a:t>
                      </a:r>
                    </a:p>
                    <a:p>
                      <a:pPr fontAlgn="t"/>
                      <a:r>
                        <a:rPr lang="en-GB" sz="1600" dirty="0">
                          <a:solidFill>
                            <a:srgbClr val="595959"/>
                          </a:solidFill>
                          <a:effectLst/>
                        </a:rPr>
                        <a:t>Which strengths should you build on to secure and build on your position?</a:t>
                      </a:r>
                    </a:p>
                    <a:p>
                      <a:pPr fontAlgn="t"/>
                      <a:r>
                        <a:rPr lang="en-GB" sz="1600" dirty="0">
                          <a:solidFill>
                            <a:srgbClr val="595959"/>
                          </a:solidFill>
                          <a:effectLst/>
                        </a:rPr>
                        <a:t>Which weaknesses pose the greatest hazard?</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026780123"/>
                  </a:ext>
                </a:extLst>
              </a:tr>
            </a:tbl>
          </a:graphicData>
        </a:graphic>
      </p:graphicFrame>
    </p:spTree>
    <p:extLst>
      <p:ext uri="{BB962C8B-B14F-4D97-AF65-F5344CB8AC3E}">
        <p14:creationId xmlns:p14="http://schemas.microsoft.com/office/powerpoint/2010/main" val="661986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Marketing process – The basic framework</a:t>
            </a:r>
          </a:p>
        </p:txBody>
      </p:sp>
      <p:sp>
        <p:nvSpPr>
          <p:cNvPr id="3" name="TextBox 2">
            <a:extLst>
              <a:ext uri="{FF2B5EF4-FFF2-40B4-BE49-F238E27FC236}">
                <a16:creationId xmlns:a16="http://schemas.microsoft.com/office/drawing/2014/main" id="{1A63A293-6A4B-481D-8960-BE437C3CF946}"/>
              </a:ext>
            </a:extLst>
          </p:cNvPr>
          <p:cNvSpPr txBox="1"/>
          <p:nvPr/>
        </p:nvSpPr>
        <p:spPr>
          <a:xfrm>
            <a:off x="575894" y="1738882"/>
            <a:ext cx="10662081" cy="830997"/>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Franklin Gothic Book" panose="020B0502020104020203"/>
                <a:ea typeface="+mn-ea"/>
                <a:cs typeface="+mn-cs"/>
              </a:rPr>
              <a:t>Is a commonly used, basic framework that gives an overview of how marketing should be approached.</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8" name="Picture 4" descr="fig01_01wo.jpg">
            <a:extLst>
              <a:ext uri="{FF2B5EF4-FFF2-40B4-BE49-F238E27FC236}">
                <a16:creationId xmlns:a16="http://schemas.microsoft.com/office/drawing/2014/main" id="{B669FAD9-3CC9-E836-7AFE-A7D19F7455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3928" y="2750928"/>
            <a:ext cx="11407622" cy="2039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
            <a:extLst>
              <a:ext uri="{FF2B5EF4-FFF2-40B4-BE49-F238E27FC236}">
                <a16:creationId xmlns:a16="http://schemas.microsoft.com/office/drawing/2014/main" id="{DB8EFED8-35B8-EF0C-4981-C585232E774B}"/>
              </a:ext>
            </a:extLst>
          </p:cNvPr>
          <p:cNvSpPr txBox="1">
            <a:spLocks noChangeArrowheads="1"/>
          </p:cNvSpPr>
          <p:nvPr/>
        </p:nvSpPr>
        <p:spPr bwMode="auto">
          <a:xfrm>
            <a:off x="9559762" y="4790661"/>
            <a:ext cx="2057038"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Through purchases,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w-o-m promotions,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referrals, suggestions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for modifications etc.</a:t>
            </a:r>
          </a:p>
        </p:txBody>
      </p:sp>
    </p:spTree>
    <p:extLst>
      <p:ext uri="{BB962C8B-B14F-4D97-AF65-F5344CB8AC3E}">
        <p14:creationId xmlns:p14="http://schemas.microsoft.com/office/powerpoint/2010/main" val="36149816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a:bodyPr>
          <a:lstStyle/>
          <a:p>
            <a:r>
              <a:rPr lang="en-GB" dirty="0"/>
              <a:t>Marketing process – An expanded model</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3" descr="Diagram&#10;&#10;Description automatically generated">
            <a:extLst>
              <a:ext uri="{FF2B5EF4-FFF2-40B4-BE49-F238E27FC236}">
                <a16:creationId xmlns:a16="http://schemas.microsoft.com/office/drawing/2014/main" id="{D39013A9-A25A-ADC0-4F25-3760D32CAB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4034"/>
          <a:stretch>
            <a:fillRect/>
          </a:stretch>
        </p:blipFill>
        <p:spPr bwMode="auto">
          <a:xfrm>
            <a:off x="2001430" y="1309248"/>
            <a:ext cx="7720085" cy="54138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17332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6AAF6B-23E0-0A6B-7EAE-1D38F02FC4C9}"/>
              </a:ext>
            </a:extLst>
          </p:cNvPr>
          <p:cNvSpPr>
            <a:spLocks noGrp="1"/>
          </p:cNvSpPr>
          <p:nvPr>
            <p:ph type="title"/>
          </p:nvPr>
        </p:nvSpPr>
        <p:spPr>
          <a:xfrm>
            <a:off x="601255" y="702155"/>
            <a:ext cx="3409783" cy="1300365"/>
          </a:xfrm>
        </p:spPr>
        <p:txBody>
          <a:bodyPr>
            <a:normAutofit/>
          </a:bodyPr>
          <a:lstStyle/>
          <a:p>
            <a:r>
              <a:rPr lang="en-GB">
                <a:solidFill>
                  <a:srgbClr val="FFFFFF"/>
                </a:solidFill>
              </a:rPr>
              <a:t>Holistic marketing</a:t>
            </a:r>
          </a:p>
        </p:txBody>
      </p:sp>
      <p:sp>
        <p:nvSpPr>
          <p:cNvPr id="3" name="Content Placeholder 2">
            <a:extLst>
              <a:ext uri="{FF2B5EF4-FFF2-40B4-BE49-F238E27FC236}">
                <a16:creationId xmlns:a16="http://schemas.microsoft.com/office/drawing/2014/main" id="{2363A7F6-F9E7-1E86-BAF6-5C69CB21BAC7}"/>
              </a:ext>
            </a:extLst>
          </p:cNvPr>
          <p:cNvSpPr>
            <a:spLocks noGrp="1"/>
          </p:cNvSpPr>
          <p:nvPr>
            <p:ph idx="1"/>
          </p:nvPr>
        </p:nvSpPr>
        <p:spPr>
          <a:xfrm>
            <a:off x="601255" y="2177142"/>
            <a:ext cx="3409782" cy="3823607"/>
          </a:xfrm>
        </p:spPr>
        <p:txBody>
          <a:bodyPr>
            <a:normAutofit/>
          </a:bodyPr>
          <a:lstStyle/>
          <a:p>
            <a:r>
              <a:rPr lang="en-GB" dirty="0">
                <a:solidFill>
                  <a:srgbClr val="FFFFFF"/>
                </a:solidFill>
              </a:rPr>
              <a:t>Marketing’s role has evolved dramatically over the years</a:t>
            </a:r>
          </a:p>
          <a:p>
            <a:r>
              <a:rPr lang="en-GB" dirty="0">
                <a:solidFill>
                  <a:srgbClr val="FFFFFF"/>
                </a:solidFill>
              </a:rPr>
              <a:t>Holistic Marketing has moved Marketing beyond the Marketing Department</a:t>
            </a:r>
          </a:p>
          <a:p>
            <a:r>
              <a:rPr lang="en-GB" dirty="0">
                <a:solidFill>
                  <a:srgbClr val="FFFFFF"/>
                </a:solidFill>
              </a:rPr>
              <a:t>It now plays a role across the entire organisation and business functions</a:t>
            </a:r>
          </a:p>
          <a:p>
            <a:r>
              <a:rPr lang="en-GB" dirty="0">
                <a:solidFill>
                  <a:srgbClr val="FFFFFF"/>
                </a:solidFill>
              </a:rPr>
              <a:t>It incorporates the whole business and all marketing channels</a:t>
            </a:r>
          </a:p>
        </p:txBody>
      </p:sp>
      <p:sp>
        <p:nvSpPr>
          <p:cNvPr id="4" name="Footer Placeholder 3">
            <a:extLst>
              <a:ext uri="{FF2B5EF4-FFF2-40B4-BE49-F238E27FC236}">
                <a16:creationId xmlns:a16="http://schemas.microsoft.com/office/drawing/2014/main" id="{40B1B43B-B6EA-87A1-C42D-FED4508F40DD}"/>
              </a:ext>
            </a:extLst>
          </p:cNvPr>
          <p:cNvSpPr>
            <a:spLocks noGrp="1"/>
          </p:cNvSpPr>
          <p:nvPr>
            <p:ph type="ftr" sz="quarter" idx="11"/>
          </p:nvPr>
        </p:nvSpPr>
        <p:spPr>
          <a:xfrm>
            <a:off x="581192" y="6400800"/>
            <a:ext cx="6917210" cy="365125"/>
          </a:xfrm>
        </p:spPr>
        <p:txBody>
          <a:bodyPr>
            <a:normAutofit/>
          </a:bodyPr>
          <a:lstStyle/>
          <a:p>
            <a:endParaRPr lang="en-US">
              <a:solidFill>
                <a:srgbClr val="FD9F08"/>
              </a:solidFill>
            </a:endParaRPr>
          </a:p>
        </p:txBody>
      </p:sp>
      <p:sp>
        <p:nvSpPr>
          <p:cNvPr id="5" name="Slide Number Placeholder 4">
            <a:extLst>
              <a:ext uri="{FF2B5EF4-FFF2-40B4-BE49-F238E27FC236}">
                <a16:creationId xmlns:a16="http://schemas.microsoft.com/office/drawing/2014/main" id="{AA673C0C-BF86-957C-6219-E7EC1C085938}"/>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FD9F08"/>
                </a:solidFill>
              </a:rPr>
              <a:pPr>
                <a:spcAft>
                  <a:spcPts val="600"/>
                </a:spcAft>
              </a:pPr>
              <a:t>32</a:t>
            </a:fld>
            <a:endParaRPr lang="en-US">
              <a:solidFill>
                <a:srgbClr val="FD9F08"/>
              </a:solidFill>
            </a:endParaRPr>
          </a:p>
        </p:txBody>
      </p:sp>
      <p:pic>
        <p:nvPicPr>
          <p:cNvPr id="7" name="Picture 6" descr="Top shot of a representation of networks with stick figures.">
            <a:extLst>
              <a:ext uri="{FF2B5EF4-FFF2-40B4-BE49-F238E27FC236}">
                <a16:creationId xmlns:a16="http://schemas.microsoft.com/office/drawing/2014/main" id="{E0145055-14C0-3A44-C655-EF5A99C458C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79800" y="942896"/>
            <a:ext cx="6930700" cy="4612105"/>
          </a:xfrm>
          <a:prstGeom prst="rect">
            <a:avLst/>
          </a:prstGeom>
        </p:spPr>
      </p:pic>
    </p:spTree>
    <p:extLst>
      <p:ext uri="{BB962C8B-B14F-4D97-AF65-F5344CB8AC3E}">
        <p14:creationId xmlns:p14="http://schemas.microsoft.com/office/powerpoint/2010/main" val="150042645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6AAF6B-23E0-0A6B-7EAE-1D38F02FC4C9}"/>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Benefits of </a:t>
            </a:r>
            <a:br>
              <a:rPr lang="en-GB" dirty="0">
                <a:solidFill>
                  <a:srgbClr val="FFFFFF"/>
                </a:solidFill>
              </a:rPr>
            </a:br>
            <a:r>
              <a:rPr lang="en-GB" dirty="0">
                <a:solidFill>
                  <a:srgbClr val="FFFFFF"/>
                </a:solidFill>
              </a:rPr>
              <a:t>Holistic marketing</a:t>
            </a:r>
          </a:p>
        </p:txBody>
      </p:sp>
      <p:sp>
        <p:nvSpPr>
          <p:cNvPr id="3" name="Content Placeholder 2">
            <a:extLst>
              <a:ext uri="{FF2B5EF4-FFF2-40B4-BE49-F238E27FC236}">
                <a16:creationId xmlns:a16="http://schemas.microsoft.com/office/drawing/2014/main" id="{2363A7F6-F9E7-1E86-BAF6-5C69CB21BAC7}"/>
              </a:ext>
            </a:extLst>
          </p:cNvPr>
          <p:cNvSpPr>
            <a:spLocks noGrp="1"/>
          </p:cNvSpPr>
          <p:nvPr>
            <p:ph idx="1"/>
          </p:nvPr>
        </p:nvSpPr>
        <p:spPr>
          <a:xfrm>
            <a:off x="601255" y="2177142"/>
            <a:ext cx="3409782" cy="3823607"/>
          </a:xfrm>
        </p:spPr>
        <p:txBody>
          <a:bodyPr>
            <a:normAutofit fontScale="92500" lnSpcReduction="10000"/>
          </a:bodyPr>
          <a:lstStyle/>
          <a:p>
            <a:r>
              <a:rPr lang="en-GB" dirty="0">
                <a:solidFill>
                  <a:srgbClr val="FFFFFF"/>
                </a:solidFill>
              </a:rPr>
              <a:t>Efficiency &amp; Effectiveness:</a:t>
            </a:r>
          </a:p>
          <a:p>
            <a:pPr lvl="1"/>
            <a:r>
              <a:rPr lang="en-GB" dirty="0">
                <a:solidFill>
                  <a:srgbClr val="FFFFFF"/>
                </a:solidFill>
              </a:rPr>
              <a:t>Improved communication across the entire organisation</a:t>
            </a:r>
          </a:p>
          <a:p>
            <a:pPr lvl="1"/>
            <a:r>
              <a:rPr lang="en-GB" dirty="0">
                <a:solidFill>
                  <a:srgbClr val="FFFFFF"/>
                </a:solidFill>
              </a:rPr>
              <a:t>Very effective for multi-dimensional organisation structures</a:t>
            </a:r>
          </a:p>
          <a:p>
            <a:pPr lvl="1"/>
            <a:r>
              <a:rPr lang="en-GB" dirty="0">
                <a:solidFill>
                  <a:srgbClr val="FFFFFF"/>
                </a:solidFill>
              </a:rPr>
              <a:t>Encompasses both long-term and short-term goals</a:t>
            </a:r>
          </a:p>
          <a:p>
            <a:r>
              <a:rPr lang="en-GB" dirty="0">
                <a:solidFill>
                  <a:srgbClr val="FFFFFF"/>
                </a:solidFill>
              </a:rPr>
              <a:t>Brand building:</a:t>
            </a:r>
          </a:p>
          <a:p>
            <a:pPr lvl="1"/>
            <a:r>
              <a:rPr lang="en-GB" dirty="0">
                <a:solidFill>
                  <a:srgbClr val="FFFFFF"/>
                </a:solidFill>
              </a:rPr>
              <a:t>Raising awareness across all channels and platforms</a:t>
            </a:r>
          </a:p>
          <a:p>
            <a:r>
              <a:rPr lang="en-GB" dirty="0">
                <a:solidFill>
                  <a:srgbClr val="FFFFFF"/>
                </a:solidFill>
              </a:rPr>
              <a:t>Focus:</a:t>
            </a:r>
          </a:p>
          <a:p>
            <a:pPr lvl="1"/>
            <a:r>
              <a:rPr lang="en-GB" dirty="0">
                <a:solidFill>
                  <a:srgbClr val="FFFFFF"/>
                </a:solidFill>
              </a:rPr>
              <a:t>Communicating core values to customers this way ensures they associate the brand with those core values, not just with products</a:t>
            </a:r>
          </a:p>
        </p:txBody>
      </p:sp>
      <p:sp>
        <p:nvSpPr>
          <p:cNvPr id="4" name="Footer Placeholder 3">
            <a:extLst>
              <a:ext uri="{FF2B5EF4-FFF2-40B4-BE49-F238E27FC236}">
                <a16:creationId xmlns:a16="http://schemas.microsoft.com/office/drawing/2014/main" id="{40B1B43B-B6EA-87A1-C42D-FED4508F40D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9F0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A673C0C-BF86-957C-6219-E7EC1C085938}"/>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9F0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FD9F08"/>
              </a:solidFill>
              <a:effectLst/>
              <a:uLnTx/>
              <a:uFillTx/>
              <a:latin typeface="Franklin Gothic Book" panose="020B0502020104020203"/>
              <a:ea typeface="+mn-ea"/>
              <a:cs typeface="+mn-cs"/>
            </a:endParaRPr>
          </a:p>
        </p:txBody>
      </p:sp>
      <p:sp>
        <p:nvSpPr>
          <p:cNvPr id="10" name="TextBox 9">
            <a:extLst>
              <a:ext uri="{FF2B5EF4-FFF2-40B4-BE49-F238E27FC236}">
                <a16:creationId xmlns:a16="http://schemas.microsoft.com/office/drawing/2014/main" id="{B585DFA2-DDAA-9F58-D813-858030EC17B1}"/>
              </a:ext>
            </a:extLst>
          </p:cNvPr>
          <p:cNvSpPr txBox="1"/>
          <p:nvPr/>
        </p:nvSpPr>
        <p:spPr>
          <a:xfrm>
            <a:off x="6883548" y="5642312"/>
            <a:ext cx="2574758"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(Kotler, Keller (2012)		</a:t>
            </a:r>
          </a:p>
        </p:txBody>
      </p:sp>
      <p:pic>
        <p:nvPicPr>
          <p:cNvPr id="18" name="Picture 2" descr="Diagram&#10;&#10;Description automatically generated">
            <a:extLst>
              <a:ext uri="{FF2B5EF4-FFF2-40B4-BE49-F238E27FC236}">
                <a16:creationId xmlns:a16="http://schemas.microsoft.com/office/drawing/2014/main" id="{1E270941-8203-C005-D148-6514BCB7798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27401" y="784369"/>
            <a:ext cx="7582086" cy="485253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06539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1032</TotalTime>
  <Words>1999</Words>
  <Application>Microsoft Office PowerPoint</Application>
  <PresentationFormat>Widescreen</PresentationFormat>
  <Paragraphs>285</Paragraphs>
  <Slides>33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Franklin Gothic Book</vt:lpstr>
      <vt:lpstr>Franklin Gothic Demi</vt:lpstr>
      <vt:lpstr>Wingdings</vt:lpstr>
      <vt:lpstr>Wingdings 2</vt:lpstr>
      <vt:lpstr>DividendVTI</vt:lpstr>
      <vt:lpstr>MBA Marketing management BMMB7012</vt:lpstr>
      <vt:lpstr>The Marketing environment</vt:lpstr>
      <vt:lpstr>Marketing planning process</vt:lpstr>
      <vt:lpstr>marketing audit</vt:lpstr>
      <vt:lpstr>Environmental scanning</vt:lpstr>
      <vt:lpstr>Layers of business environment</vt:lpstr>
      <vt:lpstr>Analysing the macro environment with Pestel</vt:lpstr>
      <vt:lpstr>Pestle: political factors</vt:lpstr>
      <vt:lpstr>Pestle: Economic factors</vt:lpstr>
      <vt:lpstr>Pestle: Socio-cultural factors</vt:lpstr>
      <vt:lpstr>More on cultural factors</vt:lpstr>
      <vt:lpstr>Technological factors</vt:lpstr>
      <vt:lpstr>Ecological factors</vt:lpstr>
      <vt:lpstr>Ecological factors</vt:lpstr>
      <vt:lpstr>Legal factors</vt:lpstr>
      <vt:lpstr>Using the PESTEL framework</vt:lpstr>
      <vt:lpstr>PESTEL example</vt:lpstr>
      <vt:lpstr>Pestel analysis – using amazon as an example</vt:lpstr>
      <vt:lpstr>Porter’s five forces</vt:lpstr>
      <vt:lpstr>The Five Competitive Forces That Shape Strategy</vt:lpstr>
      <vt:lpstr>Competitors / rivalry</vt:lpstr>
      <vt:lpstr>New entrants</vt:lpstr>
      <vt:lpstr>substitutes</vt:lpstr>
      <vt:lpstr>suppliers</vt:lpstr>
      <vt:lpstr>buyers</vt:lpstr>
      <vt:lpstr>Porter’s five forces analysis – example: UK supermarkets</vt:lpstr>
      <vt:lpstr>Opportunities and threats</vt:lpstr>
      <vt:lpstr>Swot analysis</vt:lpstr>
      <vt:lpstr>SWOT Analysis – example questions to ask yourself</vt:lpstr>
      <vt:lpstr>Marketing process – The basic framework</vt:lpstr>
      <vt:lpstr>Marketing process – An expanded model</vt:lpstr>
      <vt:lpstr>Holistic marketing</vt:lpstr>
      <vt:lpstr>Benefits of  Holistic marketing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 Hellyer</cp:lastModifiedBy>
  <cp:revision>104</cp:revision>
  <dcterms:created xsi:type="dcterms:W3CDTF">2021-11-30T09:35:50Z</dcterms:created>
  <dcterms:modified xsi:type="dcterms:W3CDTF">2022-10-21T10:11:58Z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