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72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7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7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7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7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7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7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7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7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53005" y="1134745"/>
            <a:ext cx="8214995" cy="400304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altLang="en-US" sz="3200" dirty="0">
                <a:latin typeface="A"/>
              </a:rPr>
              <a:t>Module name: Problem Solving and Decision Making.</a:t>
            </a:r>
            <a:br>
              <a:rPr lang="en-US" altLang="en-US" sz="3200" dirty="0">
                <a:latin typeface="A"/>
              </a:rPr>
            </a:br>
            <a:r>
              <a:rPr lang="en-US" altLang="en-US" sz="3200" dirty="0">
                <a:latin typeface="A"/>
              </a:rPr>
              <a:t>Module code: LCLM4004. </a:t>
            </a:r>
            <a:br>
              <a:rPr lang="en-US" altLang="en-US" sz="3200" dirty="0">
                <a:latin typeface="A"/>
              </a:rPr>
            </a:br>
            <a:r>
              <a:rPr lang="en-US" altLang="en-US" sz="3200" dirty="0">
                <a:latin typeface="A"/>
              </a:rPr>
              <a:t>Student name: Maribeth Magpantay </a:t>
            </a:r>
            <a:br>
              <a:rPr lang="en-US" altLang="en-US" sz="3200" dirty="0">
                <a:latin typeface="A"/>
              </a:rPr>
            </a:br>
            <a:r>
              <a:rPr lang="en-US" altLang="en-US" sz="3200" dirty="0">
                <a:latin typeface="A"/>
              </a:rPr>
              <a:t>Student ID: 2524182</a:t>
            </a:r>
            <a:br>
              <a:rPr lang="en-US" altLang="en-US" sz="3200" dirty="0">
                <a:latin typeface="A"/>
              </a:rPr>
            </a:br>
            <a:r>
              <a:rPr lang="en-US" altLang="en-US" sz="3200" dirty="0">
                <a:latin typeface="A"/>
              </a:rPr>
              <a:t>Lecturer: Toyin Adisa</a:t>
            </a:r>
            <a:endParaRPr lang="en-US" altLang="en-US" sz="3200" dirty="0">
              <a:latin typeface="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830" y="503555"/>
            <a:ext cx="5615305" cy="85471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735" y="1473835"/>
            <a:ext cx="6640195" cy="452056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300" b="1" dirty="0"/>
              <a:t>Introduction </a:t>
            </a:r>
            <a:endParaRPr lang="en-GB" sz="2300" b="1" dirty="0"/>
          </a:p>
          <a:p>
            <a:pPr>
              <a:lnSpc>
                <a:spcPct val="150000"/>
              </a:lnSpc>
            </a:pPr>
            <a:r>
              <a:rPr lang="en-GB" sz="2300" b="1" dirty="0"/>
              <a:t>Company </a:t>
            </a:r>
            <a:r>
              <a:rPr lang="en-US" altLang="en-GB" sz="2300" b="1" dirty="0"/>
              <a:t>B</a:t>
            </a:r>
            <a:r>
              <a:rPr lang="en-GB" sz="2300" b="1" dirty="0"/>
              <a:t>ackground</a:t>
            </a:r>
            <a:endParaRPr lang="en-GB" sz="2300" b="1" dirty="0"/>
          </a:p>
          <a:p>
            <a:pPr>
              <a:lnSpc>
                <a:spcPct val="150000"/>
              </a:lnSpc>
            </a:pPr>
            <a:r>
              <a:rPr lang="en-GB" sz="2300" b="1" dirty="0"/>
              <a:t>Problem: </a:t>
            </a:r>
            <a:r>
              <a:rPr lang="en-US" altLang="en-GB" sz="2300" b="1" dirty="0"/>
              <a:t>N</a:t>
            </a:r>
            <a:r>
              <a:rPr lang="en-GB" sz="2300" b="1" dirty="0"/>
              <a:t>ature and </a:t>
            </a:r>
            <a:r>
              <a:rPr lang="en-US" altLang="en-GB" sz="2300" b="1" dirty="0"/>
              <a:t>S</a:t>
            </a:r>
            <a:r>
              <a:rPr lang="en-GB" sz="2300" b="1" dirty="0"/>
              <a:t>cope</a:t>
            </a:r>
            <a:endParaRPr lang="en-GB" sz="2300" b="1" dirty="0"/>
          </a:p>
          <a:p>
            <a:pPr>
              <a:lnSpc>
                <a:spcPct val="150000"/>
              </a:lnSpc>
            </a:pPr>
            <a:r>
              <a:rPr lang="en-GB" sz="2300" b="1" dirty="0"/>
              <a:t>PESTLE ANALYSIS: Basil’s Bakery</a:t>
            </a:r>
            <a:endParaRPr lang="en-GB" sz="2300" b="1" dirty="0"/>
          </a:p>
          <a:p>
            <a:pPr>
              <a:lnSpc>
                <a:spcPct val="150000"/>
              </a:lnSpc>
            </a:pPr>
            <a:r>
              <a:rPr lang="en-GB" sz="2300" b="1" dirty="0"/>
              <a:t>Cause and </a:t>
            </a:r>
            <a:r>
              <a:rPr lang="en-US" altLang="en-GB" sz="2300" b="1" dirty="0"/>
              <a:t>E</a:t>
            </a:r>
            <a:r>
              <a:rPr lang="en-GB" sz="2300" b="1" dirty="0"/>
              <a:t>ffect </a:t>
            </a:r>
            <a:r>
              <a:rPr lang="en-US" altLang="en-GB" sz="2300" b="1" dirty="0"/>
              <a:t>A</a:t>
            </a:r>
            <a:r>
              <a:rPr lang="en-GB" sz="2300" b="1" dirty="0"/>
              <a:t>nalysis: Fishbone </a:t>
            </a:r>
            <a:r>
              <a:rPr lang="en-US" altLang="en-GB" sz="2300" b="1" dirty="0"/>
              <a:t>D</a:t>
            </a:r>
            <a:r>
              <a:rPr lang="en-GB" sz="2300" b="1" dirty="0"/>
              <a:t>iagram</a:t>
            </a:r>
            <a:endParaRPr lang="en-GB" sz="2300" b="1" dirty="0"/>
          </a:p>
          <a:p>
            <a:pPr>
              <a:lnSpc>
                <a:spcPct val="150000"/>
              </a:lnSpc>
            </a:pPr>
            <a:r>
              <a:rPr lang="en-GB" sz="2300" b="1" dirty="0"/>
              <a:t>Conclusion</a:t>
            </a:r>
            <a:endParaRPr lang="en-GB" sz="2300" b="1" dirty="0"/>
          </a:p>
          <a:p>
            <a:pPr>
              <a:lnSpc>
                <a:spcPct val="150000"/>
              </a:lnSpc>
            </a:pPr>
            <a:r>
              <a:rPr lang="en-GB" sz="2300" b="1" dirty="0"/>
              <a:t>References</a:t>
            </a:r>
            <a:endParaRPr lang="en-GB" sz="2300" b="1" dirty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8895" y="670560"/>
            <a:ext cx="8915400" cy="809625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89835" y="1776095"/>
            <a:ext cx="8474710" cy="430466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Focuses on the business problems affecting Basil's Bakery.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Examines the decline in the bakery's sales.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Identifies the effects of lockdown restrictions on the business.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Analyzes the factors affecting the bakery's overall performance.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3640" y="320040"/>
            <a:ext cx="9050655" cy="756285"/>
          </a:xfrm>
        </p:spPr>
        <p:txBody>
          <a:bodyPr/>
          <a:lstStyle/>
          <a:p>
            <a:r>
              <a:rPr lang="en-GB" b="1" dirty="0"/>
              <a:t>Company </a:t>
            </a:r>
            <a:r>
              <a:rPr lang="en-US" altLang="en-GB" b="1" dirty="0"/>
              <a:t>B</a:t>
            </a:r>
            <a:r>
              <a:rPr lang="en-GB" b="1" dirty="0"/>
              <a:t>ackground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53640" y="1325880"/>
            <a:ext cx="9051290" cy="491109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chemeClr val="tx1"/>
                </a:solidFill>
              </a:rPr>
              <a:t>Basil’s Bakery</a:t>
            </a:r>
            <a:endParaRPr lang="en-GB" sz="2800" b="1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704020202020204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Founded</a:t>
            </a:r>
            <a:r>
              <a:rPr lang="en-US" altLang="en-GB" dirty="0">
                <a:solidFill>
                  <a:schemeClr val="tx1"/>
                </a:solidFill>
              </a:rPr>
              <a:t>: Year 2015</a:t>
            </a: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704020202020204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Owner: </a:t>
            </a:r>
            <a:r>
              <a:rPr lang="en-US" altLang="en-GB" dirty="0">
                <a:solidFill>
                  <a:schemeClr val="tx1"/>
                </a:solidFill>
              </a:rPr>
              <a:t>Basil </a:t>
            </a: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704020202020204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Sells</a:t>
            </a:r>
            <a:r>
              <a:rPr lang="en-US" altLang="en-GB" dirty="0">
                <a:solidFill>
                  <a:schemeClr val="tx1"/>
                </a:solidFill>
              </a:rPr>
              <a:t>: Contemporary styled cakes, pastries and breads</a:t>
            </a:r>
            <a:endParaRPr 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704020202020204" charset="2"/>
              <a:buChar char="•"/>
            </a:pPr>
            <a:r>
              <a:rPr lang="en-US" altLang="en-GB" dirty="0">
                <a:solidFill>
                  <a:schemeClr val="tx1"/>
                </a:solidFill>
              </a:rPr>
              <a:t>Location: Shopping Retail Park, Coventry, UK</a:t>
            </a:r>
            <a:endParaRPr lang="en-US" alt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704020202020204" charset="2"/>
              <a:buChar char="•"/>
            </a:pPr>
            <a:r>
              <a:rPr lang="en-US" altLang="en-GB" dirty="0">
                <a:solidFill>
                  <a:schemeClr val="tx1"/>
                </a:solidFill>
              </a:rPr>
              <a:t>Business Type: Small Independent Bakery</a:t>
            </a:r>
            <a:endParaRPr lang="en-US" altLang="en-GB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704020202020204" charset="2"/>
              <a:buChar char="•"/>
            </a:pPr>
            <a:r>
              <a:rPr lang="en-US" altLang="en-GB" dirty="0">
                <a:solidFill>
                  <a:schemeClr val="tx1"/>
                </a:solidFill>
              </a:rPr>
              <a:t>Quality of Ingredients: High-quality organic ingredients</a:t>
            </a:r>
            <a:endParaRPr lang="en-US" alt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z="4000"/>
              <a:t>Definition of Concepts Used:</a:t>
            </a:r>
            <a:endParaRPr 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8895" y="1659255"/>
            <a:ext cx="8688070" cy="4251960"/>
          </a:xfrm>
        </p:spPr>
        <p:txBody>
          <a:bodyPr>
            <a:noAutofit/>
          </a:bodyPr>
          <a:p>
            <a:pPr algn="just">
              <a:lnSpc>
                <a:spcPct val="150000"/>
              </a:lnSpc>
            </a:pPr>
            <a:r>
              <a:rPr lang="en-US" altLang="en-US" sz="2000"/>
              <a:t>5W2H – What, Who, Where, When, Why, How, and How Much. This concept was used to answer and find the key information about the case study. </a:t>
            </a:r>
            <a:endParaRPr lang="en-US" altLang="en-US" sz="2000"/>
          </a:p>
          <a:p>
            <a:pPr algn="just">
              <a:lnSpc>
                <a:spcPct val="150000"/>
              </a:lnSpc>
            </a:pPr>
            <a:r>
              <a:rPr lang="en-US" altLang="en-US" sz="2000"/>
              <a:t>PESTLE Analysis – it examines Political, Economic, Social, Technological, Legal and Environmental factors that affect the business.</a:t>
            </a:r>
            <a:endParaRPr lang="en-US" altLang="en-US" sz="2000"/>
          </a:p>
          <a:p>
            <a:pPr algn="just">
              <a:lnSpc>
                <a:spcPct val="150000"/>
              </a:lnSpc>
            </a:pPr>
            <a:r>
              <a:rPr lang="en-US" altLang="en-US" sz="2000"/>
              <a:t>Fishbone Diagram – it identifies the root causes of the business problem. </a:t>
            </a:r>
            <a:endParaRPr lang="en-US" altLang="en-US"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9495" y="389255"/>
            <a:ext cx="9195435" cy="713105"/>
          </a:xfrm>
        </p:spPr>
        <p:txBody>
          <a:bodyPr/>
          <a:lstStyle/>
          <a:p>
            <a:r>
              <a:rPr lang="en-GB" b="1" dirty="0"/>
              <a:t>Problem: </a:t>
            </a:r>
            <a:r>
              <a:rPr lang="en-US" altLang="en-GB" b="1" dirty="0"/>
              <a:t>N</a:t>
            </a:r>
            <a:r>
              <a:rPr lang="en-GB" b="1" dirty="0"/>
              <a:t>ature and </a:t>
            </a:r>
            <a:r>
              <a:rPr lang="en-US" altLang="en-GB" b="1" dirty="0"/>
              <a:t>S</a:t>
            </a:r>
            <a:r>
              <a:rPr lang="en-GB" b="1" dirty="0"/>
              <a:t>cope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90775" y="1282700"/>
            <a:ext cx="9368790" cy="4954905"/>
          </a:xfrm>
        </p:spPr>
        <p:txBody>
          <a:bodyPr>
            <a:normAutofit fontScale="90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altLang="en-GB" sz="2665" b="1" dirty="0">
                <a:solidFill>
                  <a:schemeClr val="tx1"/>
                </a:solidFill>
              </a:rPr>
              <a:t>5W2H</a:t>
            </a:r>
            <a:endParaRPr lang="en-US" altLang="en-GB" sz="2665" b="1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What:</a:t>
            </a:r>
            <a:r>
              <a:rPr lang="en-US" altLang="en-GB" dirty="0">
                <a:solidFill>
                  <a:schemeClr val="tx1"/>
                </a:solidFill>
              </a:rPr>
              <a:t> </a:t>
            </a:r>
            <a:r>
              <a:rPr lang="en-US" altLang="en-US" dirty="0">
                <a:solidFill>
                  <a:schemeClr val="tx1"/>
                </a:solidFill>
              </a:rPr>
              <a:t>The issue about the business sales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Who:</a:t>
            </a:r>
            <a:r>
              <a:rPr lang="en-US" altLang="en-GB" dirty="0">
                <a:solidFill>
                  <a:schemeClr val="tx1"/>
                </a:solidFill>
              </a:rPr>
              <a:t> </a:t>
            </a:r>
            <a:r>
              <a:rPr lang="en-US" altLang="en-US" dirty="0">
                <a:solidFill>
                  <a:schemeClr val="tx1"/>
                </a:solidFill>
              </a:rPr>
              <a:t>Basil's Bakery and Basil (Owner) 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</a:rPr>
              <a:t>Where</a:t>
            </a:r>
            <a:r>
              <a:rPr lang="en-US" altLang="en-GB" dirty="0">
                <a:solidFill>
                  <a:schemeClr val="tx1"/>
                </a:solidFill>
              </a:rPr>
              <a:t>: </a:t>
            </a:r>
            <a:r>
              <a:rPr lang="en-US" altLang="en-US" dirty="0">
                <a:solidFill>
                  <a:schemeClr val="tx1"/>
                </a:solidFill>
              </a:rPr>
              <a:t>Shopping retail park, Coventry, UK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When: Sales dropped during lockdown in 2020 and have remained low from 2023–2025.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Why: Less visitors to the retail park due to the restrictions during lockdown.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How: The number of customers continue to decrease because of lockdown while business costs continue to increase unlike to the cost back in 2019.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How Much: Average sales remain 25% below 2019 levels.</a:t>
            </a:r>
            <a:endParaRPr lang="en-US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0770" y="245745"/>
            <a:ext cx="9227185" cy="837565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000000"/>
                </a:solidFill>
                <a:sym typeface="+mn-ea"/>
              </a:rPr>
            </a:br>
            <a:r>
              <a:rPr lang="en-US" altLang="en-GB" sz="4445" b="1" dirty="0"/>
              <a:t>PESTLE ANALYSIS: Basil’s Bakery</a:t>
            </a:r>
            <a:endParaRPr lang="en-US" altLang="en-GB" sz="4445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50135" y="1238250"/>
            <a:ext cx="9638030" cy="5475605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b="1" dirty="0">
                <a:solidFill>
                  <a:schemeClr val="tx1"/>
                </a:solidFill>
              </a:rPr>
              <a:t>• POLITICAL</a:t>
            </a:r>
            <a:endParaRPr lang="en-US" altLang="en-US" b="1" dirty="0">
              <a:solidFill>
                <a:schemeClr val="tx1"/>
              </a:solidFill>
            </a:endParaRPr>
          </a:p>
          <a:p>
            <a:pPr algn="just">
              <a:lnSpc>
                <a:spcPct val="100000"/>
              </a:lnSpc>
            </a:pPr>
            <a:r>
              <a:rPr lang="en-US" altLang="en-US" dirty="0">
                <a:solidFill>
                  <a:schemeClr val="tx1"/>
                </a:solidFill>
              </a:rPr>
              <a:t>- Lockdown restrictions reduced customer footfall.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00000"/>
              </a:lnSpc>
            </a:pPr>
            <a:r>
              <a:rPr lang="en-US" altLang="en-US" dirty="0">
                <a:solidFill>
                  <a:schemeClr val="tx1"/>
                </a:solidFill>
              </a:rPr>
              <a:t>- Business rates are increasing.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b="1" dirty="0">
                <a:solidFill>
                  <a:schemeClr val="tx1"/>
                </a:solidFill>
              </a:rPr>
              <a:t>•ECONOMIC</a:t>
            </a:r>
            <a:endParaRPr lang="en-US" altLang="en-US" b="1" dirty="0">
              <a:solidFill>
                <a:schemeClr val="tx1"/>
              </a:solidFill>
            </a:endParaRPr>
          </a:p>
          <a:p>
            <a:pPr algn="just">
              <a:lnSpc>
                <a:spcPct val="100000"/>
              </a:lnSpc>
            </a:pPr>
            <a:r>
              <a:rPr lang="en-US" altLang="en-US" dirty="0">
                <a:solidFill>
                  <a:schemeClr val="tx1"/>
                </a:solidFill>
              </a:rPr>
              <a:t>-</a:t>
            </a: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cs typeface="Century Gothic" panose="020B0502020202020204" charset="0"/>
              </a:rPr>
              <a:t> Utility bills, rent and insurance are increasing. 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cs typeface="Century Gothic" panose="020B0502020202020204" charset="0"/>
            </a:endParaRPr>
          </a:p>
          <a:p>
            <a:pPr algn="just">
              <a:lnSpc>
                <a:spcPct val="10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cs typeface="Century Gothic" panose="020B0502020202020204" charset="0"/>
              </a:rPr>
              <a:t>- Sales have stagnated at an average of 25% below the 2019 figures from 2023–2025.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b="1" dirty="0">
                <a:solidFill>
                  <a:schemeClr val="tx1"/>
                </a:solidFill>
              </a:rPr>
              <a:t>• SOCIAL</a:t>
            </a:r>
            <a:endParaRPr lang="en-US" altLang="en-US" b="1" dirty="0">
              <a:solidFill>
                <a:schemeClr val="tx1"/>
              </a:solidFill>
            </a:endParaRPr>
          </a:p>
          <a:p>
            <a:pPr algn="just">
              <a:lnSpc>
                <a:spcPct val="100000"/>
              </a:lnSpc>
            </a:pPr>
            <a:r>
              <a:rPr lang="en-US" altLang="en-US" dirty="0">
                <a:solidFill>
                  <a:schemeClr val="tx1"/>
                </a:solidFill>
              </a:rPr>
              <a:t>- More people now work from home.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00000"/>
              </a:lnSpc>
            </a:pPr>
            <a:r>
              <a:rPr lang="en-US" altLang="en-US" dirty="0">
                <a:solidFill>
                  <a:schemeClr val="tx1"/>
                </a:solidFill>
              </a:rPr>
              <a:t>- Customers asked for delivery and pre-order services.</a:t>
            </a:r>
            <a:endParaRPr lang="en-US" altLang="en-US" dirty="0">
              <a:solidFill>
                <a:schemeClr val="tx1"/>
              </a:solidFill>
            </a:endParaRPr>
          </a:p>
        </p:txBody>
      </p:sp>
      <p:sp>
        <p:nvSpPr>
          <p:cNvPr id="6" name="Text Box 5"/>
          <p:cNvSpPr txBox="1"/>
          <p:nvPr/>
        </p:nvSpPr>
        <p:spPr>
          <a:xfrm>
            <a:off x="5311775" y="516636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/>
          </a:p>
        </p:txBody>
      </p:sp>
      <p:sp>
        <p:nvSpPr>
          <p:cNvPr id="9" name="Text Box 8"/>
          <p:cNvSpPr txBox="1"/>
          <p:nvPr/>
        </p:nvSpPr>
        <p:spPr>
          <a:xfrm>
            <a:off x="5385435" y="186499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7285" y="300355"/>
            <a:ext cx="9097010" cy="836295"/>
          </a:xfrm>
        </p:spPr>
        <p:txBody>
          <a:bodyPr>
            <a:normAutofit fontScale="90000"/>
          </a:bodyPr>
          <a:lstStyle/>
          <a:p>
            <a:r>
              <a:rPr lang="en-GB" sz="4445" b="1" dirty="0"/>
              <a:t>PESTLE ANALYSIS: Basil’s Bakery</a:t>
            </a:r>
            <a:br>
              <a:rPr lang="en-GB" sz="4445" dirty="0">
                <a:solidFill>
                  <a:srgbClr val="000000"/>
                </a:solidFill>
              </a:rPr>
            </a:br>
            <a:endParaRPr lang="en-GB" sz="4445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6650" y="1136650"/>
            <a:ext cx="9440545" cy="602742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en-US" sz="2000" b="1" dirty="0"/>
              <a:t>• TECHNOLOGICAL</a:t>
            </a:r>
            <a:endParaRPr lang="en-US" altLang="en-US" sz="20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sz="2000" dirty="0"/>
              <a:t>- No online ordering or delivery service.</a:t>
            </a:r>
            <a:endParaRPr lang="en-US" altLang="en-US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sz="2000" dirty="0"/>
              <a:t>- Limited ability to answer phone calls during busy periods affects pre-orders.</a:t>
            </a:r>
            <a:endParaRPr lang="en-US" altLang="en-US" sz="2000" dirty="0"/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2000" b="1" dirty="0"/>
              <a:t>• LEGAL</a:t>
            </a:r>
            <a:endParaRPr lang="en-US" altLang="en-US" sz="20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sz="2000" dirty="0"/>
              <a:t>- Insurance cost have increased </a:t>
            </a:r>
            <a:endParaRPr lang="en-US" altLang="en-US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sz="2000" dirty="0"/>
              <a:t>- Business rates have increased</a:t>
            </a:r>
            <a:endParaRPr lang="en-US" altLang="en-US" sz="2000" dirty="0"/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2000" b="1" dirty="0"/>
              <a:t>• ENVIRONMENTAL </a:t>
            </a:r>
            <a:endParaRPr lang="en-US" altLang="en-US" sz="2000" b="1" dirty="0"/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sz="2000" dirty="0"/>
              <a:t>- Uses organic ingredients which are more vulnerable to crop failure, the cost of his stock is unpredictable and difficult to budget for</a:t>
            </a:r>
            <a:endParaRPr lang="en-US" altLang="en-US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US" altLang="en-US" sz="2000" dirty="0"/>
              <a:t>- Uses high-quality organic ingredients</a:t>
            </a:r>
            <a:endParaRPr lang="en-US" alt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6685" y="144145"/>
            <a:ext cx="11552555" cy="1359535"/>
          </a:xfrm>
        </p:spPr>
        <p:txBody>
          <a:bodyPr/>
          <a:lstStyle/>
          <a:p>
            <a:r>
              <a:rPr lang="en-GB" sz="3600" b="1" dirty="0"/>
              <a:t>Cause </a:t>
            </a:r>
            <a:r>
              <a:rPr lang="en-GB" b="1" dirty="0"/>
              <a:t>and </a:t>
            </a:r>
            <a:r>
              <a:rPr lang="en-US" altLang="en-GB" sz="3600" b="1" dirty="0"/>
              <a:t>E</a:t>
            </a:r>
            <a:r>
              <a:rPr lang="en-GB" sz="3600" b="1" dirty="0"/>
              <a:t>ffect </a:t>
            </a:r>
            <a:r>
              <a:rPr lang="en-US" altLang="en-GB" sz="3600" b="1" dirty="0"/>
              <a:t>A</a:t>
            </a:r>
            <a:r>
              <a:rPr lang="en-GB" sz="3600" b="1" dirty="0"/>
              <a:t>nalysis (Fishbone </a:t>
            </a:r>
            <a:r>
              <a:rPr lang="en-US" altLang="en-GB" sz="3600" b="1" dirty="0"/>
              <a:t>D</a:t>
            </a:r>
            <a:r>
              <a:rPr lang="en-GB" sz="3600" b="1" dirty="0"/>
              <a:t>iagram)</a:t>
            </a:r>
            <a:endParaRPr lang="en-US" sz="3600" dirty="0">
              <a:solidFill>
                <a:srgbClr val="000000"/>
              </a:solidFill>
            </a:endParaRPr>
          </a:p>
          <a:p>
            <a:endParaRPr lang="en-US" sz="3600" dirty="0"/>
          </a:p>
        </p:txBody>
      </p:sp>
      <p:pic>
        <p:nvPicPr>
          <p:cNvPr id="4" name="Picture 3" descr="Beige and Brown Simple Modern Fishbone Diagram Graph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0360" y="1014095"/>
            <a:ext cx="10087610" cy="562356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895" y="1400175"/>
            <a:ext cx="9110345" cy="511048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• Declining sales due to lockdown restrictions. 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• Rising operating costs caused by inflation and unpredictable organic ingredient prices.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</a:rPr>
              <a:t>• Limited digital presence and customer convenience.</a:t>
            </a:r>
            <a:endParaRPr lang="en-US" altLang="en-US" dirty="0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en-US" sz="2400" b="1" dirty="0">
                <a:solidFill>
                  <a:schemeClr val="tx1"/>
                </a:solidFill>
                <a:latin typeface="Century Gothic" panose="020B0502020202020204" charset="0"/>
                <a:cs typeface="Century Gothic" panose="020B0502020202020204" charset="0"/>
              </a:rPr>
              <a:t>Recommendations:</a:t>
            </a:r>
            <a:endParaRPr lang="en-US" altLang="en-US" sz="2400" b="1" dirty="0">
              <a:solidFill>
                <a:schemeClr val="tx1"/>
              </a:solidFill>
              <a:latin typeface="Century Gothic" panose="020B0502020202020204" charset="0"/>
              <a:cs typeface="Century Gothic" panose="020B05020202020202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cs typeface="Century Gothic" panose="020B0502020202020204" charset="0"/>
              </a:rPr>
              <a:t>• Enhance digital services by implementing online ordering.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cs typeface="Century Gothic" panose="020B05020202020202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cs typeface="Century Gothic" panose="020B0502020202020204" charset="0"/>
              </a:rPr>
              <a:t>• Improve business operations by streamlining the pre-order process and managing costs without compromising product quality.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cs typeface="Century Gothic" panose="020B050202020202020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cs typeface="Century Gothic" panose="020B0502020202020204" charset="0"/>
              </a:rPr>
              <a:t>• Adapt to market trends to attract more customers.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cs typeface="Century Gothic" panose="020B05020202020202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895" y="1600200"/>
            <a:ext cx="9389110" cy="4517390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Federation of Small Businesses. (2023). Small Business Index.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Kotler et al. (2021). Marketing 5.0: Technology for Humanity. John Wiley &amp;        Sons.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Kotler et al. (2022). Marketing Management (16th ed.).Pearson.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 Small Business Administration. (2023). Manage Your Business.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l">
              <a:lnSpc>
                <a:spcPct val="150000"/>
              </a:lnSpc>
            </a:pPr>
            <a:r>
              <a:rPr lang="en-US" altLang="en-US" dirty="0">
                <a:solidFill>
                  <a:schemeClr val="tx1"/>
                </a:solidFill>
                <a:latin typeface="Century Gothic" panose="020B0502020202020204" charset="0"/>
                <a:ea typeface="Roboto"/>
                <a:cs typeface="Century Gothic" panose="020B0502020202020204" charset="0"/>
              </a:rPr>
              <a:t>•University of Wales Trinity Saint David (2026). Case Study: Basil’s Bakery</a:t>
            </a: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  <a:p>
            <a:pPr algn="l">
              <a:lnSpc>
                <a:spcPct val="150000"/>
              </a:lnSpc>
            </a:pPr>
            <a:endParaRPr lang="en-US" altLang="en-US" dirty="0">
              <a:solidFill>
                <a:schemeClr val="tx1"/>
              </a:solidFill>
              <a:latin typeface="Century Gothic" panose="020B0502020202020204" charset="0"/>
              <a:ea typeface="Roboto"/>
              <a:cs typeface="Century Gothic" panose="020B0502020202020204" charset="0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4147185" y="175069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3875" y="4966970"/>
            <a:ext cx="6515100" cy="7702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</a:t>
            </a:r>
            <a:r>
              <a:rPr lang="en-US" sz="5400" b="1" dirty="0"/>
              <a:t>Questions?</a:t>
            </a:r>
            <a:endParaRPr lang="en-US" sz="5400" dirty="0"/>
          </a:p>
        </p:txBody>
      </p:sp>
      <p:pic>
        <p:nvPicPr>
          <p:cNvPr id="1030" name="Picture 6" descr="Thank You Images - Free Download on Freepik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>
            <a:fillRect/>
          </a:stretch>
        </p:blipFill>
        <p:spPr bwMode="auto">
          <a:xfrm>
            <a:off x="3326765" y="625475"/>
            <a:ext cx="6047105" cy="358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3347</Words>
  <Application>WPS Presentation</Application>
  <PresentationFormat>Widescreen</PresentationFormat>
  <Paragraphs>95</Paragraphs>
  <Slides>12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32" baseType="lpstr">
      <vt:lpstr>Arial</vt:lpstr>
      <vt:lpstr>SimSun</vt:lpstr>
      <vt:lpstr>Wingdings</vt:lpstr>
      <vt:lpstr>Wingdings 3</vt:lpstr>
      <vt:lpstr>Arial</vt:lpstr>
      <vt:lpstr>A</vt:lpstr>
      <vt:lpstr>Thonburi</vt:lpstr>
      <vt:lpstr>Century Gothic</vt:lpstr>
      <vt:lpstr>Roboto</vt:lpstr>
      <vt:lpstr>Arial</vt:lpstr>
      <vt:lpstr>Arial Italic</vt:lpstr>
      <vt:lpstr>Microsoft YaHei</vt:lpstr>
      <vt:lpstr>汉仪旗黑</vt:lpstr>
      <vt:lpstr>Arial Unicode MS</vt:lpstr>
      <vt:lpstr>汉仪书宋二KW</vt:lpstr>
      <vt:lpstr>Aptos</vt:lpstr>
      <vt:lpstr>苹方-简</vt:lpstr>
      <vt:lpstr>Arial Bold</vt:lpstr>
      <vt:lpstr>Arial Regular</vt:lpstr>
      <vt:lpstr>Wisp</vt:lpstr>
      <vt:lpstr>Module name: Problem Solving and Decision Making. Module code: LCLM4004.  Student name: Maribeth Magpantay  Student ID: 2524182 Lecturer: Toyin Adisa</vt:lpstr>
      <vt:lpstr>OVERVIEW</vt:lpstr>
      <vt:lpstr>Introduction</vt:lpstr>
      <vt:lpstr>Company Background</vt:lpstr>
      <vt:lpstr>Definition of Concepts Used:</vt:lpstr>
      <vt:lpstr>Problem: Nature and Scope</vt:lpstr>
      <vt:lpstr> PESTLE ANALYSIS: Basil’s Bakery</vt:lpstr>
      <vt:lpstr>PESTLE ANALYSIS: Basil’s Bakery </vt:lpstr>
      <vt:lpstr>Cause and Effect Analysis (Fishbone Diagram)</vt:lpstr>
      <vt:lpstr>Conclusion</vt:lpstr>
      <vt:lpstr>References </vt:lpstr>
      <vt:lpstr>			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mariepazbascuguin</cp:lastModifiedBy>
  <cp:revision>101</cp:revision>
  <dcterms:created xsi:type="dcterms:W3CDTF">2026-07-13T02:01:50Z</dcterms:created>
  <dcterms:modified xsi:type="dcterms:W3CDTF">2026-07-13T02:01:50Z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FA7285E72A341ACF0E47546A59FF2F0F_43</vt:lpwstr>
  </property>
  <property fmtid="{D5CDD505-2E9C-101B-9397-08002B2CF9AE}" pid="3" name="KSOProductBuildVer">
    <vt:lpwstr>1033-6.11.0.8615</vt:lpwstr>
  </property>
</Properties>
</file>