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Default Extension="wdp" ContentType="image/vnd.ms-photo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256" r:id="rId5"/>
    <p:sldId id="261" r:id="rId6"/>
    <p:sldId id="284" r:id="rId7"/>
    <p:sldId id="287" r:id="rId8"/>
    <p:sldId id="297" r:id="rId9"/>
    <p:sldId id="285" r:id="rId10"/>
    <p:sldId id="286" r:id="rId11"/>
    <p:sldId id="289" r:id="rId12"/>
    <p:sldId id="262" r:id="rId13"/>
    <p:sldId id="260" r:id="rId14"/>
    <p:sldId id="305" r:id="rId15"/>
    <p:sldId id="298" r:id="rId16"/>
    <p:sldId id="300" r:id="rId17"/>
    <p:sldId id="306" r:id="rId18"/>
    <p:sldId id="263" r:id="rId19"/>
    <p:sldId id="307" r:id="rId20"/>
    <p:sldId id="312" r:id="rId21"/>
    <p:sldId id="310" r:id="rId22"/>
    <p:sldId id="311" r:id="rId23"/>
    <p:sldId id="302" r:id="rId24"/>
    <p:sldId id="293" r:id="rId25"/>
    <p:sldId id="303" r:id="rId26"/>
    <p:sldId id="288" r:id="rId27"/>
    <p:sldId id="301" r:id="rId2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1C6FD"/>
    <a:srgbClr val="79AE02"/>
    <a:srgbClr val="067F9C"/>
    <a:srgbClr val="014E52"/>
    <a:srgbClr val="0C596D"/>
    <a:srgbClr val="03556D"/>
    <a:srgbClr val="145C72"/>
    <a:srgbClr val="0000A4"/>
    <a:srgbClr val="1ABEEB"/>
    <a:srgbClr val="1DA9B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341" autoAdjust="0"/>
    <p:restoredTop sz="94660"/>
  </p:normalViewPr>
  <p:slideViewPr>
    <p:cSldViewPr snapToGrid="0">
      <p:cViewPr varScale="1">
        <p:scale>
          <a:sx n="84" d="100"/>
          <a:sy n="84" d="100"/>
        </p:scale>
        <p:origin x="-126" y="-72"/>
      </p:cViewPr>
      <p:guideLst>
        <p:guide orient="horz" pos="2384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018" y="7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Office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n-GB"/>
  <c:chart>
    <c:title>
      <c:tx>
        <c:rich>
          <a:bodyPr/>
          <a:lstStyle/>
          <a:p>
            <a:pPr>
              <a:defRPr/>
            </a:pPr>
            <a:r>
              <a:rPr lang="en-GB" dirty="0"/>
              <a:t>When asked if media influenced behaviour changes</a:t>
            </a:r>
          </a:p>
        </c:rich>
      </c:tx>
      <c:layout>
        <c:manualLayout>
          <c:xMode val="edge"/>
          <c:yMode val="edge"/>
          <c:x val="3.7080403930112482E-3"/>
          <c:y val="0"/>
        </c:manualLayout>
      </c:layout>
    </c:title>
    <c:plotArea>
      <c:layout/>
      <c:doughnutChart>
        <c:varyColors val="1"/>
        <c:ser>
          <c:idx val="0"/>
          <c:order val="0"/>
          <c:tx>
            <c:strRef>
              <c:f>'Sheet1'!$B$1</c:f>
              <c:strCache>
                <c:ptCount val="1"/>
                <c:pt idx="0">
                  <c:v>When asked if media infleunced behaviour changes</c:v>
                </c:pt>
              </c:strCache>
            </c:strRef>
          </c:tx>
          <c:cat>
            <c:strRef>
              <c:f>'Sheet1'!$A$2:$A$4</c:f>
              <c:strCache>
                <c:ptCount val="3"/>
                <c:pt idx="0">
                  <c:v>Yes </c:v>
                </c:pt>
                <c:pt idx="1">
                  <c:v>No </c:v>
                </c:pt>
                <c:pt idx="2">
                  <c:v>Undecided </c:v>
                </c:pt>
              </c:strCache>
            </c:strRef>
          </c:cat>
          <c:val>
            <c:numRef>
              <c:f>'Sheet1'!$B$2:$B$4</c:f>
              <c:numCache>
                <c:formatCode>General</c:formatCode>
                <c:ptCount val="3"/>
                <c:pt idx="0">
                  <c:v>57</c:v>
                </c:pt>
                <c:pt idx="1">
                  <c:v>29</c:v>
                </c:pt>
                <c:pt idx="2">
                  <c:v>21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D742-49AA-B8BC-F6FBA813E807}"/>
            </c:ext>
          </c:extLst>
        </c:ser>
        <c:firstSliceAng val="0"/>
        <c:holeSize val="50"/>
      </c:doughnutChart>
    </c:plotArea>
    <c:legend>
      <c:legendPos val="r"/>
      <c:layout/>
    </c:legend>
    <c:plotVisOnly val="1"/>
    <c:dispBlanksAs val="zero"/>
  </c:chart>
  <c:externalData r:id="rId1"/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9205EB-0551-44F2-8FF2-88E11CDA4A93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651410E-95C0-4FF1-BD9A-4D0E25B9700C}">
      <dgm:prSet phldrT="[Text]"/>
      <dgm:spPr/>
      <dgm:t>
        <a:bodyPr/>
        <a:lstStyle/>
        <a:p>
          <a:r>
            <a:rPr lang="en-GB" dirty="0"/>
            <a:t>Topic </a:t>
          </a:r>
          <a:r>
            <a:rPr lang="en-GB" dirty="0" smtClean="0"/>
            <a:t>choice-title devised</a:t>
          </a:r>
          <a:endParaRPr lang="en-GB" dirty="0"/>
        </a:p>
      </dgm:t>
    </dgm:pt>
    <dgm:pt modelId="{AE4D9CF2-4447-4A4D-B24B-89935CBC1A61}" type="parTrans" cxnId="{CD192AA1-DC3E-423C-A762-8F459C0D4F6E}">
      <dgm:prSet/>
      <dgm:spPr/>
      <dgm:t>
        <a:bodyPr/>
        <a:lstStyle/>
        <a:p>
          <a:endParaRPr lang="en-GB"/>
        </a:p>
      </dgm:t>
    </dgm:pt>
    <dgm:pt modelId="{820ED950-E054-40B2-9E02-ED679EE13213}" type="sibTrans" cxnId="{CD192AA1-DC3E-423C-A762-8F459C0D4F6E}">
      <dgm:prSet/>
      <dgm:spPr/>
      <dgm:t>
        <a:bodyPr/>
        <a:lstStyle/>
        <a:p>
          <a:endParaRPr lang="en-GB" dirty="0"/>
        </a:p>
      </dgm:t>
    </dgm:pt>
    <dgm:pt modelId="{E76B9590-186E-4C68-9261-918C1327AB3F}">
      <dgm:prSet phldrT="[Text]"/>
      <dgm:spPr/>
      <dgm:t>
        <a:bodyPr/>
        <a:lstStyle/>
        <a:p>
          <a:r>
            <a:rPr lang="en-GB" dirty="0" smtClean="0"/>
            <a:t>Literature- what has been written</a:t>
          </a:r>
          <a:endParaRPr lang="en-GB" dirty="0"/>
        </a:p>
      </dgm:t>
    </dgm:pt>
    <dgm:pt modelId="{2778F1C6-2098-4B0D-AB63-CAB559240FB9}" type="parTrans" cxnId="{6CB3F242-F932-4C7D-BF26-78EC41E9DB27}">
      <dgm:prSet/>
      <dgm:spPr/>
      <dgm:t>
        <a:bodyPr/>
        <a:lstStyle/>
        <a:p>
          <a:endParaRPr lang="en-GB"/>
        </a:p>
      </dgm:t>
    </dgm:pt>
    <dgm:pt modelId="{FE6F8D17-3601-429A-9424-703D3DCD4E29}" type="sibTrans" cxnId="{6CB3F242-F932-4C7D-BF26-78EC41E9DB27}">
      <dgm:prSet/>
      <dgm:spPr/>
      <dgm:t>
        <a:bodyPr/>
        <a:lstStyle/>
        <a:p>
          <a:endParaRPr lang="en-GB"/>
        </a:p>
      </dgm:t>
    </dgm:pt>
    <dgm:pt modelId="{B26C49E4-3BC9-4BC8-9B33-62D980B93341}">
      <dgm:prSet phldrT="[Text]"/>
      <dgm:spPr/>
      <dgm:t>
        <a:bodyPr/>
        <a:lstStyle/>
        <a:p>
          <a:r>
            <a:rPr lang="en-GB" dirty="0" smtClean="0"/>
            <a:t>RO devised to answer title   </a:t>
          </a:r>
          <a:endParaRPr lang="en-GB" dirty="0"/>
        </a:p>
      </dgm:t>
    </dgm:pt>
    <dgm:pt modelId="{A02C3F89-063F-48FF-9C4F-973AFC9AFD73}" type="parTrans" cxnId="{C4AD055D-6E85-4B32-A998-331CDCF4E5E6}">
      <dgm:prSet/>
      <dgm:spPr/>
      <dgm:t>
        <a:bodyPr/>
        <a:lstStyle/>
        <a:p>
          <a:endParaRPr lang="en-GB"/>
        </a:p>
      </dgm:t>
    </dgm:pt>
    <dgm:pt modelId="{1A5CD66A-0972-40EE-8D40-8CA46786AF99}" type="sibTrans" cxnId="{C4AD055D-6E85-4B32-A998-331CDCF4E5E6}">
      <dgm:prSet/>
      <dgm:spPr/>
      <dgm:t>
        <a:bodyPr/>
        <a:lstStyle/>
        <a:p>
          <a:endParaRPr lang="en-GB"/>
        </a:p>
      </dgm:t>
    </dgm:pt>
    <dgm:pt modelId="{40C99086-26A4-42B2-89B8-F3F4EDC0C9AC}">
      <dgm:prSet phldrT="[Text]"/>
      <dgm:spPr/>
      <dgm:t>
        <a:bodyPr/>
        <a:lstStyle/>
        <a:p>
          <a:r>
            <a:rPr lang="en-GB" dirty="0"/>
            <a:t>Research methods fitted to purpose</a:t>
          </a:r>
        </a:p>
      </dgm:t>
    </dgm:pt>
    <dgm:pt modelId="{AEFED536-BCD4-4154-8AB8-BD62EDB70526}" type="parTrans" cxnId="{68B9823E-959A-4182-943F-90662E184200}">
      <dgm:prSet/>
      <dgm:spPr/>
      <dgm:t>
        <a:bodyPr/>
        <a:lstStyle/>
        <a:p>
          <a:endParaRPr lang="en-GB"/>
        </a:p>
      </dgm:t>
    </dgm:pt>
    <dgm:pt modelId="{2E88BAA7-C8BE-4073-B754-CCC65C8B1136}" type="sibTrans" cxnId="{68B9823E-959A-4182-943F-90662E184200}">
      <dgm:prSet/>
      <dgm:spPr/>
      <dgm:t>
        <a:bodyPr/>
        <a:lstStyle/>
        <a:p>
          <a:endParaRPr lang="en-GB"/>
        </a:p>
      </dgm:t>
    </dgm:pt>
    <dgm:pt modelId="{2A77DAE3-28CE-45A2-9842-12FCAA22B3FF}">
      <dgm:prSet phldrT="[Text]"/>
      <dgm:spPr/>
      <dgm:t>
        <a:bodyPr/>
        <a:lstStyle/>
        <a:p>
          <a:r>
            <a:rPr lang="en-GB" dirty="0" smtClean="0"/>
            <a:t>Analysis</a:t>
          </a:r>
        </a:p>
        <a:p>
          <a:r>
            <a:rPr lang="en-GB" dirty="0" smtClean="0"/>
            <a:t>Conclusion</a:t>
          </a:r>
        </a:p>
        <a:p>
          <a:r>
            <a:rPr lang="en-GB" dirty="0" smtClean="0"/>
            <a:t>Recommendations </a:t>
          </a:r>
          <a:endParaRPr lang="en-GB" dirty="0"/>
        </a:p>
      </dgm:t>
    </dgm:pt>
    <dgm:pt modelId="{4506F1CE-1925-46AC-A66E-9D4B6868FEAA}" type="parTrans" cxnId="{92C7B70B-2459-4BBB-A42E-01EDF1959064}">
      <dgm:prSet/>
      <dgm:spPr/>
      <dgm:t>
        <a:bodyPr/>
        <a:lstStyle/>
        <a:p>
          <a:endParaRPr lang="en-GB"/>
        </a:p>
      </dgm:t>
    </dgm:pt>
    <dgm:pt modelId="{AA59A8A5-FC0A-4857-B21A-FE4404832C73}" type="sibTrans" cxnId="{92C7B70B-2459-4BBB-A42E-01EDF1959064}">
      <dgm:prSet/>
      <dgm:spPr/>
      <dgm:t>
        <a:bodyPr/>
        <a:lstStyle/>
        <a:p>
          <a:endParaRPr lang="en-GB"/>
        </a:p>
      </dgm:t>
    </dgm:pt>
    <dgm:pt modelId="{44DB36DA-FF95-4444-B62F-DFC87987BA8E}" type="pres">
      <dgm:prSet presAssocID="{F29205EB-0551-44F2-8FF2-88E11CDA4A9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F013C503-AD5B-4DCC-8FF1-7E061F78ECB5}" type="pres">
      <dgm:prSet presAssocID="{F29205EB-0551-44F2-8FF2-88E11CDA4A93}" presName="cycle" presStyleCnt="0"/>
      <dgm:spPr/>
    </dgm:pt>
    <dgm:pt modelId="{6A551D89-BE11-4C11-8B80-F0E2863D57CF}" type="pres">
      <dgm:prSet presAssocID="{7651410E-95C0-4FF1-BD9A-4D0E25B9700C}" presName="nodeFirstNode" presStyleLbl="node1" presStyleIdx="0" presStyleCnt="5" custRadScaleRad="9836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B21C194-BD69-4A5A-BD78-BEDB0D8C8846}" type="pres">
      <dgm:prSet presAssocID="{820ED950-E054-40B2-9E02-ED679EE13213}" presName="sibTransFirstNode" presStyleLbl="bgShp" presStyleIdx="0" presStyleCnt="1"/>
      <dgm:spPr/>
      <dgm:t>
        <a:bodyPr/>
        <a:lstStyle/>
        <a:p>
          <a:endParaRPr lang="en-GB"/>
        </a:p>
      </dgm:t>
    </dgm:pt>
    <dgm:pt modelId="{CDCABE5B-4ED8-4149-9F47-4F8B9D9C9A60}" type="pres">
      <dgm:prSet presAssocID="{E76B9590-186E-4C68-9261-918C1327AB3F}" presName="nodeFollowingNodes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5F28F15-C10E-44EB-9D7E-89466BAFF3DA}" type="pres">
      <dgm:prSet presAssocID="{B26C49E4-3BC9-4BC8-9B33-62D980B93341}" presName="nodeFollowingNodes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91927DF-82BF-40D7-AA19-6BC73F76F9E8}" type="pres">
      <dgm:prSet presAssocID="{40C99086-26A4-42B2-89B8-F3F4EDC0C9AC}" presName="nodeFollowingNodes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2BC7EC-D236-4D3E-A1AC-795DDAE9357F}" type="pres">
      <dgm:prSet presAssocID="{2A77DAE3-28CE-45A2-9842-12FCAA22B3FF}" presName="nodeFollowingNodes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DF90833-FDE4-44DF-8D80-0714644DBF9C}" type="presOf" srcId="{2A77DAE3-28CE-45A2-9842-12FCAA22B3FF}" destId="{7C2BC7EC-D236-4D3E-A1AC-795DDAE9357F}" srcOrd="0" destOrd="0" presId="urn:microsoft.com/office/officeart/2005/8/layout/cycle3"/>
    <dgm:cxn modelId="{BE882A65-663D-4C7F-9655-91DDD348CBB7}" type="presOf" srcId="{F29205EB-0551-44F2-8FF2-88E11CDA4A93}" destId="{44DB36DA-FF95-4444-B62F-DFC87987BA8E}" srcOrd="0" destOrd="0" presId="urn:microsoft.com/office/officeart/2005/8/layout/cycle3"/>
    <dgm:cxn modelId="{68B9823E-959A-4182-943F-90662E184200}" srcId="{F29205EB-0551-44F2-8FF2-88E11CDA4A93}" destId="{40C99086-26A4-42B2-89B8-F3F4EDC0C9AC}" srcOrd="3" destOrd="0" parTransId="{AEFED536-BCD4-4154-8AB8-BD62EDB70526}" sibTransId="{2E88BAA7-C8BE-4073-B754-CCC65C8B1136}"/>
    <dgm:cxn modelId="{7CB7A1E8-0B46-44EE-A25C-5DE3444E3A3B}" type="presOf" srcId="{7651410E-95C0-4FF1-BD9A-4D0E25B9700C}" destId="{6A551D89-BE11-4C11-8B80-F0E2863D57CF}" srcOrd="0" destOrd="0" presId="urn:microsoft.com/office/officeart/2005/8/layout/cycle3"/>
    <dgm:cxn modelId="{6CB3F242-F932-4C7D-BF26-78EC41E9DB27}" srcId="{F29205EB-0551-44F2-8FF2-88E11CDA4A93}" destId="{E76B9590-186E-4C68-9261-918C1327AB3F}" srcOrd="1" destOrd="0" parTransId="{2778F1C6-2098-4B0D-AB63-CAB559240FB9}" sibTransId="{FE6F8D17-3601-429A-9424-703D3DCD4E29}"/>
    <dgm:cxn modelId="{45395824-A122-47FE-8678-647789A145EE}" type="presOf" srcId="{40C99086-26A4-42B2-89B8-F3F4EDC0C9AC}" destId="{291927DF-82BF-40D7-AA19-6BC73F76F9E8}" srcOrd="0" destOrd="0" presId="urn:microsoft.com/office/officeart/2005/8/layout/cycle3"/>
    <dgm:cxn modelId="{C4AD055D-6E85-4B32-A998-331CDCF4E5E6}" srcId="{F29205EB-0551-44F2-8FF2-88E11CDA4A93}" destId="{B26C49E4-3BC9-4BC8-9B33-62D980B93341}" srcOrd="2" destOrd="0" parTransId="{A02C3F89-063F-48FF-9C4F-973AFC9AFD73}" sibTransId="{1A5CD66A-0972-40EE-8D40-8CA46786AF99}"/>
    <dgm:cxn modelId="{A1562C1B-2B93-41CC-B147-E2B9B1815D3C}" type="presOf" srcId="{B26C49E4-3BC9-4BC8-9B33-62D980B93341}" destId="{C5F28F15-C10E-44EB-9D7E-89466BAFF3DA}" srcOrd="0" destOrd="0" presId="urn:microsoft.com/office/officeart/2005/8/layout/cycle3"/>
    <dgm:cxn modelId="{92C7B70B-2459-4BBB-A42E-01EDF1959064}" srcId="{F29205EB-0551-44F2-8FF2-88E11CDA4A93}" destId="{2A77DAE3-28CE-45A2-9842-12FCAA22B3FF}" srcOrd="4" destOrd="0" parTransId="{4506F1CE-1925-46AC-A66E-9D4B6868FEAA}" sibTransId="{AA59A8A5-FC0A-4857-B21A-FE4404832C73}"/>
    <dgm:cxn modelId="{D0F99EAA-7C20-40CC-9574-7050707D06F3}" type="presOf" srcId="{E76B9590-186E-4C68-9261-918C1327AB3F}" destId="{CDCABE5B-4ED8-4149-9F47-4F8B9D9C9A60}" srcOrd="0" destOrd="0" presId="urn:microsoft.com/office/officeart/2005/8/layout/cycle3"/>
    <dgm:cxn modelId="{CD192AA1-DC3E-423C-A762-8F459C0D4F6E}" srcId="{F29205EB-0551-44F2-8FF2-88E11CDA4A93}" destId="{7651410E-95C0-4FF1-BD9A-4D0E25B9700C}" srcOrd="0" destOrd="0" parTransId="{AE4D9CF2-4447-4A4D-B24B-89935CBC1A61}" sibTransId="{820ED950-E054-40B2-9E02-ED679EE13213}"/>
    <dgm:cxn modelId="{A9D1A0CC-AD3C-4C2E-B7F9-F13C7FDB16A1}" type="presOf" srcId="{820ED950-E054-40B2-9E02-ED679EE13213}" destId="{8B21C194-BD69-4A5A-BD78-BEDB0D8C8846}" srcOrd="0" destOrd="0" presId="urn:microsoft.com/office/officeart/2005/8/layout/cycle3"/>
    <dgm:cxn modelId="{D13248C0-76E5-4AE6-B598-D491AA051B17}" type="presParOf" srcId="{44DB36DA-FF95-4444-B62F-DFC87987BA8E}" destId="{F013C503-AD5B-4DCC-8FF1-7E061F78ECB5}" srcOrd="0" destOrd="0" presId="urn:microsoft.com/office/officeart/2005/8/layout/cycle3"/>
    <dgm:cxn modelId="{061B53C1-CE5E-46CD-AB1F-9FCC51372546}" type="presParOf" srcId="{F013C503-AD5B-4DCC-8FF1-7E061F78ECB5}" destId="{6A551D89-BE11-4C11-8B80-F0E2863D57CF}" srcOrd="0" destOrd="0" presId="urn:microsoft.com/office/officeart/2005/8/layout/cycle3"/>
    <dgm:cxn modelId="{31E32B31-9217-452A-AAE4-4A8100C3A559}" type="presParOf" srcId="{F013C503-AD5B-4DCC-8FF1-7E061F78ECB5}" destId="{8B21C194-BD69-4A5A-BD78-BEDB0D8C8846}" srcOrd="1" destOrd="0" presId="urn:microsoft.com/office/officeart/2005/8/layout/cycle3"/>
    <dgm:cxn modelId="{610555A8-D9E4-4672-AA2B-BD39470E93E7}" type="presParOf" srcId="{F013C503-AD5B-4DCC-8FF1-7E061F78ECB5}" destId="{CDCABE5B-4ED8-4149-9F47-4F8B9D9C9A60}" srcOrd="2" destOrd="0" presId="urn:microsoft.com/office/officeart/2005/8/layout/cycle3"/>
    <dgm:cxn modelId="{A99D2EC5-1833-4A78-8F8C-ED9B140C7053}" type="presParOf" srcId="{F013C503-AD5B-4DCC-8FF1-7E061F78ECB5}" destId="{C5F28F15-C10E-44EB-9D7E-89466BAFF3DA}" srcOrd="3" destOrd="0" presId="urn:microsoft.com/office/officeart/2005/8/layout/cycle3"/>
    <dgm:cxn modelId="{1D221D1C-AF4A-4A37-9F81-741C4DEB65C1}" type="presParOf" srcId="{F013C503-AD5B-4DCC-8FF1-7E061F78ECB5}" destId="{291927DF-82BF-40D7-AA19-6BC73F76F9E8}" srcOrd="4" destOrd="0" presId="urn:microsoft.com/office/officeart/2005/8/layout/cycle3"/>
    <dgm:cxn modelId="{CA3F8BD5-9E46-42BD-ADD5-88DB728DD8AE}" type="presParOf" srcId="{F013C503-AD5B-4DCC-8FF1-7E061F78ECB5}" destId="{7C2BC7EC-D236-4D3E-A1AC-795DDAE9357F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B21C194-BD69-4A5A-BD78-BEDB0D8C8846}">
      <dsp:nvSpPr>
        <dsp:cNvPr id="0" name=""/>
        <dsp:cNvSpPr/>
      </dsp:nvSpPr>
      <dsp:spPr>
        <a:xfrm>
          <a:off x="803633" y="5765"/>
          <a:ext cx="4329036" cy="4329036"/>
        </a:xfrm>
        <a:prstGeom prst="circularArrow">
          <a:avLst>
            <a:gd name="adj1" fmla="val 5544"/>
            <a:gd name="adj2" fmla="val 330680"/>
            <a:gd name="adj3" fmla="val 13820036"/>
            <a:gd name="adj4" fmla="val 17359177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551D89-BE11-4C11-8B80-F0E2863D57CF}">
      <dsp:nvSpPr>
        <dsp:cNvPr id="0" name=""/>
        <dsp:cNvSpPr/>
      </dsp:nvSpPr>
      <dsp:spPr>
        <a:xfrm>
          <a:off x="1973937" y="30737"/>
          <a:ext cx="1988429" cy="99421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Topic </a:t>
          </a:r>
          <a:r>
            <a:rPr lang="en-GB" sz="1400" kern="1200" dirty="0" smtClean="0"/>
            <a:t>choice-title devised</a:t>
          </a:r>
          <a:endParaRPr lang="en-GB" sz="1400" kern="1200" dirty="0"/>
        </a:p>
      </dsp:txBody>
      <dsp:txXfrm>
        <a:off x="1973937" y="30737"/>
        <a:ext cx="1988429" cy="994214"/>
      </dsp:txXfrm>
    </dsp:sp>
    <dsp:sp modelId="{CDCABE5B-4ED8-4149-9F47-4F8B9D9C9A60}">
      <dsp:nvSpPr>
        <dsp:cNvPr id="0" name=""/>
        <dsp:cNvSpPr/>
      </dsp:nvSpPr>
      <dsp:spPr>
        <a:xfrm>
          <a:off x="3729654" y="1276175"/>
          <a:ext cx="1988429" cy="99421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Literature- what has been written</a:t>
          </a:r>
          <a:endParaRPr lang="en-GB" sz="1400" kern="1200" dirty="0"/>
        </a:p>
      </dsp:txBody>
      <dsp:txXfrm>
        <a:off x="3729654" y="1276175"/>
        <a:ext cx="1988429" cy="994214"/>
      </dsp:txXfrm>
    </dsp:sp>
    <dsp:sp modelId="{C5F28F15-C10E-44EB-9D7E-89466BAFF3DA}">
      <dsp:nvSpPr>
        <dsp:cNvPr id="0" name=""/>
        <dsp:cNvSpPr/>
      </dsp:nvSpPr>
      <dsp:spPr>
        <a:xfrm>
          <a:off x="3059030" y="3340145"/>
          <a:ext cx="1988429" cy="99421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RO devised to answer title   </a:t>
          </a:r>
          <a:endParaRPr lang="en-GB" sz="1400" kern="1200" dirty="0"/>
        </a:p>
      </dsp:txBody>
      <dsp:txXfrm>
        <a:off x="3059030" y="3340145"/>
        <a:ext cx="1988429" cy="994214"/>
      </dsp:txXfrm>
    </dsp:sp>
    <dsp:sp modelId="{291927DF-82BF-40D7-AA19-6BC73F76F9E8}">
      <dsp:nvSpPr>
        <dsp:cNvPr id="0" name=""/>
        <dsp:cNvSpPr/>
      </dsp:nvSpPr>
      <dsp:spPr>
        <a:xfrm>
          <a:off x="888843" y="3340145"/>
          <a:ext cx="1988429" cy="99421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Research methods fitted to purpose</a:t>
          </a:r>
        </a:p>
      </dsp:txBody>
      <dsp:txXfrm>
        <a:off x="888843" y="3340145"/>
        <a:ext cx="1988429" cy="994214"/>
      </dsp:txXfrm>
    </dsp:sp>
    <dsp:sp modelId="{7C2BC7EC-D236-4D3E-A1AC-795DDAE9357F}">
      <dsp:nvSpPr>
        <dsp:cNvPr id="0" name=""/>
        <dsp:cNvSpPr/>
      </dsp:nvSpPr>
      <dsp:spPr>
        <a:xfrm>
          <a:off x="218219" y="1276175"/>
          <a:ext cx="1988429" cy="99421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Analysis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Conclusion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Recommendations </a:t>
          </a:r>
          <a:endParaRPr lang="en-GB" sz="1400" kern="1200" dirty="0"/>
        </a:p>
      </dsp:txBody>
      <dsp:txXfrm>
        <a:off x="218219" y="1276175"/>
        <a:ext cx="1988429" cy="9942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xmlns="" id="{56876A3F-4FE3-4D4F-B92F-16318385074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894516C7-1FF3-F44B-93B1-24B9AA324A7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2462D6D2-C837-49F0-B72F-1B99BD037EE2}" type="datetime1">
              <a:rPr lang="en-GB" smtClean="0"/>
              <a:pPr rtl="0"/>
              <a:t>17/06/2020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EDC6268A-8AA9-4C40-BEFB-029DF3E8113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08E928AC-AE76-324A-BA05-D16BF60C79E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E62C3C4-9460-4343-9283-24A378E2714B}" type="slidenum">
              <a:rPr lang="en-GB" smtClean="0"/>
              <a:pPr rtl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19054897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27DB0EB9-D549-45F1-BBB8-CA5E62289FF8}" type="datetime1">
              <a:rPr lang="en-GB" noProof="0" smtClean="0"/>
              <a:pPr rtl="0"/>
              <a:t>17/06/2020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6DE8F2A-B3D4-43F2-B39B-CD77F64A1950}" type="slidenum">
              <a:rPr lang="en-GB" noProof="0" smtClean="0"/>
              <a:pPr rtl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xmlns="" val="44617796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6DE8F2A-B3D4-43F2-B39B-CD77F64A1950}" type="slidenum">
              <a:rPr lang="en-GB" smtClean="0"/>
              <a:pPr rtl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6814376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6DE8F2A-B3D4-43F2-B39B-CD77F64A1950}" type="slidenum">
              <a:rPr lang="en-GB" smtClean="0"/>
              <a:pPr rtl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707722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6DE8F2A-B3D4-43F2-B39B-CD77F64A1950}" type="slidenum">
              <a:rPr lang="en-GB" smtClean="0"/>
              <a:pPr rtl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6632470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6DE8F2A-B3D4-43F2-B39B-CD77F64A1950}" type="slidenum">
              <a:rPr lang="en-GB" smtClean="0"/>
              <a:pPr rtl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3210779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6DE8F2A-B3D4-43F2-B39B-CD77F64A1950}" type="slidenum">
              <a:rPr lang="en-GB" smtClean="0"/>
              <a:pPr rtl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9587860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xmlns="" id="{8B934246-87B1-4444-9DCA-06622CAD550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23992" y="124953"/>
            <a:ext cx="11944014" cy="4372387"/>
          </a:xfrm>
          <a:custGeom>
            <a:avLst/>
            <a:gdLst>
              <a:gd name="connsiteX0" fmla="*/ 0 w 11944014"/>
              <a:gd name="connsiteY0" fmla="*/ 0 h 4372387"/>
              <a:gd name="connsiteX1" fmla="*/ 11944014 w 11944014"/>
              <a:gd name="connsiteY1" fmla="*/ 0 h 4372387"/>
              <a:gd name="connsiteX2" fmla="*/ 11944014 w 11944014"/>
              <a:gd name="connsiteY2" fmla="*/ 4064314 h 4372387"/>
              <a:gd name="connsiteX3" fmla="*/ 11419539 w 11944014"/>
              <a:gd name="connsiteY3" fmla="*/ 4152711 h 4372387"/>
              <a:gd name="connsiteX4" fmla="*/ 4857299 w 11944014"/>
              <a:gd name="connsiteY4" fmla="*/ 3772522 h 4372387"/>
              <a:gd name="connsiteX5" fmla="*/ 510557 w 11944014"/>
              <a:gd name="connsiteY5" fmla="*/ 3115117 h 4372387"/>
              <a:gd name="connsiteX6" fmla="*/ 0 w 11944014"/>
              <a:gd name="connsiteY6" fmla="*/ 3085767 h 43723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944014" h="4372387">
                <a:moveTo>
                  <a:pt x="0" y="0"/>
                </a:moveTo>
                <a:lnTo>
                  <a:pt x="11944014" y="0"/>
                </a:lnTo>
                <a:lnTo>
                  <a:pt x="11944014" y="4064314"/>
                </a:lnTo>
                <a:lnTo>
                  <a:pt x="11419539" y="4152711"/>
                </a:lnTo>
                <a:cubicBezTo>
                  <a:pt x="10120431" y="4379826"/>
                  <a:pt x="8581267" y="4634432"/>
                  <a:pt x="4857299" y="3772522"/>
                </a:cubicBezTo>
                <a:cubicBezTo>
                  <a:pt x="3261016" y="3403063"/>
                  <a:pt x="1951876" y="3212078"/>
                  <a:pt x="510557" y="3115117"/>
                </a:cubicBezTo>
                <a:lnTo>
                  <a:pt x="0" y="308576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ctr" anchorCtr="1">
            <a:noAutofit/>
          </a:bodyPr>
          <a:lstStyle>
            <a:lvl1pPr marL="0" indent="0">
              <a:buNone/>
              <a:defRPr lang="en-GB" sz="1800" dirty="0"/>
            </a:lvl1pPr>
          </a:lstStyle>
          <a:p>
            <a:pPr marL="228600" lvl="0" indent="-228600" algn="ctr" rtl="0"/>
            <a:r>
              <a:rPr lang="en-GB" noProof="0" dirty="0"/>
              <a:t>Insert image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xmlns="" id="{1E99C6B2-05CE-48A7-8696-CEC64BE74DF5}"/>
              </a:ext>
            </a:extLst>
          </p:cNvPr>
          <p:cNvSpPr/>
          <p:nvPr userDrawn="1"/>
        </p:nvSpPr>
        <p:spPr>
          <a:xfrm>
            <a:off x="-1" y="0"/>
            <a:ext cx="12192001" cy="6858000"/>
          </a:xfrm>
          <a:custGeom>
            <a:avLst/>
            <a:gdLst>
              <a:gd name="connsiteX0" fmla="*/ 123993 w 12192001"/>
              <a:gd name="connsiteY0" fmla="*/ 123993 h 6858000"/>
              <a:gd name="connsiteX1" fmla="*/ 123993 w 12192001"/>
              <a:gd name="connsiteY1" fmla="*/ 3209760 h 6858000"/>
              <a:gd name="connsiteX2" fmla="*/ 634550 w 12192001"/>
              <a:gd name="connsiteY2" fmla="*/ 3239110 h 6858000"/>
              <a:gd name="connsiteX3" fmla="*/ 4981292 w 12192001"/>
              <a:gd name="connsiteY3" fmla="*/ 3896515 h 6858000"/>
              <a:gd name="connsiteX4" fmla="*/ 11543532 w 12192001"/>
              <a:gd name="connsiteY4" fmla="*/ 4276704 h 6858000"/>
              <a:gd name="connsiteX5" fmla="*/ 12068007 w 12192001"/>
              <a:gd name="connsiteY5" fmla="*/ 4188307 h 6858000"/>
              <a:gd name="connsiteX6" fmla="*/ 12068007 w 12192001"/>
              <a:gd name="connsiteY6" fmla="*/ 123993 h 6858000"/>
              <a:gd name="connsiteX7" fmla="*/ 0 w 12192001"/>
              <a:gd name="connsiteY7" fmla="*/ 0 h 6858000"/>
              <a:gd name="connsiteX8" fmla="*/ 12192000 w 12192001"/>
              <a:gd name="connsiteY8" fmla="*/ 0 h 6858000"/>
              <a:gd name="connsiteX9" fmla="*/ 12192000 w 12192001"/>
              <a:gd name="connsiteY9" fmla="*/ 4167393 h 6858000"/>
              <a:gd name="connsiteX10" fmla="*/ 12192001 w 12192001"/>
              <a:gd name="connsiteY10" fmla="*/ 4167393 h 6858000"/>
              <a:gd name="connsiteX11" fmla="*/ 12192001 w 12192001"/>
              <a:gd name="connsiteY11" fmla="*/ 4799849 h 6858000"/>
              <a:gd name="connsiteX12" fmla="*/ 12192001 w 12192001"/>
              <a:gd name="connsiteY12" fmla="*/ 4950491 h 6858000"/>
              <a:gd name="connsiteX13" fmla="*/ 12192001 w 12192001"/>
              <a:gd name="connsiteY13" fmla="*/ 6858000 h 6858000"/>
              <a:gd name="connsiteX14" fmla="*/ 12192000 w 12192001"/>
              <a:gd name="connsiteY14" fmla="*/ 6858000 h 6858000"/>
              <a:gd name="connsiteX15" fmla="*/ 1 w 12192001"/>
              <a:gd name="connsiteY15" fmla="*/ 6858000 h 6858000"/>
              <a:gd name="connsiteX16" fmla="*/ 0 w 12192001"/>
              <a:gd name="connsiteY1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1" h="6858000">
                <a:moveTo>
                  <a:pt x="123993" y="123993"/>
                </a:moveTo>
                <a:lnTo>
                  <a:pt x="123993" y="3209760"/>
                </a:lnTo>
                <a:lnTo>
                  <a:pt x="634550" y="3239110"/>
                </a:lnTo>
                <a:cubicBezTo>
                  <a:pt x="2075869" y="3336071"/>
                  <a:pt x="3385009" y="3527056"/>
                  <a:pt x="4981292" y="3896515"/>
                </a:cubicBezTo>
                <a:cubicBezTo>
                  <a:pt x="8705260" y="4758425"/>
                  <a:pt x="10244424" y="4503819"/>
                  <a:pt x="11543532" y="4276704"/>
                </a:cubicBezTo>
                <a:lnTo>
                  <a:pt x="12068007" y="4188307"/>
                </a:lnTo>
                <a:lnTo>
                  <a:pt x="12068007" y="123993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4167393"/>
                </a:lnTo>
                <a:lnTo>
                  <a:pt x="12192001" y="4167393"/>
                </a:lnTo>
                <a:lnTo>
                  <a:pt x="12192001" y="4799849"/>
                </a:lnTo>
                <a:lnTo>
                  <a:pt x="12192001" y="4950491"/>
                </a:lnTo>
                <a:lnTo>
                  <a:pt x="12192001" y="6858000"/>
                </a:lnTo>
                <a:lnTo>
                  <a:pt x="12192000" y="6858000"/>
                </a:lnTo>
                <a:lnTo>
                  <a:pt x="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A174F0C-3444-43F9-9DFF-354C44272A6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94871" y="5603181"/>
            <a:ext cx="9144000" cy="341632"/>
          </a:xfrm>
        </p:spPr>
        <p:txBody>
          <a:bodyPr vert="horz" lIns="91440" tIns="45720" rIns="91440" bIns="45720" rtlCol="0">
            <a:spAutoFit/>
          </a:bodyPr>
          <a:lstStyle>
            <a:lvl1pPr marL="0" indent="0">
              <a:buNone/>
              <a:defRPr lang="en-GB" sz="1800" dirty="0">
                <a:solidFill>
                  <a:schemeClr val="accent2">
                    <a:lumMod val="50000"/>
                  </a:schemeClr>
                </a:solidFill>
                <a:latin typeface="+mn-lt"/>
              </a:defRPr>
            </a:lvl1pPr>
          </a:lstStyle>
          <a:p>
            <a:pPr marL="228600" lvl="0" indent="-228600" rtl="0"/>
            <a:r>
              <a:rPr lang="en-GB" noProof="0"/>
              <a:t>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11612A-63A3-4175-9F77-FA03CCD38D4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4871" y="4901450"/>
            <a:ext cx="10607040" cy="701731"/>
          </a:xfrm>
        </p:spPr>
        <p:txBody>
          <a:bodyPr vert="horz" lIns="91440" tIns="45720" rIns="91440" bIns="45720" rtlCol="0" anchor="b">
            <a:spAutoFit/>
          </a:bodyPr>
          <a:lstStyle>
            <a:lvl1pPr>
              <a:defRPr lang="en-GB" sz="4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marL="0" lvl="0" rtl="0"/>
            <a:r>
              <a:rPr lang="en-GB" noProof="0"/>
              <a:t>Title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45C25376-E6F9-4E5A-A81D-E7FA342FB230}"/>
              </a:ext>
            </a:extLst>
          </p:cNvPr>
          <p:cNvSpPr/>
          <p:nvPr userDrawn="1"/>
        </p:nvSpPr>
        <p:spPr>
          <a:xfrm>
            <a:off x="435429" y="4726452"/>
            <a:ext cx="72571" cy="1371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xmlns="" val="11704841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2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xmlns="" id="{D314F9CD-0693-4A94-A67A-F71413300A64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1999" cy="3962400"/>
          </a:xfr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ctr" anchorCtr="1">
            <a:noAutofit/>
          </a:bodyPr>
          <a:lstStyle>
            <a:lvl1pPr marL="0" indent="0">
              <a:buNone/>
              <a:defRPr lang="en-GB" sz="1800" dirty="0"/>
            </a:lvl1pPr>
          </a:lstStyle>
          <a:p>
            <a:pPr marL="228600" lvl="0" indent="-228600" algn="ctr" rtl="0"/>
            <a:r>
              <a:rPr lang="en-GB" noProof="0" dirty="0"/>
              <a:t>Insert image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A174F0C-3444-43F9-9DFF-354C44272A6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94871" y="5603181"/>
            <a:ext cx="9144000" cy="341632"/>
          </a:xfrm>
        </p:spPr>
        <p:txBody>
          <a:bodyPr vert="horz" lIns="91440" tIns="45720" rIns="91440" bIns="45720" rtlCol="0">
            <a:spAutoFit/>
          </a:bodyPr>
          <a:lstStyle>
            <a:lvl1pPr marL="0" indent="0">
              <a:buNone/>
              <a:defRPr lang="en-GB" sz="1800" dirty="0">
                <a:solidFill>
                  <a:schemeClr val="accent3"/>
                </a:solidFill>
                <a:latin typeface="+mn-lt"/>
              </a:defRPr>
            </a:lvl1pPr>
          </a:lstStyle>
          <a:p>
            <a:pPr marL="228600" lvl="0" indent="-228600" rtl="0"/>
            <a:r>
              <a:rPr lang="en-GB" noProof="0"/>
              <a:t>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11612A-63A3-4175-9F77-FA03CCD38D4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4871" y="4901450"/>
            <a:ext cx="10607040" cy="701731"/>
          </a:xfrm>
        </p:spPr>
        <p:txBody>
          <a:bodyPr vert="horz" lIns="91440" tIns="45720" rIns="91440" bIns="45720" rtlCol="0" anchor="b">
            <a:spAutoFit/>
          </a:bodyPr>
          <a:lstStyle>
            <a:lvl1pPr>
              <a:defRPr lang="en-GB" sz="4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marL="0" lvl="0" rtl="0"/>
            <a:r>
              <a:rPr lang="en-GB" noProof="0"/>
              <a:t>Title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45C25376-E6F9-4E5A-A81D-E7FA342FB230}"/>
              </a:ext>
            </a:extLst>
          </p:cNvPr>
          <p:cNvSpPr/>
          <p:nvPr userDrawn="1"/>
        </p:nvSpPr>
        <p:spPr>
          <a:xfrm>
            <a:off x="435429" y="4726452"/>
            <a:ext cx="72571" cy="1371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7B386286-CEE2-E94A-BBC0-0A3723EB14DE}"/>
              </a:ext>
            </a:extLst>
          </p:cNvPr>
          <p:cNvSpPr/>
          <p:nvPr userDrawn="1"/>
        </p:nvSpPr>
        <p:spPr>
          <a:xfrm>
            <a:off x="11008895" y="6220326"/>
            <a:ext cx="866273" cy="6376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9757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6D24BA90-E7BA-471E-AA13-3329EDCD80A2}"/>
              </a:ext>
            </a:extLst>
          </p:cNvPr>
          <p:cNvSpPr/>
          <p:nvPr userDrawn="1"/>
        </p:nvSpPr>
        <p:spPr>
          <a:xfrm flipV="1">
            <a:off x="-1" y="-3"/>
            <a:ext cx="12192001" cy="6858003"/>
          </a:xfrm>
          <a:custGeom>
            <a:avLst/>
            <a:gdLst>
              <a:gd name="connsiteX0" fmla="*/ 9171734 w 12192001"/>
              <a:gd name="connsiteY0" fmla="*/ 2269381 h 6858003"/>
              <a:gd name="connsiteX1" fmla="*/ 4981292 w 12192001"/>
              <a:gd name="connsiteY1" fmla="*/ 1670903 h 6858003"/>
              <a:gd name="connsiteX2" fmla="*/ 634550 w 12192001"/>
              <a:gd name="connsiteY2" fmla="*/ 1013497 h 6858003"/>
              <a:gd name="connsiteX3" fmla="*/ 123993 w 12192001"/>
              <a:gd name="connsiteY3" fmla="*/ 984148 h 6858003"/>
              <a:gd name="connsiteX4" fmla="*/ 123993 w 12192001"/>
              <a:gd name="connsiteY4" fmla="*/ 123993 h 6858003"/>
              <a:gd name="connsiteX5" fmla="*/ 12068007 w 12192001"/>
              <a:gd name="connsiteY5" fmla="*/ 123993 h 6858003"/>
              <a:gd name="connsiteX6" fmla="*/ 12068007 w 12192001"/>
              <a:gd name="connsiteY6" fmla="*/ 1962695 h 6858003"/>
              <a:gd name="connsiteX7" fmla="*/ 11543532 w 12192001"/>
              <a:gd name="connsiteY7" fmla="*/ 2051091 h 6858003"/>
              <a:gd name="connsiteX8" fmla="*/ 9171734 w 12192001"/>
              <a:gd name="connsiteY8" fmla="*/ 2269381 h 6858003"/>
              <a:gd name="connsiteX9" fmla="*/ 1 w 12192001"/>
              <a:gd name="connsiteY9" fmla="*/ 6858003 h 6858003"/>
              <a:gd name="connsiteX10" fmla="*/ 12192001 w 12192001"/>
              <a:gd name="connsiteY10" fmla="*/ 6858003 h 6858003"/>
              <a:gd name="connsiteX11" fmla="*/ 12192001 w 12192001"/>
              <a:gd name="connsiteY11" fmla="*/ 2724879 h 6858003"/>
              <a:gd name="connsiteX12" fmla="*/ 12192001 w 12192001"/>
              <a:gd name="connsiteY12" fmla="*/ 2477360 h 6858003"/>
              <a:gd name="connsiteX13" fmla="*/ 12192001 w 12192001"/>
              <a:gd name="connsiteY13" fmla="*/ 1941781 h 6858003"/>
              <a:gd name="connsiteX14" fmla="*/ 12192000 w 12192001"/>
              <a:gd name="connsiteY14" fmla="*/ 1941781 h 6858003"/>
              <a:gd name="connsiteX15" fmla="*/ 12192000 w 12192001"/>
              <a:gd name="connsiteY15" fmla="*/ 0 h 6858003"/>
              <a:gd name="connsiteX16" fmla="*/ 0 w 12192001"/>
              <a:gd name="connsiteY16" fmla="*/ 0 h 6858003"/>
              <a:gd name="connsiteX17" fmla="*/ 0 w 12192001"/>
              <a:gd name="connsiteY17" fmla="*/ 6858000 h 6858003"/>
              <a:gd name="connsiteX18" fmla="*/ 1 w 12192001"/>
              <a:gd name="connsiteY18" fmla="*/ 6858000 h 6858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92001" h="6858003">
                <a:moveTo>
                  <a:pt x="9171734" y="2269381"/>
                </a:moveTo>
                <a:cubicBezTo>
                  <a:pt x="8159059" y="2253684"/>
                  <a:pt x="6843276" y="2101858"/>
                  <a:pt x="4981292" y="1670903"/>
                </a:cubicBezTo>
                <a:cubicBezTo>
                  <a:pt x="3385010" y="1301444"/>
                  <a:pt x="2075869" y="1110459"/>
                  <a:pt x="634550" y="1013497"/>
                </a:cubicBezTo>
                <a:lnTo>
                  <a:pt x="123993" y="984148"/>
                </a:lnTo>
                <a:lnTo>
                  <a:pt x="123993" y="123993"/>
                </a:lnTo>
                <a:lnTo>
                  <a:pt x="12068007" y="123993"/>
                </a:lnTo>
                <a:lnTo>
                  <a:pt x="12068007" y="1962695"/>
                </a:lnTo>
                <a:lnTo>
                  <a:pt x="11543532" y="2051091"/>
                </a:lnTo>
                <a:cubicBezTo>
                  <a:pt x="10893978" y="2164649"/>
                  <a:pt x="10184410" y="2285079"/>
                  <a:pt x="9171734" y="2269381"/>
                </a:cubicBezTo>
                <a:close/>
                <a:moveTo>
                  <a:pt x="1" y="6858003"/>
                </a:moveTo>
                <a:lnTo>
                  <a:pt x="12192001" y="6858003"/>
                </a:lnTo>
                <a:lnTo>
                  <a:pt x="12192001" y="2724879"/>
                </a:lnTo>
                <a:lnTo>
                  <a:pt x="12192001" y="2477360"/>
                </a:lnTo>
                <a:lnTo>
                  <a:pt x="12192001" y="1941781"/>
                </a:lnTo>
                <a:lnTo>
                  <a:pt x="12192000" y="1941781"/>
                </a:lnTo>
                <a:lnTo>
                  <a:pt x="12192000" y="0"/>
                </a:lnTo>
                <a:lnTo>
                  <a:pt x="0" y="0"/>
                </a:lnTo>
                <a:lnTo>
                  <a:pt x="0" y="6858000"/>
                </a:lnTo>
                <a:lnTo>
                  <a:pt x="1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xmlns="" id="{9467520A-F508-4AA5-BBCF-30AE2B312E0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3992" y="4587876"/>
            <a:ext cx="11944014" cy="2146775"/>
          </a:xfrm>
          <a:custGeom>
            <a:avLst/>
            <a:gdLst>
              <a:gd name="connsiteX0" fmla="*/ 9047741 w 11944014"/>
              <a:gd name="connsiteY0" fmla="*/ 1387 h 2146775"/>
              <a:gd name="connsiteX1" fmla="*/ 11419539 w 11944014"/>
              <a:gd name="connsiteY1" fmla="*/ 219677 h 2146775"/>
              <a:gd name="connsiteX2" fmla="*/ 11944014 w 11944014"/>
              <a:gd name="connsiteY2" fmla="*/ 308073 h 2146775"/>
              <a:gd name="connsiteX3" fmla="*/ 11944014 w 11944014"/>
              <a:gd name="connsiteY3" fmla="*/ 2146775 h 2146775"/>
              <a:gd name="connsiteX4" fmla="*/ 0 w 11944014"/>
              <a:gd name="connsiteY4" fmla="*/ 2146775 h 2146775"/>
              <a:gd name="connsiteX5" fmla="*/ 0 w 11944014"/>
              <a:gd name="connsiteY5" fmla="*/ 1286620 h 2146775"/>
              <a:gd name="connsiteX6" fmla="*/ 510557 w 11944014"/>
              <a:gd name="connsiteY6" fmla="*/ 1257271 h 2146775"/>
              <a:gd name="connsiteX7" fmla="*/ 4857299 w 11944014"/>
              <a:gd name="connsiteY7" fmla="*/ 599865 h 2146775"/>
              <a:gd name="connsiteX8" fmla="*/ 9047741 w 11944014"/>
              <a:gd name="connsiteY8" fmla="*/ 1387 h 2146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944014" h="2146775">
                <a:moveTo>
                  <a:pt x="9047741" y="1387"/>
                </a:moveTo>
                <a:cubicBezTo>
                  <a:pt x="10060417" y="-14311"/>
                  <a:pt x="10769985" y="106119"/>
                  <a:pt x="11419539" y="219677"/>
                </a:cubicBezTo>
                <a:lnTo>
                  <a:pt x="11944014" y="308073"/>
                </a:lnTo>
                <a:lnTo>
                  <a:pt x="11944014" y="2146775"/>
                </a:lnTo>
                <a:lnTo>
                  <a:pt x="0" y="2146775"/>
                </a:lnTo>
                <a:lnTo>
                  <a:pt x="0" y="1286620"/>
                </a:lnTo>
                <a:lnTo>
                  <a:pt x="510557" y="1257271"/>
                </a:lnTo>
                <a:cubicBezTo>
                  <a:pt x="1951876" y="1160309"/>
                  <a:pt x="3261017" y="969324"/>
                  <a:pt x="4857299" y="599865"/>
                </a:cubicBezTo>
                <a:cubicBezTo>
                  <a:pt x="6719283" y="168910"/>
                  <a:pt x="8035066" y="17084"/>
                  <a:pt x="9047741" y="1387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ctr" anchorCtr="1">
            <a:noAutofit/>
          </a:bodyPr>
          <a:lstStyle>
            <a:lvl1pPr marL="0" indent="0">
              <a:buNone/>
              <a:defRPr lang="en-GB" sz="1800" dirty="0"/>
            </a:lvl1pPr>
          </a:lstStyle>
          <a:p>
            <a:pPr marL="228600" lvl="0" indent="-228600" algn="ctr" rtl="0"/>
            <a:r>
              <a:rPr lang="en-GB" noProof="0" dirty="0"/>
              <a:t>Insert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C9A3716-1F35-4634-B53D-27722735B2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6686" y="1611383"/>
            <a:ext cx="9666514" cy="746846"/>
          </a:xfrm>
        </p:spPr>
        <p:txBody>
          <a:bodyPr rtlCol="0" anchor="t">
            <a:noAutofit/>
          </a:bodyPr>
          <a:lstStyle>
            <a:lvl1pPr>
              <a:defRPr sz="4800" spc="-1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Section Header 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F96A4796-E4C0-42FE-9F82-5D46B8789E2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96686" y="2464424"/>
            <a:ext cx="9666514" cy="221599"/>
          </a:xfrm>
        </p:spPr>
        <p:txBody>
          <a:bodyPr tIns="0" bIns="0" rtlCol="0">
            <a:spAutoFit/>
          </a:bodyPr>
          <a:lstStyle>
            <a:lvl1pPr marL="0" indent="0">
              <a:buNone/>
              <a:defRPr sz="16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560C8850-C2CD-4E0B-AA6F-6B884EB94B4B}"/>
              </a:ext>
            </a:extLst>
          </p:cNvPr>
          <p:cNvSpPr/>
          <p:nvPr userDrawn="1"/>
        </p:nvSpPr>
        <p:spPr>
          <a:xfrm>
            <a:off x="435429" y="1532049"/>
            <a:ext cx="72571" cy="1371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80D3D7B7-CDD7-4664-B2D8-6F60FEAEAC45}"/>
              </a:ext>
            </a:extLst>
          </p:cNvPr>
          <p:cNvSpPr/>
          <p:nvPr userDrawn="1"/>
        </p:nvSpPr>
        <p:spPr>
          <a:xfrm>
            <a:off x="11360016" y="6369050"/>
            <a:ext cx="335909" cy="488950"/>
          </a:xfrm>
          <a:prstGeom prst="rect">
            <a:avLst/>
          </a:prstGeom>
          <a:solidFill>
            <a:schemeClr val="bg2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xmlns="" id="{9E81145E-5F17-4CB6-9E17-ECF3BB38DE75}"/>
              </a:ext>
            </a:extLst>
          </p:cNvPr>
          <p:cNvSpPr txBox="1">
            <a:spLocks/>
          </p:cNvSpPr>
          <p:nvPr userDrawn="1"/>
        </p:nvSpPr>
        <p:spPr>
          <a:xfrm>
            <a:off x="11360016" y="6369050"/>
            <a:ext cx="335909" cy="365125"/>
          </a:xfrm>
          <a:prstGeom prst="rect">
            <a:avLst/>
          </a:prstGeom>
          <a:solidFill>
            <a:schemeClr val="accent2"/>
          </a:solidFill>
        </p:spPr>
        <p:txBody>
          <a:bodyPr vert="horz" lIns="0" tIns="45720" rIns="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000" b="0" kern="1200">
                <a:solidFill>
                  <a:srgbClr val="01C6FD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78048C4E-7BD1-46A5-B2F2-6AD408DAAD47}" type="slidenum">
              <a:rPr lang="en-GB" b="1" noProof="0" smtClean="0">
                <a:solidFill>
                  <a:schemeClr val="bg1"/>
                </a:solidFill>
              </a:rPr>
              <a:pPr rtl="0"/>
              <a:t>‹#›</a:t>
            </a:fld>
            <a:endParaRPr lang="en-GB" b="1" noProof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9139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4">
            <a:extLst>
              <a:ext uri="{FF2B5EF4-FFF2-40B4-BE49-F238E27FC236}">
                <a16:creationId xmlns:a16="http://schemas.microsoft.com/office/drawing/2014/main" xmlns="" id="{A836EFBB-5449-47CB-96D6-CB08287F755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1999" cy="6858000"/>
          </a:xfr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ctr" anchorCtr="1">
            <a:noAutofit/>
          </a:bodyPr>
          <a:lstStyle>
            <a:lvl1pPr marL="0" indent="0">
              <a:buNone/>
              <a:defRPr lang="en-GB" sz="1800" dirty="0">
                <a:solidFill>
                  <a:schemeClr val="tx1"/>
                </a:solidFill>
              </a:defRPr>
            </a:lvl1pPr>
          </a:lstStyle>
          <a:p>
            <a:pPr marL="228600" lvl="0" indent="-228600" algn="ctr" rtl="0"/>
            <a:r>
              <a:rPr lang="en-GB" noProof="0" dirty="0"/>
              <a:t>Insert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C9A3716-1F35-4634-B53D-27722735B2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6686" y="3860800"/>
            <a:ext cx="9666514" cy="1686720"/>
          </a:xfrm>
        </p:spPr>
        <p:txBody>
          <a:bodyPr rtlCol="0" anchor="b">
            <a:noAutofit/>
          </a:bodyPr>
          <a:lstStyle>
            <a:lvl1pPr>
              <a:defRPr sz="4800" spc="-15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Section Header 2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F96A4796-E4C0-42FE-9F82-5D46B8789E2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96686" y="5610170"/>
            <a:ext cx="9666514" cy="221599"/>
          </a:xfrm>
        </p:spPr>
        <p:txBody>
          <a:bodyPr tIns="0" bIns="0" rtlCol="0">
            <a:spAutoFit/>
          </a:bodyPr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5B68A07C-35C9-40A7-8487-9EAD314C595A}"/>
              </a:ext>
            </a:extLst>
          </p:cNvPr>
          <p:cNvSpPr/>
          <p:nvPr userDrawn="1"/>
        </p:nvSpPr>
        <p:spPr>
          <a:xfrm>
            <a:off x="11360016" y="6369050"/>
            <a:ext cx="335909" cy="488950"/>
          </a:xfrm>
          <a:prstGeom prst="rect">
            <a:avLst/>
          </a:prstGeom>
          <a:solidFill>
            <a:schemeClr val="bg2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xmlns="" id="{CE9143E8-1B27-4F08-9F20-BE30B14AC24E}"/>
              </a:ext>
            </a:extLst>
          </p:cNvPr>
          <p:cNvSpPr txBox="1">
            <a:spLocks/>
          </p:cNvSpPr>
          <p:nvPr userDrawn="1"/>
        </p:nvSpPr>
        <p:spPr>
          <a:xfrm>
            <a:off x="11360016" y="6369050"/>
            <a:ext cx="335909" cy="365125"/>
          </a:xfrm>
          <a:prstGeom prst="rect">
            <a:avLst/>
          </a:prstGeom>
          <a:solidFill>
            <a:schemeClr val="accent2"/>
          </a:solidFill>
        </p:spPr>
        <p:txBody>
          <a:bodyPr vert="horz" lIns="0" tIns="45720" rIns="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000" b="0" kern="1200">
                <a:solidFill>
                  <a:srgbClr val="01C6FD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78048C4E-7BD1-46A5-B2F2-6AD408DAAD47}" type="slidenum">
              <a:rPr lang="en-GB" b="1" noProof="0" smtClean="0">
                <a:solidFill>
                  <a:schemeClr val="bg1"/>
                </a:solidFill>
              </a:rPr>
              <a:pPr rtl="0"/>
              <a:t>‹#›</a:t>
            </a:fld>
            <a:endParaRPr lang="en-GB" b="1" noProof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47055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xmlns="" id="{53B0C39E-3796-4132-81FF-5A58EAF300A5}"/>
              </a:ext>
            </a:extLst>
          </p:cNvPr>
          <p:cNvSpPr/>
          <p:nvPr userDrawn="1"/>
        </p:nvSpPr>
        <p:spPr>
          <a:xfrm>
            <a:off x="-2" y="0"/>
            <a:ext cx="12192001" cy="6858000"/>
          </a:xfrm>
          <a:prstGeom prst="frame">
            <a:avLst>
              <a:gd name="adj1" fmla="val 173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0FA6C5C5-5069-4AE6-8A3D-3F2C6B9506E4}"/>
              </a:ext>
            </a:extLst>
          </p:cNvPr>
          <p:cNvSpPr/>
          <p:nvPr userDrawn="1"/>
        </p:nvSpPr>
        <p:spPr>
          <a:xfrm>
            <a:off x="446314" y="-1"/>
            <a:ext cx="1188720" cy="1280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C8943364-C409-4EE8-8020-9809E6B2B1AA}"/>
              </a:ext>
            </a:extLst>
          </p:cNvPr>
          <p:cNvSpPr/>
          <p:nvPr userDrawn="1"/>
        </p:nvSpPr>
        <p:spPr>
          <a:xfrm>
            <a:off x="11360016" y="6369050"/>
            <a:ext cx="335909" cy="488950"/>
          </a:xfrm>
          <a:prstGeom prst="rect">
            <a:avLst/>
          </a:prstGeom>
          <a:solidFill>
            <a:schemeClr val="bg2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xmlns="" id="{A67D090F-9522-445C-B984-52BE590455DC}"/>
              </a:ext>
            </a:extLst>
          </p:cNvPr>
          <p:cNvSpPr txBox="1">
            <a:spLocks/>
          </p:cNvSpPr>
          <p:nvPr userDrawn="1"/>
        </p:nvSpPr>
        <p:spPr>
          <a:xfrm>
            <a:off x="11360016" y="6369050"/>
            <a:ext cx="335909" cy="365125"/>
          </a:xfrm>
          <a:prstGeom prst="rect">
            <a:avLst/>
          </a:prstGeom>
          <a:solidFill>
            <a:schemeClr val="accent2"/>
          </a:solidFill>
        </p:spPr>
        <p:txBody>
          <a:bodyPr vert="horz" lIns="0" tIns="45720" rIns="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000" b="0" kern="1200">
                <a:solidFill>
                  <a:srgbClr val="01C6FD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78048C4E-7BD1-46A5-B2F2-6AD408DAAD47}" type="slidenum">
              <a:rPr lang="en-GB" b="1" noProof="0" smtClean="0">
                <a:solidFill>
                  <a:schemeClr val="bg1"/>
                </a:solidFill>
              </a:rPr>
              <a:pPr rtl="0"/>
              <a:t>‹#›</a:t>
            </a:fld>
            <a:endParaRPr lang="en-GB" b="1" noProof="0" dirty="0">
              <a:solidFill>
                <a:schemeClr val="bg1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xmlns="" id="{00F7C607-177E-BC4B-9F1D-E0CD83EF04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xmlns="" id="{3B7F86AE-7774-0B40-8944-DF91C77B02F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6315" y="1463040"/>
            <a:ext cx="8030935" cy="4770098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spcBef>
                <a:spcPts val="600"/>
              </a:spcBef>
              <a:spcAft>
                <a:spcPts val="1200"/>
              </a:spcAft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1200"/>
              </a:spcAft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1200"/>
              </a:spcAft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xmlns="" val="630125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EDEB162-E699-464C-B2EE-136D517A9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314" y="500215"/>
            <a:ext cx="11174186" cy="590931"/>
          </a:xfrm>
        </p:spPr>
        <p:txBody>
          <a:bodyPr vert="horz" wrap="square" lIns="91440" tIns="45720" rIns="91440" bIns="45720" rtlCol="0" anchor="ctr">
            <a:spAutoFit/>
          </a:bodyPr>
          <a:lstStyle>
            <a:lvl1pPr>
              <a:defRPr lang="en-GB" sz="3600" spc="-60" dirty="0"/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2618346-1C0B-46DB-AAA6-71C865DE85F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6315" y="1463040"/>
            <a:ext cx="8030935" cy="4770098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spcBef>
                <a:spcPts val="600"/>
              </a:spcBef>
              <a:spcAft>
                <a:spcPts val="1200"/>
              </a:spcAft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1200"/>
              </a:spcAft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1200"/>
              </a:spcAft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0FA6C5C5-5069-4AE6-8A3D-3F2C6B9506E4}"/>
              </a:ext>
            </a:extLst>
          </p:cNvPr>
          <p:cNvSpPr/>
          <p:nvPr userDrawn="1"/>
        </p:nvSpPr>
        <p:spPr>
          <a:xfrm>
            <a:off x="446314" y="-1"/>
            <a:ext cx="1188720" cy="1280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3201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0FA6C5C5-5069-4AE6-8A3D-3F2C6B9506E4}"/>
              </a:ext>
            </a:extLst>
          </p:cNvPr>
          <p:cNvSpPr/>
          <p:nvPr userDrawn="1"/>
        </p:nvSpPr>
        <p:spPr>
          <a:xfrm>
            <a:off x="446314" y="-1"/>
            <a:ext cx="1188720" cy="1280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05328109-BF43-024A-B25B-C69E4098C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 smtClean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xmlns="" val="2145184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xmlns="" id="{53B0C39E-3796-4132-81FF-5A58EAF300A5}"/>
              </a:ext>
            </a:extLst>
          </p:cNvPr>
          <p:cNvSpPr/>
          <p:nvPr userDrawn="1"/>
        </p:nvSpPr>
        <p:spPr>
          <a:xfrm>
            <a:off x="-2" y="0"/>
            <a:ext cx="12192001" cy="6858000"/>
          </a:xfrm>
          <a:prstGeom prst="frame">
            <a:avLst>
              <a:gd name="adj1" fmla="val 173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0FA6C5C5-5069-4AE6-8A3D-3F2C6B9506E4}"/>
              </a:ext>
            </a:extLst>
          </p:cNvPr>
          <p:cNvSpPr/>
          <p:nvPr userDrawn="1"/>
        </p:nvSpPr>
        <p:spPr>
          <a:xfrm>
            <a:off x="446314" y="-1"/>
            <a:ext cx="1188720" cy="1280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C8943364-C409-4EE8-8020-9809E6B2B1AA}"/>
              </a:ext>
            </a:extLst>
          </p:cNvPr>
          <p:cNvSpPr/>
          <p:nvPr userDrawn="1"/>
        </p:nvSpPr>
        <p:spPr>
          <a:xfrm>
            <a:off x="11360016" y="6369050"/>
            <a:ext cx="335909" cy="488950"/>
          </a:xfrm>
          <a:prstGeom prst="rect">
            <a:avLst/>
          </a:prstGeom>
          <a:solidFill>
            <a:schemeClr val="bg2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xmlns="" id="{A67D090F-9522-445C-B984-52BE590455DC}"/>
              </a:ext>
            </a:extLst>
          </p:cNvPr>
          <p:cNvSpPr txBox="1">
            <a:spLocks/>
          </p:cNvSpPr>
          <p:nvPr userDrawn="1"/>
        </p:nvSpPr>
        <p:spPr>
          <a:xfrm>
            <a:off x="11360016" y="6369050"/>
            <a:ext cx="335909" cy="365125"/>
          </a:xfrm>
          <a:prstGeom prst="rect">
            <a:avLst/>
          </a:prstGeom>
          <a:solidFill>
            <a:schemeClr val="accent2"/>
          </a:solidFill>
        </p:spPr>
        <p:txBody>
          <a:bodyPr vert="horz" lIns="0" tIns="45720" rIns="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000" b="0" kern="1200">
                <a:solidFill>
                  <a:srgbClr val="01C6FD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78048C4E-7BD1-46A5-B2F2-6AD408DAAD47}" type="slidenum">
              <a:rPr lang="en-GB" b="1" noProof="0" smtClean="0">
                <a:solidFill>
                  <a:schemeClr val="bg1"/>
                </a:solidFill>
              </a:rPr>
              <a:pPr rtl="0"/>
              <a:t>‹#›</a:t>
            </a:fld>
            <a:endParaRPr lang="en-GB" b="1" noProof="0" dirty="0">
              <a:solidFill>
                <a:schemeClr val="bg1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xmlns="" id="{00F7C607-177E-BC4B-9F1D-E0CD83EF04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16" name="Text Placeholder 4">
            <a:extLst>
              <a:ext uri="{FF2B5EF4-FFF2-40B4-BE49-F238E27FC236}">
                <a16:creationId xmlns:a16="http://schemas.microsoft.com/office/drawing/2014/main" xmlns="" id="{1F05F3BA-65F5-4621-807B-C8B857D01CA9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438900" y="1463346"/>
            <a:ext cx="5181600" cy="487003"/>
          </a:xfrm>
        </p:spPr>
        <p:txBody>
          <a:bodyPr rtlCol="0" anchor="b">
            <a:normAutofit/>
          </a:bodyPr>
          <a:lstStyle>
            <a:lvl1pPr marL="0" indent="0">
              <a:buNone/>
              <a:defRPr sz="1600" b="1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8" name="Content Placeholder 5">
            <a:extLst>
              <a:ext uri="{FF2B5EF4-FFF2-40B4-BE49-F238E27FC236}">
                <a16:creationId xmlns:a16="http://schemas.microsoft.com/office/drawing/2014/main" xmlns="" id="{CDF89E18-CCB2-4D69-AB77-CAB656EC211C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438898" y="2149311"/>
            <a:ext cx="5181601" cy="4040352"/>
          </a:xfrm>
        </p:spPr>
        <p:txBody>
          <a:bodyPr rtlCol="0"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xmlns="" id="{986F9159-693C-4325-939A-8C6869B2246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46314" y="1463346"/>
            <a:ext cx="5306787" cy="487003"/>
          </a:xfrm>
        </p:spPr>
        <p:txBody>
          <a:bodyPr rtlCol="0" anchor="b">
            <a:normAutofit/>
          </a:bodyPr>
          <a:lstStyle>
            <a:lvl1pPr marL="0" indent="0">
              <a:buNone/>
              <a:defRPr sz="1600" b="1">
                <a:solidFill>
                  <a:schemeClr val="accent3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0" name="Content Placeholder 3">
            <a:extLst>
              <a:ext uri="{FF2B5EF4-FFF2-40B4-BE49-F238E27FC236}">
                <a16:creationId xmlns:a16="http://schemas.microsoft.com/office/drawing/2014/main" xmlns="" id="{BEA361C8-0231-48E8-965E-6BB6D606C9FC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46314" y="2149311"/>
            <a:ext cx="5306789" cy="4040352"/>
          </a:xfrm>
        </p:spPr>
        <p:txBody>
          <a:bodyPr rtlCol="0"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xmlns="" val="1015963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hite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0FA6C5C5-5069-4AE6-8A3D-3F2C6B9506E4}"/>
              </a:ext>
            </a:extLst>
          </p:cNvPr>
          <p:cNvSpPr/>
          <p:nvPr userDrawn="1"/>
        </p:nvSpPr>
        <p:spPr>
          <a:xfrm>
            <a:off x="446314" y="-1"/>
            <a:ext cx="1188720" cy="1280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xmlns="" id="{FF7966C8-8738-4743-AE43-80F0C197B6C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71500" y="1509626"/>
            <a:ext cx="4900386" cy="334508"/>
          </a:xfrm>
        </p:spPr>
        <p:txBody>
          <a:bodyPr rtlCol="0">
            <a:noAutofit/>
          </a:bodyPr>
          <a:lstStyle>
            <a:lvl1pPr marL="0" indent="0" algn="l">
              <a:buNone/>
              <a:defRPr sz="1600" b="1">
                <a:solidFill>
                  <a:schemeClr val="accent3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xmlns="" id="{3F93C618-7612-42AB-B890-45E85BD492F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720114" y="1509626"/>
            <a:ext cx="4900386" cy="334508"/>
          </a:xfrm>
        </p:spPr>
        <p:txBody>
          <a:bodyPr rtlCol="0">
            <a:noAutofit/>
          </a:bodyPr>
          <a:lstStyle>
            <a:lvl1pPr marL="0" indent="0" algn="l">
              <a:buNone/>
              <a:defRPr sz="1600" b="1">
                <a:solidFill>
                  <a:schemeClr val="accent6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xmlns="" id="{B1885C44-356C-410C-B697-9BA0E285822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71500" y="2156688"/>
            <a:ext cx="4900386" cy="3561943"/>
          </a:xfrm>
        </p:spPr>
        <p:txBody>
          <a:bodyPr rtlCol="0">
            <a:noAutofit/>
          </a:bodyPr>
          <a:lstStyle>
            <a:lvl1pPr marL="0" indent="0" algn="l">
              <a:buNone/>
              <a:defRPr sz="14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xmlns="" id="{464BC696-49A6-4328-BB42-5566BAC00F8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720114" y="2156688"/>
            <a:ext cx="4900386" cy="3561943"/>
          </a:xfrm>
        </p:spPr>
        <p:txBody>
          <a:bodyPr rtlCol="0">
            <a:noAutofit/>
          </a:bodyPr>
          <a:lstStyle>
            <a:lvl1pPr marL="0" indent="0" algn="l">
              <a:buNone/>
              <a:defRPr sz="14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E0FB9F81-CC7F-5244-95A6-279BE4B51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314" y="500215"/>
            <a:ext cx="11174186" cy="590931"/>
          </a:xfrm>
        </p:spPr>
        <p:txBody>
          <a:bodyPr rtlCol="0"/>
          <a:lstStyle/>
          <a:p>
            <a:pPr rtl="0"/>
            <a:r>
              <a:rPr lang="en-US" noProof="0" smtClean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xmlns="" val="1440253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EDEB162-E699-464C-B2EE-136D517A9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314" y="500215"/>
            <a:ext cx="11174186" cy="590931"/>
          </a:xfrm>
        </p:spPr>
        <p:txBody>
          <a:bodyPr vert="horz" wrap="square" lIns="91440" tIns="45720" rIns="91440" bIns="45720" rtlCol="0" anchor="ctr">
            <a:spAutoFit/>
          </a:bodyPr>
          <a:lstStyle>
            <a:lvl1pPr>
              <a:defRPr lang="en-GB" sz="3600" spc="-60" dirty="0"/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xmlns="" id="{92C6531E-FB8E-4000-B873-B745C681E2F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248876"/>
            <a:ext cx="12192000" cy="2119313"/>
          </a:xfr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ctr" anchorCtr="1">
            <a:noAutofit/>
          </a:bodyPr>
          <a:lstStyle>
            <a:lvl1pPr marL="0" indent="0">
              <a:buNone/>
              <a:defRPr lang="en-GB" sz="1800"/>
            </a:lvl1pPr>
          </a:lstStyle>
          <a:p>
            <a:pPr marL="228600" lvl="0" indent="-228600" algn="ctr" rtl="0"/>
            <a:r>
              <a:rPr lang="en-GB" noProof="0" dirty="0"/>
              <a:t>Insert image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xmlns="" id="{FF7966C8-8738-4743-AE43-80F0C197B6C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35240" y="3802065"/>
            <a:ext cx="9784080" cy="334508"/>
          </a:xfrm>
        </p:spPr>
        <p:txBody>
          <a:bodyPr rtlCol="0">
            <a:noAutofit/>
          </a:bodyPr>
          <a:lstStyle>
            <a:lvl1pPr marL="0" indent="0" algn="l">
              <a:buNone/>
              <a:defRPr sz="1600" b="1">
                <a:solidFill>
                  <a:schemeClr val="accent3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xmlns="" id="{B1885C44-356C-410C-B697-9BA0E285822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35240" y="4294303"/>
            <a:ext cx="9784080" cy="1737360"/>
          </a:xfrm>
        </p:spPr>
        <p:txBody>
          <a:bodyPr rtlCol="0">
            <a:noAutofit/>
          </a:bodyPr>
          <a:lstStyle>
            <a:lvl1pPr marL="0" indent="0" algn="l">
              <a:buNone/>
              <a:defRPr sz="14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05951AB2-D568-4A7E-9408-FADC8BED4119}"/>
              </a:ext>
            </a:extLst>
          </p:cNvPr>
          <p:cNvSpPr/>
          <p:nvPr userDrawn="1"/>
        </p:nvSpPr>
        <p:spPr>
          <a:xfrm>
            <a:off x="446314" y="-1"/>
            <a:ext cx="1188720" cy="1280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4147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Three Sec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0FA6C5C5-5069-4AE6-8A3D-3F2C6B9506E4}"/>
              </a:ext>
            </a:extLst>
          </p:cNvPr>
          <p:cNvSpPr/>
          <p:nvPr userDrawn="1"/>
        </p:nvSpPr>
        <p:spPr>
          <a:xfrm>
            <a:off x="446314" y="-1"/>
            <a:ext cx="1188720" cy="1280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xmlns="" id="{92C6531E-FB8E-4000-B873-B745C681E2F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248876"/>
            <a:ext cx="12192000" cy="2119313"/>
          </a:xfr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ctr" anchorCtr="1">
            <a:noAutofit/>
          </a:bodyPr>
          <a:lstStyle>
            <a:lvl1pPr marL="0" indent="0">
              <a:buNone/>
              <a:defRPr lang="en-GB" sz="1800"/>
            </a:lvl1pPr>
          </a:lstStyle>
          <a:p>
            <a:pPr marL="228600" lvl="0" indent="-228600" algn="ctr" rtl="0"/>
            <a:r>
              <a:rPr lang="en-GB" noProof="0" dirty="0"/>
              <a:t>Insert image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xmlns="" id="{FF7966C8-8738-4743-AE43-80F0C197B6C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35240" y="3802065"/>
            <a:ext cx="2820761" cy="334508"/>
          </a:xfrm>
        </p:spPr>
        <p:txBody>
          <a:bodyPr rtlCol="0">
            <a:noAutofit/>
          </a:bodyPr>
          <a:lstStyle>
            <a:lvl1pPr marL="0" indent="0" algn="ctr">
              <a:buNone/>
              <a:defRPr sz="1600" b="1">
                <a:solidFill>
                  <a:schemeClr val="accent6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xmlns="" id="{3F93C618-7612-42AB-B890-45E85BD492F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23026" y="3802065"/>
            <a:ext cx="2820761" cy="334508"/>
          </a:xfrm>
        </p:spPr>
        <p:txBody>
          <a:bodyPr rtlCol="0">
            <a:noAutofit/>
          </a:bodyPr>
          <a:lstStyle>
            <a:lvl1pPr marL="0" indent="0" algn="ctr">
              <a:buNone/>
              <a:defRPr sz="1600" b="1">
                <a:solidFill>
                  <a:schemeClr val="accent3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xmlns="" id="{08664829-F6FB-4E31-BF5C-C895ADF2BA7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635999" y="3802065"/>
            <a:ext cx="2820761" cy="334508"/>
          </a:xfrm>
        </p:spPr>
        <p:txBody>
          <a:bodyPr rtlCol="0">
            <a:noAutofit/>
          </a:bodyPr>
          <a:lstStyle>
            <a:lvl1pPr marL="0" indent="0" algn="ctr">
              <a:buNone/>
              <a:defRPr sz="1600" b="1">
                <a:solidFill>
                  <a:schemeClr val="accent5">
                    <a:lumMod val="7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xmlns="" id="{B1885C44-356C-410C-B697-9BA0E285822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35240" y="4294303"/>
            <a:ext cx="2820761" cy="1496898"/>
          </a:xfrm>
        </p:spPr>
        <p:txBody>
          <a:bodyPr rtlCol="0">
            <a:noAutofit/>
          </a:bodyPr>
          <a:lstStyle>
            <a:lvl1pPr marL="0" indent="0" algn="l">
              <a:spcAft>
                <a:spcPts val="600"/>
              </a:spcAft>
              <a:buNone/>
              <a:defRPr sz="14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xmlns="" id="{464BC696-49A6-4328-BB42-5566BAC00F8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623026" y="4294303"/>
            <a:ext cx="2820761" cy="1496898"/>
          </a:xfrm>
        </p:spPr>
        <p:txBody>
          <a:bodyPr rtlCol="0">
            <a:noAutofit/>
          </a:bodyPr>
          <a:lstStyle>
            <a:lvl1pPr marL="0" indent="0" algn="l">
              <a:spcAft>
                <a:spcPts val="600"/>
              </a:spcAft>
              <a:buNone/>
              <a:defRPr sz="14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xmlns="" id="{7E9E558E-F7EF-4347-AD3C-FDB2A9BCF61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635999" y="4294303"/>
            <a:ext cx="2820761" cy="1496898"/>
          </a:xfrm>
        </p:spPr>
        <p:txBody>
          <a:bodyPr rtlCol="0">
            <a:noAutofit/>
          </a:bodyPr>
          <a:lstStyle>
            <a:lvl1pPr marL="0" indent="0" algn="l">
              <a:spcAft>
                <a:spcPts val="600"/>
              </a:spcAft>
              <a:buNone/>
              <a:defRPr sz="14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B9AD2AC4-32E8-BC46-848C-BEA37118C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 smtClean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xmlns="" val="25544819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-Page Photo +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4">
            <a:extLst>
              <a:ext uri="{FF2B5EF4-FFF2-40B4-BE49-F238E27FC236}">
                <a16:creationId xmlns:a16="http://schemas.microsoft.com/office/drawing/2014/main" xmlns="" id="{679784BB-7CDD-484B-8F47-9CF1D79993F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299200" y="0"/>
            <a:ext cx="5892800" cy="6858000"/>
          </a:xfr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ctr" anchorCtr="1">
            <a:noAutofit/>
          </a:bodyPr>
          <a:lstStyle>
            <a:lvl1pPr marL="0" indent="0">
              <a:buNone/>
              <a:defRPr lang="en-GB" sz="1800"/>
            </a:lvl1pPr>
          </a:lstStyle>
          <a:p>
            <a:pPr marL="228600" lvl="0" indent="-228600" algn="ctr" rtl="0"/>
            <a:r>
              <a:rPr lang="en-GB" noProof="0" dirty="0"/>
              <a:t>Insert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EDEB162-E699-464C-B2EE-136D517A9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314" y="493776"/>
            <a:ext cx="5170715" cy="1089529"/>
          </a:xfrm>
        </p:spPr>
        <p:txBody>
          <a:bodyPr vert="horz" wrap="square" lIns="91440" tIns="45720" rIns="91440" bIns="45720" rtlCol="0" anchor="ctr">
            <a:spAutoFit/>
          </a:bodyPr>
          <a:lstStyle>
            <a:lvl1pPr>
              <a:defRPr lang="en-GB" sz="3600" spc="-60" dirty="0"/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xmlns="" id="{FF7966C8-8738-4743-AE43-80F0C197B6C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71499" y="2061165"/>
            <a:ext cx="5045529" cy="334508"/>
          </a:xfrm>
        </p:spPr>
        <p:txBody>
          <a:bodyPr rtlCol="0">
            <a:noAutofit/>
          </a:bodyPr>
          <a:lstStyle>
            <a:lvl1pPr marL="0" indent="0" algn="l">
              <a:buNone/>
              <a:defRPr sz="1600" b="1">
                <a:solidFill>
                  <a:schemeClr val="accent3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xmlns="" id="{B1885C44-356C-410C-B697-9BA0E285822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71499" y="2708227"/>
            <a:ext cx="5045529" cy="3561943"/>
          </a:xfrm>
        </p:spPr>
        <p:txBody>
          <a:bodyPr rtlCol="0">
            <a:noAutofit/>
          </a:bodyPr>
          <a:lstStyle>
            <a:lvl1pPr marL="0" indent="0" algn="l">
              <a:buNone/>
              <a:defRPr sz="14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0FA6C5C5-5069-4AE6-8A3D-3F2C6B9506E4}"/>
              </a:ext>
            </a:extLst>
          </p:cNvPr>
          <p:cNvSpPr/>
          <p:nvPr userDrawn="1"/>
        </p:nvSpPr>
        <p:spPr>
          <a:xfrm>
            <a:off x="446314" y="-1"/>
            <a:ext cx="1188720" cy="1280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1E6A75B6-7B4E-496F-A846-0FFBB6E1D164}"/>
              </a:ext>
            </a:extLst>
          </p:cNvPr>
          <p:cNvSpPr/>
          <p:nvPr userDrawn="1"/>
        </p:nvSpPr>
        <p:spPr>
          <a:xfrm>
            <a:off x="11360016" y="6369050"/>
            <a:ext cx="335909" cy="488950"/>
          </a:xfrm>
          <a:prstGeom prst="rect">
            <a:avLst/>
          </a:prstGeom>
          <a:solidFill>
            <a:schemeClr val="bg2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xmlns="" id="{7648ACB4-9C22-4636-800F-578055A5BC10}"/>
              </a:ext>
            </a:extLst>
          </p:cNvPr>
          <p:cNvSpPr txBox="1">
            <a:spLocks/>
          </p:cNvSpPr>
          <p:nvPr userDrawn="1"/>
        </p:nvSpPr>
        <p:spPr>
          <a:xfrm>
            <a:off x="11360016" y="6369050"/>
            <a:ext cx="335909" cy="365125"/>
          </a:xfrm>
          <a:prstGeom prst="rect">
            <a:avLst/>
          </a:prstGeom>
          <a:solidFill>
            <a:schemeClr val="accent2"/>
          </a:solidFill>
        </p:spPr>
        <p:txBody>
          <a:bodyPr vert="horz" lIns="0" tIns="45720" rIns="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000" b="0" kern="1200">
                <a:solidFill>
                  <a:srgbClr val="01C6FD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78048C4E-7BD1-46A5-B2F2-6AD408DAAD47}" type="slidenum">
              <a:rPr lang="en-GB" b="1" noProof="0" smtClean="0">
                <a:solidFill>
                  <a:schemeClr val="bg1"/>
                </a:solidFill>
              </a:rPr>
              <a:pPr rtl="0"/>
              <a:t>‹#›</a:t>
            </a:fld>
            <a:endParaRPr lang="en-GB" b="1" noProof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38724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ocument 3">
            <a:extLst>
              <a:ext uri="{FF2B5EF4-FFF2-40B4-BE49-F238E27FC236}">
                <a16:creationId xmlns:a16="http://schemas.microsoft.com/office/drawing/2014/main" xmlns="" id="{D5C833BC-89A8-4D28-9D63-F45F14D694BF}"/>
              </a:ext>
            </a:extLst>
          </p:cNvPr>
          <p:cNvSpPr/>
          <p:nvPr userDrawn="1"/>
        </p:nvSpPr>
        <p:spPr>
          <a:xfrm flipH="1">
            <a:off x="123987" y="124955"/>
            <a:ext cx="11953415" cy="4408002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17 w 21617"/>
              <a:gd name="connsiteY0" fmla="*/ 0 h 23765"/>
              <a:gd name="connsiteX1" fmla="*/ 21617 w 21617"/>
              <a:gd name="connsiteY1" fmla="*/ 0 h 23765"/>
              <a:gd name="connsiteX2" fmla="*/ 21617 w 21617"/>
              <a:gd name="connsiteY2" fmla="*/ 17322 h 23765"/>
              <a:gd name="connsiteX3" fmla="*/ 0 w 21617"/>
              <a:gd name="connsiteY3" fmla="*/ 22875 h 23765"/>
              <a:gd name="connsiteX4" fmla="*/ 17 w 21617"/>
              <a:gd name="connsiteY4" fmla="*/ 0 h 23765"/>
              <a:gd name="connsiteX0" fmla="*/ 17 w 21617"/>
              <a:gd name="connsiteY0" fmla="*/ 0 h 24368"/>
              <a:gd name="connsiteX1" fmla="*/ 21617 w 21617"/>
              <a:gd name="connsiteY1" fmla="*/ 0 h 24368"/>
              <a:gd name="connsiteX2" fmla="*/ 21617 w 21617"/>
              <a:gd name="connsiteY2" fmla="*/ 17322 h 24368"/>
              <a:gd name="connsiteX3" fmla="*/ 0 w 21617"/>
              <a:gd name="connsiteY3" fmla="*/ 22875 h 24368"/>
              <a:gd name="connsiteX4" fmla="*/ 17 w 21617"/>
              <a:gd name="connsiteY4" fmla="*/ 0 h 24368"/>
              <a:gd name="connsiteX0" fmla="*/ 17 w 21617"/>
              <a:gd name="connsiteY0" fmla="*/ 0 h 24514"/>
              <a:gd name="connsiteX1" fmla="*/ 21617 w 21617"/>
              <a:gd name="connsiteY1" fmla="*/ 0 h 24514"/>
              <a:gd name="connsiteX2" fmla="*/ 21617 w 21617"/>
              <a:gd name="connsiteY2" fmla="*/ 17322 h 24514"/>
              <a:gd name="connsiteX3" fmla="*/ 0 w 21617"/>
              <a:gd name="connsiteY3" fmla="*/ 22875 h 24514"/>
              <a:gd name="connsiteX4" fmla="*/ 17 w 21617"/>
              <a:gd name="connsiteY4" fmla="*/ 0 h 24514"/>
              <a:gd name="connsiteX0" fmla="*/ 17 w 21617"/>
              <a:gd name="connsiteY0" fmla="*/ 0 h 24569"/>
              <a:gd name="connsiteX1" fmla="*/ 21617 w 21617"/>
              <a:gd name="connsiteY1" fmla="*/ 0 h 24569"/>
              <a:gd name="connsiteX2" fmla="*/ 21617 w 21617"/>
              <a:gd name="connsiteY2" fmla="*/ 17322 h 24569"/>
              <a:gd name="connsiteX3" fmla="*/ 0 w 21617"/>
              <a:gd name="connsiteY3" fmla="*/ 22875 h 24569"/>
              <a:gd name="connsiteX4" fmla="*/ 17 w 21617"/>
              <a:gd name="connsiteY4" fmla="*/ 0 h 24569"/>
              <a:gd name="connsiteX0" fmla="*/ 17 w 21617"/>
              <a:gd name="connsiteY0" fmla="*/ 0 h 24698"/>
              <a:gd name="connsiteX1" fmla="*/ 21617 w 21617"/>
              <a:gd name="connsiteY1" fmla="*/ 0 h 24698"/>
              <a:gd name="connsiteX2" fmla="*/ 21617 w 21617"/>
              <a:gd name="connsiteY2" fmla="*/ 17322 h 24698"/>
              <a:gd name="connsiteX3" fmla="*/ 0 w 21617"/>
              <a:gd name="connsiteY3" fmla="*/ 22875 h 24698"/>
              <a:gd name="connsiteX4" fmla="*/ 17 w 21617"/>
              <a:gd name="connsiteY4" fmla="*/ 0 h 24698"/>
              <a:gd name="connsiteX0" fmla="*/ 17 w 21617"/>
              <a:gd name="connsiteY0" fmla="*/ 0 h 24785"/>
              <a:gd name="connsiteX1" fmla="*/ 21617 w 21617"/>
              <a:gd name="connsiteY1" fmla="*/ 0 h 24785"/>
              <a:gd name="connsiteX2" fmla="*/ 21617 w 21617"/>
              <a:gd name="connsiteY2" fmla="*/ 17322 h 24785"/>
              <a:gd name="connsiteX3" fmla="*/ 0 w 21617"/>
              <a:gd name="connsiteY3" fmla="*/ 22875 h 24785"/>
              <a:gd name="connsiteX4" fmla="*/ 17 w 21617"/>
              <a:gd name="connsiteY4" fmla="*/ 0 h 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17" h="24785">
                <a:moveTo>
                  <a:pt x="17" y="0"/>
                </a:moveTo>
                <a:lnTo>
                  <a:pt x="21617" y="0"/>
                </a:lnTo>
                <a:lnTo>
                  <a:pt x="21617" y="17322"/>
                </a:lnTo>
                <a:cubicBezTo>
                  <a:pt x="10919" y="19230"/>
                  <a:pt x="10221" y="28798"/>
                  <a:pt x="0" y="22875"/>
                </a:cubicBezTo>
                <a:cubicBezTo>
                  <a:pt x="6" y="15250"/>
                  <a:pt x="11" y="7625"/>
                  <a:pt x="1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A174F0C-3444-43F9-9DFF-354C44272A6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94871" y="5603181"/>
            <a:ext cx="9144000" cy="341632"/>
          </a:xfrm>
        </p:spPr>
        <p:txBody>
          <a:bodyPr vert="horz" lIns="91440" tIns="45720" rIns="91440" bIns="45720" rtlCol="0">
            <a:spAutoFit/>
          </a:bodyPr>
          <a:lstStyle>
            <a:lvl1pPr marL="0" indent="0">
              <a:buNone/>
              <a:defRPr lang="en-GB" sz="1800" dirty="0">
                <a:solidFill>
                  <a:schemeClr val="accent2">
                    <a:lumMod val="50000"/>
                  </a:schemeClr>
                </a:solidFill>
                <a:latin typeface="+mn-lt"/>
              </a:defRPr>
            </a:lvl1pPr>
          </a:lstStyle>
          <a:p>
            <a:pPr marL="228600" lvl="0" indent="-228600" rtl="0"/>
            <a:r>
              <a:rPr lang="en-GB" noProof="0"/>
              <a:t>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11612A-63A3-4175-9F77-FA03CCD38D4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4871" y="4901450"/>
            <a:ext cx="10607040" cy="701731"/>
          </a:xfrm>
        </p:spPr>
        <p:txBody>
          <a:bodyPr vert="horz" lIns="91440" tIns="45720" rIns="91440" bIns="45720" rtlCol="0" anchor="b">
            <a:spAutoFit/>
          </a:bodyPr>
          <a:lstStyle>
            <a:lvl1pPr>
              <a:defRPr lang="en-GB" sz="4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marL="0" lvl="0" rtl="0"/>
            <a:r>
              <a:rPr lang="en-GB" noProof="0"/>
              <a:t>Title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45C25376-E6F9-4E5A-A81D-E7FA342FB230}"/>
              </a:ext>
            </a:extLst>
          </p:cNvPr>
          <p:cNvSpPr/>
          <p:nvPr userDrawn="1"/>
        </p:nvSpPr>
        <p:spPr>
          <a:xfrm>
            <a:off x="435429" y="4726452"/>
            <a:ext cx="72571" cy="1371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xmlns="" val="35822404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lowchart: Document 3">
            <a:extLst>
              <a:ext uri="{FF2B5EF4-FFF2-40B4-BE49-F238E27FC236}">
                <a16:creationId xmlns:a16="http://schemas.microsoft.com/office/drawing/2014/main" xmlns="" id="{7F75D8AF-79DE-4E2B-A15F-8EC66948BC31}"/>
              </a:ext>
            </a:extLst>
          </p:cNvPr>
          <p:cNvSpPr/>
          <p:nvPr userDrawn="1"/>
        </p:nvSpPr>
        <p:spPr>
          <a:xfrm flipH="1" flipV="1">
            <a:off x="114590" y="4581492"/>
            <a:ext cx="11962815" cy="2152681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17 w 21617"/>
              <a:gd name="connsiteY0" fmla="*/ 0 h 23765"/>
              <a:gd name="connsiteX1" fmla="*/ 21617 w 21617"/>
              <a:gd name="connsiteY1" fmla="*/ 0 h 23765"/>
              <a:gd name="connsiteX2" fmla="*/ 21617 w 21617"/>
              <a:gd name="connsiteY2" fmla="*/ 17322 h 23765"/>
              <a:gd name="connsiteX3" fmla="*/ 0 w 21617"/>
              <a:gd name="connsiteY3" fmla="*/ 22875 h 23765"/>
              <a:gd name="connsiteX4" fmla="*/ 17 w 21617"/>
              <a:gd name="connsiteY4" fmla="*/ 0 h 23765"/>
              <a:gd name="connsiteX0" fmla="*/ 17 w 21617"/>
              <a:gd name="connsiteY0" fmla="*/ 0 h 24368"/>
              <a:gd name="connsiteX1" fmla="*/ 21617 w 21617"/>
              <a:gd name="connsiteY1" fmla="*/ 0 h 24368"/>
              <a:gd name="connsiteX2" fmla="*/ 21617 w 21617"/>
              <a:gd name="connsiteY2" fmla="*/ 17322 h 24368"/>
              <a:gd name="connsiteX3" fmla="*/ 0 w 21617"/>
              <a:gd name="connsiteY3" fmla="*/ 22875 h 24368"/>
              <a:gd name="connsiteX4" fmla="*/ 17 w 21617"/>
              <a:gd name="connsiteY4" fmla="*/ 0 h 24368"/>
              <a:gd name="connsiteX0" fmla="*/ 17 w 21617"/>
              <a:gd name="connsiteY0" fmla="*/ 0 h 24514"/>
              <a:gd name="connsiteX1" fmla="*/ 21617 w 21617"/>
              <a:gd name="connsiteY1" fmla="*/ 0 h 24514"/>
              <a:gd name="connsiteX2" fmla="*/ 21617 w 21617"/>
              <a:gd name="connsiteY2" fmla="*/ 17322 h 24514"/>
              <a:gd name="connsiteX3" fmla="*/ 0 w 21617"/>
              <a:gd name="connsiteY3" fmla="*/ 22875 h 24514"/>
              <a:gd name="connsiteX4" fmla="*/ 17 w 21617"/>
              <a:gd name="connsiteY4" fmla="*/ 0 h 24514"/>
              <a:gd name="connsiteX0" fmla="*/ 17 w 21617"/>
              <a:gd name="connsiteY0" fmla="*/ 0 h 24569"/>
              <a:gd name="connsiteX1" fmla="*/ 21617 w 21617"/>
              <a:gd name="connsiteY1" fmla="*/ 0 h 24569"/>
              <a:gd name="connsiteX2" fmla="*/ 21617 w 21617"/>
              <a:gd name="connsiteY2" fmla="*/ 17322 h 24569"/>
              <a:gd name="connsiteX3" fmla="*/ 0 w 21617"/>
              <a:gd name="connsiteY3" fmla="*/ 22875 h 24569"/>
              <a:gd name="connsiteX4" fmla="*/ 17 w 21617"/>
              <a:gd name="connsiteY4" fmla="*/ 0 h 24569"/>
              <a:gd name="connsiteX0" fmla="*/ 17 w 21617"/>
              <a:gd name="connsiteY0" fmla="*/ 0 h 24698"/>
              <a:gd name="connsiteX1" fmla="*/ 21617 w 21617"/>
              <a:gd name="connsiteY1" fmla="*/ 0 h 24698"/>
              <a:gd name="connsiteX2" fmla="*/ 21617 w 21617"/>
              <a:gd name="connsiteY2" fmla="*/ 17322 h 24698"/>
              <a:gd name="connsiteX3" fmla="*/ 0 w 21617"/>
              <a:gd name="connsiteY3" fmla="*/ 22875 h 24698"/>
              <a:gd name="connsiteX4" fmla="*/ 17 w 21617"/>
              <a:gd name="connsiteY4" fmla="*/ 0 h 24698"/>
              <a:gd name="connsiteX0" fmla="*/ 17 w 21617"/>
              <a:gd name="connsiteY0" fmla="*/ 0 h 24785"/>
              <a:gd name="connsiteX1" fmla="*/ 21617 w 21617"/>
              <a:gd name="connsiteY1" fmla="*/ 0 h 24785"/>
              <a:gd name="connsiteX2" fmla="*/ 21617 w 21617"/>
              <a:gd name="connsiteY2" fmla="*/ 17322 h 24785"/>
              <a:gd name="connsiteX3" fmla="*/ 0 w 21617"/>
              <a:gd name="connsiteY3" fmla="*/ 22875 h 24785"/>
              <a:gd name="connsiteX4" fmla="*/ 17 w 21617"/>
              <a:gd name="connsiteY4" fmla="*/ 0 h 24785"/>
              <a:gd name="connsiteX0" fmla="*/ 34 w 21634"/>
              <a:gd name="connsiteY0" fmla="*/ 0 h 36778"/>
              <a:gd name="connsiteX1" fmla="*/ 21634 w 21634"/>
              <a:gd name="connsiteY1" fmla="*/ 0 h 36778"/>
              <a:gd name="connsiteX2" fmla="*/ 21634 w 21634"/>
              <a:gd name="connsiteY2" fmla="*/ 17322 h 36778"/>
              <a:gd name="connsiteX3" fmla="*/ 0 w 21634"/>
              <a:gd name="connsiteY3" fmla="*/ 35787 h 36778"/>
              <a:gd name="connsiteX4" fmla="*/ 34 w 21634"/>
              <a:gd name="connsiteY4" fmla="*/ 0 h 36778"/>
              <a:gd name="connsiteX0" fmla="*/ 34 w 21634"/>
              <a:gd name="connsiteY0" fmla="*/ 0 h 41874"/>
              <a:gd name="connsiteX1" fmla="*/ 21634 w 21634"/>
              <a:gd name="connsiteY1" fmla="*/ 0 h 41874"/>
              <a:gd name="connsiteX2" fmla="*/ 21634 w 21634"/>
              <a:gd name="connsiteY2" fmla="*/ 17322 h 41874"/>
              <a:gd name="connsiteX3" fmla="*/ 0 w 21634"/>
              <a:gd name="connsiteY3" fmla="*/ 35787 h 41874"/>
              <a:gd name="connsiteX4" fmla="*/ 34 w 21634"/>
              <a:gd name="connsiteY4" fmla="*/ 0 h 41874"/>
              <a:gd name="connsiteX0" fmla="*/ 34 w 21634"/>
              <a:gd name="connsiteY0" fmla="*/ 0 h 42123"/>
              <a:gd name="connsiteX1" fmla="*/ 21634 w 21634"/>
              <a:gd name="connsiteY1" fmla="*/ 0 h 42123"/>
              <a:gd name="connsiteX2" fmla="*/ 21634 w 21634"/>
              <a:gd name="connsiteY2" fmla="*/ 17322 h 42123"/>
              <a:gd name="connsiteX3" fmla="*/ 0 w 21634"/>
              <a:gd name="connsiteY3" fmla="*/ 35787 h 42123"/>
              <a:gd name="connsiteX4" fmla="*/ 34 w 21634"/>
              <a:gd name="connsiteY4" fmla="*/ 0 h 42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34" h="42123">
                <a:moveTo>
                  <a:pt x="34" y="0"/>
                </a:moveTo>
                <a:lnTo>
                  <a:pt x="21634" y="0"/>
                </a:lnTo>
                <a:lnTo>
                  <a:pt x="21634" y="17322"/>
                </a:lnTo>
                <a:cubicBezTo>
                  <a:pt x="10970" y="21444"/>
                  <a:pt x="9198" y="56098"/>
                  <a:pt x="0" y="35787"/>
                </a:cubicBezTo>
                <a:cubicBezTo>
                  <a:pt x="6" y="28162"/>
                  <a:pt x="28" y="7625"/>
                  <a:pt x="34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C9A3716-1F35-4634-B53D-27722735B2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6686" y="1611383"/>
            <a:ext cx="9666514" cy="746846"/>
          </a:xfrm>
        </p:spPr>
        <p:txBody>
          <a:bodyPr rtlCol="0" anchor="t">
            <a:noAutofit/>
          </a:bodyPr>
          <a:lstStyle>
            <a:lvl1pPr>
              <a:defRPr sz="4800" spc="-1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Section Header 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F96A4796-E4C0-42FE-9F82-5D46B8789E2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96686" y="2464424"/>
            <a:ext cx="9666514" cy="221599"/>
          </a:xfrm>
        </p:spPr>
        <p:txBody>
          <a:bodyPr tIns="0" bIns="0" rtlCol="0">
            <a:spAutoFit/>
          </a:bodyPr>
          <a:lstStyle>
            <a:lvl1pPr marL="0" indent="0">
              <a:buNone/>
              <a:defRPr sz="16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560C8850-C2CD-4E0B-AA6F-6B884EB94B4B}"/>
              </a:ext>
            </a:extLst>
          </p:cNvPr>
          <p:cNvSpPr/>
          <p:nvPr userDrawn="1"/>
        </p:nvSpPr>
        <p:spPr>
          <a:xfrm>
            <a:off x="435429" y="1532049"/>
            <a:ext cx="72571" cy="1371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80D3D7B7-CDD7-4664-B2D8-6F60FEAEAC45}"/>
              </a:ext>
            </a:extLst>
          </p:cNvPr>
          <p:cNvSpPr/>
          <p:nvPr userDrawn="1"/>
        </p:nvSpPr>
        <p:spPr>
          <a:xfrm>
            <a:off x="11360016" y="6369050"/>
            <a:ext cx="335909" cy="488950"/>
          </a:xfrm>
          <a:prstGeom prst="rect">
            <a:avLst/>
          </a:prstGeom>
          <a:solidFill>
            <a:schemeClr val="bg2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xmlns="" id="{9E81145E-5F17-4CB6-9E17-ECF3BB38DE75}"/>
              </a:ext>
            </a:extLst>
          </p:cNvPr>
          <p:cNvSpPr txBox="1">
            <a:spLocks/>
          </p:cNvSpPr>
          <p:nvPr userDrawn="1"/>
        </p:nvSpPr>
        <p:spPr>
          <a:xfrm>
            <a:off x="11360016" y="6369050"/>
            <a:ext cx="335909" cy="36512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vert="horz" lIns="0" tIns="45720" rIns="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000" b="0" kern="1200">
                <a:solidFill>
                  <a:srgbClr val="01C6FD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78048C4E-7BD1-46A5-B2F2-6AD408DAAD47}" type="slidenum">
              <a:rPr lang="en-GB" b="1" noProof="0" smtClean="0">
                <a:solidFill>
                  <a:schemeClr val="tx1"/>
                </a:solidFill>
              </a:rPr>
              <a:pPr rtl="0"/>
              <a:t>‹#›</a:t>
            </a:fld>
            <a:endParaRPr lang="en-GB" b="1" noProof="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72193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xmlns="" id="{53B0C39E-3796-4132-81FF-5A58EAF300A5}"/>
              </a:ext>
            </a:extLst>
          </p:cNvPr>
          <p:cNvSpPr/>
          <p:nvPr userDrawn="1"/>
        </p:nvSpPr>
        <p:spPr>
          <a:xfrm>
            <a:off x="-2" y="0"/>
            <a:ext cx="12192001" cy="6858000"/>
          </a:xfrm>
          <a:prstGeom prst="frame">
            <a:avLst>
              <a:gd name="adj1" fmla="val 173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0FA6C5C5-5069-4AE6-8A3D-3F2C6B9506E4}"/>
              </a:ext>
            </a:extLst>
          </p:cNvPr>
          <p:cNvSpPr/>
          <p:nvPr userDrawn="1"/>
        </p:nvSpPr>
        <p:spPr>
          <a:xfrm>
            <a:off x="446314" y="-1"/>
            <a:ext cx="1188720" cy="1280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C8943364-C409-4EE8-8020-9809E6B2B1AA}"/>
              </a:ext>
            </a:extLst>
          </p:cNvPr>
          <p:cNvSpPr/>
          <p:nvPr userDrawn="1"/>
        </p:nvSpPr>
        <p:spPr>
          <a:xfrm>
            <a:off x="11360016" y="6369050"/>
            <a:ext cx="335909" cy="488950"/>
          </a:xfrm>
          <a:prstGeom prst="rect">
            <a:avLst/>
          </a:prstGeom>
          <a:solidFill>
            <a:schemeClr val="bg2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xmlns="" id="{A67D090F-9522-445C-B984-52BE590455DC}"/>
              </a:ext>
            </a:extLst>
          </p:cNvPr>
          <p:cNvSpPr txBox="1">
            <a:spLocks/>
          </p:cNvSpPr>
          <p:nvPr userDrawn="1"/>
        </p:nvSpPr>
        <p:spPr>
          <a:xfrm>
            <a:off x="11360016" y="6369050"/>
            <a:ext cx="335909" cy="365125"/>
          </a:xfrm>
          <a:prstGeom prst="rect">
            <a:avLst/>
          </a:prstGeom>
          <a:solidFill>
            <a:schemeClr val="accent2"/>
          </a:solidFill>
        </p:spPr>
        <p:txBody>
          <a:bodyPr vert="horz" lIns="0" tIns="45720" rIns="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000" b="0" kern="1200">
                <a:solidFill>
                  <a:srgbClr val="01C6FD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78048C4E-7BD1-46A5-B2F2-6AD408DAAD47}" type="slidenum">
              <a:rPr lang="en-GB" b="1" noProof="0" smtClean="0">
                <a:solidFill>
                  <a:schemeClr val="bg1"/>
                </a:solidFill>
              </a:rPr>
              <a:pPr rtl="0"/>
              <a:t>‹#›</a:t>
            </a:fld>
            <a:endParaRPr lang="en-GB" b="1" noProof="0" dirty="0">
              <a:solidFill>
                <a:schemeClr val="bg1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xmlns="" id="{00F7C607-177E-BC4B-9F1D-E0CD83EF04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xmlns="" id="{758E3AAF-44AA-41E0-AE18-8B461598AD07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46314" y="1825625"/>
            <a:ext cx="5306787" cy="435133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xmlns="" id="{FC1B8B60-5429-4EF9-93D0-2CCCF562B916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438900" y="1825625"/>
            <a:ext cx="5181600" cy="435133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xmlns="" val="36947009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xmlns="" id="{53B0C39E-3796-4132-81FF-5A58EAF300A5}"/>
              </a:ext>
            </a:extLst>
          </p:cNvPr>
          <p:cNvSpPr/>
          <p:nvPr userDrawn="1"/>
        </p:nvSpPr>
        <p:spPr>
          <a:xfrm>
            <a:off x="-2" y="0"/>
            <a:ext cx="12192001" cy="6858000"/>
          </a:xfrm>
          <a:prstGeom prst="frame">
            <a:avLst>
              <a:gd name="adj1" fmla="val 173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0FA6C5C5-5069-4AE6-8A3D-3F2C6B9506E4}"/>
              </a:ext>
            </a:extLst>
          </p:cNvPr>
          <p:cNvSpPr/>
          <p:nvPr userDrawn="1"/>
        </p:nvSpPr>
        <p:spPr>
          <a:xfrm>
            <a:off x="446314" y="-1"/>
            <a:ext cx="1188720" cy="1280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C8943364-C409-4EE8-8020-9809E6B2B1AA}"/>
              </a:ext>
            </a:extLst>
          </p:cNvPr>
          <p:cNvSpPr/>
          <p:nvPr userDrawn="1"/>
        </p:nvSpPr>
        <p:spPr>
          <a:xfrm>
            <a:off x="11360016" y="6369050"/>
            <a:ext cx="335909" cy="488950"/>
          </a:xfrm>
          <a:prstGeom prst="rect">
            <a:avLst/>
          </a:prstGeom>
          <a:solidFill>
            <a:schemeClr val="bg2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xmlns="" id="{A67D090F-9522-445C-B984-52BE590455DC}"/>
              </a:ext>
            </a:extLst>
          </p:cNvPr>
          <p:cNvSpPr txBox="1">
            <a:spLocks/>
          </p:cNvSpPr>
          <p:nvPr userDrawn="1"/>
        </p:nvSpPr>
        <p:spPr>
          <a:xfrm>
            <a:off x="11360016" y="6369050"/>
            <a:ext cx="335909" cy="365125"/>
          </a:xfrm>
          <a:prstGeom prst="rect">
            <a:avLst/>
          </a:prstGeom>
          <a:solidFill>
            <a:schemeClr val="accent2"/>
          </a:solidFill>
        </p:spPr>
        <p:txBody>
          <a:bodyPr vert="horz" lIns="0" tIns="45720" rIns="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000" b="0" kern="1200">
                <a:solidFill>
                  <a:srgbClr val="01C6FD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78048C4E-7BD1-46A5-B2F2-6AD408DAAD47}" type="slidenum">
              <a:rPr lang="en-GB" b="1" noProof="0" smtClean="0">
                <a:solidFill>
                  <a:schemeClr val="bg1"/>
                </a:solidFill>
              </a:rPr>
              <a:pPr rtl="0"/>
              <a:t>‹#›</a:t>
            </a:fld>
            <a:endParaRPr lang="en-GB" b="1" noProof="0" dirty="0">
              <a:solidFill>
                <a:schemeClr val="bg1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xmlns="" id="{00F7C607-177E-BC4B-9F1D-E0CD83EF0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4043"/>
            <a:ext cx="3932237" cy="1089529"/>
          </a:xfrm>
        </p:spPr>
        <p:txBody>
          <a:bodyPr rtlCol="0"/>
          <a:lstStyle/>
          <a:p>
            <a:pPr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xmlns="" id="{9B6692B7-0F8A-4381-96B4-5F358BFD1E90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xmlns="" id="{B43535EE-90E2-422C-B7AC-4D346E8D6E0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83188" y="500215"/>
            <a:ext cx="6172200" cy="5368773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xmlns="" val="41764241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xmlns="" id="{53B0C39E-3796-4132-81FF-5A58EAF300A5}"/>
              </a:ext>
            </a:extLst>
          </p:cNvPr>
          <p:cNvSpPr/>
          <p:nvPr userDrawn="1"/>
        </p:nvSpPr>
        <p:spPr>
          <a:xfrm>
            <a:off x="-2" y="0"/>
            <a:ext cx="12192001" cy="6858000"/>
          </a:xfrm>
          <a:prstGeom prst="frame">
            <a:avLst>
              <a:gd name="adj1" fmla="val 173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0FA6C5C5-5069-4AE6-8A3D-3F2C6B9506E4}"/>
              </a:ext>
            </a:extLst>
          </p:cNvPr>
          <p:cNvSpPr/>
          <p:nvPr userDrawn="1"/>
        </p:nvSpPr>
        <p:spPr>
          <a:xfrm>
            <a:off x="446314" y="-1"/>
            <a:ext cx="1188720" cy="1280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C8943364-C409-4EE8-8020-9809E6B2B1AA}"/>
              </a:ext>
            </a:extLst>
          </p:cNvPr>
          <p:cNvSpPr/>
          <p:nvPr userDrawn="1"/>
        </p:nvSpPr>
        <p:spPr>
          <a:xfrm>
            <a:off x="11360016" y="6369050"/>
            <a:ext cx="335909" cy="488950"/>
          </a:xfrm>
          <a:prstGeom prst="rect">
            <a:avLst/>
          </a:prstGeom>
          <a:solidFill>
            <a:schemeClr val="bg2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xmlns="" id="{A67D090F-9522-445C-B984-52BE590455DC}"/>
              </a:ext>
            </a:extLst>
          </p:cNvPr>
          <p:cNvSpPr txBox="1">
            <a:spLocks/>
          </p:cNvSpPr>
          <p:nvPr userDrawn="1"/>
        </p:nvSpPr>
        <p:spPr>
          <a:xfrm>
            <a:off x="11360016" y="6369050"/>
            <a:ext cx="335909" cy="365125"/>
          </a:xfrm>
          <a:prstGeom prst="rect">
            <a:avLst/>
          </a:prstGeom>
          <a:solidFill>
            <a:schemeClr val="accent2"/>
          </a:solidFill>
        </p:spPr>
        <p:txBody>
          <a:bodyPr vert="horz" lIns="0" tIns="45720" rIns="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000" b="0" kern="1200">
                <a:solidFill>
                  <a:srgbClr val="01C6FD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78048C4E-7BD1-46A5-B2F2-6AD408DAAD47}" type="slidenum">
              <a:rPr lang="en-GB" b="1" noProof="0" smtClean="0">
                <a:solidFill>
                  <a:schemeClr val="bg1"/>
                </a:solidFill>
              </a:rPr>
              <a:pPr rtl="0"/>
              <a:t>‹#›</a:t>
            </a:fld>
            <a:endParaRPr lang="en-GB" b="1" noProof="0" dirty="0">
              <a:solidFill>
                <a:schemeClr val="bg1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xmlns="" id="{00F7C607-177E-BC4B-9F1D-E0CD83EF0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4043"/>
            <a:ext cx="3932237" cy="1089529"/>
          </a:xfrm>
        </p:spPr>
        <p:txBody>
          <a:bodyPr rtlCol="0"/>
          <a:lstStyle/>
          <a:p>
            <a:pPr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xmlns="" id="{9B6692B7-0F8A-4381-96B4-5F358BFD1E90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xmlns="" id="{131CB29F-0BE0-476F-B57A-7638E9BFAE7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500215"/>
            <a:ext cx="6172200" cy="5368773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 dirty="0" smtClean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xmlns="" val="16409964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xmlns="" val="21334329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xmlns="" id="{4E46C0F6-F728-4FF0-A7F3-F6AECCD35B3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0650" y="136525"/>
            <a:ext cx="11950700" cy="6584951"/>
          </a:xfr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ctr" anchorCtr="1">
            <a:noAutofit/>
          </a:bodyPr>
          <a:lstStyle>
            <a:lvl1pPr marL="0" indent="0">
              <a:buNone/>
              <a:defRPr lang="en-GB" sz="1800"/>
            </a:lvl1pPr>
          </a:lstStyle>
          <a:p>
            <a:pPr marL="228600" lvl="0" indent="-228600" algn="ctr" rtl="0"/>
            <a:r>
              <a:rPr lang="en-GB" noProof="0" dirty="0"/>
              <a:t>Insert image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xmlns="" id="{E4DAD220-8CE3-4FF4-957A-1E24442C656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87500" y="4022725"/>
            <a:ext cx="10033000" cy="1236236"/>
          </a:xfrm>
          <a:solidFill>
            <a:schemeClr val="tx1">
              <a:alpha val="68000"/>
            </a:schemeClr>
          </a:solidFill>
        </p:spPr>
        <p:txBody>
          <a:bodyPr lIns="274320" tIns="274320" rIns="274320" bIns="274320" rtlCol="0" anchor="ctr">
            <a:spAutoFit/>
          </a:bodyPr>
          <a:lstStyle>
            <a:lvl1pPr marL="0" indent="0">
              <a:lnSpc>
                <a:spcPct val="100000"/>
              </a:lnSpc>
              <a:buNone/>
              <a:defRPr sz="1800" b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xmlns="" id="{58FDDD78-44AA-4B92-90B8-DFC56D688C5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36550" y="3269342"/>
            <a:ext cx="1155366" cy="2576090"/>
          </a:xfrm>
          <a:noFill/>
        </p:spPr>
        <p:txBody>
          <a:bodyPr wrap="square" lIns="182880" tIns="182880" rIns="182880" bIns="91440" rtlCol="0">
            <a:spAutoFit/>
          </a:bodyPr>
          <a:lstStyle>
            <a:lvl1pPr marL="0" indent="0">
              <a:buNone/>
              <a:defRPr sz="16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9" name="Frame 8">
            <a:extLst>
              <a:ext uri="{FF2B5EF4-FFF2-40B4-BE49-F238E27FC236}">
                <a16:creationId xmlns:a16="http://schemas.microsoft.com/office/drawing/2014/main" xmlns="" id="{0283712C-6C33-4303-985C-6493AAFAF405}"/>
              </a:ext>
            </a:extLst>
          </p:cNvPr>
          <p:cNvSpPr/>
          <p:nvPr userDrawn="1"/>
        </p:nvSpPr>
        <p:spPr>
          <a:xfrm>
            <a:off x="-2" y="0"/>
            <a:ext cx="12192001" cy="6858000"/>
          </a:xfrm>
          <a:prstGeom prst="frame">
            <a:avLst>
              <a:gd name="adj1" fmla="val 173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5793B617-BDEC-4471-BF16-3ADF8D92DD69}"/>
              </a:ext>
            </a:extLst>
          </p:cNvPr>
          <p:cNvSpPr/>
          <p:nvPr userDrawn="1"/>
        </p:nvSpPr>
        <p:spPr>
          <a:xfrm>
            <a:off x="11360016" y="6369050"/>
            <a:ext cx="335909" cy="48895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xmlns="" id="{33D238BD-C38B-4BEB-92A5-657AAB9C5351}"/>
              </a:ext>
            </a:extLst>
          </p:cNvPr>
          <p:cNvSpPr txBox="1">
            <a:spLocks/>
          </p:cNvSpPr>
          <p:nvPr userDrawn="1"/>
        </p:nvSpPr>
        <p:spPr>
          <a:xfrm>
            <a:off x="11360016" y="6369050"/>
            <a:ext cx="335909" cy="365125"/>
          </a:xfrm>
          <a:prstGeom prst="rect">
            <a:avLst/>
          </a:prstGeom>
          <a:solidFill>
            <a:schemeClr val="accent2"/>
          </a:solidFill>
        </p:spPr>
        <p:txBody>
          <a:bodyPr vert="horz" lIns="0" tIns="45720" rIns="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000" b="0" kern="1200">
                <a:solidFill>
                  <a:srgbClr val="01C6FD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78048C4E-7BD1-46A5-B2F2-6AD408DAAD47}" type="slidenum">
              <a:rPr lang="en-GB" b="1" noProof="0" smtClean="0">
                <a:solidFill>
                  <a:schemeClr val="bg1"/>
                </a:solidFill>
              </a:rPr>
              <a:pPr rtl="0"/>
              <a:t>‹#›</a:t>
            </a:fld>
            <a:endParaRPr lang="en-GB" b="1" noProof="0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50E81040-AE93-4763-96F3-062F0F2D8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 smtClean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xmlns="" val="20701439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-you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3">
            <a:extLst>
              <a:ext uri="{FF2B5EF4-FFF2-40B4-BE49-F238E27FC236}">
                <a16:creationId xmlns:a16="http://schemas.microsoft.com/office/drawing/2014/main" xmlns="" id="{7C719AD2-39D2-425C-90E5-8FD2D783ADD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ctr" anchorCtr="1">
            <a:noAutofit/>
          </a:bodyPr>
          <a:lstStyle>
            <a:lvl1pPr marL="0" indent="0">
              <a:buNone/>
              <a:defRPr lang="en-GB" sz="1800"/>
            </a:lvl1pPr>
          </a:lstStyle>
          <a:p>
            <a:pPr marL="228600" lvl="0" indent="-228600" algn="ctr" rtl="0"/>
            <a:r>
              <a:rPr lang="en-GB" noProof="0" dirty="0"/>
              <a:t>Insert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11612A-63A3-4175-9F77-FA03CCD38D4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4871" y="4901450"/>
            <a:ext cx="4907643" cy="701731"/>
          </a:xfrm>
        </p:spPr>
        <p:txBody>
          <a:bodyPr vert="horz" wrap="square" lIns="91440" tIns="45720" rIns="91440" bIns="45720" rtlCol="0" anchor="b">
            <a:spAutoFit/>
          </a:bodyPr>
          <a:lstStyle>
            <a:lvl1pPr>
              <a:defRPr lang="en-GB" sz="4400" b="1" spc="-150" dirty="0">
                <a:solidFill>
                  <a:schemeClr val="bg1"/>
                </a:solidFill>
                <a:latin typeface="+mj-lt"/>
              </a:defRPr>
            </a:lvl1pPr>
          </a:lstStyle>
          <a:p>
            <a:pPr marL="0" lvl="0" rtl="0"/>
            <a:r>
              <a:rPr lang="en-GB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xmlns="" val="734192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FE1B3994-EC85-4CEE-B849-7AE33810F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314" y="500215"/>
            <a:ext cx="11174186" cy="590931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spAutoFit/>
          </a:bodyPr>
          <a:lstStyle/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EE88709A-CA63-4EAC-968C-8873D088E6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6314" y="1253331"/>
            <a:ext cx="11174186" cy="4770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BBA3C17-8AAC-4933-A7DA-CD7D3F840B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46314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72B1D122-60D0-8B4D-896A-2A770C0B6343}"/>
              </a:ext>
            </a:extLst>
          </p:cNvPr>
          <p:cNvSpPr/>
          <p:nvPr/>
        </p:nvSpPr>
        <p:spPr>
          <a:xfrm>
            <a:off x="11360016" y="6369050"/>
            <a:ext cx="335909" cy="488950"/>
          </a:xfrm>
          <a:prstGeom prst="rect">
            <a:avLst/>
          </a:prstGeom>
          <a:solidFill>
            <a:schemeClr val="bg2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>
              <a:solidFill>
                <a:schemeClr val="tx1"/>
              </a:solidFill>
            </a:endParaRP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xmlns="" id="{6B5B9FA1-1805-A944-AC99-868579EBA1AD}"/>
              </a:ext>
            </a:extLst>
          </p:cNvPr>
          <p:cNvSpPr txBox="1">
            <a:spLocks/>
          </p:cNvSpPr>
          <p:nvPr/>
        </p:nvSpPr>
        <p:spPr>
          <a:xfrm>
            <a:off x="11360016" y="6369050"/>
            <a:ext cx="335909" cy="365125"/>
          </a:xfrm>
          <a:prstGeom prst="rect">
            <a:avLst/>
          </a:prstGeom>
          <a:solidFill>
            <a:schemeClr val="accent2"/>
          </a:solidFill>
        </p:spPr>
        <p:txBody>
          <a:bodyPr vert="horz" lIns="0" tIns="45720" rIns="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000" b="0" kern="1200">
                <a:solidFill>
                  <a:srgbClr val="01C6FD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78048C4E-7BD1-46A5-B2F2-6AD408DAAD47}" type="slidenum">
              <a:rPr lang="en-GB" b="1" noProof="0" smtClean="0">
                <a:solidFill>
                  <a:schemeClr val="bg1"/>
                </a:solidFill>
              </a:rPr>
              <a:pPr rtl="0"/>
              <a:t>‹#›</a:t>
            </a:fld>
            <a:endParaRPr lang="en-GB" b="1" noProof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1575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1" r:id="rId3"/>
    <p:sldLayoutId id="2147483661" r:id="rId4"/>
    <p:sldLayoutId id="2147483662" r:id="rId5"/>
    <p:sldLayoutId id="2147483650" r:id="rId6"/>
    <p:sldLayoutId id="2147483668" r:id="rId7"/>
    <p:sldLayoutId id="2147483674" r:id="rId8"/>
    <p:sldLayoutId id="2147483666" r:id="rId9"/>
    <p:sldLayoutId id="2147483664" r:id="rId10"/>
    <p:sldLayoutId id="2147483663" r:id="rId11"/>
    <p:sldLayoutId id="2147483667" r:id="rId12"/>
    <p:sldLayoutId id="2147483671" r:id="rId13"/>
    <p:sldLayoutId id="2147483672" r:id="rId14"/>
    <p:sldLayoutId id="2147483673" r:id="rId15"/>
    <p:sldLayoutId id="2147483675" r:id="rId16"/>
    <p:sldLayoutId id="2147483676" r:id="rId17"/>
    <p:sldLayoutId id="2147483665" r:id="rId18"/>
    <p:sldLayoutId id="2147483669" r:id="rId19"/>
    <p:sldLayoutId id="2147483670" r:id="rId2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3600" b="1" kern="1200" spc="-60" baseline="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60" userDrawn="1">
          <p15:clr>
            <a:srgbClr val="F26B43"/>
          </p15:clr>
        </p15:guide>
        <p15:guide id="4" pos="7320" userDrawn="1">
          <p15:clr>
            <a:srgbClr val="F26B43"/>
          </p15:clr>
        </p15:guide>
        <p15:guide id="5" orient="horz" pos="360" userDrawn="1">
          <p15:clr>
            <a:srgbClr val="F26B43"/>
          </p15:clr>
        </p15:guide>
        <p15:guide id="6" orient="horz" pos="39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surveyanyplcae.com/" TargetMode="External"/><Relationship Id="rId2" Type="http://schemas.openxmlformats.org/officeDocument/2006/relationships/hyperlink" Target="https://smartsurvey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npt.gov.uk/" TargetMode="External"/><Relationship Id="rId5" Type="http://schemas.openxmlformats.org/officeDocument/2006/relationships/hyperlink" Target="http://www.upi.com/Science_News/2017/07/06/Another-threat-to-the-ocean-deoxygenation/9061499349691/" TargetMode="External"/><Relationship Id="rId4" Type="http://schemas.openxmlformats.org/officeDocument/2006/relationships/hyperlink" Target="https://keepwalestody(accessed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https/conbio.onlinelibrary.wiley.com/doi/full/10.1111/conl.12343Accessed" TargetMode="External"/><Relationship Id="rId2" Type="http://schemas.openxmlformats.org/officeDocument/2006/relationships/hyperlink" Target="http://doi.org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orldwildlife.org.uk.(accessed/" TargetMode="External"/><Relationship Id="rId5" Type="http://schemas.openxmlformats.org/officeDocument/2006/relationships/hyperlink" Target="https://abc.net.au(accessed/" TargetMode="External"/><Relationship Id="rId4" Type="http://schemas.openxmlformats.org/officeDocument/2006/relationships/hyperlink" Target="https://sustainabledevelopment.un.org(accessed:20t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Turtle in ocean">
            <a:extLst>
              <a:ext uri="{FF2B5EF4-FFF2-40B4-BE49-F238E27FC236}">
                <a16:creationId xmlns:a16="http://schemas.microsoft.com/office/drawing/2014/main" xmlns="" id="{1BF8833C-D907-D24E-949C-65190DF6299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/>
          <a:srcRect l="-101" t="28284" r="101" b="22912"/>
          <a:stretch/>
        </p:blipFill>
        <p:spPr>
          <a:xfrm>
            <a:off x="123992" y="124953"/>
            <a:ext cx="11944014" cy="4372387"/>
          </a:xfrm>
        </p:spPr>
      </p:pic>
      <p:sp>
        <p:nvSpPr>
          <p:cNvPr id="51" name="Title 50">
            <a:extLst>
              <a:ext uri="{FF2B5EF4-FFF2-40B4-BE49-F238E27FC236}">
                <a16:creationId xmlns:a16="http://schemas.microsoft.com/office/drawing/2014/main" xmlns="" id="{D8694222-4D81-4A9A-93A2-23C89102F2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4871" y="4598305"/>
            <a:ext cx="10607040" cy="1200329"/>
          </a:xfrm>
        </p:spPr>
        <p:txBody>
          <a:bodyPr rtlCol="0"/>
          <a:lstStyle/>
          <a:p>
            <a:pPr rtl="0"/>
            <a:r>
              <a:rPr lang="en-GB" sz="2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Can the use of media support changing individual perceptions and behaviour in raising environmental awareness of plastic pollution in the oceans ?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2000" dirty="0" smtClean="0">
                <a:latin typeface="Arial" pitchFamily="34" charset="0"/>
                <a:cs typeface="Arial" pitchFamily="34" charset="0"/>
              </a:rPr>
            </a:br>
            <a:r>
              <a:rPr lang="en-GB" sz="2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2000" dirty="0" smtClean="0">
                <a:latin typeface="Arial" pitchFamily="34" charset="0"/>
                <a:cs typeface="Arial" pitchFamily="34" charset="0"/>
              </a:rPr>
            </a:br>
            <a:r>
              <a:rPr lang="en-GB" sz="2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By Rhian Peto 1201527</a:t>
            </a:r>
            <a:endParaRPr lang="en-GB" sz="20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075609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xmlns="" id="{24FAFA63-EF73-4268-8107-6CD20923D7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314" y="250916"/>
            <a:ext cx="11174186" cy="1089529"/>
          </a:xfrm>
        </p:spPr>
        <p:txBody>
          <a:bodyPr rtlCol="0"/>
          <a:lstStyle/>
          <a:p>
            <a:pPr rtl="0"/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The Presentation will include</a:t>
            </a:r>
            <a:r>
              <a:rPr lang="en-GB" dirty="0" smtClean="0"/>
              <a:t>:</a:t>
            </a:r>
            <a:br>
              <a:rPr lang="en-GB" dirty="0" smtClean="0"/>
            </a:b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xmlns="" id="{265BEEEB-C965-402F-B778-B1CD1494AC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315" y="1115122"/>
            <a:ext cx="8030935" cy="5118016"/>
          </a:xfrm>
        </p:spPr>
        <p:txBody>
          <a:bodyPr rtlCol="0"/>
          <a:lstStyle/>
          <a:p>
            <a:pPr rtl="0">
              <a:buNone/>
            </a:pPr>
            <a:endParaRPr lang="en-GB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rtl="0"/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Introduction-  (A)Why, (B), Research Objectives , (C) Location</a:t>
            </a:r>
          </a:p>
          <a:p>
            <a:pPr rtl="0"/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Rationale </a:t>
            </a:r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– The problem</a:t>
            </a:r>
            <a:endParaRPr lang="en-GB" sz="16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rtl="0"/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Literature Review</a:t>
            </a:r>
          </a:p>
          <a:p>
            <a:pPr rtl="0"/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Methodology</a:t>
            </a:r>
          </a:p>
          <a:p>
            <a:pPr rtl="0"/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Results and </a:t>
            </a:r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Findings</a:t>
            </a:r>
          </a:p>
          <a:p>
            <a:pPr rtl="0"/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Conclusion</a:t>
            </a:r>
            <a:endParaRPr lang="en-GB" sz="16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rtl="0"/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Contribution to Literature</a:t>
            </a:r>
            <a:endParaRPr lang="en-GB" sz="16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rtl="0"/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Reflection</a:t>
            </a:r>
          </a:p>
          <a:p>
            <a:pPr rtl="0"/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References </a:t>
            </a:r>
            <a:endParaRPr lang="en-GB" sz="16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rtl="0">
              <a:buNone/>
            </a:pPr>
            <a:r>
              <a:rPr lang="en-GB" dirty="0" smtClean="0"/>
              <a:t> </a:t>
            </a:r>
            <a:endParaRPr lang="en-GB" dirty="0" smtClean="0"/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994797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3746" y="734043"/>
            <a:ext cx="5018049" cy="1089529"/>
          </a:xfrm>
        </p:spPr>
        <p:txBody>
          <a:bodyPr/>
          <a:lstStyle/>
          <a:p>
            <a:r>
              <a:rPr lang="en-GB" dirty="0" smtClean="0"/>
              <a:t>Introduction </a:t>
            </a:r>
            <a:br>
              <a:rPr lang="en-GB" dirty="0" smtClean="0"/>
            </a:br>
            <a:r>
              <a:rPr lang="en-GB" dirty="0" smtClean="0"/>
              <a:t>Why this topic choice?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839788" y="2408662"/>
            <a:ext cx="3932237" cy="3691053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110000"/>
              </a:lnSpc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3800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GB" sz="3800" dirty="0" smtClean="0">
                <a:latin typeface="Arial" pitchFamily="34" charset="0"/>
                <a:cs typeface="Arial" pitchFamily="34" charset="0"/>
              </a:rPr>
              <a:t>researcher works  for the local authority of Neath Port Talbot Council in the Trade Waste Team, and was eager to contribute to the local authority meetings its recycling </a:t>
            </a:r>
            <a:r>
              <a:rPr lang="en-GB" sz="3800" dirty="0" smtClean="0">
                <a:latin typeface="Arial" pitchFamily="34" charset="0"/>
                <a:cs typeface="Arial" pitchFamily="34" charset="0"/>
              </a:rPr>
              <a:t>targets. In addition  a </a:t>
            </a:r>
            <a:r>
              <a:rPr lang="en-GB" sz="3800" dirty="0" smtClean="0">
                <a:latin typeface="Arial" pitchFamily="34" charset="0"/>
                <a:cs typeface="Arial" pitchFamily="34" charset="0"/>
              </a:rPr>
              <a:t>p</a:t>
            </a:r>
            <a:r>
              <a:rPr lang="en-GB" sz="3800" dirty="0" smtClean="0">
                <a:latin typeface="Arial" pitchFamily="34" charset="0"/>
                <a:cs typeface="Arial" pitchFamily="34" charset="0"/>
              </a:rPr>
              <a:t>ersonal </a:t>
            </a:r>
            <a:r>
              <a:rPr lang="en-GB" sz="3800" dirty="0" smtClean="0">
                <a:latin typeface="Arial" pitchFamily="34" charset="0"/>
                <a:cs typeface="Arial" pitchFamily="34" charset="0"/>
              </a:rPr>
              <a:t>interest in coastal and beach areas </a:t>
            </a:r>
          </a:p>
          <a:p>
            <a:pPr>
              <a:lnSpc>
                <a:spcPct val="110000"/>
              </a:lnSpc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lnSpc>
                <a:spcPct val="110000"/>
              </a:lnSpc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10000"/>
              </a:lnSpc>
            </a:pPr>
            <a:r>
              <a:rPr lang="en-GB" sz="1400" dirty="0" smtClean="0">
                <a:latin typeface="Arial" pitchFamily="34" charset="0"/>
                <a:cs typeface="Arial" pitchFamily="34" charset="0"/>
              </a:rPr>
              <a:t>. </a:t>
            </a:r>
          </a:p>
        </p:txBody>
      </p:sp>
      <p:pic>
        <p:nvPicPr>
          <p:cNvPr id="5" name="Content Placeholder 4" descr="quays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44357" y="1967559"/>
            <a:ext cx="3938509" cy="3636559"/>
          </a:xfrm>
        </p:spPr>
      </p:pic>
      <p:sp>
        <p:nvSpPr>
          <p:cNvPr id="6" name="TextBox 5"/>
          <p:cNvSpPr txBox="1"/>
          <p:nvPr/>
        </p:nvSpPr>
        <p:spPr>
          <a:xfrm>
            <a:off x="6802244" y="1003610"/>
            <a:ext cx="35237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NPTC -The Quays Neath Port Talbot Council 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835698" y="5832088"/>
            <a:ext cx="39698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Ref (Neath Port Talbot Council, 2020)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Objectives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: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137424" y="1839951"/>
            <a:ext cx="844147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RO 1-To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understand the role of media in highlighting issues of plastic pollution in the ocean i.e.. which media tools are most popular in portraying these issues and why?</a:t>
            </a:r>
          </a:p>
          <a:p>
            <a:pPr>
              <a:buFont typeface="Wingdings" pitchFamily="2" charset="2"/>
              <a:buChar char="§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RO 2-Evaluate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and analyze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(via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methodology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)and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accessing tools to support data collection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,in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order to explore individual perceptions and behaviour influences because of media exposure</a:t>
            </a:r>
          </a:p>
          <a:p>
            <a:pPr>
              <a:buFont typeface="Wingdings" pitchFamily="2" charset="2"/>
              <a:buChar char="§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RO3 -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To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recommend  the data finding to professionals in the field of conservation or media and draw a conclusion for analysis which can add to further  research 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Location: </a:t>
            </a:r>
            <a:r>
              <a:rPr lang="en-GB" dirty="0" smtClean="0"/>
              <a:t>Important at: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579863" y="1516566"/>
            <a:ext cx="918860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Local Level  - To support the local authorities recycling targets- Exploring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NPTC 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role in recycling and use of social media </a:t>
            </a:r>
          </a:p>
          <a:p>
            <a:pPr>
              <a:buFont typeface="Wingdings" pitchFamily="2" charset="2"/>
              <a:buChar char="§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National Level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–To support The Governments  25 year Environment plan</a:t>
            </a:r>
          </a:p>
          <a:p>
            <a:pPr>
              <a:buFont typeface="Wingdings" pitchFamily="2" charset="2"/>
              <a:buChar char="§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Global Level –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To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support Sustainable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Developments:</a:t>
            </a: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  Goal 12-Responsible Consumption and Production 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  Goal 14 -Life Below Water</a:t>
            </a: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(UN ,2020)   (Parliament UK ,2020)</a:t>
            </a: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314" y="55798"/>
            <a:ext cx="11174186" cy="590931"/>
          </a:xfrm>
        </p:spPr>
        <p:txBody>
          <a:bodyPr/>
          <a:lstStyle/>
          <a:p>
            <a:r>
              <a:rPr lang="en-GB" dirty="0" smtClean="0"/>
              <a:t> Introduction  The oceans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735240" y="3490332"/>
            <a:ext cx="9784080" cy="646241"/>
          </a:xfrm>
        </p:spPr>
        <p:txBody>
          <a:bodyPr/>
          <a:lstStyle/>
          <a:p>
            <a:r>
              <a:rPr lang="en-GB" dirty="0" smtClean="0"/>
              <a:t>The Oceans 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7"/>
          </p:nvPr>
        </p:nvSpPr>
        <p:spPr>
          <a:xfrm>
            <a:off x="735240" y="3795713"/>
            <a:ext cx="9784080" cy="2828111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70 per cent coverage of the worlds surface </a:t>
            </a:r>
          </a:p>
          <a:p>
            <a:pPr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95  Per cent not explored </a:t>
            </a:r>
          </a:p>
          <a:p>
            <a:pPr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Minerals and recourses</a:t>
            </a:r>
          </a:p>
          <a:p>
            <a:pPr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Bio diversity of Marine Life including Turtles, Whales and Sharks</a:t>
            </a:r>
          </a:p>
          <a:p>
            <a:pPr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Are facing  countless threats from human activities i.e. plastic pollution, noise and much more</a:t>
            </a:r>
          </a:p>
          <a:p>
            <a:pPr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 the oceans look like the above picture ?</a:t>
            </a:r>
          </a:p>
          <a:p>
            <a:pPr>
              <a:buFont typeface="Arial" pitchFamily="34" charset="0"/>
              <a:buChar char="•"/>
            </a:pPr>
            <a:endParaRPr lang="en-GB" sz="16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Photo Ref Berger, O,M.(2017)  Ref Brownlow and Honeyborne (2017)</a:t>
            </a:r>
          </a:p>
          <a:p>
            <a:endParaRPr lang="en-GB" dirty="0"/>
          </a:p>
        </p:txBody>
      </p:sp>
      <p:pic>
        <p:nvPicPr>
          <p:cNvPr id="10" name="Picture Placeholder 9" descr="Another-threat-to-the-ocean-deoxygenation.jpg"/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36930" b="36930"/>
          <a:stretch>
            <a:fillRect/>
          </a:stretch>
        </p:blipFill>
        <p:spPr>
          <a:xfrm>
            <a:off x="0" y="591015"/>
            <a:ext cx="12192000" cy="276550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Some parts of the ocean  look like this ?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69795" y="6010507"/>
            <a:ext cx="92889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How are individuals aware of scenes like this – The media  illustrate scenes like this to the populous .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210907" y="5363737"/>
            <a:ext cx="1828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Ref </a:t>
            </a:r>
            <a:r>
              <a:rPr lang="en-GB" sz="1600" dirty="0" err="1" smtClean="0"/>
              <a:t>Wuele</a:t>
            </a:r>
            <a:r>
              <a:rPr lang="en-GB" sz="1600" dirty="0" err="1" smtClean="0"/>
              <a:t>,G</a:t>
            </a:r>
            <a:r>
              <a:rPr lang="en-GB" sz="1600" dirty="0" smtClean="0"/>
              <a:t>(2017)</a:t>
            </a:r>
            <a:endParaRPr lang="en-GB" sz="1600" dirty="0"/>
          </a:p>
        </p:txBody>
      </p:sp>
      <p:pic>
        <p:nvPicPr>
          <p:cNvPr id="6" name="Picture 5" descr="untitl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107" y="1115122"/>
            <a:ext cx="9645805" cy="41903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Rational (Issues ). The Oceans</a:t>
            </a:r>
            <a:endParaRPr lang="en-GB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34897" y="1393902"/>
            <a:ext cx="8753707" cy="938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sz="2000" dirty="0" smtClean="0"/>
              <a:t>There are six times more plastic </a:t>
            </a:r>
            <a:r>
              <a:rPr lang="en-GB" sz="2000" dirty="0" smtClean="0"/>
              <a:t>than </a:t>
            </a:r>
            <a:r>
              <a:rPr lang="en-GB" sz="2000" dirty="0" smtClean="0"/>
              <a:t>plankton in the oceans, (</a:t>
            </a:r>
            <a:r>
              <a:rPr lang="en-GB" sz="2000" dirty="0" err="1" smtClean="0"/>
              <a:t>Foster,L</a:t>
            </a:r>
            <a:r>
              <a:rPr lang="en-GB" sz="2000" dirty="0" smtClean="0"/>
              <a:t>. </a:t>
            </a:r>
            <a:r>
              <a:rPr lang="en-GB" sz="2000" dirty="0" smtClean="0"/>
              <a:t>2020)</a:t>
            </a:r>
          </a:p>
          <a:p>
            <a:pPr>
              <a:buFont typeface="Wingdings" pitchFamily="2" charset="2"/>
              <a:buChar char="§"/>
            </a:pPr>
            <a:endParaRPr lang="en-GB" sz="2000" dirty="0" smtClean="0"/>
          </a:p>
          <a:p>
            <a:pPr>
              <a:buFont typeface="Wingdings" pitchFamily="2" charset="2"/>
              <a:buChar char="§"/>
            </a:pPr>
            <a:r>
              <a:rPr lang="en-GB" sz="2000" dirty="0" smtClean="0"/>
              <a:t>80 per cent of all  pollution originates  from  land based </a:t>
            </a:r>
            <a:r>
              <a:rPr lang="en-GB" sz="2000" dirty="0" smtClean="0"/>
              <a:t> activities </a:t>
            </a:r>
            <a:r>
              <a:rPr lang="en-GB" sz="2000" dirty="0" smtClean="0"/>
              <a:t>(Open University 2019)</a:t>
            </a:r>
          </a:p>
          <a:p>
            <a:pPr>
              <a:buFont typeface="Wingdings" pitchFamily="2" charset="2"/>
              <a:buChar char="§"/>
            </a:pPr>
            <a:endParaRPr lang="en-GB" sz="2000" dirty="0" smtClean="0"/>
          </a:p>
          <a:p>
            <a:pPr>
              <a:buFont typeface="Wingdings" pitchFamily="2" charset="2"/>
              <a:buChar char="§"/>
            </a:pPr>
            <a:r>
              <a:rPr lang="en-GB" sz="2000" dirty="0" smtClean="0"/>
              <a:t>Wildlife can  mistaken plastic for food and subsequently are  injured     or die, due to blockages or entanglement .Brownlow and </a:t>
            </a:r>
            <a:r>
              <a:rPr lang="en-GB" sz="2000" dirty="0" err="1" smtClean="0"/>
              <a:t>Honeyborne</a:t>
            </a:r>
            <a:r>
              <a:rPr lang="en-GB" sz="2000" dirty="0" smtClean="0"/>
              <a:t>(2017)</a:t>
            </a:r>
          </a:p>
          <a:p>
            <a:pPr>
              <a:buFont typeface="Wingdings" pitchFamily="2" charset="2"/>
              <a:buChar char="§"/>
            </a:pPr>
            <a:endParaRPr lang="en-GB" sz="2000" dirty="0" smtClean="0"/>
          </a:p>
          <a:p>
            <a:pPr>
              <a:buFont typeface="Wingdings" pitchFamily="2" charset="2"/>
              <a:buChar char="§"/>
            </a:pPr>
            <a:r>
              <a:rPr lang="en-GB" sz="2000" dirty="0" smtClean="0"/>
              <a:t>There are more than 5 trillion pieces of plastic i.e. 270,00 tonnes in the worlds ocean originating from land based activities (Open University 2019)</a:t>
            </a:r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xmlns="" id="{24FAFA63-EF73-4268-8107-6CD20923D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The Media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xmlns="" id="{265BEEEB-C965-402F-B778-B1CD1494AC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315" y="1226634"/>
            <a:ext cx="8030935" cy="5006504"/>
          </a:xfrm>
        </p:spPr>
        <p:txBody>
          <a:bodyPr rtlCol="0"/>
          <a:lstStyle/>
          <a:p>
            <a:pPr rtl="0"/>
            <a:r>
              <a:rPr lang="en-GB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Constantly available 24 hours  a day</a:t>
            </a:r>
          </a:p>
          <a:p>
            <a:pPr rtl="0"/>
            <a:r>
              <a:rPr lang="en-GB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Tools utilised: Television , </a:t>
            </a:r>
            <a:r>
              <a:rPr lang="en-GB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Radio, Pod Cast, Newspaper, Internet although not everyone will access media tools</a:t>
            </a:r>
          </a:p>
          <a:p>
            <a:pPr rtl="0"/>
            <a:r>
              <a:rPr lang="en-GB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Blewitt</a:t>
            </a:r>
            <a:r>
              <a:rPr lang="en-GB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notes: </a:t>
            </a:r>
            <a:r>
              <a:rPr lang="en-GB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  media Uses sounds and  Imagery to portray issues , which viewers s relate to or  form attachments Blewitt(2010)</a:t>
            </a:r>
          </a:p>
          <a:p>
            <a:r>
              <a:rPr lang="en-GB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Curran and Gureuitch noted </a:t>
            </a:r>
            <a:r>
              <a:rPr lang="en-GB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the media utilise engagement </a:t>
            </a:r>
            <a:r>
              <a:rPr lang="en-GB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and coverage of events </a:t>
            </a:r>
            <a:r>
              <a:rPr lang="en-GB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which </a:t>
            </a:r>
            <a:r>
              <a:rPr lang="en-GB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causes </a:t>
            </a:r>
            <a:r>
              <a:rPr lang="en-GB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debate . Curran (2005)</a:t>
            </a:r>
          </a:p>
          <a:p>
            <a:pPr rtl="0">
              <a:buNone/>
            </a:pPr>
            <a:endParaRPr lang="en-GB" i="1" dirty="0" smtClean="0">
              <a:solidFill>
                <a:schemeClr val="tx1"/>
              </a:solidFill>
            </a:endParaRPr>
          </a:p>
          <a:p>
            <a:pPr rtl="0"/>
            <a:endParaRPr lang="en-GB" dirty="0" smtClean="0">
              <a:solidFill>
                <a:schemeClr val="tx1"/>
              </a:solidFill>
            </a:endParaRP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244405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Placeholder 17" descr="Large full slide image">
            <a:extLst>
              <a:ext uri="{FF2B5EF4-FFF2-40B4-BE49-F238E27FC236}">
                <a16:creationId xmlns:a16="http://schemas.microsoft.com/office/drawing/2014/main" xmlns="" id="{04651C38-FC54-400F-A9F3-B49EC4829A8A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</p:spPr>
      </p:pic>
      <p:sp>
        <p:nvSpPr>
          <p:cNvPr id="11" name="Rectangle 10" descr="Title accent block">
            <a:extLst>
              <a:ext uri="{FF2B5EF4-FFF2-40B4-BE49-F238E27FC236}">
                <a16:creationId xmlns:a16="http://schemas.microsoft.com/office/drawing/2014/main" xmlns="" id="{DF754616-DC65-1841-9419-6C0DCBEB6DFB}"/>
              </a:ext>
            </a:extLst>
          </p:cNvPr>
          <p:cNvSpPr/>
          <p:nvPr/>
        </p:nvSpPr>
        <p:spPr>
          <a:xfrm>
            <a:off x="435429" y="4726452"/>
            <a:ext cx="72571" cy="1371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31D4E439-7AFE-41C2-9561-67F5879CAB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 smtClean="0"/>
              <a:t>Literature Review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B2C7B128-5866-4067-9B7F-0E73E6CBFB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6686" y="5610170"/>
            <a:ext cx="9666514" cy="387798"/>
          </a:xfrm>
        </p:spPr>
        <p:txBody>
          <a:bodyPr rtlCol="0"/>
          <a:lstStyle/>
          <a:p>
            <a:pPr rtl="0"/>
            <a:r>
              <a:rPr lang="en-GB" sz="2800" dirty="0" smtClean="0">
                <a:solidFill>
                  <a:schemeClr val="tx1"/>
                </a:solidFill>
              </a:rPr>
              <a:t>What has been written on this topic 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9" name="Rectangle 8" descr="Slide number background block">
            <a:extLst>
              <a:ext uri="{FF2B5EF4-FFF2-40B4-BE49-F238E27FC236}">
                <a16:creationId xmlns:a16="http://schemas.microsoft.com/office/drawing/2014/main" xmlns="" id="{AC2B5667-FA20-49C2-A3CD-B275BB41F618}"/>
              </a:ext>
            </a:extLst>
          </p:cNvPr>
          <p:cNvSpPr/>
          <p:nvPr/>
        </p:nvSpPr>
        <p:spPr>
          <a:xfrm>
            <a:off x="11360016" y="6369050"/>
            <a:ext cx="335909" cy="488950"/>
          </a:xfrm>
          <a:prstGeom prst="rect">
            <a:avLst/>
          </a:prstGeom>
          <a:solidFill>
            <a:schemeClr val="bg2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xmlns="" id="{C1F153D4-F9C1-4295-8CB0-BFC0E94D4C64}"/>
              </a:ext>
            </a:extLst>
          </p:cNvPr>
          <p:cNvSpPr txBox="1">
            <a:spLocks/>
          </p:cNvSpPr>
          <p:nvPr/>
        </p:nvSpPr>
        <p:spPr>
          <a:xfrm>
            <a:off x="11360016" y="6369050"/>
            <a:ext cx="335909" cy="365125"/>
          </a:xfrm>
          <a:prstGeom prst="rect">
            <a:avLst/>
          </a:prstGeom>
          <a:solidFill>
            <a:schemeClr val="accent2"/>
          </a:solidFill>
        </p:spPr>
        <p:txBody>
          <a:bodyPr vert="horz" lIns="0" tIns="45720" rIns="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000" b="0" kern="1200">
                <a:solidFill>
                  <a:srgbClr val="01C6FD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78048C4E-7BD1-46A5-B2F2-6AD408DAAD47}" type="slidenum">
              <a:rPr lang="en-GB" b="1" smtClean="0">
                <a:solidFill>
                  <a:schemeClr val="bg1"/>
                </a:solidFill>
              </a:rPr>
              <a:pPr rtl="0"/>
              <a:t>10</a:t>
            </a:fld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061181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Literature Review 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5259" y="1572322"/>
            <a:ext cx="917745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Blue Planet  has questioned the way individuals view the ocean and the effect of human behaviour towards this environment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Brwonlow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and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Honeyborne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(2017)</a:t>
            </a: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Sustainable Development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Gaols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contribute to a healthy ocean in particular goal 12 and 14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this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requires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cooperation from member states (UN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,2020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) </a:t>
            </a:r>
          </a:p>
          <a:p>
            <a:pPr>
              <a:buFont typeface="Wingdings" pitchFamily="2" charset="2"/>
              <a:buChar char="§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At local level 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Caru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Cymru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an off shoot of Keep Wales Tidy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focuses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on plastic pollution  utilising community hubs to organise  litter picks and (Keep Wales Tidy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,2019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The World Wildlife fund note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“One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dump full of plastic waste enters our ocean every minute”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.still inappropriate discarding of waste (WWF,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2020 )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Process 3"/>
          <p:cNvSpPr/>
          <p:nvPr/>
        </p:nvSpPr>
        <p:spPr>
          <a:xfrm>
            <a:off x="2007220" y="1750740"/>
            <a:ext cx="2397511" cy="959005"/>
          </a:xfrm>
          <a:prstGeom prst="flowChartProces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Title 4"/>
          <p:cNvSpPr txBox="1">
            <a:spLocks noGrp="1"/>
          </p:cNvSpPr>
          <p:nvPr>
            <p:ph type="title"/>
          </p:nvPr>
        </p:nvSpPr>
        <p:spPr>
          <a:xfrm>
            <a:off x="446314" y="354058"/>
            <a:ext cx="11174186" cy="108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Methods utilised: deemed to justify data collection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6" name="Flowchart: Alternate Process 5"/>
          <p:cNvSpPr/>
          <p:nvPr/>
        </p:nvSpPr>
        <p:spPr>
          <a:xfrm>
            <a:off x="1471960" y="2219093"/>
            <a:ext cx="1951463" cy="1214814"/>
          </a:xfrm>
          <a:prstGeom prst="flowChartAlternateProces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68712" y="1773044"/>
            <a:ext cx="897673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>
                <a:latin typeface="Arial" pitchFamily="34" charset="0"/>
                <a:cs typeface="Arial" pitchFamily="34" charset="0"/>
              </a:rPr>
              <a:t>Pilot Study </a:t>
            </a:r>
          </a:p>
          <a:p>
            <a:endParaRPr lang="en-GB" b="1" u="sng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To gain approval to be sent to the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public</a:t>
            </a:r>
          </a:p>
          <a:p>
            <a:pPr>
              <a:buFont typeface="Wingdings" pitchFamily="2" charset="2"/>
              <a:buChar char="§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 Permission  granted and arranged  with university lecturers</a:t>
            </a: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Undertaken with university students from environmental course</a:t>
            </a:r>
          </a:p>
          <a:p>
            <a:pPr>
              <a:buFont typeface="Wingdings" pitchFamily="2" charset="2"/>
              <a:buChar char="§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Allows  for moderating of  methods </a:t>
            </a:r>
          </a:p>
          <a:p>
            <a:pPr>
              <a:buFont typeface="Wingdings" pitchFamily="2" charset="2"/>
              <a:buChar char="§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Pilots are a smaller study focusing on”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refining or modify the research methods and to test out research techniques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” </a:t>
            </a:r>
          </a:p>
          <a:p>
            <a:pPr>
              <a:buFont typeface="Wingdings" pitchFamily="2" charset="2"/>
              <a:buChar char="§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Thomas, G(2009)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4"/>
          </p:nvPr>
        </p:nvSpPr>
        <p:spPr>
          <a:xfrm rot="10800000" flipV="1">
            <a:off x="571500" y="1750741"/>
            <a:ext cx="4900386" cy="713678"/>
          </a:xfrm>
        </p:spPr>
        <p:txBody>
          <a:bodyPr/>
          <a:lstStyle/>
          <a:p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Questionnaires - why this method 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5"/>
          </p:nvPr>
        </p:nvSpPr>
        <p:spPr>
          <a:xfrm>
            <a:off x="6720114" y="1605776"/>
            <a:ext cx="4900386" cy="238358"/>
          </a:xfrm>
        </p:spPr>
        <p:txBody>
          <a:bodyPr/>
          <a:lstStyle/>
          <a:p>
            <a:r>
              <a:rPr lang="en-GB" dirty="0" smtClean="0"/>
              <a:t>Social Media and Email- Why this method?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7"/>
          </p:nvPr>
        </p:nvSpPr>
        <p:spPr>
          <a:xfrm>
            <a:off x="604954" y="2263698"/>
            <a:ext cx="4900386" cy="4125951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Fast response and inexpensive </a:t>
            </a:r>
          </a:p>
          <a:p>
            <a:pPr>
              <a:buFont typeface="Wingdings" pitchFamily="2" charset="2"/>
              <a:buChar char="§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Open ending questions allow for varied  data</a:t>
            </a:r>
          </a:p>
          <a:p>
            <a:pPr>
              <a:buFont typeface="Wingdings" pitchFamily="2" charset="2"/>
              <a:buChar char="§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Templates available to use online (professional design)</a:t>
            </a:r>
          </a:p>
          <a:p>
            <a:pPr>
              <a:buFont typeface="Wingdings" pitchFamily="2" charset="2"/>
              <a:buChar char="§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Anonymity of participants  </a:t>
            </a:r>
            <a:endParaRPr lang="en-GB" sz="1600" u="sng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Scalability -allows for larger audiences  </a:t>
            </a:r>
          </a:p>
          <a:p>
            <a:pPr>
              <a:buFont typeface="Wingdings" pitchFamily="2" charset="2"/>
              <a:buChar char="§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Sending to a Smaller sample would not be sufficient for the task  in this dissertation </a:t>
            </a:r>
          </a:p>
          <a:p>
            <a:r>
              <a:rPr lang="en-GB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GB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Debois, S </a:t>
            </a:r>
            <a:r>
              <a:rPr lang="en-GB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.2019</a:t>
            </a:r>
            <a:r>
              <a:rPr lang="en-GB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en-GB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en-GB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Varied data </a:t>
            </a:r>
          </a:p>
          <a:p>
            <a:pPr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Fast  response times, convenient </a:t>
            </a:r>
          </a:p>
          <a:p>
            <a:pPr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Email  would reach only those intended for  .</a:t>
            </a:r>
          </a:p>
          <a:p>
            <a:pPr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Inexpensive methods</a:t>
            </a:r>
          </a:p>
          <a:p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.Communication opportunities </a:t>
            </a:r>
          </a:p>
          <a:p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.Access  from mobile phone and tablet </a:t>
            </a:r>
          </a:p>
          <a:p>
            <a:pPr>
              <a:buFont typeface="Arial" pitchFamily="34" charset="0"/>
              <a:buChar char="•"/>
            </a:pPr>
            <a:endParaRPr lang="en-GB" sz="16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sz="1600" dirty="0" smtClean="0">
                <a:solidFill>
                  <a:schemeClr val="accent6">
                    <a:lumMod val="75000"/>
                  </a:schemeClr>
                </a:solidFill>
              </a:rPr>
              <a:t>(</a:t>
            </a:r>
            <a:r>
              <a:rPr lang="en-GB" sz="1600" b="1" dirty="0" smtClean="0">
                <a:solidFill>
                  <a:schemeClr val="accent6">
                    <a:lumMod val="75000"/>
                  </a:schemeClr>
                </a:solidFill>
              </a:rPr>
              <a:t>Cleave, </a:t>
            </a:r>
            <a:r>
              <a:rPr lang="en-GB" sz="1600" b="1" dirty="0" smtClean="0">
                <a:solidFill>
                  <a:schemeClr val="accent6">
                    <a:lumMod val="75000"/>
                  </a:schemeClr>
                </a:solidFill>
              </a:rPr>
              <a:t>P. </a:t>
            </a:r>
            <a:r>
              <a:rPr lang="en-GB" sz="1600" b="1" dirty="0" smtClean="0">
                <a:solidFill>
                  <a:schemeClr val="accent6">
                    <a:lumMod val="75000"/>
                  </a:schemeClr>
                </a:solidFill>
              </a:rPr>
              <a:t>2012)</a:t>
            </a:r>
          </a:p>
          <a:p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46314" y="310576"/>
            <a:ext cx="11174186" cy="1920526"/>
          </a:xfrm>
        </p:spPr>
        <p:txBody>
          <a:bodyPr/>
          <a:lstStyle/>
          <a:p>
            <a:r>
              <a:rPr lang="en-GB" dirty="0" smtClean="0"/>
              <a:t>Methods utilised, deemed to justify data collection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2400" dirty="0" smtClean="0"/>
              <a:t>Quantitative  approach </a:t>
            </a:r>
            <a:r>
              <a:rPr lang="en-GB" sz="2400" dirty="0" smtClean="0"/>
              <a:t>adopted (numerical</a:t>
            </a:r>
            <a:r>
              <a:rPr lang="en-GB" sz="2400" dirty="0" smtClean="0">
                <a:solidFill>
                  <a:schemeClr val="accent6">
                    <a:lumMod val="75000"/>
                  </a:schemeClr>
                </a:solidFill>
              </a:rPr>
              <a:t>)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wave_ngsversion_1500050062134_adapt_1900_1.jpg"/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5850" r="25850"/>
          <a:stretch>
            <a:fillRect/>
          </a:stretch>
        </p:blipFill>
        <p:spPr>
          <a:xfrm>
            <a:off x="6345044" y="557561"/>
            <a:ext cx="5846956" cy="585439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46314" y="743075"/>
            <a:ext cx="5170715" cy="590931"/>
          </a:xfrm>
        </p:spPr>
        <p:txBody>
          <a:bodyPr/>
          <a:lstStyle/>
          <a:p>
            <a:r>
              <a:rPr lang="en-GB" dirty="0" smtClean="0"/>
              <a:t>Results and Findings 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571499" y="1449659"/>
            <a:ext cx="5045529" cy="602165"/>
          </a:xfrm>
        </p:spPr>
        <p:txBody>
          <a:bodyPr/>
          <a:lstStyle/>
          <a:p>
            <a:r>
              <a:rPr lang="en-GB" dirty="0" smtClean="0"/>
              <a:t>Research Objectives 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7"/>
          </p:nvPr>
        </p:nvSpPr>
        <p:spPr>
          <a:xfrm>
            <a:off x="446049" y="2262179"/>
            <a:ext cx="5204433" cy="3561943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 understand the role of media in highlighting issues of plastic pollution in the ocean i.e.. which media tools are most popular in portraying these issues and why?</a:t>
            </a:r>
          </a:p>
          <a:p>
            <a:pPr>
              <a:buFont typeface="Wingdings" pitchFamily="2" charset="2"/>
              <a:buChar char="§"/>
            </a:pPr>
            <a:endParaRPr lang="en-GB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Evaluate and analyze via methodology and accessing tools to support data collection </a:t>
            </a:r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,in </a:t>
            </a:r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order to explore individual perceptions and behaviour influences because of media exposure</a:t>
            </a:r>
          </a:p>
          <a:p>
            <a:pPr>
              <a:buFont typeface="Wingdings" pitchFamily="2" charset="2"/>
              <a:buChar char="§"/>
            </a:pPr>
            <a:endParaRPr lang="en-GB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 recommend  : data finding to professionals in the field of conservation or media and draw a conclusion for analysis which can add to further  research </a:t>
            </a:r>
          </a:p>
        </p:txBody>
      </p:sp>
      <p:sp>
        <p:nvSpPr>
          <p:cNvPr id="6" name="Rectangle 5"/>
          <p:cNvSpPr/>
          <p:nvPr/>
        </p:nvSpPr>
        <p:spPr>
          <a:xfrm>
            <a:off x="379142" y="2542478"/>
            <a:ext cx="517416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601522" y="178420"/>
            <a:ext cx="43824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Ref National Geographic .com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xmlns="" id="{24FAFA63-EF73-4268-8107-6CD20923D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Research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Objectives- Expanded on next slides: 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9" name="Picture Placeholder 8" descr="Slide image placeholder">
            <a:extLst>
              <a:ext uri="{FF2B5EF4-FFF2-40B4-BE49-F238E27FC236}">
                <a16:creationId xmlns:a16="http://schemas.microsoft.com/office/drawing/2014/main" xmlns="" id="{95460251-A0B7-4016-89A0-4C8BCED07B6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38" name="Text Placeholder 37">
            <a:extLst>
              <a:ext uri="{FF2B5EF4-FFF2-40B4-BE49-F238E27FC236}">
                <a16:creationId xmlns:a16="http://schemas.microsoft.com/office/drawing/2014/main" xmlns="" id="{AC4CB2C1-7DE3-44DC-A4F5-55C9466AE9F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57562" y="3568390"/>
            <a:ext cx="2832410" cy="936703"/>
          </a:xfrm>
        </p:spPr>
        <p:txBody>
          <a:bodyPr rtlCol="0"/>
          <a:lstStyle/>
          <a:p>
            <a:pPr rtl="0"/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RO 1</a:t>
            </a:r>
          </a:p>
          <a:p>
            <a:pPr rtl="0"/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The role of media in highlighting issues</a:t>
            </a:r>
          </a:p>
          <a:p>
            <a:pPr rtl="0"/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rtl="0"/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1" name="Text Placeholder 40">
            <a:extLst>
              <a:ext uri="{FF2B5EF4-FFF2-40B4-BE49-F238E27FC236}">
                <a16:creationId xmlns:a16="http://schemas.microsoft.com/office/drawing/2014/main" xmlns="" id="{DFFB9D38-CDF6-45F7-A615-007F303B1A0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35240" y="4516243"/>
            <a:ext cx="2955814" cy="2118733"/>
          </a:xfrm>
        </p:spPr>
        <p:txBody>
          <a:bodyPr rtlCol="0"/>
          <a:lstStyle/>
          <a:p>
            <a:pPr rtl="0"/>
            <a:r>
              <a:rPr lang="en-GB" dirty="0" smtClean="0"/>
              <a:t>“</a:t>
            </a: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Shock tactics used by the media” </a:t>
            </a:r>
          </a:p>
          <a:p>
            <a:pPr rtl="0"/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“Does enough to pot ray information” </a:t>
            </a:r>
          </a:p>
          <a:p>
            <a:pPr rtl="0"/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“Sensationalises the issues”</a:t>
            </a:r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xmlns="" id="{78932DB0-2733-4BAD-BB5D-9536D20E090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623026" y="3579541"/>
            <a:ext cx="2820761" cy="780586"/>
          </a:xfrm>
        </p:spPr>
        <p:txBody>
          <a:bodyPr rtlCol="0"/>
          <a:lstStyle/>
          <a:p>
            <a:pPr rtl="0"/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RO2</a:t>
            </a:r>
          </a:p>
          <a:p>
            <a:pPr rtl="0"/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Individual Perceptions media influences  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xmlns="" id="{6FB540F0-2ABD-4D9C-AA51-A68864DD7851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577069" y="4137102"/>
            <a:ext cx="3037862" cy="1884557"/>
          </a:xfrm>
        </p:spPr>
        <p:txBody>
          <a:bodyPr rtlCol="0"/>
          <a:lstStyle/>
          <a:p>
            <a:pPr rtl="0"/>
            <a:endParaRPr lang="en-GB" dirty="0" smtClean="0"/>
          </a:p>
          <a:p>
            <a:pPr rtl="0"/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Attends local litter picks</a:t>
            </a:r>
          </a:p>
          <a:p>
            <a:pPr rtl="0"/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Joined  conservation Groups</a:t>
            </a:r>
          </a:p>
          <a:p>
            <a:pPr rtl="0"/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Local level -Undertakes local recycling and reuse of products</a:t>
            </a:r>
          </a:p>
          <a:p>
            <a:pPr rtl="0"/>
            <a:r>
              <a:rPr lang="en-GB" dirty="0" smtClean="0"/>
              <a:t>:.</a:t>
            </a:r>
            <a:endParaRPr lang="en-GB" dirty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xmlns="" id="{8849DCBF-FE6C-4038-BE61-0BE3E249C355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446429" y="3534937"/>
            <a:ext cx="2820761" cy="825190"/>
          </a:xfrm>
        </p:spPr>
        <p:txBody>
          <a:bodyPr rtlCol="0"/>
          <a:lstStyle/>
          <a:p>
            <a:pPr rtl="0"/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RO3</a:t>
            </a:r>
          </a:p>
          <a:p>
            <a:pPr rtl="0"/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Draw conclusion from analysis </a:t>
            </a:r>
          </a:p>
          <a:p>
            <a:pPr rtl="0"/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3" name="Text Placeholder 42">
            <a:extLst>
              <a:ext uri="{FF2B5EF4-FFF2-40B4-BE49-F238E27FC236}">
                <a16:creationId xmlns:a16="http://schemas.microsoft.com/office/drawing/2014/main" xmlns="" id="{E0FF0889-3DA9-4826-A04E-4A4BD4C04CA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635999" y="4572000"/>
            <a:ext cx="2820761" cy="2007219"/>
          </a:xfrm>
        </p:spPr>
        <p:txBody>
          <a:bodyPr rtlCol="0"/>
          <a:lstStyle/>
          <a:p>
            <a:pPr rtl="0"/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Television was most popular</a:t>
            </a:r>
          </a:p>
          <a:p>
            <a:pPr rtl="0"/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Banning Excess </a:t>
            </a: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packaging </a:t>
            </a:r>
            <a:endParaRPr lang="en-GB" sz="16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rtl="0"/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Education as a tool </a:t>
            </a:r>
            <a:endParaRPr lang="en-GB" sz="16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4431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314" y="361715"/>
            <a:ext cx="11174186" cy="867930"/>
          </a:xfrm>
        </p:spPr>
        <p:txBody>
          <a:bodyPr/>
          <a:lstStyle/>
          <a:p>
            <a:r>
              <a:rPr lang="en-GB" sz="2800" dirty="0" smtClean="0">
                <a:latin typeface="Arial" pitchFamily="34" charset="0"/>
                <a:cs typeface="Arial" pitchFamily="34" charset="0"/>
              </a:rPr>
              <a:t>Analysis of  R0</a:t>
            </a:r>
            <a:br>
              <a:rPr lang="en-GB" sz="2800" dirty="0" smtClean="0">
                <a:latin typeface="Arial" pitchFamily="34" charset="0"/>
                <a:cs typeface="Arial" pitchFamily="34" charset="0"/>
              </a:rPr>
            </a:br>
            <a:r>
              <a:rPr lang="en-GB" sz="2800" dirty="0" smtClean="0">
                <a:latin typeface="Arial" pitchFamily="34" charset="0"/>
                <a:cs typeface="Arial" pitchFamily="34" charset="0"/>
              </a:rPr>
              <a:t>Overview .38% males. 62 % females of participants </a:t>
            </a: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R0 2 </a:t>
            </a:r>
            <a:r>
              <a:rPr lang="en-GB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Individual perceptions to media influences (participants)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1600" dirty="0" smtClean="0">
                <a:latin typeface="Arial" pitchFamily="34" charset="0"/>
                <a:cs typeface="Arial" pitchFamily="34" charset="0"/>
              </a:rPr>
              <a:t>57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%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media had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influenced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perceptions</a:t>
            </a: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1600" dirty="0" smtClean="0">
                <a:latin typeface="Arial" pitchFamily="34" charset="0"/>
                <a:cs typeface="Arial" pitchFamily="34" charset="0"/>
              </a:rPr>
              <a:t>28%   media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had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not influenced </a:t>
            </a: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1600" dirty="0" smtClean="0">
                <a:latin typeface="Arial" pitchFamily="34" charset="0"/>
                <a:cs typeface="Arial" pitchFamily="34" charset="0"/>
              </a:rPr>
              <a:t>21 %-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 undecided </a:t>
            </a: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RO 1 (Participants )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 The role of Media and popular  tools utilised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1600" dirty="0" smtClean="0">
                <a:latin typeface="Arial" pitchFamily="34" charset="0"/>
                <a:cs typeface="Arial" pitchFamily="34" charset="0"/>
              </a:rPr>
              <a:t>Television  75%</a:t>
            </a:r>
            <a:r>
              <a:rPr lang="en-GB" sz="1600" i="1" dirty="0" smtClean="0">
                <a:latin typeface="Arial" pitchFamily="34" charset="0"/>
                <a:cs typeface="Arial" pitchFamily="34" charset="0"/>
              </a:rPr>
              <a:t>    -</a:t>
            </a:r>
          </a:p>
          <a:p>
            <a:pPr>
              <a:buNone/>
            </a:pPr>
            <a:r>
              <a:rPr lang="en-GB" sz="1600" i="1" dirty="0" smtClean="0">
                <a:latin typeface="Arial" pitchFamily="34" charset="0"/>
                <a:cs typeface="Arial" pitchFamily="34" charset="0"/>
              </a:rPr>
              <a:t>     of com note 79% </a:t>
            </a:r>
            <a:r>
              <a:rPr lang="en-GB" sz="1600" i="1" dirty="0" smtClean="0">
                <a:latin typeface="Arial" pitchFamily="34" charset="0"/>
                <a:cs typeface="Arial" pitchFamily="34" charset="0"/>
              </a:rPr>
              <a:t>UK  residents  accessed   a </a:t>
            </a:r>
            <a:r>
              <a:rPr lang="en-GB" sz="1600" i="1" dirty="0" smtClean="0">
                <a:latin typeface="Arial" pitchFamily="34" charset="0"/>
                <a:cs typeface="Arial" pitchFamily="34" charset="0"/>
              </a:rPr>
              <a:t>television ( of com 2018)</a:t>
            </a:r>
          </a:p>
          <a:p>
            <a:pPr>
              <a:buNone/>
            </a:pP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1600" dirty="0" smtClean="0">
                <a:latin typeface="Arial" pitchFamily="34" charset="0"/>
                <a:cs typeface="Arial" pitchFamily="34" charset="0"/>
              </a:rPr>
              <a:t>Social Media- 18 %  / 7% younger age group</a:t>
            </a:r>
          </a:p>
          <a:p>
            <a:pPr>
              <a:buFont typeface="Wingdings" pitchFamily="2" charset="2"/>
              <a:buChar char="§"/>
            </a:pP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1600" dirty="0" smtClean="0">
                <a:latin typeface="Arial" pitchFamily="34" charset="0"/>
                <a:cs typeface="Arial" pitchFamily="34" charset="0"/>
              </a:rPr>
              <a:t>Newspaper -25 % </a:t>
            </a:r>
          </a:p>
          <a:p>
            <a:pPr>
              <a:buFont typeface="Wingdings" pitchFamily="2" charset="2"/>
              <a:buChar char="§"/>
            </a:pP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1600" dirty="0" smtClean="0">
                <a:latin typeface="Arial" pitchFamily="34" charset="0"/>
                <a:cs typeface="Arial" pitchFamily="34" charset="0"/>
              </a:rPr>
              <a:t>Cinema -19%</a:t>
            </a:r>
          </a:p>
          <a:p>
            <a:pPr>
              <a:buFont typeface="Wingdings" pitchFamily="2" charset="2"/>
              <a:buChar char="§"/>
            </a:pP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1600" dirty="0" smtClean="0">
                <a:latin typeface="Arial" pitchFamily="34" charset="0"/>
                <a:cs typeface="Arial" pitchFamily="34" charset="0"/>
              </a:rPr>
              <a:t>DVD -5%</a:t>
            </a:r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/>
          </a:p>
        </p:txBody>
      </p:sp>
      <p:graphicFrame>
        <p:nvGraphicFramePr>
          <p:cNvPr id="8" name="Chart 7"/>
          <p:cNvGraphicFramePr/>
          <p:nvPr/>
        </p:nvGraphicFramePr>
        <p:xfrm>
          <a:off x="6612674" y="3456878"/>
          <a:ext cx="3412272" cy="227484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 3 Drawing a conclusion.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03249" y="1683834"/>
            <a:ext cx="984652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dirty="0" smtClean="0">
                <a:latin typeface="Arial" pitchFamily="34" charset="0"/>
                <a:cs typeface="Arial" pitchFamily="34" charset="0"/>
              </a:rPr>
              <a:t>Education  as a way forward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utilise education through social media</a:t>
            </a: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lvl="0"/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lvl="0"/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en-GB" i="1" dirty="0" smtClean="0">
                <a:latin typeface="Arial" pitchFamily="34" charset="0"/>
                <a:cs typeface="Arial" pitchFamily="34" charset="0"/>
              </a:rPr>
              <a:t> Excess packaging to be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banned,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alternative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materials to produce plastic ex, starch or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paper </a:t>
            </a:r>
            <a:endParaRPr lang="en-GB" i="1" dirty="0" smtClean="0">
              <a:latin typeface="Arial" pitchFamily="34" charset="0"/>
              <a:cs typeface="Arial" pitchFamily="34" charset="0"/>
            </a:endParaRPr>
          </a:p>
          <a:p>
            <a:pPr lvl="0"/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r>
              <a:rPr lang="en-GB" i="1" dirty="0" smtClean="0">
                <a:latin typeface="Arial" pitchFamily="34" charset="0"/>
                <a:cs typeface="Arial" pitchFamily="34" charset="0"/>
              </a:rPr>
              <a:t>Blue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Planet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was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a popular documentary viewed  by over 14 million people- 28 % </a:t>
            </a:r>
          </a:p>
          <a:p>
            <a:pPr lvl="0"/>
            <a:r>
              <a:rPr lang="en-GB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(the guardian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,2018)</a:t>
            </a:r>
          </a:p>
          <a:p>
            <a:pPr lvl="0"/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r>
              <a:rPr lang="en-GB" i="1" dirty="0" smtClean="0">
                <a:latin typeface="Arial" pitchFamily="34" charset="0"/>
                <a:cs typeface="Arial" pitchFamily="34" charset="0"/>
              </a:rPr>
              <a:t>Target a young audience  -Possible Lack of interest in this 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area and utilising outdoor spaces for learning .</a:t>
            </a:r>
          </a:p>
          <a:p>
            <a:endParaRPr lang="en-GB" i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i="1" dirty="0" smtClean="0">
                <a:latin typeface="Arial" pitchFamily="34" charset="0"/>
                <a:cs typeface="Arial" pitchFamily="34" charset="0"/>
              </a:rPr>
              <a:t>Sustainable Development -Some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developing nations  lack   a waste management system plastic finds its way into the ocean( Open University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,2019 </a:t>
            </a: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lvl="0"/>
            <a:endParaRPr lang="en-GB" i="1" dirty="0" smtClean="0"/>
          </a:p>
          <a:p>
            <a:pPr lvl="0"/>
            <a:endParaRPr lang="en-GB" i="1" dirty="0" smtClean="0"/>
          </a:p>
          <a:p>
            <a:pPr lvl="0"/>
            <a:endParaRPr lang="en-GB" i="1" dirty="0" smtClean="0"/>
          </a:p>
          <a:p>
            <a:pPr lvl="0"/>
            <a:r>
              <a:rPr lang="en-GB" i="1" dirty="0" smtClean="0"/>
              <a:t> 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ef95aacefd6f5f3dfec3bbff30aa4e98.jpg"/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13266" b="13266"/>
          <a:stretch>
            <a:fillRect/>
          </a:stretch>
        </p:blipFill>
        <p:spPr/>
      </p:pic>
      <p:sp>
        <p:nvSpPr>
          <p:cNvPr id="3" name="Text Placeholder 2"/>
          <p:cNvSpPr>
            <a:spLocks noGrp="1"/>
          </p:cNvSpPr>
          <p:nvPr>
            <p:ph type="body" sz="quarter" idx="14"/>
          </p:nvPr>
        </p:nvSpPr>
        <p:spPr>
          <a:xfrm>
            <a:off x="0" y="4114800"/>
            <a:ext cx="12054468" cy="3004711"/>
          </a:xfrm>
        </p:spPr>
        <p:txBody>
          <a:bodyPr/>
          <a:lstStyle/>
          <a:p>
            <a:pPr lvl="0"/>
            <a:r>
              <a:rPr lang="en-GB" dirty="0" smtClean="0"/>
              <a:t>The  research methods utilised did answer the research objectives </a:t>
            </a:r>
            <a:r>
              <a:rPr lang="en-GB" dirty="0" smtClean="0"/>
              <a:t> and what the dissertations set out to do .  It </a:t>
            </a:r>
            <a:r>
              <a:rPr lang="en-GB" dirty="0" smtClean="0"/>
              <a:t>does appear the use of media can support changing perceptions of plastic </a:t>
            </a:r>
            <a:r>
              <a:rPr lang="en-GB" dirty="0" smtClean="0"/>
              <a:t>pollution. it </a:t>
            </a:r>
            <a:r>
              <a:rPr lang="en-GB" dirty="0" smtClean="0"/>
              <a:t>appears initiatives are in </a:t>
            </a:r>
            <a:r>
              <a:rPr lang="en-GB" dirty="0" smtClean="0"/>
              <a:t>place at ;local, national and global level  </a:t>
            </a:r>
            <a:r>
              <a:rPr lang="en-GB" dirty="0" smtClean="0"/>
              <a:t>in the reduction of plastic pollution </a:t>
            </a:r>
            <a:r>
              <a:rPr lang="en-GB" dirty="0" smtClean="0"/>
              <a:t>,although </a:t>
            </a:r>
            <a:r>
              <a:rPr lang="en-GB" dirty="0" smtClean="0"/>
              <a:t>this will not happen </a:t>
            </a:r>
            <a:r>
              <a:rPr lang="en-GB" dirty="0" smtClean="0"/>
              <a:t>overnight.  </a:t>
            </a:r>
            <a:r>
              <a:rPr lang="en-GB" dirty="0" smtClean="0"/>
              <a:t>I</a:t>
            </a:r>
            <a:r>
              <a:rPr lang="en-GB" dirty="0" smtClean="0"/>
              <a:t>n the short term with current issues this may not be at the forefront of agendas.  In the long term at all levels including manufacturing</a:t>
            </a:r>
            <a:r>
              <a:rPr lang="en-GB" dirty="0" smtClean="0"/>
              <a:t> co operation is required, plus if many people act in small ways this will support plastic eradication  although this  may take decades to achieve 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Conclusion: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Recommendations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903249" y="1583473"/>
            <a:ext cx="696951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GB" sz="2000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Education to be utilised  as a tool  at local ,national and global level presently being used by some local authorities.</a:t>
            </a:r>
          </a:p>
          <a:p>
            <a:pPr marL="342900" indent="-342900">
              <a:buFont typeface="Wingdings" pitchFamily="2" charset="2"/>
              <a:buChar char="§"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 Target specific  age groups i.e. 18-24,Utilising  education in settings  example, Question and Answer sessions </a:t>
            </a:r>
          </a:p>
          <a:p>
            <a:pPr marL="342900" indent="-342900">
              <a:buFont typeface="Wingdings" pitchFamily="2" charset="2"/>
              <a:buChar char="§"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 To invest in future roles at the design at  manufacturing level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and using alternate materials </a:t>
            </a:r>
            <a:endParaRPr lang="en-GB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314" y="201174"/>
            <a:ext cx="11174186" cy="1477328"/>
          </a:xfrm>
        </p:spPr>
        <p:txBody>
          <a:bodyPr/>
          <a:lstStyle/>
          <a:p>
            <a:r>
              <a:rPr lang="en-GB" sz="3200" dirty="0" smtClean="0"/>
              <a:t>Contribution to Literature- </a:t>
            </a:r>
            <a:r>
              <a:rPr lang="en-GB" sz="2400" dirty="0" smtClean="0"/>
              <a:t>social media and tourism </a:t>
            </a:r>
            <a:r>
              <a:rPr lang="en-GB" dirty="0" smtClean="0"/>
              <a:t>-</a:t>
            </a:r>
            <a:r>
              <a:rPr lang="en-GB" sz="2800" dirty="0" smtClean="0"/>
              <a:t>possible contribution to literature, example below 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4598" y="1410664"/>
            <a:ext cx="8030935" cy="4770098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Toivonen et </a:t>
            </a:r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al’s</a:t>
            </a:r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survey utilised  geo tagged data from social media platform  (Instagram and Flickr) .Individuals  </a:t>
            </a:r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shared   </a:t>
            </a:r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photos of visits to natural areas ,plus what activities were </a:t>
            </a:r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undertaken there  </a:t>
            </a:r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.The survey concluded : using various media platforms, data could be used in the management of protected areas amongst other  findings</a:t>
            </a:r>
            <a:r>
              <a:rPr lang="en-GB" dirty="0" smtClean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4" name="Oval 3"/>
          <p:cNvSpPr/>
          <p:nvPr/>
        </p:nvSpPr>
        <p:spPr>
          <a:xfrm>
            <a:off x="1672683" y="3795712"/>
            <a:ext cx="914400" cy="57556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1293540" y="3557239"/>
            <a:ext cx="2609385" cy="141620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Social Media and tourism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679902" y="5107259"/>
            <a:ext cx="2665142" cy="115972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Example ,The coral reefs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3601844" y="4571999"/>
            <a:ext cx="802888" cy="591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9396761" y="2360341"/>
            <a:ext cx="19180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9549161" y="2512741"/>
            <a:ext cx="19180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747132" y="6311590"/>
            <a:ext cx="100695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tps://conbio.onlinelibrary.wiley.com/doi/full/10.1111/conl.12343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314" y="383922"/>
            <a:ext cx="11174186" cy="590931"/>
          </a:xfrm>
        </p:spPr>
        <p:txBody>
          <a:bodyPr/>
          <a:lstStyle/>
          <a:p>
            <a:r>
              <a:rPr lang="en-GB" dirty="0" smtClean="0"/>
              <a:t>Limitations Experienced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579863" y="1260088"/>
            <a:ext cx="8842917" cy="10618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The Corona Virus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Pandemic 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and personal circumstances </a:t>
            </a:r>
          </a:p>
          <a:p>
            <a:pPr>
              <a:buFont typeface="Wingdings" pitchFamily="2" charset="2"/>
              <a:buChar char="§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b="1" dirty="0" smtClean="0">
                <a:latin typeface="Arial" pitchFamily="34" charset="0"/>
                <a:cs typeface="Arial" pitchFamily="34" charset="0"/>
              </a:rPr>
              <a:t>Work commitments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researcher is  an essential worker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long hours took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up a lot of time.</a:t>
            </a: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Scale of 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questionnaires :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could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have been sent  to outside agencies  example,  Natural Resources Wales </a:t>
            </a:r>
          </a:p>
          <a:p>
            <a:pPr>
              <a:buFont typeface="Wingdings" pitchFamily="2" charset="2"/>
              <a:buChar char="§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b="1" dirty="0" smtClean="0">
                <a:latin typeface="Arial" pitchFamily="34" charset="0"/>
                <a:cs typeface="Arial" pitchFamily="34" charset="0"/>
              </a:rPr>
              <a:t>Limited Response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Some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individuals  omitted answering some questions although 108 came back , researcher discarded some </a:t>
            </a: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b="1" dirty="0" smtClean="0">
                <a:latin typeface="Arial" pitchFamily="34" charset="0"/>
                <a:cs typeface="Arial" pitchFamily="34" charset="0"/>
              </a:rPr>
              <a:t>Questionnaire Design: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Shorter number of questions could have been devised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.</a:t>
            </a:r>
            <a:endParaRPr lang="en-GB" b="1" dirty="0" smtClean="0">
              <a:latin typeface="Arial" pitchFamily="34" charset="0"/>
              <a:cs typeface="Arial" pitchFamily="34" charset="0"/>
            </a:endParaRP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b="1" dirty="0" smtClean="0">
                <a:latin typeface="Arial" pitchFamily="34" charset="0"/>
                <a:cs typeface="Arial" pitchFamily="34" charset="0"/>
              </a:rPr>
              <a:t>Access to venues 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Due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to restrictions some venues were closed i.e.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library and some shops to purchase equipment.ie pens </a:t>
            </a: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endParaRPr lang="en-GB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>
              <a:buFont typeface="Wingdings" pitchFamily="2" charset="2"/>
              <a:buChar char="§"/>
            </a:pPr>
            <a:endParaRPr lang="en-GB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907" y="567123"/>
            <a:ext cx="11174186" cy="590931"/>
          </a:xfrm>
        </p:spPr>
        <p:txBody>
          <a:bodyPr/>
          <a:lstStyle/>
          <a:p>
            <a:r>
              <a:rPr lang="en-GB" dirty="0" smtClean="0"/>
              <a:t>Reflections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463040"/>
            <a:ext cx="5915378" cy="4770098"/>
          </a:xfrm>
        </p:spPr>
        <p:txBody>
          <a:bodyPr/>
          <a:lstStyle/>
          <a:p>
            <a:r>
              <a:rPr lang="en-GB" b="1" u="sng" dirty="0" smtClean="0">
                <a:latin typeface="Arial" pitchFamily="34" charset="0"/>
                <a:cs typeface="Arial" pitchFamily="34" charset="0"/>
              </a:rPr>
              <a:t>Reflection :</a:t>
            </a:r>
          </a:p>
          <a:p>
            <a:pPr>
              <a:buFont typeface="Wingdings" pitchFamily="2" charset="2"/>
              <a:buChar char="§"/>
            </a:pPr>
            <a:r>
              <a:rPr lang="en-GB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Analysis of Data </a:t>
            </a:r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–Allow more time for  decoding  and grouping of data. </a:t>
            </a:r>
          </a:p>
          <a:p>
            <a:pPr>
              <a:buFont typeface="Wingdings" pitchFamily="2" charset="2"/>
              <a:buChar char="§"/>
            </a:pPr>
            <a:r>
              <a:rPr lang="en-GB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Research Methods – </a:t>
            </a:r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Adopting</a:t>
            </a:r>
            <a:r>
              <a:rPr lang="en-GB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Quantitative  data,  previously not used  by the researcher,  given time to be explored in the future </a:t>
            </a:r>
          </a:p>
          <a:p>
            <a:pPr>
              <a:buFont typeface="Wingdings" pitchFamily="2" charset="2"/>
              <a:buChar char="§"/>
            </a:pPr>
            <a:r>
              <a:rPr lang="en-GB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Proof Reading </a:t>
            </a:r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–The researcher accessed  online </a:t>
            </a:r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tools, Due  to </a:t>
            </a:r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 current pandemic it was difficult for  individuals  to commit</a:t>
            </a:r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en-GB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Personal Development  </a:t>
            </a:r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-The Research  process has refreshed  the personal and academic performance of the researcher</a:t>
            </a:r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endParaRPr lang="en-GB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6096000" y="2111021"/>
          <a:ext cx="5936304" cy="43349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0800000" flipV="1">
            <a:off x="191909" y="0"/>
            <a:ext cx="11428589" cy="982133"/>
          </a:xfrm>
        </p:spPr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sz="1400" dirty="0" smtClean="0"/>
              <a:t/>
            </a:r>
            <a:br>
              <a:rPr lang="en-GB" sz="1400" dirty="0" smtClean="0"/>
            </a:br>
            <a:r>
              <a:rPr lang="en-GB" sz="1400" b="0" dirty="0" smtClean="0">
                <a:latin typeface="Arial" pitchFamily="34" charset="0"/>
                <a:cs typeface="Arial" pitchFamily="34" charset="0"/>
              </a:rPr>
              <a:t>:</a:t>
            </a:r>
            <a:br>
              <a:rPr lang="en-GB" sz="1400" b="0" dirty="0" smtClean="0">
                <a:latin typeface="Arial" pitchFamily="34" charset="0"/>
                <a:cs typeface="Arial" pitchFamily="34" charset="0"/>
              </a:rPr>
            </a:br>
            <a:r>
              <a:rPr lang="en-GB" sz="1200" b="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1200" b="0" dirty="0" smtClean="0">
                <a:latin typeface="Arial" pitchFamily="34" charset="0"/>
                <a:cs typeface="Arial" pitchFamily="34" charset="0"/>
              </a:rPr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0" y="1037062"/>
            <a:ext cx="10125307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 smtClean="0"/>
          </a:p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Blewitt,J(2010)Media,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Ecology Conservation, using the media to protect the worlds wildlife and ecosystems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, Cambridge’Green Books ltd</a:t>
            </a:r>
          </a:p>
          <a:p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Brownlow,,M.and Honeyborne,J (2017) Blue Planet 2  Anew world of hidden depths.London:BBC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Books</a:t>
            </a:r>
          </a:p>
          <a:p>
            <a:endParaRPr lang="en-GB" sz="1200" i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200" i="1" dirty="0" smtClean="0">
                <a:latin typeface="Arial" pitchFamily="34" charset="0"/>
                <a:cs typeface="Arial" pitchFamily="34" charset="0"/>
              </a:rPr>
              <a:t>Cleave,P(2012) The benefits of conducting surveys through social media sites Available at :</a:t>
            </a:r>
            <a:r>
              <a:rPr lang="en-GB" sz="1200" i="1" dirty="0" smtClean="0">
                <a:latin typeface="Arial" pitchFamily="34" charset="0"/>
                <a:cs typeface="Arial" pitchFamily="34" charset="0"/>
                <a:hlinkClick r:id="rId2"/>
              </a:rPr>
              <a:t>https://smartsurvey.com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 (Accessed:  16</a:t>
            </a:r>
            <a:r>
              <a:rPr lang="en-GB" sz="1200" i="1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 May 2020)</a:t>
            </a:r>
          </a:p>
          <a:p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Curran, J ,Gureuitch ,M.(2005)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Mass media and society 4</a:t>
            </a:r>
            <a:r>
              <a:rPr lang="en-GB" sz="1200" i="1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 edition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.London.Hodder and Arnold.</a:t>
            </a:r>
          </a:p>
          <a:p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Debois,S(2019) 10 advantages and disadvantages of questionnaires. Available at: </a:t>
            </a:r>
            <a:r>
              <a:rPr lang="en-GB" sz="1200" dirty="0" smtClean="0">
                <a:latin typeface="Arial" pitchFamily="34" charset="0"/>
                <a:cs typeface="Arial" pitchFamily="34" charset="0"/>
                <a:hlinkClick r:id="rId3"/>
              </a:rPr>
              <a:t>https://surveyanyplcae.com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(Accessed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:16</a:t>
            </a:r>
            <a:r>
              <a:rPr lang="en-GB" sz="12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May 2020)</a:t>
            </a:r>
          </a:p>
          <a:p>
            <a:endParaRPr lang="en-GB" sz="1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Foster, L(2018) ‘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living without single use plastic,’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Marine Conservation Society .England .Rhos On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We</a:t>
            </a: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Keep Wales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Tidy(2019.Available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at </a:t>
            </a:r>
            <a:r>
              <a:rPr lang="en-GB" sz="1200" dirty="0" smtClean="0">
                <a:latin typeface="Arial" pitchFamily="34" charset="0"/>
                <a:cs typeface="Arial" pitchFamily="34" charset="0"/>
                <a:hlinkClick r:id="rId4"/>
              </a:rPr>
              <a:t>https://keepwalestody(Accessed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12 December 2019)</a:t>
            </a:r>
          </a:p>
          <a:p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Matthew,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Berger( 2017) 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Another threat to oceans deoxygenated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Available at: </a:t>
            </a:r>
            <a:r>
              <a:rPr lang="en-GB" sz="1200" dirty="0" smtClean="0">
                <a:latin typeface="Arial" pitchFamily="34" charset="0"/>
                <a:cs typeface="Arial" pitchFamily="34" charset="0"/>
                <a:hlinkClick r:id="rId5"/>
              </a:rPr>
              <a:t>http</a:t>
            </a:r>
            <a:r>
              <a:rPr lang="en-GB" sz="1200" dirty="0" smtClean="0">
                <a:latin typeface="Arial" pitchFamily="34" charset="0"/>
                <a:cs typeface="Arial" pitchFamily="34" charset="0"/>
                <a:hlinkClick r:id="rId5"/>
              </a:rPr>
              <a:t>://www.upi.com/Science_News/2017/07/06/Another-threat-to-the-ocean-deoxygenation/9061499349691</a:t>
            </a:r>
            <a:r>
              <a:rPr lang="en-GB" sz="1200" dirty="0" smtClean="0">
                <a:latin typeface="Arial" pitchFamily="34" charset="0"/>
                <a:cs typeface="Arial" pitchFamily="34" charset="0"/>
                <a:hlinkClick r:id="rId5"/>
              </a:rPr>
              <a:t>/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(Accessed: 3</a:t>
            </a:r>
            <a:r>
              <a:rPr lang="en-GB" sz="1200" baseline="30000" dirty="0" smtClean="0">
                <a:latin typeface="Arial" pitchFamily="34" charset="0"/>
                <a:cs typeface="Arial" pitchFamily="34" charset="0"/>
              </a:rPr>
              <a:t>rd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June 2020)</a:t>
            </a:r>
          </a:p>
          <a:p>
            <a:endParaRPr lang="en-GB" sz="1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National Geographic (2020) I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mages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vailable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at :https://www.nationalgeographic.com/(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Accessed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:16</a:t>
            </a:r>
            <a:r>
              <a:rPr lang="en-GB" sz="12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June 2020)</a:t>
            </a:r>
          </a:p>
          <a:p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Neath Port Talbot Council( 2020) 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Images .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Available at: </a:t>
            </a:r>
            <a:r>
              <a:rPr lang="en-GB" sz="1200" dirty="0" smtClean="0">
                <a:latin typeface="Arial" pitchFamily="34" charset="0"/>
                <a:cs typeface="Arial" pitchFamily="34" charset="0"/>
                <a:hlinkClick r:id="rId6"/>
              </a:rPr>
              <a:t>https://npt.gov.uk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( Accessed :16</a:t>
            </a:r>
            <a:r>
              <a:rPr lang="en-GB" sz="12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June 2020)</a:t>
            </a:r>
          </a:p>
          <a:p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Open University (2019)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Our Blue Plant  Exploring human impacts on the ocean and what we can do to protect it.Walton Hall:Open University :</a:t>
            </a:r>
          </a:p>
          <a:p>
            <a:endParaRPr lang="en-GB" sz="1200" i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200" i="1" dirty="0" smtClean="0">
                <a:latin typeface="Arial" pitchFamily="34" charset="0"/>
                <a:cs typeface="Arial" pitchFamily="34" charset="0"/>
              </a:rPr>
              <a:t>Pintrest (2020 )images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vailable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at :https:// Pintrest.com (Accessed: 16</a:t>
            </a:r>
            <a:r>
              <a:rPr lang="en-GB" sz="1200" i="1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 June 2020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endParaRPr lang="en-GB" sz="1200" i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200" i="1" dirty="0" smtClean="0">
                <a:latin typeface="Arial" pitchFamily="34" charset="0"/>
                <a:cs typeface="Arial" pitchFamily="34" charset="0"/>
              </a:rPr>
              <a:t>parliament UK (2020 ) 25 year environment plan  .Available at :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https://https://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www.parliament.uk/business/committees(Accessed :16</a:t>
            </a:r>
            <a:r>
              <a:rPr lang="en-GB" sz="1200" i="1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 June 2020)</a:t>
            </a:r>
            <a:endParaRPr lang="en-GB" sz="1200" i="1" dirty="0" smtClean="0">
              <a:latin typeface="Arial" pitchFamily="34" charset="0"/>
              <a:cs typeface="Arial" pitchFamily="34" charset="0"/>
            </a:endParaRPr>
          </a:p>
          <a:p>
            <a:endParaRPr lang="en-GB" sz="1200" i="1" dirty="0" smtClean="0">
              <a:latin typeface="Arial" pitchFamily="34" charset="0"/>
              <a:cs typeface="Arial" pitchFamily="34" charset="0"/>
            </a:endParaRPr>
          </a:p>
          <a:p>
            <a:endParaRPr lang="en-GB" sz="1200" i="1" dirty="0" smtClean="0"/>
          </a:p>
          <a:p>
            <a:endParaRPr lang="en-GB" sz="1200" i="1" dirty="0" smtClean="0"/>
          </a:p>
          <a:p>
            <a:endParaRPr lang="en-GB" sz="1200" i="1" dirty="0" smtClean="0"/>
          </a:p>
          <a:p>
            <a:endParaRPr lang="en-GB" sz="1400" i="1" dirty="0" smtClean="0"/>
          </a:p>
          <a:p>
            <a:endParaRPr lang="en-GB" sz="1400" i="1" dirty="0" smtClean="0"/>
          </a:p>
          <a:p>
            <a:endParaRPr lang="en-GB" sz="1400" i="1" dirty="0" smtClean="0"/>
          </a:p>
          <a:p>
            <a:r>
              <a:rPr lang="en-GB" i="1" dirty="0" smtClean="0"/>
              <a:t> .</a:t>
            </a:r>
            <a:endParaRPr lang="en-GB" i="1" dirty="0" smtClean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6410"/>
            <a:ext cx="91328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Reference list</a:t>
            </a:r>
            <a:r>
              <a:rPr lang="en-GB" b="1" dirty="0" smtClean="0"/>
              <a:t>:</a:t>
            </a:r>
          </a:p>
          <a:p>
            <a:endParaRPr lang="en-GB" b="1" dirty="0" smtClean="0"/>
          </a:p>
          <a:p>
            <a:endParaRPr lang="en-GB" b="1" dirty="0" smtClean="0"/>
          </a:p>
          <a:p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314" y="250916"/>
            <a:ext cx="11174186" cy="1089529"/>
          </a:xfrm>
        </p:spPr>
        <p:txBody>
          <a:bodyPr/>
          <a:lstStyle/>
          <a:p>
            <a:r>
              <a:rPr lang="en-GB" dirty="0" smtClean="0"/>
              <a:t>Reference </a:t>
            </a:r>
            <a:r>
              <a:rPr lang="en-GB" dirty="0" smtClean="0"/>
              <a:t>list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35620" y="1037064"/>
            <a:ext cx="9333570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i="1" dirty="0" smtClean="0">
              <a:latin typeface="Arial" pitchFamily="34" charset="0"/>
              <a:cs typeface="Arial" pitchFamily="34" charset="0"/>
            </a:endParaRPr>
          </a:p>
          <a:p>
            <a:endParaRPr lang="en-GB" sz="1200" i="1" dirty="0" smtClean="0">
              <a:latin typeface="Arial" pitchFamily="34" charset="0"/>
              <a:cs typeface="Arial" pitchFamily="34" charset="0"/>
            </a:endParaRPr>
          </a:p>
          <a:p>
            <a:endParaRPr lang="en-GB" sz="1200" i="1" dirty="0" smtClean="0">
              <a:latin typeface="Arial" pitchFamily="34" charset="0"/>
              <a:cs typeface="Arial" pitchFamily="34" charset="0"/>
            </a:endParaRPr>
          </a:p>
          <a:p>
            <a:endParaRPr lang="en-GB" sz="1200" i="1" dirty="0" smtClean="0">
              <a:latin typeface="Arial" pitchFamily="34" charset="0"/>
              <a:cs typeface="Arial" pitchFamily="34" charset="0"/>
            </a:endParaRPr>
          </a:p>
          <a:p>
            <a:endParaRPr lang="en-GB" sz="1200" i="1" dirty="0" smtClean="0">
              <a:latin typeface="Arial" pitchFamily="34" charset="0"/>
              <a:cs typeface="Arial" pitchFamily="34" charset="0"/>
            </a:endParaRPr>
          </a:p>
          <a:p>
            <a:endParaRPr lang="en-GB" sz="1200" i="1" dirty="0" smtClean="0">
              <a:latin typeface="Arial" pitchFamily="34" charset="0"/>
              <a:cs typeface="Arial" pitchFamily="34" charset="0"/>
            </a:endParaRPr>
          </a:p>
          <a:p>
            <a:endParaRPr lang="en-GB" sz="1200" i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200" i="1" dirty="0" smtClean="0">
                <a:latin typeface="Arial" pitchFamily="34" charset="0"/>
                <a:cs typeface="Arial" pitchFamily="34" charset="0"/>
              </a:rPr>
              <a:t>Thomas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, G(2009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) How to do your research project .</a:t>
            </a:r>
            <a:r>
              <a:rPr lang="en-GB" sz="1200" i="1" dirty="0" err="1" smtClean="0">
                <a:latin typeface="Arial" pitchFamily="34" charset="0"/>
                <a:cs typeface="Arial" pitchFamily="34" charset="0"/>
              </a:rPr>
              <a:t>London:Sage</a:t>
            </a:r>
            <a:endParaRPr lang="en-GB" sz="1200" i="1" dirty="0" smtClean="0">
              <a:latin typeface="Arial" pitchFamily="34" charset="0"/>
              <a:cs typeface="Arial" pitchFamily="34" charset="0"/>
            </a:endParaRPr>
          </a:p>
          <a:p>
            <a:endParaRPr lang="en-GB" sz="1200" i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200" i="1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Guardian newspaper(2018) Blue Planet 11 is years most watched British TV show. Available at http:www.theguardian.com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.(Accessed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:24</a:t>
            </a:r>
            <a:r>
              <a:rPr lang="en-GB" sz="1200" i="1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 March 2020)</a:t>
            </a:r>
          </a:p>
          <a:p>
            <a:endParaRPr lang="en-GB" sz="1200" i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Tolvonen ,T,Tenkanen,HA,Minin,D,E(2015)’Prospects and challenges for social media  data in conservation science ‘frontiers in Environmental science ,Available at </a:t>
            </a:r>
            <a:r>
              <a:rPr lang="en-GB" sz="1200" dirty="0" smtClean="0">
                <a:latin typeface="Arial" pitchFamily="34" charset="0"/>
                <a:cs typeface="Arial" pitchFamily="34" charset="0"/>
                <a:hlinkClick r:id="rId2"/>
              </a:rPr>
              <a:t>http://doi.org</a:t>
            </a: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Toivonen,T, Tenkanen,T, Slotowi, R,Mailanen, A, Heikinteimdi,V,Minin,D,E(2019) Social Media data can be used to understand tourists preferences for nature based   experiences in protected areas Available at: </a:t>
            </a:r>
            <a:r>
              <a:rPr lang="en-GB" sz="1200" dirty="0" smtClean="0">
                <a:latin typeface="Arial" pitchFamily="34" charset="0"/>
                <a:cs typeface="Arial" pitchFamily="34" charset="0"/>
                <a:hlinkClick r:id="rId3"/>
              </a:rPr>
              <a:t>https://https://conbio.onlinelibrary.wiley.com/doi/full/10.1111/conl.12343Accessed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: 16th June 2020)</a:t>
            </a:r>
          </a:p>
          <a:p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United Nations (2020)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Sustainable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Development  Goals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Available at :</a:t>
            </a:r>
            <a:r>
              <a:rPr lang="en-GB" sz="1200" dirty="0" smtClean="0">
                <a:latin typeface="Arial" pitchFamily="34" charset="0"/>
                <a:cs typeface="Arial" pitchFamily="34" charset="0"/>
                <a:hlinkClick r:id="rId4"/>
              </a:rPr>
              <a:t>https://sustainabledevelopment.un.org(accessed:20th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February 2020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Wuele,G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(2017). </a:t>
            </a: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Platstics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how it affects our ocean Available at </a:t>
            </a:r>
            <a:r>
              <a:rPr lang="en-GB" sz="1200" dirty="0" smtClean="0">
                <a:latin typeface="Arial" pitchFamily="34" charset="0"/>
                <a:cs typeface="Arial" pitchFamily="34" charset="0"/>
                <a:hlinkClick r:id="rId5"/>
              </a:rPr>
              <a:t>https://abc.net.au(Accessed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16</a:t>
            </a:r>
            <a:r>
              <a:rPr lang="en-GB" sz="12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June 2020)</a:t>
            </a: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endParaRPr lang="en-GB" sz="1200" i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200" i="1" dirty="0" smtClean="0">
                <a:latin typeface="Arial" pitchFamily="34" charset="0"/>
                <a:cs typeface="Arial" pitchFamily="34" charset="0"/>
              </a:rPr>
              <a:t>World Wildlife Fund (2020)Ocean Overview .Available at </a:t>
            </a:r>
            <a:r>
              <a:rPr lang="en-GB" sz="1200" i="1" dirty="0" smtClean="0">
                <a:latin typeface="Arial" pitchFamily="34" charset="0"/>
                <a:cs typeface="Arial" pitchFamily="34" charset="0"/>
                <a:hlinkClick r:id="rId6"/>
              </a:rPr>
              <a:t>https://www.worldwildlife.org.uk.(accessed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 :1</a:t>
            </a:r>
            <a:r>
              <a:rPr lang="en-GB" sz="1200" i="1" baseline="30000" dirty="0" smtClean="0">
                <a:latin typeface="Arial" pitchFamily="34" charset="0"/>
                <a:cs typeface="Arial" pitchFamily="34" charset="0"/>
              </a:rPr>
              <a:t>st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 December 2019</a:t>
            </a:r>
          </a:p>
          <a:p>
            <a:r>
              <a:rPr lang="en-GB" i="1" dirty="0" smtClean="0"/>
              <a:t> 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f89715846 (1)">
  <a:themeElements>
    <a:clrScheme name="MSFT_01">
      <a:dk1>
        <a:sysClr val="windowText" lastClr="000000"/>
      </a:dk1>
      <a:lt1>
        <a:sysClr val="window" lastClr="FFFFFF"/>
      </a:lt1>
      <a:dk2>
        <a:srgbClr val="3F3F3F"/>
      </a:dk2>
      <a:lt2>
        <a:srgbClr val="FFFFFF"/>
      </a:lt2>
      <a:accent1>
        <a:srgbClr val="01C6FD"/>
      </a:accent1>
      <a:accent2>
        <a:srgbClr val="067F9C"/>
      </a:accent2>
      <a:accent3>
        <a:srgbClr val="014E52"/>
      </a:accent3>
      <a:accent4>
        <a:srgbClr val="ED7D31"/>
      </a:accent4>
      <a:accent5>
        <a:srgbClr val="79AE02"/>
      </a:accent5>
      <a:accent6>
        <a:srgbClr val="0070C0"/>
      </a:accent6>
      <a:hlink>
        <a:srgbClr val="01C6FD"/>
      </a:hlink>
      <a:folHlink>
        <a:srgbClr val="954F72"/>
      </a:folHlink>
    </a:clrScheme>
    <a:fontScheme name="MSFT_01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</a:ln>
      </a:spPr>
      <a:bodyPr rtlCol="0" anchor="ctr"/>
      <a:lstStyle>
        <a:defPPr algn="ctr">
          <a:defRPr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xmlns="" name="Office_30677759_TF89715846" id="{5B69A094-CE53-4F54-A77C-F9B7A5BDAE4D}" vid="{AB7DF4C3-8191-4E07-87F8-F90B2C1B74A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50439D9-8631-4FC1-BCE0-1BDB23425EE1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67D8A4B1-1036-4F2B-9C1A-A86F68D314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23BE856-B6C2-4675-AE16-47A27D415D4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tf89715846 (1)</Template>
  <TotalTime>0</TotalTime>
  <Words>2090</Words>
  <Application>Microsoft Office PowerPoint</Application>
  <PresentationFormat>Custom</PresentationFormat>
  <Paragraphs>324</Paragraphs>
  <Slides>24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tf89715846 (1)</vt:lpstr>
      <vt:lpstr>Can the use of media support changing individual perceptions and behaviour in raising environmental awareness of plastic pollution in the oceans ?  By Rhian Peto 1201527</vt:lpstr>
      <vt:lpstr>The Presentation will include:  </vt:lpstr>
      <vt:lpstr>Introduction  Why this topic choice?</vt:lpstr>
      <vt:lpstr>Research Objectives:</vt:lpstr>
      <vt:lpstr>Location: Important at: </vt:lpstr>
      <vt:lpstr> Introduction  The oceans</vt:lpstr>
      <vt:lpstr>  Some parts of the ocean  look like this ?</vt:lpstr>
      <vt:lpstr>Rational (Issues ). The Oceans</vt:lpstr>
      <vt:lpstr>The Media</vt:lpstr>
      <vt:lpstr>Literature Review</vt:lpstr>
      <vt:lpstr>Literature Review </vt:lpstr>
      <vt:lpstr>Methods utilised: deemed to justify data collection </vt:lpstr>
      <vt:lpstr>Methods utilised, deemed to justify data collection  Quantitative  approach adopted (numerical) </vt:lpstr>
      <vt:lpstr>Results and Findings </vt:lpstr>
      <vt:lpstr>Research Objectives- Expanded on next slides: </vt:lpstr>
      <vt:lpstr>Analysis of  R0 Overview .38% males. 62 % females of participants </vt:lpstr>
      <vt:lpstr>RO 3 Drawing a conclusion.</vt:lpstr>
      <vt:lpstr>Conclusion:</vt:lpstr>
      <vt:lpstr>Recommendations</vt:lpstr>
      <vt:lpstr>Contribution to Literature- social media and tourism -possible contribution to literature, example below  </vt:lpstr>
      <vt:lpstr>Limitations Experienced</vt:lpstr>
      <vt:lpstr>Reflections</vt:lpstr>
      <vt:lpstr>  :    </vt:lpstr>
      <vt:lpstr>Reference list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2020-06-02T17:36:42Z</dcterms:created>
  <dcterms:modified xsi:type="dcterms:W3CDTF">2020-06-17T20:03:58Z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