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0"/>
  </p:notesMasterIdLst>
  <p:sldIdLst>
    <p:sldId id="256" r:id="rId2"/>
    <p:sldId id="257" r:id="rId3"/>
    <p:sldId id="258" r:id="rId4"/>
    <p:sldId id="266" r:id="rId5"/>
    <p:sldId id="260" r:id="rId6"/>
    <p:sldId id="259" r:id="rId7"/>
    <p:sldId id="261"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3487" autoAdjust="0"/>
  </p:normalViewPr>
  <p:slideViewPr>
    <p:cSldViewPr snapToGrid="0">
      <p:cViewPr varScale="1">
        <p:scale>
          <a:sx n="81" d="100"/>
          <a:sy n="81" d="100"/>
        </p:scale>
        <p:origin x="1752"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7CD3E58-5FDB-4432-9648-A9A99E4F6B97}" type="doc">
      <dgm:prSet loTypeId="urn:microsoft.com/office/officeart/2018/2/layout/IconLabelList" loCatId="icon" qsTypeId="urn:microsoft.com/office/officeart/2005/8/quickstyle/simple1" qsCatId="simple" csTypeId="urn:microsoft.com/office/officeart/2018/5/colors/Iconchunking_neutralbg_colorful5" csCatId="colorful" phldr="1"/>
      <dgm:spPr/>
      <dgm:t>
        <a:bodyPr/>
        <a:lstStyle/>
        <a:p>
          <a:endParaRPr lang="en-US"/>
        </a:p>
      </dgm:t>
    </dgm:pt>
    <dgm:pt modelId="{1092B37C-7264-4239-9A69-7ED165EDBE60}">
      <dgm:prSet/>
      <dgm:spPr/>
      <dgm:t>
        <a:bodyPr/>
        <a:lstStyle/>
        <a:p>
          <a:pPr>
            <a:lnSpc>
              <a:spcPct val="100000"/>
            </a:lnSpc>
          </a:pPr>
          <a:r>
            <a:rPr lang="en-GB" dirty="0">
              <a:latin typeface="Arial" panose="020B0604020202020204" pitchFamily="34" charset="0"/>
              <a:cs typeface="Arial" panose="020B0604020202020204" pitchFamily="34" charset="0"/>
            </a:rPr>
            <a:t>What is narrative coaching?</a:t>
          </a:r>
          <a:endParaRPr lang="en-US" dirty="0">
            <a:latin typeface="Arial" panose="020B0604020202020204" pitchFamily="34" charset="0"/>
            <a:cs typeface="Arial" panose="020B0604020202020204" pitchFamily="34" charset="0"/>
          </a:endParaRPr>
        </a:p>
      </dgm:t>
    </dgm:pt>
    <dgm:pt modelId="{F1841370-D363-404E-9D12-EA493F1E9D09}" type="parTrans" cxnId="{65B3976E-0BAE-43DE-8EEC-34582A5BDC89}">
      <dgm:prSet/>
      <dgm:spPr/>
      <dgm:t>
        <a:bodyPr/>
        <a:lstStyle/>
        <a:p>
          <a:endParaRPr lang="en-US"/>
        </a:p>
      </dgm:t>
    </dgm:pt>
    <dgm:pt modelId="{6C061AA2-9BA6-422C-B5B9-FA33BE64C81E}" type="sibTrans" cxnId="{65B3976E-0BAE-43DE-8EEC-34582A5BDC89}">
      <dgm:prSet/>
      <dgm:spPr/>
      <dgm:t>
        <a:bodyPr/>
        <a:lstStyle/>
        <a:p>
          <a:endParaRPr lang="en-US"/>
        </a:p>
      </dgm:t>
    </dgm:pt>
    <dgm:pt modelId="{FE090697-2B47-4FF4-A86D-F267CD53D45A}">
      <dgm:prSet/>
      <dgm:spPr/>
      <dgm:t>
        <a:bodyPr/>
        <a:lstStyle/>
        <a:p>
          <a:pPr>
            <a:lnSpc>
              <a:spcPct val="100000"/>
            </a:lnSpc>
          </a:pPr>
          <a:r>
            <a:rPr lang="en-GB">
              <a:latin typeface="Arial" panose="020B0604020202020204" pitchFamily="34" charset="0"/>
              <a:cs typeface="Arial" panose="020B0604020202020204" pitchFamily="34" charset="0"/>
            </a:rPr>
            <a:t>Challenges of narrative coaching </a:t>
          </a:r>
          <a:endParaRPr lang="en-US">
            <a:latin typeface="Arial" panose="020B0604020202020204" pitchFamily="34" charset="0"/>
            <a:cs typeface="Arial" panose="020B0604020202020204" pitchFamily="34" charset="0"/>
          </a:endParaRPr>
        </a:p>
      </dgm:t>
    </dgm:pt>
    <dgm:pt modelId="{F71588FE-A61E-4FF6-9925-7BE247C2F838}" type="parTrans" cxnId="{B124B104-3D65-4014-B3AA-A5493C7B95E7}">
      <dgm:prSet/>
      <dgm:spPr/>
      <dgm:t>
        <a:bodyPr/>
        <a:lstStyle/>
        <a:p>
          <a:endParaRPr lang="en-US"/>
        </a:p>
      </dgm:t>
    </dgm:pt>
    <dgm:pt modelId="{EAF56433-7C0B-4DE7-8BBB-9FCCCE35EF5B}" type="sibTrans" cxnId="{B124B104-3D65-4014-B3AA-A5493C7B95E7}">
      <dgm:prSet/>
      <dgm:spPr/>
      <dgm:t>
        <a:bodyPr/>
        <a:lstStyle/>
        <a:p>
          <a:endParaRPr lang="en-US"/>
        </a:p>
      </dgm:t>
    </dgm:pt>
    <dgm:pt modelId="{EB9EE6E7-6F63-47C5-8AC1-56E8871DFA5F}">
      <dgm:prSet/>
      <dgm:spPr/>
      <dgm:t>
        <a:bodyPr/>
        <a:lstStyle/>
        <a:p>
          <a:pPr>
            <a:lnSpc>
              <a:spcPct val="100000"/>
            </a:lnSpc>
          </a:pPr>
          <a:r>
            <a:rPr lang="en-GB">
              <a:latin typeface="Arial" panose="020B0604020202020204" pitchFamily="34" charset="0"/>
              <a:cs typeface="Arial" panose="020B0604020202020204" pitchFamily="34" charset="0"/>
            </a:rPr>
            <a:t>Is narrative coaching a good fit for the NHS? </a:t>
          </a:r>
          <a:endParaRPr lang="en-US">
            <a:latin typeface="Arial" panose="020B0604020202020204" pitchFamily="34" charset="0"/>
            <a:cs typeface="Arial" panose="020B0604020202020204" pitchFamily="34" charset="0"/>
          </a:endParaRPr>
        </a:p>
      </dgm:t>
    </dgm:pt>
    <dgm:pt modelId="{5678D134-226C-48AC-8BB0-79837CE3DFE4}" type="parTrans" cxnId="{465C6DE1-AF45-422A-82B1-93C2A216CBDE}">
      <dgm:prSet/>
      <dgm:spPr/>
      <dgm:t>
        <a:bodyPr/>
        <a:lstStyle/>
        <a:p>
          <a:endParaRPr lang="en-US"/>
        </a:p>
      </dgm:t>
    </dgm:pt>
    <dgm:pt modelId="{13E79446-7D67-4BA3-B290-5F806AF4A3D8}" type="sibTrans" cxnId="{465C6DE1-AF45-422A-82B1-93C2A216CBDE}">
      <dgm:prSet/>
      <dgm:spPr/>
      <dgm:t>
        <a:bodyPr/>
        <a:lstStyle/>
        <a:p>
          <a:endParaRPr lang="en-US"/>
        </a:p>
      </dgm:t>
    </dgm:pt>
    <dgm:pt modelId="{FFEC5CB3-77DC-49BB-88D9-252D5A306E58}">
      <dgm:prSet/>
      <dgm:spPr/>
      <dgm:t>
        <a:bodyPr/>
        <a:lstStyle/>
        <a:p>
          <a:pPr>
            <a:lnSpc>
              <a:spcPct val="100000"/>
            </a:lnSpc>
          </a:pPr>
          <a:r>
            <a:rPr lang="en-GB" dirty="0">
              <a:latin typeface="Arial" panose="020B0604020202020204" pitchFamily="34" charset="0"/>
              <a:cs typeface="Arial" panose="020B0604020202020204" pitchFamily="34" charset="0"/>
            </a:rPr>
            <a:t>The role of the narrative coach</a:t>
          </a:r>
          <a:endParaRPr lang="en-US" dirty="0">
            <a:latin typeface="Arial" panose="020B0604020202020204" pitchFamily="34" charset="0"/>
            <a:cs typeface="Arial" panose="020B0604020202020204" pitchFamily="34" charset="0"/>
          </a:endParaRPr>
        </a:p>
      </dgm:t>
    </dgm:pt>
    <dgm:pt modelId="{B5542E72-8A8D-4636-B04C-FD9EFB96DBC9}" type="parTrans" cxnId="{E52D2D86-6724-4B13-9FD7-B3ED13F1B037}">
      <dgm:prSet/>
      <dgm:spPr/>
      <dgm:t>
        <a:bodyPr/>
        <a:lstStyle/>
        <a:p>
          <a:endParaRPr lang="en-GB"/>
        </a:p>
      </dgm:t>
    </dgm:pt>
    <dgm:pt modelId="{98C909A9-1CF9-47D7-A8D5-6E9F404845E8}" type="sibTrans" cxnId="{E52D2D86-6724-4B13-9FD7-B3ED13F1B037}">
      <dgm:prSet/>
      <dgm:spPr/>
      <dgm:t>
        <a:bodyPr/>
        <a:lstStyle/>
        <a:p>
          <a:endParaRPr lang="en-GB"/>
        </a:p>
      </dgm:t>
    </dgm:pt>
    <dgm:pt modelId="{55C50413-1FD0-424A-8343-468899872EE3}" type="pres">
      <dgm:prSet presAssocID="{37CD3E58-5FDB-4432-9648-A9A99E4F6B97}" presName="root" presStyleCnt="0">
        <dgm:presLayoutVars>
          <dgm:dir/>
          <dgm:resizeHandles val="exact"/>
        </dgm:presLayoutVars>
      </dgm:prSet>
      <dgm:spPr/>
    </dgm:pt>
    <dgm:pt modelId="{299497F1-E46D-4C8F-88A5-8E0F36E4A89C}" type="pres">
      <dgm:prSet presAssocID="{1092B37C-7264-4239-9A69-7ED165EDBE60}" presName="compNode" presStyleCnt="0"/>
      <dgm:spPr/>
    </dgm:pt>
    <dgm:pt modelId="{8D3691FA-E348-4D41-A804-0D79B7A7A119}" type="pres">
      <dgm:prSet presAssocID="{1092B37C-7264-4239-9A69-7ED165EDBE60}" presName="iconRect" presStyleLbl="node1" presStyleIdx="0" presStyleCnt="4"/>
      <dgm:spPr>
        <a:blipFill rotWithShape="1">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a:noFill/>
        </a:ln>
      </dgm:spPr>
      <dgm:extLst>
        <a:ext uri="{E40237B7-FDA0-4F09-8148-C483321AD2D9}">
          <dgm14:cNvPr xmlns:dgm14="http://schemas.microsoft.com/office/drawing/2010/diagram" id="0" name="" descr="Storytelling with solid fill"/>
        </a:ext>
      </dgm:extLst>
    </dgm:pt>
    <dgm:pt modelId="{08A6EC26-C679-4C52-B5A6-3CCEE36A474E}" type="pres">
      <dgm:prSet presAssocID="{1092B37C-7264-4239-9A69-7ED165EDBE60}" presName="spaceRect" presStyleCnt="0"/>
      <dgm:spPr/>
    </dgm:pt>
    <dgm:pt modelId="{6870AA51-5276-4A33-BADB-4FA634713209}" type="pres">
      <dgm:prSet presAssocID="{1092B37C-7264-4239-9A69-7ED165EDBE60}" presName="textRect" presStyleLbl="revTx" presStyleIdx="0" presStyleCnt="4">
        <dgm:presLayoutVars>
          <dgm:chMax val="1"/>
          <dgm:chPref val="1"/>
        </dgm:presLayoutVars>
      </dgm:prSet>
      <dgm:spPr/>
    </dgm:pt>
    <dgm:pt modelId="{30CF5AE4-1A03-40A5-B33F-48D6570AC257}" type="pres">
      <dgm:prSet presAssocID="{6C061AA2-9BA6-422C-B5B9-FA33BE64C81E}" presName="sibTrans" presStyleCnt="0"/>
      <dgm:spPr/>
    </dgm:pt>
    <dgm:pt modelId="{82761BDA-FA25-4B55-8BFB-C4A9BFAB25A1}" type="pres">
      <dgm:prSet presAssocID="{FFEC5CB3-77DC-49BB-88D9-252D5A306E58}" presName="compNode" presStyleCnt="0"/>
      <dgm:spPr/>
    </dgm:pt>
    <dgm:pt modelId="{08D89508-FCE2-4B69-9DD3-CF5208BFE4D3}" type="pres">
      <dgm:prSet presAssocID="{FFEC5CB3-77DC-49BB-88D9-252D5A306E58}"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Checklist with solid fill"/>
        </a:ext>
      </dgm:extLst>
    </dgm:pt>
    <dgm:pt modelId="{8177B434-6D79-4919-8045-BF86842EF07E}" type="pres">
      <dgm:prSet presAssocID="{FFEC5CB3-77DC-49BB-88D9-252D5A306E58}" presName="spaceRect" presStyleCnt="0"/>
      <dgm:spPr/>
    </dgm:pt>
    <dgm:pt modelId="{BB283238-B4A7-4999-80F3-04F452485ABA}" type="pres">
      <dgm:prSet presAssocID="{FFEC5CB3-77DC-49BB-88D9-252D5A306E58}" presName="textRect" presStyleLbl="revTx" presStyleIdx="1" presStyleCnt="4">
        <dgm:presLayoutVars>
          <dgm:chMax val="1"/>
          <dgm:chPref val="1"/>
        </dgm:presLayoutVars>
      </dgm:prSet>
      <dgm:spPr/>
    </dgm:pt>
    <dgm:pt modelId="{A10BCAE9-5FC7-4262-9649-5CF95CF0A9AA}" type="pres">
      <dgm:prSet presAssocID="{98C909A9-1CF9-47D7-A8D5-6E9F404845E8}" presName="sibTrans" presStyleCnt="0"/>
      <dgm:spPr/>
    </dgm:pt>
    <dgm:pt modelId="{3B24CA8A-7194-41BB-B8BF-F7821FC30DEA}" type="pres">
      <dgm:prSet presAssocID="{FE090697-2B47-4FF4-A86D-F267CD53D45A}" presName="compNode" presStyleCnt="0"/>
      <dgm:spPr/>
    </dgm:pt>
    <dgm:pt modelId="{51C54275-08AE-4DBE-9C30-969FE5B69F81}" type="pres">
      <dgm:prSet presAssocID="{FE090697-2B47-4FF4-A86D-F267CD53D45A}"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a:noFill/>
        </a:ln>
      </dgm:spPr>
      <dgm:extLst>
        <a:ext uri="{E40237B7-FDA0-4F09-8148-C483321AD2D9}">
          <dgm14:cNvPr xmlns:dgm14="http://schemas.microsoft.com/office/drawing/2010/diagram" id="0" name="" descr="Lost with solid fill"/>
        </a:ext>
      </dgm:extLst>
    </dgm:pt>
    <dgm:pt modelId="{0D05647D-637F-4091-99E6-835FB8C45F7B}" type="pres">
      <dgm:prSet presAssocID="{FE090697-2B47-4FF4-A86D-F267CD53D45A}" presName="spaceRect" presStyleCnt="0"/>
      <dgm:spPr/>
    </dgm:pt>
    <dgm:pt modelId="{878FDB90-243E-486C-A39A-475B1B61A1B4}" type="pres">
      <dgm:prSet presAssocID="{FE090697-2B47-4FF4-A86D-F267CD53D45A}" presName="textRect" presStyleLbl="revTx" presStyleIdx="2" presStyleCnt="4">
        <dgm:presLayoutVars>
          <dgm:chMax val="1"/>
          <dgm:chPref val="1"/>
        </dgm:presLayoutVars>
      </dgm:prSet>
      <dgm:spPr/>
    </dgm:pt>
    <dgm:pt modelId="{AC18E040-C1C4-42F4-8553-C95046996BA4}" type="pres">
      <dgm:prSet presAssocID="{EAF56433-7C0B-4DE7-8BBB-9FCCCE35EF5B}" presName="sibTrans" presStyleCnt="0"/>
      <dgm:spPr/>
    </dgm:pt>
    <dgm:pt modelId="{F59C5143-1C08-47EB-B272-A334AF65C463}" type="pres">
      <dgm:prSet presAssocID="{EB9EE6E7-6F63-47C5-8AC1-56E8871DFA5F}" presName="compNode" presStyleCnt="0"/>
      <dgm:spPr/>
    </dgm:pt>
    <dgm:pt modelId="{00EDB728-0AA0-404D-83C5-D9AB9AE0B7FF}" type="pres">
      <dgm:prSet presAssocID="{EB9EE6E7-6F63-47C5-8AC1-56E8871DFA5F}"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First Aid Kit"/>
        </a:ext>
      </dgm:extLst>
    </dgm:pt>
    <dgm:pt modelId="{8A0C4D45-55DC-4E0D-8E4A-84009846A1B1}" type="pres">
      <dgm:prSet presAssocID="{EB9EE6E7-6F63-47C5-8AC1-56E8871DFA5F}" presName="spaceRect" presStyleCnt="0"/>
      <dgm:spPr/>
    </dgm:pt>
    <dgm:pt modelId="{1B37FA62-7409-4159-9F5A-5226730B3D7E}" type="pres">
      <dgm:prSet presAssocID="{EB9EE6E7-6F63-47C5-8AC1-56E8871DFA5F}" presName="textRect" presStyleLbl="revTx" presStyleIdx="3" presStyleCnt="4">
        <dgm:presLayoutVars>
          <dgm:chMax val="1"/>
          <dgm:chPref val="1"/>
        </dgm:presLayoutVars>
      </dgm:prSet>
      <dgm:spPr/>
    </dgm:pt>
  </dgm:ptLst>
  <dgm:cxnLst>
    <dgm:cxn modelId="{B124B104-3D65-4014-B3AA-A5493C7B95E7}" srcId="{37CD3E58-5FDB-4432-9648-A9A99E4F6B97}" destId="{FE090697-2B47-4FF4-A86D-F267CD53D45A}" srcOrd="2" destOrd="0" parTransId="{F71588FE-A61E-4FF6-9925-7BE247C2F838}" sibTransId="{EAF56433-7C0B-4DE7-8BBB-9FCCCE35EF5B}"/>
    <dgm:cxn modelId="{A8A34826-E0B7-4C2C-A425-EB6BEA202EFD}" type="presOf" srcId="{37CD3E58-5FDB-4432-9648-A9A99E4F6B97}" destId="{55C50413-1FD0-424A-8343-468899872EE3}" srcOrd="0" destOrd="0" presId="urn:microsoft.com/office/officeart/2018/2/layout/IconLabelList"/>
    <dgm:cxn modelId="{0863B545-068D-4FBE-843D-888DC9AACFDA}" type="presOf" srcId="{FE090697-2B47-4FF4-A86D-F267CD53D45A}" destId="{878FDB90-243E-486C-A39A-475B1B61A1B4}" srcOrd="0" destOrd="0" presId="urn:microsoft.com/office/officeart/2018/2/layout/IconLabelList"/>
    <dgm:cxn modelId="{65B3976E-0BAE-43DE-8EEC-34582A5BDC89}" srcId="{37CD3E58-5FDB-4432-9648-A9A99E4F6B97}" destId="{1092B37C-7264-4239-9A69-7ED165EDBE60}" srcOrd="0" destOrd="0" parTransId="{F1841370-D363-404E-9D12-EA493F1E9D09}" sibTransId="{6C061AA2-9BA6-422C-B5B9-FA33BE64C81E}"/>
    <dgm:cxn modelId="{E52D2D86-6724-4B13-9FD7-B3ED13F1B037}" srcId="{37CD3E58-5FDB-4432-9648-A9A99E4F6B97}" destId="{FFEC5CB3-77DC-49BB-88D9-252D5A306E58}" srcOrd="1" destOrd="0" parTransId="{B5542E72-8A8D-4636-B04C-FD9EFB96DBC9}" sibTransId="{98C909A9-1CF9-47D7-A8D5-6E9F404845E8}"/>
    <dgm:cxn modelId="{E3E9AD98-503D-4928-9E81-06F296E3AC17}" type="presOf" srcId="{EB9EE6E7-6F63-47C5-8AC1-56E8871DFA5F}" destId="{1B37FA62-7409-4159-9F5A-5226730B3D7E}" srcOrd="0" destOrd="0" presId="urn:microsoft.com/office/officeart/2018/2/layout/IconLabelList"/>
    <dgm:cxn modelId="{76A972B9-D563-4883-A499-EBCD8AAE43F2}" type="presOf" srcId="{1092B37C-7264-4239-9A69-7ED165EDBE60}" destId="{6870AA51-5276-4A33-BADB-4FA634713209}" srcOrd="0" destOrd="0" presId="urn:microsoft.com/office/officeart/2018/2/layout/IconLabelList"/>
    <dgm:cxn modelId="{7C2E6EC1-AF89-452A-BC4A-F95391445FB4}" type="presOf" srcId="{FFEC5CB3-77DC-49BB-88D9-252D5A306E58}" destId="{BB283238-B4A7-4999-80F3-04F452485ABA}" srcOrd="0" destOrd="0" presId="urn:microsoft.com/office/officeart/2018/2/layout/IconLabelList"/>
    <dgm:cxn modelId="{465C6DE1-AF45-422A-82B1-93C2A216CBDE}" srcId="{37CD3E58-5FDB-4432-9648-A9A99E4F6B97}" destId="{EB9EE6E7-6F63-47C5-8AC1-56E8871DFA5F}" srcOrd="3" destOrd="0" parTransId="{5678D134-226C-48AC-8BB0-79837CE3DFE4}" sibTransId="{13E79446-7D67-4BA3-B290-5F806AF4A3D8}"/>
    <dgm:cxn modelId="{1D96141D-7AD7-4385-B7EA-857C3C19371F}" type="presParOf" srcId="{55C50413-1FD0-424A-8343-468899872EE3}" destId="{299497F1-E46D-4C8F-88A5-8E0F36E4A89C}" srcOrd="0" destOrd="0" presId="urn:microsoft.com/office/officeart/2018/2/layout/IconLabelList"/>
    <dgm:cxn modelId="{C6799C77-0D1E-401C-84A2-D1AAD7E0DF21}" type="presParOf" srcId="{299497F1-E46D-4C8F-88A5-8E0F36E4A89C}" destId="{8D3691FA-E348-4D41-A804-0D79B7A7A119}" srcOrd="0" destOrd="0" presId="urn:microsoft.com/office/officeart/2018/2/layout/IconLabelList"/>
    <dgm:cxn modelId="{D8EB0F06-8136-4D69-B617-E423DC724681}" type="presParOf" srcId="{299497F1-E46D-4C8F-88A5-8E0F36E4A89C}" destId="{08A6EC26-C679-4C52-B5A6-3CCEE36A474E}" srcOrd="1" destOrd="0" presId="urn:microsoft.com/office/officeart/2018/2/layout/IconLabelList"/>
    <dgm:cxn modelId="{6946A114-047F-4D58-91B6-6D5EE48C007C}" type="presParOf" srcId="{299497F1-E46D-4C8F-88A5-8E0F36E4A89C}" destId="{6870AA51-5276-4A33-BADB-4FA634713209}" srcOrd="2" destOrd="0" presId="urn:microsoft.com/office/officeart/2018/2/layout/IconLabelList"/>
    <dgm:cxn modelId="{D4661C52-906B-4A51-B22B-33EDBDB1827F}" type="presParOf" srcId="{55C50413-1FD0-424A-8343-468899872EE3}" destId="{30CF5AE4-1A03-40A5-B33F-48D6570AC257}" srcOrd="1" destOrd="0" presId="urn:microsoft.com/office/officeart/2018/2/layout/IconLabelList"/>
    <dgm:cxn modelId="{5E9E8F9C-2A06-4345-879F-BCB7B8A72DAF}" type="presParOf" srcId="{55C50413-1FD0-424A-8343-468899872EE3}" destId="{82761BDA-FA25-4B55-8BFB-C4A9BFAB25A1}" srcOrd="2" destOrd="0" presId="urn:microsoft.com/office/officeart/2018/2/layout/IconLabelList"/>
    <dgm:cxn modelId="{A3AAFEB7-83D5-4794-BDC0-3A745417269B}" type="presParOf" srcId="{82761BDA-FA25-4B55-8BFB-C4A9BFAB25A1}" destId="{08D89508-FCE2-4B69-9DD3-CF5208BFE4D3}" srcOrd="0" destOrd="0" presId="urn:microsoft.com/office/officeart/2018/2/layout/IconLabelList"/>
    <dgm:cxn modelId="{C5DB3859-2F9C-4688-B43A-67B7B4A9CCC0}" type="presParOf" srcId="{82761BDA-FA25-4B55-8BFB-C4A9BFAB25A1}" destId="{8177B434-6D79-4919-8045-BF86842EF07E}" srcOrd="1" destOrd="0" presId="urn:microsoft.com/office/officeart/2018/2/layout/IconLabelList"/>
    <dgm:cxn modelId="{43CC32D4-1184-43BE-AC77-EC1EEE3C64D0}" type="presParOf" srcId="{82761BDA-FA25-4B55-8BFB-C4A9BFAB25A1}" destId="{BB283238-B4A7-4999-80F3-04F452485ABA}" srcOrd="2" destOrd="0" presId="urn:microsoft.com/office/officeart/2018/2/layout/IconLabelList"/>
    <dgm:cxn modelId="{97B154D0-715A-42A0-A10A-3A9F31409F44}" type="presParOf" srcId="{55C50413-1FD0-424A-8343-468899872EE3}" destId="{A10BCAE9-5FC7-4262-9649-5CF95CF0A9AA}" srcOrd="3" destOrd="0" presId="urn:microsoft.com/office/officeart/2018/2/layout/IconLabelList"/>
    <dgm:cxn modelId="{D9718BEC-022B-4EA3-BD9C-981E1319F892}" type="presParOf" srcId="{55C50413-1FD0-424A-8343-468899872EE3}" destId="{3B24CA8A-7194-41BB-B8BF-F7821FC30DEA}" srcOrd="4" destOrd="0" presId="urn:microsoft.com/office/officeart/2018/2/layout/IconLabelList"/>
    <dgm:cxn modelId="{44C886FD-5791-4090-867B-39888C85B915}" type="presParOf" srcId="{3B24CA8A-7194-41BB-B8BF-F7821FC30DEA}" destId="{51C54275-08AE-4DBE-9C30-969FE5B69F81}" srcOrd="0" destOrd="0" presId="urn:microsoft.com/office/officeart/2018/2/layout/IconLabelList"/>
    <dgm:cxn modelId="{BCC23FED-5EA5-407E-9063-427C70567BA5}" type="presParOf" srcId="{3B24CA8A-7194-41BB-B8BF-F7821FC30DEA}" destId="{0D05647D-637F-4091-99E6-835FB8C45F7B}" srcOrd="1" destOrd="0" presId="urn:microsoft.com/office/officeart/2018/2/layout/IconLabelList"/>
    <dgm:cxn modelId="{AE48DADB-8354-497D-BE0A-B6C3ACF3AB60}" type="presParOf" srcId="{3B24CA8A-7194-41BB-B8BF-F7821FC30DEA}" destId="{878FDB90-243E-486C-A39A-475B1B61A1B4}" srcOrd="2" destOrd="0" presId="urn:microsoft.com/office/officeart/2018/2/layout/IconLabelList"/>
    <dgm:cxn modelId="{85975E49-6BE3-4012-8C92-8284688845BB}" type="presParOf" srcId="{55C50413-1FD0-424A-8343-468899872EE3}" destId="{AC18E040-C1C4-42F4-8553-C95046996BA4}" srcOrd="5" destOrd="0" presId="urn:microsoft.com/office/officeart/2018/2/layout/IconLabelList"/>
    <dgm:cxn modelId="{1362B5FD-3974-4176-8DEA-292DD20CCBB2}" type="presParOf" srcId="{55C50413-1FD0-424A-8343-468899872EE3}" destId="{F59C5143-1C08-47EB-B272-A334AF65C463}" srcOrd="6" destOrd="0" presId="urn:microsoft.com/office/officeart/2018/2/layout/IconLabelList"/>
    <dgm:cxn modelId="{DFB4CED6-109E-4F04-AB54-D8AEDDE702A2}" type="presParOf" srcId="{F59C5143-1C08-47EB-B272-A334AF65C463}" destId="{00EDB728-0AA0-404D-83C5-D9AB9AE0B7FF}" srcOrd="0" destOrd="0" presId="urn:microsoft.com/office/officeart/2018/2/layout/IconLabelList"/>
    <dgm:cxn modelId="{DB7B0249-3AF5-49FA-A8B8-D84522EB97BC}" type="presParOf" srcId="{F59C5143-1C08-47EB-B272-A334AF65C463}" destId="{8A0C4D45-55DC-4E0D-8E4A-84009846A1B1}" srcOrd="1" destOrd="0" presId="urn:microsoft.com/office/officeart/2018/2/layout/IconLabelList"/>
    <dgm:cxn modelId="{8FA815B8-CEC8-452D-8195-CC83B0A13B74}" type="presParOf" srcId="{F59C5143-1C08-47EB-B272-A334AF65C463}" destId="{1B37FA62-7409-4159-9F5A-5226730B3D7E}"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98829D4-77BC-4D48-8315-E95CA67A5816}" type="doc">
      <dgm:prSet loTypeId="urn:microsoft.com/office/officeart/2005/8/layout/default" loCatId="list" qsTypeId="urn:microsoft.com/office/officeart/2005/8/quickstyle/simple5" qsCatId="simple" csTypeId="urn:microsoft.com/office/officeart/2005/8/colors/colorful2" csCatId="colorful" phldr="1"/>
      <dgm:spPr/>
      <dgm:t>
        <a:bodyPr/>
        <a:lstStyle/>
        <a:p>
          <a:endParaRPr lang="en-US"/>
        </a:p>
      </dgm:t>
    </dgm:pt>
    <dgm:pt modelId="{5DDE54ED-E818-4D00-87CD-AF67017AB5F6}">
      <dgm:prSet/>
      <dgm:spPr/>
      <dgm:t>
        <a:bodyPr/>
        <a:lstStyle/>
        <a:p>
          <a:r>
            <a:rPr lang="en-GB" dirty="0">
              <a:latin typeface="Arial" panose="020B0604020202020204" pitchFamily="34" charset="0"/>
              <a:cs typeface="Arial" panose="020B0604020202020204" pitchFamily="34" charset="0"/>
            </a:rPr>
            <a:t>Create a psychologically safe space</a:t>
          </a:r>
          <a:endParaRPr lang="en-US" dirty="0">
            <a:latin typeface="Arial" panose="020B0604020202020204" pitchFamily="34" charset="0"/>
            <a:cs typeface="Arial" panose="020B0604020202020204" pitchFamily="34" charset="0"/>
          </a:endParaRPr>
        </a:p>
      </dgm:t>
    </dgm:pt>
    <dgm:pt modelId="{3CB46CEB-8CCC-4055-B975-2637AF1D4F02}" type="parTrans" cxnId="{02B1EA7F-BFD3-474C-A942-2CAB14000AA2}">
      <dgm:prSet/>
      <dgm:spPr/>
      <dgm:t>
        <a:bodyPr/>
        <a:lstStyle/>
        <a:p>
          <a:endParaRPr lang="en-US"/>
        </a:p>
      </dgm:t>
    </dgm:pt>
    <dgm:pt modelId="{342AE670-BDFD-4751-B913-406B2228C269}" type="sibTrans" cxnId="{02B1EA7F-BFD3-474C-A942-2CAB14000AA2}">
      <dgm:prSet phldrT="02" phldr="0"/>
      <dgm:spPr/>
      <dgm:t>
        <a:bodyPr/>
        <a:lstStyle/>
        <a:p>
          <a:endParaRPr lang="en-GB"/>
        </a:p>
      </dgm:t>
    </dgm:pt>
    <dgm:pt modelId="{95785F87-2EC4-4A77-95D9-0D3755FE95CC}">
      <dgm:prSet/>
      <dgm:spPr/>
      <dgm:t>
        <a:bodyPr/>
        <a:lstStyle/>
        <a:p>
          <a:r>
            <a:rPr lang="en-GB" dirty="0">
              <a:latin typeface="Arial" panose="020B0604020202020204" pitchFamily="34" charset="0"/>
              <a:cs typeface="Arial" panose="020B0604020202020204" pitchFamily="34" charset="0"/>
            </a:rPr>
            <a:t>Hold a decentred position and role </a:t>
          </a:r>
          <a:endParaRPr lang="en-US" dirty="0">
            <a:latin typeface="Arial" panose="020B0604020202020204" pitchFamily="34" charset="0"/>
            <a:cs typeface="Arial" panose="020B0604020202020204" pitchFamily="34" charset="0"/>
          </a:endParaRPr>
        </a:p>
      </dgm:t>
    </dgm:pt>
    <dgm:pt modelId="{00485D32-7EAC-46E6-A863-CF7E225BBB82}" type="parTrans" cxnId="{87005281-F09B-4289-B3F9-ECFBA82817C0}">
      <dgm:prSet/>
      <dgm:spPr/>
      <dgm:t>
        <a:bodyPr/>
        <a:lstStyle/>
        <a:p>
          <a:endParaRPr lang="en-US"/>
        </a:p>
      </dgm:t>
    </dgm:pt>
    <dgm:pt modelId="{E4BCD9C3-30F9-42AA-BECB-7077F7A9F1F4}" type="sibTrans" cxnId="{87005281-F09B-4289-B3F9-ECFBA82817C0}">
      <dgm:prSet phldrT="04" phldr="0"/>
      <dgm:spPr/>
      <dgm:t>
        <a:bodyPr/>
        <a:lstStyle/>
        <a:p>
          <a:endParaRPr lang="en-GB"/>
        </a:p>
      </dgm:t>
    </dgm:pt>
    <dgm:pt modelId="{F0C7EF04-8613-4276-A71B-2DD1E39A2311}">
      <dgm:prSet/>
      <dgm:spPr/>
      <dgm:t>
        <a:bodyPr/>
        <a:lstStyle/>
        <a:p>
          <a:r>
            <a:rPr lang="en-GB" dirty="0">
              <a:latin typeface="Arial" panose="020B0604020202020204" pitchFamily="34" charset="0"/>
              <a:cs typeface="Arial" panose="020B0604020202020204" pitchFamily="34" charset="0"/>
            </a:rPr>
            <a:t>Be fully present and actively listening</a:t>
          </a:r>
        </a:p>
        <a:p>
          <a:endParaRPr lang="en-US" dirty="0">
            <a:latin typeface="Arial" panose="020B0604020202020204" pitchFamily="34" charset="0"/>
            <a:cs typeface="Arial" panose="020B0604020202020204" pitchFamily="34" charset="0"/>
          </a:endParaRPr>
        </a:p>
      </dgm:t>
    </dgm:pt>
    <dgm:pt modelId="{346FFB56-EBBE-41C6-A32C-35B775199DA4}" type="sibTrans" cxnId="{2DF3A5A2-3E90-4880-A87D-775589756329}">
      <dgm:prSet phldrT="01" phldr="0"/>
      <dgm:spPr/>
      <dgm:t>
        <a:bodyPr/>
        <a:lstStyle/>
        <a:p>
          <a:endParaRPr lang="en-GB"/>
        </a:p>
      </dgm:t>
    </dgm:pt>
    <dgm:pt modelId="{A61B0E4B-7129-4D1C-BF82-D8AF3CAB033B}" type="parTrans" cxnId="{2DF3A5A2-3E90-4880-A87D-775589756329}">
      <dgm:prSet/>
      <dgm:spPr/>
      <dgm:t>
        <a:bodyPr/>
        <a:lstStyle/>
        <a:p>
          <a:endParaRPr lang="en-US"/>
        </a:p>
      </dgm:t>
    </dgm:pt>
    <dgm:pt modelId="{24C76FFE-BB87-42FC-B9EE-530760ED5EFA}">
      <dgm:prSet/>
      <dgm:spPr/>
      <dgm:t>
        <a:bodyPr/>
        <a:lstStyle/>
        <a:p>
          <a:r>
            <a:rPr lang="en-GB" dirty="0">
              <a:latin typeface="Arial" panose="020B0604020202020204" pitchFamily="34" charset="0"/>
              <a:cs typeface="Arial" panose="020B0604020202020204" pitchFamily="34" charset="0"/>
            </a:rPr>
            <a:t>Provide a background  narrative structure</a:t>
          </a:r>
        </a:p>
      </dgm:t>
    </dgm:pt>
    <dgm:pt modelId="{CB51CF34-496C-46DB-AB2B-D9203D156369}" type="parTrans" cxnId="{A532DB0E-B99F-4BD9-80EA-1D25523848D2}">
      <dgm:prSet/>
      <dgm:spPr/>
      <dgm:t>
        <a:bodyPr/>
        <a:lstStyle/>
        <a:p>
          <a:endParaRPr lang="en-GB"/>
        </a:p>
      </dgm:t>
    </dgm:pt>
    <dgm:pt modelId="{E4670E40-2F44-4166-A47B-581F15C80B77}" type="sibTrans" cxnId="{A532DB0E-B99F-4BD9-80EA-1D25523848D2}">
      <dgm:prSet phldrT="03" phldr="0"/>
      <dgm:spPr/>
      <dgm:t>
        <a:bodyPr/>
        <a:lstStyle/>
        <a:p>
          <a:endParaRPr lang="en-GB"/>
        </a:p>
      </dgm:t>
    </dgm:pt>
    <dgm:pt modelId="{CB9AB269-23FA-489C-9608-49AC4050B308}">
      <dgm:prSet/>
      <dgm:spPr/>
      <dgm:t>
        <a:bodyPr/>
        <a:lstStyle/>
        <a:p>
          <a:pPr>
            <a:buClrTx/>
            <a:buSzTx/>
            <a:buFontTx/>
            <a:buNone/>
          </a:pPr>
          <a:r>
            <a:rPr lang="en-GB" dirty="0">
              <a:latin typeface="Arial" panose="020B0604020202020204" pitchFamily="34" charset="0"/>
              <a:cs typeface="Arial" panose="020B0604020202020204" pitchFamily="34" charset="0"/>
            </a:rPr>
            <a:t>Enable the re-storying process </a:t>
          </a:r>
        </a:p>
      </dgm:t>
    </dgm:pt>
    <dgm:pt modelId="{A322BE78-93AC-48EE-8480-D3E0910FB709}" type="parTrans" cxnId="{4FF4A952-8BC6-4B5D-9A95-FCB2CD1D402A}">
      <dgm:prSet/>
      <dgm:spPr/>
      <dgm:t>
        <a:bodyPr/>
        <a:lstStyle/>
        <a:p>
          <a:endParaRPr lang="en-GB"/>
        </a:p>
      </dgm:t>
    </dgm:pt>
    <dgm:pt modelId="{9B2D159C-EB15-4768-B4B1-03078F72AD2B}" type="sibTrans" cxnId="{4FF4A952-8BC6-4B5D-9A95-FCB2CD1D402A}">
      <dgm:prSet phldrT="06" phldr="0"/>
      <dgm:spPr/>
      <dgm:t>
        <a:bodyPr/>
        <a:lstStyle/>
        <a:p>
          <a:endParaRPr lang="en-GB"/>
        </a:p>
      </dgm:t>
    </dgm:pt>
    <dgm:pt modelId="{9C361BBE-F6CC-4EFE-81F0-B01D00A20629}">
      <dgm:prSet/>
      <dgm:spPr/>
      <dgm:t>
        <a:bodyPr/>
        <a:lstStyle/>
        <a:p>
          <a:r>
            <a:rPr lang="en-GB" dirty="0">
              <a:latin typeface="Arial" panose="020B0604020202020204" pitchFamily="34" charset="0"/>
              <a:cs typeface="Arial" panose="020B0604020202020204" pitchFamily="34" charset="0"/>
            </a:rPr>
            <a:t>Use experiential and imaginal activities </a:t>
          </a:r>
          <a:endParaRPr lang="en-US" dirty="0">
            <a:latin typeface="Arial" panose="020B0604020202020204" pitchFamily="34" charset="0"/>
            <a:cs typeface="Arial" panose="020B0604020202020204" pitchFamily="34" charset="0"/>
          </a:endParaRPr>
        </a:p>
      </dgm:t>
    </dgm:pt>
    <dgm:pt modelId="{0CB7C209-ACE5-426F-88E4-B759D6560AA2}" type="parTrans" cxnId="{A04F623A-3326-4ED8-9A85-E238C92A38B9}">
      <dgm:prSet/>
      <dgm:spPr/>
      <dgm:t>
        <a:bodyPr/>
        <a:lstStyle/>
        <a:p>
          <a:endParaRPr lang="en-GB"/>
        </a:p>
      </dgm:t>
    </dgm:pt>
    <dgm:pt modelId="{8A4F4436-B18B-4AA1-BFE1-61020F019FAA}" type="sibTrans" cxnId="{A04F623A-3326-4ED8-9A85-E238C92A38B9}">
      <dgm:prSet/>
      <dgm:spPr/>
      <dgm:t>
        <a:bodyPr/>
        <a:lstStyle/>
        <a:p>
          <a:endParaRPr lang="en-GB"/>
        </a:p>
      </dgm:t>
    </dgm:pt>
    <dgm:pt modelId="{AEC66628-96E5-4541-AED0-67144B331EC4}" type="pres">
      <dgm:prSet presAssocID="{798829D4-77BC-4D48-8315-E95CA67A5816}" presName="diagram" presStyleCnt="0">
        <dgm:presLayoutVars>
          <dgm:dir/>
          <dgm:resizeHandles val="exact"/>
        </dgm:presLayoutVars>
      </dgm:prSet>
      <dgm:spPr/>
    </dgm:pt>
    <dgm:pt modelId="{B65E6CBA-FA16-4752-8820-87AB1FADA538}" type="pres">
      <dgm:prSet presAssocID="{F0C7EF04-8613-4276-A71B-2DD1E39A2311}" presName="node" presStyleLbl="node1" presStyleIdx="0" presStyleCnt="6">
        <dgm:presLayoutVars>
          <dgm:bulletEnabled val="1"/>
        </dgm:presLayoutVars>
      </dgm:prSet>
      <dgm:spPr/>
    </dgm:pt>
    <dgm:pt modelId="{DE4491D8-DA9E-4CD7-9469-02D3A49F716C}" type="pres">
      <dgm:prSet presAssocID="{346FFB56-EBBE-41C6-A32C-35B775199DA4}" presName="sibTrans" presStyleCnt="0"/>
      <dgm:spPr/>
    </dgm:pt>
    <dgm:pt modelId="{9991382B-B4C5-432C-BBE3-64524E45F25F}" type="pres">
      <dgm:prSet presAssocID="{5DDE54ED-E818-4D00-87CD-AF67017AB5F6}" presName="node" presStyleLbl="node1" presStyleIdx="1" presStyleCnt="6">
        <dgm:presLayoutVars>
          <dgm:bulletEnabled val="1"/>
        </dgm:presLayoutVars>
      </dgm:prSet>
      <dgm:spPr/>
    </dgm:pt>
    <dgm:pt modelId="{C168E985-D19F-4D52-AC9C-DC1A8E4D93BD}" type="pres">
      <dgm:prSet presAssocID="{342AE670-BDFD-4751-B913-406B2228C269}" presName="sibTrans" presStyleCnt="0"/>
      <dgm:spPr/>
    </dgm:pt>
    <dgm:pt modelId="{AEBF6447-6F24-4AE9-AA3B-6B0DD8D878B7}" type="pres">
      <dgm:prSet presAssocID="{24C76FFE-BB87-42FC-B9EE-530760ED5EFA}" presName="node" presStyleLbl="node1" presStyleIdx="2" presStyleCnt="6">
        <dgm:presLayoutVars>
          <dgm:bulletEnabled val="1"/>
        </dgm:presLayoutVars>
      </dgm:prSet>
      <dgm:spPr/>
    </dgm:pt>
    <dgm:pt modelId="{DF44879D-7549-4CD3-A13D-28752F0CCB67}" type="pres">
      <dgm:prSet presAssocID="{E4670E40-2F44-4166-A47B-581F15C80B77}" presName="sibTrans" presStyleCnt="0"/>
      <dgm:spPr/>
    </dgm:pt>
    <dgm:pt modelId="{2BC08882-ABA2-411E-96F5-6D811CFE6338}" type="pres">
      <dgm:prSet presAssocID="{95785F87-2EC4-4A77-95D9-0D3755FE95CC}" presName="node" presStyleLbl="node1" presStyleIdx="3" presStyleCnt="6">
        <dgm:presLayoutVars>
          <dgm:bulletEnabled val="1"/>
        </dgm:presLayoutVars>
      </dgm:prSet>
      <dgm:spPr/>
    </dgm:pt>
    <dgm:pt modelId="{D6FFF968-FB98-4C70-85F1-A7066546451E}" type="pres">
      <dgm:prSet presAssocID="{E4BCD9C3-30F9-42AA-BECB-7077F7A9F1F4}" presName="sibTrans" presStyleCnt="0"/>
      <dgm:spPr/>
    </dgm:pt>
    <dgm:pt modelId="{B9B671E6-8E73-4508-8C9C-D5B213714455}" type="pres">
      <dgm:prSet presAssocID="{9C361BBE-F6CC-4EFE-81F0-B01D00A20629}" presName="node" presStyleLbl="node1" presStyleIdx="4" presStyleCnt="6">
        <dgm:presLayoutVars>
          <dgm:bulletEnabled val="1"/>
        </dgm:presLayoutVars>
      </dgm:prSet>
      <dgm:spPr/>
    </dgm:pt>
    <dgm:pt modelId="{7A2F9394-495B-49B9-82D6-6CAD2226B11B}" type="pres">
      <dgm:prSet presAssocID="{8A4F4436-B18B-4AA1-BFE1-61020F019FAA}" presName="sibTrans" presStyleCnt="0"/>
      <dgm:spPr/>
    </dgm:pt>
    <dgm:pt modelId="{9BD4D6E1-7611-4062-B2A7-C8248FD9E0F4}" type="pres">
      <dgm:prSet presAssocID="{CB9AB269-23FA-489C-9608-49AC4050B308}" presName="node" presStyleLbl="node1" presStyleIdx="5" presStyleCnt="6">
        <dgm:presLayoutVars>
          <dgm:bulletEnabled val="1"/>
        </dgm:presLayoutVars>
      </dgm:prSet>
      <dgm:spPr/>
    </dgm:pt>
  </dgm:ptLst>
  <dgm:cxnLst>
    <dgm:cxn modelId="{A532DB0E-B99F-4BD9-80EA-1D25523848D2}" srcId="{798829D4-77BC-4D48-8315-E95CA67A5816}" destId="{24C76FFE-BB87-42FC-B9EE-530760ED5EFA}" srcOrd="2" destOrd="0" parTransId="{CB51CF34-496C-46DB-AB2B-D9203D156369}" sibTransId="{E4670E40-2F44-4166-A47B-581F15C80B77}"/>
    <dgm:cxn modelId="{11521428-CC44-4B0E-A2C4-1BC730971909}" type="presOf" srcId="{CB9AB269-23FA-489C-9608-49AC4050B308}" destId="{9BD4D6E1-7611-4062-B2A7-C8248FD9E0F4}" srcOrd="0" destOrd="0" presId="urn:microsoft.com/office/officeart/2005/8/layout/default"/>
    <dgm:cxn modelId="{6A9DB52B-3252-4597-9914-4A7F9F894DCE}" type="presOf" srcId="{F0C7EF04-8613-4276-A71B-2DD1E39A2311}" destId="{B65E6CBA-FA16-4752-8820-87AB1FADA538}" srcOrd="0" destOrd="0" presId="urn:microsoft.com/office/officeart/2005/8/layout/default"/>
    <dgm:cxn modelId="{A04F623A-3326-4ED8-9A85-E238C92A38B9}" srcId="{798829D4-77BC-4D48-8315-E95CA67A5816}" destId="{9C361BBE-F6CC-4EFE-81F0-B01D00A20629}" srcOrd="4" destOrd="0" parTransId="{0CB7C209-ACE5-426F-88E4-B759D6560AA2}" sibTransId="{8A4F4436-B18B-4AA1-BFE1-61020F019FAA}"/>
    <dgm:cxn modelId="{4FF4A952-8BC6-4B5D-9A95-FCB2CD1D402A}" srcId="{798829D4-77BC-4D48-8315-E95CA67A5816}" destId="{CB9AB269-23FA-489C-9608-49AC4050B308}" srcOrd="5" destOrd="0" parTransId="{A322BE78-93AC-48EE-8480-D3E0910FB709}" sibTransId="{9B2D159C-EB15-4768-B4B1-03078F72AD2B}"/>
    <dgm:cxn modelId="{04B83657-5C77-4CDE-8C91-6F3733956692}" type="presOf" srcId="{9C361BBE-F6CC-4EFE-81F0-B01D00A20629}" destId="{B9B671E6-8E73-4508-8C9C-D5B213714455}" srcOrd="0" destOrd="0" presId="urn:microsoft.com/office/officeart/2005/8/layout/default"/>
    <dgm:cxn modelId="{75E8AA58-F674-4964-A3D8-5EFC3B576330}" type="presOf" srcId="{24C76FFE-BB87-42FC-B9EE-530760ED5EFA}" destId="{AEBF6447-6F24-4AE9-AA3B-6B0DD8D878B7}" srcOrd="0" destOrd="0" presId="urn:microsoft.com/office/officeart/2005/8/layout/default"/>
    <dgm:cxn modelId="{40903059-926D-43D7-BDB7-BFA07281511C}" type="presOf" srcId="{798829D4-77BC-4D48-8315-E95CA67A5816}" destId="{AEC66628-96E5-4541-AED0-67144B331EC4}" srcOrd="0" destOrd="0" presId="urn:microsoft.com/office/officeart/2005/8/layout/default"/>
    <dgm:cxn modelId="{02B1EA7F-BFD3-474C-A942-2CAB14000AA2}" srcId="{798829D4-77BC-4D48-8315-E95CA67A5816}" destId="{5DDE54ED-E818-4D00-87CD-AF67017AB5F6}" srcOrd="1" destOrd="0" parTransId="{3CB46CEB-8CCC-4055-B975-2637AF1D4F02}" sibTransId="{342AE670-BDFD-4751-B913-406B2228C269}"/>
    <dgm:cxn modelId="{87005281-F09B-4289-B3F9-ECFBA82817C0}" srcId="{798829D4-77BC-4D48-8315-E95CA67A5816}" destId="{95785F87-2EC4-4A77-95D9-0D3755FE95CC}" srcOrd="3" destOrd="0" parTransId="{00485D32-7EAC-46E6-A863-CF7E225BBB82}" sibTransId="{E4BCD9C3-30F9-42AA-BECB-7077F7A9F1F4}"/>
    <dgm:cxn modelId="{2DF3A5A2-3E90-4880-A87D-775589756329}" srcId="{798829D4-77BC-4D48-8315-E95CA67A5816}" destId="{F0C7EF04-8613-4276-A71B-2DD1E39A2311}" srcOrd="0" destOrd="0" parTransId="{A61B0E4B-7129-4D1C-BF82-D8AF3CAB033B}" sibTransId="{346FFB56-EBBE-41C6-A32C-35B775199DA4}"/>
    <dgm:cxn modelId="{8399ECB0-3EC2-4801-A3CE-5F50FF7443F8}" type="presOf" srcId="{5DDE54ED-E818-4D00-87CD-AF67017AB5F6}" destId="{9991382B-B4C5-432C-BBE3-64524E45F25F}" srcOrd="0" destOrd="0" presId="urn:microsoft.com/office/officeart/2005/8/layout/default"/>
    <dgm:cxn modelId="{29F83DC3-6F93-4CB5-AE55-6864D491B6F1}" type="presOf" srcId="{95785F87-2EC4-4A77-95D9-0D3755FE95CC}" destId="{2BC08882-ABA2-411E-96F5-6D811CFE6338}" srcOrd="0" destOrd="0" presId="urn:microsoft.com/office/officeart/2005/8/layout/default"/>
    <dgm:cxn modelId="{A469A6CD-12CF-451F-9DC9-DAED298188D5}" type="presParOf" srcId="{AEC66628-96E5-4541-AED0-67144B331EC4}" destId="{B65E6CBA-FA16-4752-8820-87AB1FADA538}" srcOrd="0" destOrd="0" presId="urn:microsoft.com/office/officeart/2005/8/layout/default"/>
    <dgm:cxn modelId="{AD0FB268-D42A-4007-89F5-C30CA90979F6}" type="presParOf" srcId="{AEC66628-96E5-4541-AED0-67144B331EC4}" destId="{DE4491D8-DA9E-4CD7-9469-02D3A49F716C}" srcOrd="1" destOrd="0" presId="urn:microsoft.com/office/officeart/2005/8/layout/default"/>
    <dgm:cxn modelId="{3DAFA265-DB37-46AA-B60A-EFF3D7FAEB0B}" type="presParOf" srcId="{AEC66628-96E5-4541-AED0-67144B331EC4}" destId="{9991382B-B4C5-432C-BBE3-64524E45F25F}" srcOrd="2" destOrd="0" presId="urn:microsoft.com/office/officeart/2005/8/layout/default"/>
    <dgm:cxn modelId="{5F22F0D3-DD69-4645-9D03-25AE918A68AA}" type="presParOf" srcId="{AEC66628-96E5-4541-AED0-67144B331EC4}" destId="{C168E985-D19F-4D52-AC9C-DC1A8E4D93BD}" srcOrd="3" destOrd="0" presId="urn:microsoft.com/office/officeart/2005/8/layout/default"/>
    <dgm:cxn modelId="{DF7EA61A-66D6-441D-88AB-DC964E4B57EE}" type="presParOf" srcId="{AEC66628-96E5-4541-AED0-67144B331EC4}" destId="{AEBF6447-6F24-4AE9-AA3B-6B0DD8D878B7}" srcOrd="4" destOrd="0" presId="urn:microsoft.com/office/officeart/2005/8/layout/default"/>
    <dgm:cxn modelId="{1016FC50-C045-44CD-87A7-35811A10561E}" type="presParOf" srcId="{AEC66628-96E5-4541-AED0-67144B331EC4}" destId="{DF44879D-7549-4CD3-A13D-28752F0CCB67}" srcOrd="5" destOrd="0" presId="urn:microsoft.com/office/officeart/2005/8/layout/default"/>
    <dgm:cxn modelId="{12E72131-318F-4451-9147-EFAEF8383DFC}" type="presParOf" srcId="{AEC66628-96E5-4541-AED0-67144B331EC4}" destId="{2BC08882-ABA2-411E-96F5-6D811CFE6338}" srcOrd="6" destOrd="0" presId="urn:microsoft.com/office/officeart/2005/8/layout/default"/>
    <dgm:cxn modelId="{A499F203-39EC-4901-8CB9-AB5BAB839BC7}" type="presParOf" srcId="{AEC66628-96E5-4541-AED0-67144B331EC4}" destId="{D6FFF968-FB98-4C70-85F1-A7066546451E}" srcOrd="7" destOrd="0" presId="urn:microsoft.com/office/officeart/2005/8/layout/default"/>
    <dgm:cxn modelId="{B66F808E-42BF-4D0E-998C-329763C22C16}" type="presParOf" srcId="{AEC66628-96E5-4541-AED0-67144B331EC4}" destId="{B9B671E6-8E73-4508-8C9C-D5B213714455}" srcOrd="8" destOrd="0" presId="urn:microsoft.com/office/officeart/2005/8/layout/default"/>
    <dgm:cxn modelId="{694E36F2-5609-410C-A0C9-1C606E246B0D}" type="presParOf" srcId="{AEC66628-96E5-4541-AED0-67144B331EC4}" destId="{7A2F9394-495B-49B9-82D6-6CAD2226B11B}" srcOrd="9" destOrd="0" presId="urn:microsoft.com/office/officeart/2005/8/layout/default"/>
    <dgm:cxn modelId="{B7FB02F2-E5BA-40D8-8E4C-BC5F4891BC98}" type="presParOf" srcId="{AEC66628-96E5-4541-AED0-67144B331EC4}" destId="{9BD4D6E1-7611-4062-B2A7-C8248FD9E0F4}"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98829D4-77BC-4D48-8315-E95CA67A5816}" type="doc">
      <dgm:prSet loTypeId="urn:microsoft.com/office/officeart/2005/8/layout/radial4" loCatId="relationship" qsTypeId="urn:microsoft.com/office/officeart/2005/8/quickstyle/simple4" qsCatId="simple" csTypeId="urn:microsoft.com/office/officeart/2005/8/colors/colorful2" csCatId="colorful" phldr="1"/>
      <dgm:spPr/>
      <dgm:t>
        <a:bodyPr/>
        <a:lstStyle/>
        <a:p>
          <a:endParaRPr lang="en-US"/>
        </a:p>
      </dgm:t>
    </dgm:pt>
    <dgm:pt modelId="{F0C7EF04-8613-4276-A71B-2DD1E39A2311}">
      <dgm:prSet/>
      <dgm:spPr/>
      <dgm:t>
        <a:bodyPr/>
        <a:lstStyle/>
        <a:p>
          <a:r>
            <a:rPr lang="en-GB" dirty="0">
              <a:solidFill>
                <a:schemeClr val="bg1"/>
              </a:solidFill>
              <a:latin typeface="Arial" panose="020B0604020202020204" pitchFamily="34" charset="0"/>
              <a:cs typeface="Arial" panose="020B0604020202020204" pitchFamily="34" charset="0"/>
            </a:rPr>
            <a:t>Coach/</a:t>
          </a:r>
          <a:r>
            <a:rPr lang="en-GB" dirty="0" err="1">
              <a:solidFill>
                <a:schemeClr val="bg1"/>
              </a:solidFill>
              <a:latin typeface="Arial" panose="020B0604020202020204" pitchFamily="34" charset="0"/>
              <a:cs typeface="Arial" panose="020B0604020202020204" pitchFamily="34" charset="0"/>
            </a:rPr>
            <a:t>coachee</a:t>
          </a:r>
          <a:r>
            <a:rPr lang="en-GB" dirty="0">
              <a:solidFill>
                <a:schemeClr val="bg1"/>
              </a:solidFill>
              <a:latin typeface="Arial" panose="020B0604020202020204" pitchFamily="34" charset="0"/>
              <a:cs typeface="Arial" panose="020B0604020202020204" pitchFamily="34" charset="0"/>
            </a:rPr>
            <a:t> relationship incompatible/imbalanced</a:t>
          </a:r>
          <a:endParaRPr lang="en-US" dirty="0">
            <a:solidFill>
              <a:schemeClr val="bg1"/>
            </a:solidFill>
            <a:latin typeface="Arial" panose="020B0604020202020204" pitchFamily="34" charset="0"/>
            <a:cs typeface="Arial" panose="020B0604020202020204" pitchFamily="34" charset="0"/>
          </a:endParaRPr>
        </a:p>
      </dgm:t>
    </dgm:pt>
    <dgm:pt modelId="{346FFB56-EBBE-41C6-A32C-35B775199DA4}" type="sibTrans" cxnId="{2DF3A5A2-3E90-4880-A87D-775589756329}">
      <dgm:prSet phldrT="01" phldr="0"/>
      <dgm:spPr/>
      <dgm:t>
        <a:bodyPr/>
        <a:lstStyle/>
        <a:p>
          <a:endParaRPr lang="en-GB"/>
        </a:p>
      </dgm:t>
    </dgm:pt>
    <dgm:pt modelId="{A61B0E4B-7129-4D1C-BF82-D8AF3CAB033B}" type="parTrans" cxnId="{2DF3A5A2-3E90-4880-A87D-775589756329}">
      <dgm:prSet/>
      <dgm:spPr/>
      <dgm:t>
        <a:bodyPr/>
        <a:lstStyle/>
        <a:p>
          <a:endParaRPr lang="en-US">
            <a:latin typeface="Arial" panose="020B0604020202020204" pitchFamily="34" charset="0"/>
            <a:cs typeface="Arial" panose="020B0604020202020204" pitchFamily="34" charset="0"/>
          </a:endParaRPr>
        </a:p>
      </dgm:t>
    </dgm:pt>
    <dgm:pt modelId="{72D076E2-B713-4E6A-8532-B9FBEC30C3FB}">
      <dgm:prSet/>
      <dgm:spPr/>
      <dgm:t>
        <a:bodyPr/>
        <a:lstStyle/>
        <a:p>
          <a:r>
            <a:rPr lang="en-GB" dirty="0">
              <a:latin typeface="Arial" panose="020B0604020202020204" pitchFamily="34" charset="0"/>
              <a:cs typeface="Arial" panose="020B0604020202020204" pitchFamily="34" charset="0"/>
            </a:rPr>
            <a:t>Impeded development</a:t>
          </a:r>
        </a:p>
      </dgm:t>
    </dgm:pt>
    <dgm:pt modelId="{823E5BB0-14E2-4045-9F26-3DADB85BDB06}" type="parTrans" cxnId="{C80E33EC-243F-4AC1-88D5-FE735AC3F10A}">
      <dgm:prSet/>
      <dgm:spPr/>
      <dgm:t>
        <a:bodyPr/>
        <a:lstStyle/>
        <a:p>
          <a:endParaRPr lang="en-GB"/>
        </a:p>
      </dgm:t>
    </dgm:pt>
    <dgm:pt modelId="{73C500C0-374B-4F60-AD52-7A5C1A541384}" type="sibTrans" cxnId="{C80E33EC-243F-4AC1-88D5-FE735AC3F10A}">
      <dgm:prSet/>
      <dgm:spPr/>
      <dgm:t>
        <a:bodyPr/>
        <a:lstStyle/>
        <a:p>
          <a:endParaRPr lang="en-GB"/>
        </a:p>
      </dgm:t>
    </dgm:pt>
    <dgm:pt modelId="{FC1D5EE2-355A-4A03-8C91-A65BE3DAA87C}">
      <dgm:prSet/>
      <dgm:spPr/>
      <dgm:t>
        <a:bodyPr/>
        <a:lstStyle/>
        <a:p>
          <a:r>
            <a:rPr lang="en-GB" dirty="0">
              <a:solidFill>
                <a:schemeClr val="bg1"/>
              </a:solidFill>
              <a:latin typeface="Arial" panose="020B0604020202020204" pitchFamily="34" charset="0"/>
              <a:cs typeface="Arial" panose="020B0604020202020204" pitchFamily="34" charset="0"/>
            </a:rPr>
            <a:t>Difficulty defining narrative therapy &amp; approach</a:t>
          </a:r>
        </a:p>
      </dgm:t>
    </dgm:pt>
    <dgm:pt modelId="{BEF42B9D-F0AB-4F51-A979-C893A6EC2376}" type="parTrans" cxnId="{8E882077-9D6D-480F-8287-4352D2D13512}">
      <dgm:prSet/>
      <dgm:spPr/>
      <dgm:t>
        <a:bodyPr/>
        <a:lstStyle/>
        <a:p>
          <a:endParaRPr lang="en-GB">
            <a:latin typeface="Arial" panose="020B0604020202020204" pitchFamily="34" charset="0"/>
            <a:cs typeface="Arial" panose="020B0604020202020204" pitchFamily="34" charset="0"/>
          </a:endParaRPr>
        </a:p>
      </dgm:t>
    </dgm:pt>
    <dgm:pt modelId="{1F609FDD-6ADE-4486-992E-2E80DB589C2A}" type="sibTrans" cxnId="{8E882077-9D6D-480F-8287-4352D2D13512}">
      <dgm:prSet/>
      <dgm:spPr/>
      <dgm:t>
        <a:bodyPr/>
        <a:lstStyle/>
        <a:p>
          <a:endParaRPr lang="en-GB"/>
        </a:p>
      </dgm:t>
    </dgm:pt>
    <dgm:pt modelId="{2CB009DF-20FC-4CFA-9AE9-16B9B98DEACE}">
      <dgm:prSet/>
      <dgm:spPr/>
      <dgm:t>
        <a:bodyPr/>
        <a:lstStyle/>
        <a:p>
          <a:r>
            <a:rPr lang="en-US" dirty="0">
              <a:solidFill>
                <a:schemeClr val="bg1"/>
              </a:solidFill>
              <a:latin typeface="Arial" panose="020B0604020202020204" pitchFamily="34" charset="0"/>
              <a:cs typeface="Arial" panose="020B0604020202020204" pitchFamily="34" charset="0"/>
            </a:rPr>
            <a:t>Blurred boundaries between narrative therapy &amp; narrative coaching</a:t>
          </a:r>
        </a:p>
      </dgm:t>
    </dgm:pt>
    <dgm:pt modelId="{47D6F1CA-D464-4286-BADC-00D1FE521B6E}" type="parTrans" cxnId="{12565B0C-F8BF-4EC7-A4DE-283617F6BD44}">
      <dgm:prSet/>
      <dgm:spPr/>
      <dgm:t>
        <a:bodyPr/>
        <a:lstStyle/>
        <a:p>
          <a:endParaRPr lang="en-GB">
            <a:latin typeface="Arial" panose="020B0604020202020204" pitchFamily="34" charset="0"/>
            <a:cs typeface="Arial" panose="020B0604020202020204" pitchFamily="34" charset="0"/>
          </a:endParaRPr>
        </a:p>
      </dgm:t>
    </dgm:pt>
    <dgm:pt modelId="{E3951584-43F9-428D-8E0A-5583C75B58FD}" type="sibTrans" cxnId="{12565B0C-F8BF-4EC7-A4DE-283617F6BD44}">
      <dgm:prSet/>
      <dgm:spPr/>
      <dgm:t>
        <a:bodyPr/>
        <a:lstStyle/>
        <a:p>
          <a:endParaRPr lang="en-GB"/>
        </a:p>
      </dgm:t>
    </dgm:pt>
    <dgm:pt modelId="{8BCD17C3-AE6D-47C7-9B0A-C73E2C8B2E4D}">
      <dgm:prSet/>
      <dgm:spPr/>
      <dgm:t>
        <a:bodyPr/>
        <a:lstStyle/>
        <a:p>
          <a:r>
            <a:rPr lang="en-US" dirty="0">
              <a:solidFill>
                <a:schemeClr val="bg1"/>
              </a:solidFill>
              <a:latin typeface="Arial" panose="020B0604020202020204" pitchFamily="34" charset="0"/>
              <a:cs typeface="Arial" panose="020B0604020202020204" pitchFamily="34" charset="0"/>
            </a:rPr>
            <a:t>Missing/underdeveloped skills, attributes &amp; characteristics</a:t>
          </a:r>
          <a:endParaRPr lang="en-GB" dirty="0">
            <a:solidFill>
              <a:schemeClr val="bg1"/>
            </a:solidFill>
            <a:latin typeface="Arial" panose="020B0604020202020204" pitchFamily="34" charset="0"/>
            <a:cs typeface="Arial" panose="020B0604020202020204" pitchFamily="34" charset="0"/>
          </a:endParaRPr>
        </a:p>
      </dgm:t>
    </dgm:pt>
    <dgm:pt modelId="{0E441BF3-A18E-4A1F-B0C7-386D0CB69BAE}" type="parTrans" cxnId="{80E1795C-EF83-40E2-9F4B-CE2CF015982B}">
      <dgm:prSet/>
      <dgm:spPr/>
      <dgm:t>
        <a:bodyPr/>
        <a:lstStyle/>
        <a:p>
          <a:endParaRPr lang="en-GB">
            <a:latin typeface="Arial" panose="020B0604020202020204" pitchFamily="34" charset="0"/>
            <a:cs typeface="Arial" panose="020B0604020202020204" pitchFamily="34" charset="0"/>
          </a:endParaRPr>
        </a:p>
      </dgm:t>
    </dgm:pt>
    <dgm:pt modelId="{36EAEF50-86B6-41D7-B264-90DD2A0A6E4B}" type="sibTrans" cxnId="{80E1795C-EF83-40E2-9F4B-CE2CF015982B}">
      <dgm:prSet/>
      <dgm:spPr/>
      <dgm:t>
        <a:bodyPr/>
        <a:lstStyle/>
        <a:p>
          <a:endParaRPr lang="en-GB"/>
        </a:p>
      </dgm:t>
    </dgm:pt>
    <dgm:pt modelId="{D579A54B-3991-4B06-B330-080F7F1A77AC}" type="pres">
      <dgm:prSet presAssocID="{798829D4-77BC-4D48-8315-E95CA67A5816}" presName="cycle" presStyleCnt="0">
        <dgm:presLayoutVars>
          <dgm:chMax val="1"/>
          <dgm:dir/>
          <dgm:animLvl val="ctr"/>
          <dgm:resizeHandles val="exact"/>
        </dgm:presLayoutVars>
      </dgm:prSet>
      <dgm:spPr/>
    </dgm:pt>
    <dgm:pt modelId="{2C165908-D521-457D-969A-D833EE78ADA9}" type="pres">
      <dgm:prSet presAssocID="{72D076E2-B713-4E6A-8532-B9FBEC30C3FB}" presName="centerShape" presStyleLbl="node0" presStyleIdx="0" presStyleCnt="1"/>
      <dgm:spPr/>
    </dgm:pt>
    <dgm:pt modelId="{FD3AFEC4-17DA-4723-BA68-DE9620A86575}" type="pres">
      <dgm:prSet presAssocID="{0E441BF3-A18E-4A1F-B0C7-386D0CB69BAE}" presName="parTrans" presStyleLbl="bgSibTrans2D1" presStyleIdx="0" presStyleCnt="4"/>
      <dgm:spPr/>
    </dgm:pt>
    <dgm:pt modelId="{388F5327-5062-4803-AA7E-2CA6AF0C4184}" type="pres">
      <dgm:prSet presAssocID="{8BCD17C3-AE6D-47C7-9B0A-C73E2C8B2E4D}" presName="node" presStyleLbl="node1" presStyleIdx="0" presStyleCnt="4">
        <dgm:presLayoutVars>
          <dgm:bulletEnabled val="1"/>
        </dgm:presLayoutVars>
      </dgm:prSet>
      <dgm:spPr/>
    </dgm:pt>
    <dgm:pt modelId="{2B2736CF-BA79-43C7-BEBD-63360134829C}" type="pres">
      <dgm:prSet presAssocID="{A61B0E4B-7129-4D1C-BF82-D8AF3CAB033B}" presName="parTrans" presStyleLbl="bgSibTrans2D1" presStyleIdx="1" presStyleCnt="4"/>
      <dgm:spPr/>
    </dgm:pt>
    <dgm:pt modelId="{9B6C5636-A0C0-4EC1-ADF7-E4E4A0749DF7}" type="pres">
      <dgm:prSet presAssocID="{F0C7EF04-8613-4276-A71B-2DD1E39A2311}" presName="node" presStyleLbl="node1" presStyleIdx="1" presStyleCnt="4">
        <dgm:presLayoutVars>
          <dgm:bulletEnabled val="1"/>
        </dgm:presLayoutVars>
      </dgm:prSet>
      <dgm:spPr/>
    </dgm:pt>
    <dgm:pt modelId="{FF2C35B0-C29C-4DE3-B8D1-F76F15236610}" type="pres">
      <dgm:prSet presAssocID="{BEF42B9D-F0AB-4F51-A979-C893A6EC2376}" presName="parTrans" presStyleLbl="bgSibTrans2D1" presStyleIdx="2" presStyleCnt="4"/>
      <dgm:spPr/>
    </dgm:pt>
    <dgm:pt modelId="{744F1DA2-5B41-4A66-BB3D-B6DF1C2364B1}" type="pres">
      <dgm:prSet presAssocID="{FC1D5EE2-355A-4A03-8C91-A65BE3DAA87C}" presName="node" presStyleLbl="node1" presStyleIdx="2" presStyleCnt="4">
        <dgm:presLayoutVars>
          <dgm:bulletEnabled val="1"/>
        </dgm:presLayoutVars>
      </dgm:prSet>
      <dgm:spPr/>
    </dgm:pt>
    <dgm:pt modelId="{B8A3EF88-55D4-4D15-9233-A15412EDB1C0}" type="pres">
      <dgm:prSet presAssocID="{47D6F1CA-D464-4286-BADC-00D1FE521B6E}" presName="parTrans" presStyleLbl="bgSibTrans2D1" presStyleIdx="3" presStyleCnt="4"/>
      <dgm:spPr/>
    </dgm:pt>
    <dgm:pt modelId="{0F2D6CC6-1747-4AB8-800D-7AF276115430}" type="pres">
      <dgm:prSet presAssocID="{2CB009DF-20FC-4CFA-9AE9-16B9B98DEACE}" presName="node" presStyleLbl="node1" presStyleIdx="3" presStyleCnt="4">
        <dgm:presLayoutVars>
          <dgm:bulletEnabled val="1"/>
        </dgm:presLayoutVars>
      </dgm:prSet>
      <dgm:spPr/>
    </dgm:pt>
  </dgm:ptLst>
  <dgm:cxnLst>
    <dgm:cxn modelId="{C3B08200-13E5-4A8E-ADCE-EA2AB0A3EA41}" type="presOf" srcId="{72D076E2-B713-4E6A-8532-B9FBEC30C3FB}" destId="{2C165908-D521-457D-969A-D833EE78ADA9}" srcOrd="0" destOrd="0" presId="urn:microsoft.com/office/officeart/2005/8/layout/radial4"/>
    <dgm:cxn modelId="{CBC20009-3CA3-498D-806F-86B78975EE5B}" type="presOf" srcId="{A61B0E4B-7129-4D1C-BF82-D8AF3CAB033B}" destId="{2B2736CF-BA79-43C7-BEBD-63360134829C}" srcOrd="0" destOrd="0" presId="urn:microsoft.com/office/officeart/2005/8/layout/radial4"/>
    <dgm:cxn modelId="{12565B0C-F8BF-4EC7-A4DE-283617F6BD44}" srcId="{72D076E2-B713-4E6A-8532-B9FBEC30C3FB}" destId="{2CB009DF-20FC-4CFA-9AE9-16B9B98DEACE}" srcOrd="3" destOrd="0" parTransId="{47D6F1CA-D464-4286-BADC-00D1FE521B6E}" sibTransId="{E3951584-43F9-428D-8E0A-5583C75B58FD}"/>
    <dgm:cxn modelId="{D7277D37-9115-46D5-8E19-7839B5C94203}" type="presOf" srcId="{2CB009DF-20FC-4CFA-9AE9-16B9B98DEACE}" destId="{0F2D6CC6-1747-4AB8-800D-7AF276115430}" srcOrd="0" destOrd="0" presId="urn:microsoft.com/office/officeart/2005/8/layout/radial4"/>
    <dgm:cxn modelId="{80E1795C-EF83-40E2-9F4B-CE2CF015982B}" srcId="{72D076E2-B713-4E6A-8532-B9FBEC30C3FB}" destId="{8BCD17C3-AE6D-47C7-9B0A-C73E2C8B2E4D}" srcOrd="0" destOrd="0" parTransId="{0E441BF3-A18E-4A1F-B0C7-386D0CB69BAE}" sibTransId="{36EAEF50-86B6-41D7-B264-90DD2A0A6E4B}"/>
    <dgm:cxn modelId="{9AFE5D60-E691-4F3B-A9A3-09537BBB1C58}" type="presOf" srcId="{798829D4-77BC-4D48-8315-E95CA67A5816}" destId="{D579A54B-3991-4B06-B330-080F7F1A77AC}" srcOrd="0" destOrd="0" presId="urn:microsoft.com/office/officeart/2005/8/layout/radial4"/>
    <dgm:cxn modelId="{3DEAB268-4DBC-4826-9E9C-19E737B9102C}" type="presOf" srcId="{0E441BF3-A18E-4A1F-B0C7-386D0CB69BAE}" destId="{FD3AFEC4-17DA-4723-BA68-DE9620A86575}" srcOrd="0" destOrd="0" presId="urn:microsoft.com/office/officeart/2005/8/layout/radial4"/>
    <dgm:cxn modelId="{980E024E-EF6D-4926-A148-74B7DD2181FB}" type="presOf" srcId="{FC1D5EE2-355A-4A03-8C91-A65BE3DAA87C}" destId="{744F1DA2-5B41-4A66-BB3D-B6DF1C2364B1}" srcOrd="0" destOrd="0" presId="urn:microsoft.com/office/officeart/2005/8/layout/radial4"/>
    <dgm:cxn modelId="{77C87770-EE95-428C-A229-E43AB762B8EC}" type="presOf" srcId="{F0C7EF04-8613-4276-A71B-2DD1E39A2311}" destId="{9B6C5636-A0C0-4EC1-ADF7-E4E4A0749DF7}" srcOrd="0" destOrd="0" presId="urn:microsoft.com/office/officeart/2005/8/layout/radial4"/>
    <dgm:cxn modelId="{A4063971-74FA-4153-A772-AE8B934F1248}" type="presOf" srcId="{8BCD17C3-AE6D-47C7-9B0A-C73E2C8B2E4D}" destId="{388F5327-5062-4803-AA7E-2CA6AF0C4184}" srcOrd="0" destOrd="0" presId="urn:microsoft.com/office/officeart/2005/8/layout/radial4"/>
    <dgm:cxn modelId="{8E882077-9D6D-480F-8287-4352D2D13512}" srcId="{72D076E2-B713-4E6A-8532-B9FBEC30C3FB}" destId="{FC1D5EE2-355A-4A03-8C91-A65BE3DAA87C}" srcOrd="2" destOrd="0" parTransId="{BEF42B9D-F0AB-4F51-A979-C893A6EC2376}" sibTransId="{1F609FDD-6ADE-4486-992E-2E80DB589C2A}"/>
    <dgm:cxn modelId="{32BEA49C-9B24-433A-B9BC-8315FDD9DE14}" type="presOf" srcId="{BEF42B9D-F0AB-4F51-A979-C893A6EC2376}" destId="{FF2C35B0-C29C-4DE3-B8D1-F76F15236610}" srcOrd="0" destOrd="0" presId="urn:microsoft.com/office/officeart/2005/8/layout/radial4"/>
    <dgm:cxn modelId="{2DF3A5A2-3E90-4880-A87D-775589756329}" srcId="{72D076E2-B713-4E6A-8532-B9FBEC30C3FB}" destId="{F0C7EF04-8613-4276-A71B-2DD1E39A2311}" srcOrd="1" destOrd="0" parTransId="{A61B0E4B-7129-4D1C-BF82-D8AF3CAB033B}" sibTransId="{346FFB56-EBBE-41C6-A32C-35B775199DA4}"/>
    <dgm:cxn modelId="{C80E33EC-243F-4AC1-88D5-FE735AC3F10A}" srcId="{798829D4-77BC-4D48-8315-E95CA67A5816}" destId="{72D076E2-B713-4E6A-8532-B9FBEC30C3FB}" srcOrd="0" destOrd="0" parTransId="{823E5BB0-14E2-4045-9F26-3DADB85BDB06}" sibTransId="{73C500C0-374B-4F60-AD52-7A5C1A541384}"/>
    <dgm:cxn modelId="{E5C650F1-18C0-4689-A6A6-2859363E5F64}" type="presOf" srcId="{47D6F1CA-D464-4286-BADC-00D1FE521B6E}" destId="{B8A3EF88-55D4-4D15-9233-A15412EDB1C0}" srcOrd="0" destOrd="0" presId="urn:microsoft.com/office/officeart/2005/8/layout/radial4"/>
    <dgm:cxn modelId="{C12478E6-D006-4A03-830F-132ECC233451}" type="presParOf" srcId="{D579A54B-3991-4B06-B330-080F7F1A77AC}" destId="{2C165908-D521-457D-969A-D833EE78ADA9}" srcOrd="0" destOrd="0" presId="urn:microsoft.com/office/officeart/2005/8/layout/radial4"/>
    <dgm:cxn modelId="{FFA3BB2B-7BE6-4E4F-A9F1-1FB4D35EC48B}" type="presParOf" srcId="{D579A54B-3991-4B06-B330-080F7F1A77AC}" destId="{FD3AFEC4-17DA-4723-BA68-DE9620A86575}" srcOrd="1" destOrd="0" presId="urn:microsoft.com/office/officeart/2005/8/layout/radial4"/>
    <dgm:cxn modelId="{42FB3A66-B7AF-4CA4-9B00-492BB567F4F0}" type="presParOf" srcId="{D579A54B-3991-4B06-B330-080F7F1A77AC}" destId="{388F5327-5062-4803-AA7E-2CA6AF0C4184}" srcOrd="2" destOrd="0" presId="urn:microsoft.com/office/officeart/2005/8/layout/radial4"/>
    <dgm:cxn modelId="{982F7BA1-15F3-4CAC-AD71-6EE3BEA8240D}" type="presParOf" srcId="{D579A54B-3991-4B06-B330-080F7F1A77AC}" destId="{2B2736CF-BA79-43C7-BEBD-63360134829C}" srcOrd="3" destOrd="0" presId="urn:microsoft.com/office/officeart/2005/8/layout/radial4"/>
    <dgm:cxn modelId="{34A89D55-B2FD-46A8-BEF9-9C1687BB69CE}" type="presParOf" srcId="{D579A54B-3991-4B06-B330-080F7F1A77AC}" destId="{9B6C5636-A0C0-4EC1-ADF7-E4E4A0749DF7}" srcOrd="4" destOrd="0" presId="urn:microsoft.com/office/officeart/2005/8/layout/radial4"/>
    <dgm:cxn modelId="{F0151F61-493F-46DA-808F-CFCFA98E3D32}" type="presParOf" srcId="{D579A54B-3991-4B06-B330-080F7F1A77AC}" destId="{FF2C35B0-C29C-4DE3-B8D1-F76F15236610}" srcOrd="5" destOrd="0" presId="urn:microsoft.com/office/officeart/2005/8/layout/radial4"/>
    <dgm:cxn modelId="{72320554-D31B-49FA-A118-3CD4A18A6BAB}" type="presParOf" srcId="{D579A54B-3991-4B06-B330-080F7F1A77AC}" destId="{744F1DA2-5B41-4A66-BB3D-B6DF1C2364B1}" srcOrd="6" destOrd="0" presId="urn:microsoft.com/office/officeart/2005/8/layout/radial4"/>
    <dgm:cxn modelId="{B1C37703-10E6-420A-9413-FC3A3FD744C7}" type="presParOf" srcId="{D579A54B-3991-4B06-B330-080F7F1A77AC}" destId="{B8A3EF88-55D4-4D15-9233-A15412EDB1C0}" srcOrd="7" destOrd="0" presId="urn:microsoft.com/office/officeart/2005/8/layout/radial4"/>
    <dgm:cxn modelId="{7256D0C1-47E3-463B-9FC6-C0940716E9EE}" type="presParOf" srcId="{D579A54B-3991-4B06-B330-080F7F1A77AC}" destId="{0F2D6CC6-1747-4AB8-800D-7AF276115430}" srcOrd="8" destOrd="0" presId="urn:microsoft.com/office/officeart/2005/8/layout/radial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A01C9B3-0750-43E9-9D01-F7ACE30CA8C8}"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A9CBEEC-7155-4532-B8E6-1B4E60F505D9}">
      <dgm:prSet/>
      <dgm:spPr/>
      <dgm:t>
        <a:bodyPr/>
        <a:lstStyle/>
        <a:p>
          <a:r>
            <a:rPr lang="en-GB" dirty="0">
              <a:latin typeface="Arial" panose="020B0604020202020204" pitchFamily="34" charset="0"/>
              <a:cs typeface="Arial" panose="020B0604020202020204" pitchFamily="34" charset="0"/>
            </a:rPr>
            <a:t>P</a:t>
          </a:r>
          <a:r>
            <a:rPr lang="en-GB" b="0" i="0" dirty="0">
              <a:latin typeface="Arial" panose="020B0604020202020204" pitchFamily="34" charset="0"/>
              <a:cs typeface="Arial" panose="020B0604020202020204" pitchFamily="34" charset="0"/>
            </a:rPr>
            <a:t>ower to transform lives through storytelling</a:t>
          </a:r>
          <a:endParaRPr lang="en-US" dirty="0">
            <a:latin typeface="Arial" panose="020B0604020202020204" pitchFamily="34" charset="0"/>
            <a:cs typeface="Arial" panose="020B0604020202020204" pitchFamily="34" charset="0"/>
          </a:endParaRPr>
        </a:p>
      </dgm:t>
    </dgm:pt>
    <dgm:pt modelId="{42303273-FB71-4D71-B131-F99981C070BE}" type="parTrans" cxnId="{D3BEDC20-C239-47A6-9510-6333E7CE6580}">
      <dgm:prSet/>
      <dgm:spPr/>
      <dgm:t>
        <a:bodyPr/>
        <a:lstStyle/>
        <a:p>
          <a:endParaRPr lang="en-US"/>
        </a:p>
      </dgm:t>
    </dgm:pt>
    <dgm:pt modelId="{2A1A0940-2711-437C-93C7-45FA5D69CC79}" type="sibTrans" cxnId="{D3BEDC20-C239-47A6-9510-6333E7CE6580}">
      <dgm:prSet/>
      <dgm:spPr/>
      <dgm:t>
        <a:bodyPr/>
        <a:lstStyle/>
        <a:p>
          <a:endParaRPr lang="en-US"/>
        </a:p>
      </dgm:t>
    </dgm:pt>
    <dgm:pt modelId="{80E825EA-EBD0-4550-B3F4-2B90FAFE863A}">
      <dgm:prSet/>
      <dgm:spPr/>
      <dgm:t>
        <a:bodyPr/>
        <a:lstStyle/>
        <a:p>
          <a:r>
            <a:rPr lang="en-GB">
              <a:latin typeface="Arial" panose="020B0604020202020204" pitchFamily="34" charset="0"/>
              <a:cs typeface="Arial" panose="020B0604020202020204" pitchFamily="34" charset="0"/>
            </a:rPr>
            <a:t>A</a:t>
          </a:r>
          <a:r>
            <a:rPr lang="en-GB" b="0" i="0">
              <a:latin typeface="Arial" panose="020B0604020202020204" pitchFamily="34" charset="0"/>
              <a:cs typeface="Arial" panose="020B0604020202020204" pitchFamily="34" charset="0"/>
            </a:rPr>
            <a:t>bility to help staff find their voice and enhance their professional practice</a:t>
          </a:r>
          <a:endParaRPr lang="en-US">
            <a:latin typeface="Arial" panose="020B0604020202020204" pitchFamily="34" charset="0"/>
            <a:cs typeface="Arial" panose="020B0604020202020204" pitchFamily="34" charset="0"/>
          </a:endParaRPr>
        </a:p>
      </dgm:t>
    </dgm:pt>
    <dgm:pt modelId="{72DCB9E7-12CC-43DB-AB75-AF557B9CCC1D}" type="parTrans" cxnId="{A491065C-4DAE-4811-83F5-4586FCED3137}">
      <dgm:prSet/>
      <dgm:spPr/>
      <dgm:t>
        <a:bodyPr/>
        <a:lstStyle/>
        <a:p>
          <a:endParaRPr lang="en-US"/>
        </a:p>
      </dgm:t>
    </dgm:pt>
    <dgm:pt modelId="{28375531-5F74-4150-8DB1-E32929D8B3E1}" type="sibTrans" cxnId="{A491065C-4DAE-4811-83F5-4586FCED3137}">
      <dgm:prSet/>
      <dgm:spPr/>
      <dgm:t>
        <a:bodyPr/>
        <a:lstStyle/>
        <a:p>
          <a:endParaRPr lang="en-US"/>
        </a:p>
      </dgm:t>
    </dgm:pt>
    <dgm:pt modelId="{97990665-1001-4926-AF7D-7A192EA653DC}">
      <dgm:prSet/>
      <dgm:spPr/>
      <dgm:t>
        <a:bodyPr/>
        <a:lstStyle/>
        <a:p>
          <a:r>
            <a:rPr lang="en-GB" b="0" i="0" dirty="0">
              <a:latin typeface="Arial" panose="020B0604020202020204" pitchFamily="34" charset="0"/>
              <a:cs typeface="Arial" panose="020B0604020202020204" pitchFamily="34" charset="0"/>
            </a:rPr>
            <a:t>“Community psychological intervention that supports the development of durable social networks which help the individual strengthen their ability to handle challenging career situations and life in general” (</a:t>
          </a:r>
          <a:r>
            <a:rPr lang="de-DE" b="0" i="0" dirty="0">
              <a:latin typeface="Arial" panose="020B0604020202020204" pitchFamily="34" charset="0"/>
              <a:cs typeface="Arial" panose="020B0604020202020204" pitchFamily="34" charset="0"/>
            </a:rPr>
            <a:t>Stelter, Nielsen and Wikman, 2011, p.123)</a:t>
          </a:r>
          <a:endParaRPr lang="en-US" dirty="0">
            <a:latin typeface="Arial" panose="020B0604020202020204" pitchFamily="34" charset="0"/>
            <a:cs typeface="Arial" panose="020B0604020202020204" pitchFamily="34" charset="0"/>
          </a:endParaRPr>
        </a:p>
      </dgm:t>
    </dgm:pt>
    <dgm:pt modelId="{69792E99-F435-4C3C-9DA8-CCC461D85186}" type="parTrans" cxnId="{18A48FBD-E047-4EB8-9094-1506F5DC0FCC}">
      <dgm:prSet/>
      <dgm:spPr/>
      <dgm:t>
        <a:bodyPr/>
        <a:lstStyle/>
        <a:p>
          <a:endParaRPr lang="en-US"/>
        </a:p>
      </dgm:t>
    </dgm:pt>
    <dgm:pt modelId="{01EE0EB8-8472-44A9-B65F-E93A831B38C2}" type="sibTrans" cxnId="{18A48FBD-E047-4EB8-9094-1506F5DC0FCC}">
      <dgm:prSet/>
      <dgm:spPr/>
      <dgm:t>
        <a:bodyPr/>
        <a:lstStyle/>
        <a:p>
          <a:endParaRPr lang="en-US"/>
        </a:p>
      </dgm:t>
    </dgm:pt>
    <dgm:pt modelId="{DF35B843-DB6E-4CE5-92F2-2A752793B09B}" type="pres">
      <dgm:prSet presAssocID="{CA01C9B3-0750-43E9-9D01-F7ACE30CA8C8}" presName="root" presStyleCnt="0">
        <dgm:presLayoutVars>
          <dgm:dir/>
          <dgm:resizeHandles val="exact"/>
        </dgm:presLayoutVars>
      </dgm:prSet>
      <dgm:spPr/>
    </dgm:pt>
    <dgm:pt modelId="{017764EA-037F-48F2-A449-7C255E9ED2DE}" type="pres">
      <dgm:prSet presAssocID="{3A9CBEEC-7155-4532-B8E6-1B4E60F505D9}" presName="compNode" presStyleCnt="0"/>
      <dgm:spPr/>
    </dgm:pt>
    <dgm:pt modelId="{22FE0C4E-B62E-45F7-AF41-6DE8F2C5769F}" type="pres">
      <dgm:prSet presAssocID="{3A9CBEEC-7155-4532-B8E6-1B4E60F505D9}" presName="bgRect" presStyleLbl="bgShp" presStyleIdx="0" presStyleCnt="3"/>
      <dgm:spPr/>
    </dgm:pt>
    <dgm:pt modelId="{5189DABD-DCBC-40E7-B5BD-9756E75FD486}" type="pres">
      <dgm:prSet presAssocID="{3A9CBEEC-7155-4532-B8E6-1B4E60F505D9}" presName="iconRect" presStyleLbl="node1" presStyleIdx="0" presStyleCnt="3"/>
      <dgm:spPr>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a:noFill/>
        </a:ln>
      </dgm:spPr>
      <dgm:extLst>
        <a:ext uri="{E40237B7-FDA0-4F09-8148-C483321AD2D9}">
          <dgm14:cNvPr xmlns:dgm14="http://schemas.microsoft.com/office/drawing/2010/diagram" id="0" name="" descr="Address Book outline"/>
        </a:ext>
      </dgm:extLst>
    </dgm:pt>
    <dgm:pt modelId="{54A88185-71C9-4731-8BCB-9B50B65CE7B3}" type="pres">
      <dgm:prSet presAssocID="{3A9CBEEC-7155-4532-B8E6-1B4E60F505D9}" presName="spaceRect" presStyleCnt="0"/>
      <dgm:spPr/>
    </dgm:pt>
    <dgm:pt modelId="{CB2E1DE5-925D-400E-A417-5DE024D08A3D}" type="pres">
      <dgm:prSet presAssocID="{3A9CBEEC-7155-4532-B8E6-1B4E60F505D9}" presName="parTx" presStyleLbl="revTx" presStyleIdx="0" presStyleCnt="3">
        <dgm:presLayoutVars>
          <dgm:chMax val="0"/>
          <dgm:chPref val="0"/>
        </dgm:presLayoutVars>
      </dgm:prSet>
      <dgm:spPr/>
    </dgm:pt>
    <dgm:pt modelId="{F1D9E805-8B80-4171-9431-6EC21FFCFF5D}" type="pres">
      <dgm:prSet presAssocID="{2A1A0940-2711-437C-93C7-45FA5D69CC79}" presName="sibTrans" presStyleCnt="0"/>
      <dgm:spPr/>
    </dgm:pt>
    <dgm:pt modelId="{934758E7-B874-4AC9-873B-286BA0E78EE7}" type="pres">
      <dgm:prSet presAssocID="{80E825EA-EBD0-4550-B3F4-2B90FAFE863A}" presName="compNode" presStyleCnt="0"/>
      <dgm:spPr/>
    </dgm:pt>
    <dgm:pt modelId="{F0DAB80A-677D-4C8B-9D7A-9F4420794E32}" type="pres">
      <dgm:prSet presAssocID="{80E825EA-EBD0-4550-B3F4-2B90FAFE863A}" presName="bgRect" presStyleLbl="bgShp" presStyleIdx="1" presStyleCnt="3"/>
      <dgm:spPr/>
    </dgm:pt>
    <dgm:pt modelId="{421B2CE7-0867-4164-824F-BB877F6D7968}" type="pres">
      <dgm:prSet presAssocID="{80E825EA-EBD0-4550-B3F4-2B90FAFE863A}"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Stethoscope with solid fill"/>
        </a:ext>
      </dgm:extLst>
    </dgm:pt>
    <dgm:pt modelId="{C787BDC1-CE8D-4F93-9EAE-FA26DC5A833E}" type="pres">
      <dgm:prSet presAssocID="{80E825EA-EBD0-4550-B3F4-2B90FAFE863A}" presName="spaceRect" presStyleCnt="0"/>
      <dgm:spPr/>
    </dgm:pt>
    <dgm:pt modelId="{59E37ABC-9D33-41F1-BA8E-9EBD727D40C5}" type="pres">
      <dgm:prSet presAssocID="{80E825EA-EBD0-4550-B3F4-2B90FAFE863A}" presName="parTx" presStyleLbl="revTx" presStyleIdx="1" presStyleCnt="3">
        <dgm:presLayoutVars>
          <dgm:chMax val="0"/>
          <dgm:chPref val="0"/>
        </dgm:presLayoutVars>
      </dgm:prSet>
      <dgm:spPr/>
    </dgm:pt>
    <dgm:pt modelId="{745CE943-A610-4EBC-92DD-A0BC347D6B26}" type="pres">
      <dgm:prSet presAssocID="{28375531-5F74-4150-8DB1-E32929D8B3E1}" presName="sibTrans" presStyleCnt="0"/>
      <dgm:spPr/>
    </dgm:pt>
    <dgm:pt modelId="{B7F217DD-042F-45DB-A44A-F92E2E871255}" type="pres">
      <dgm:prSet presAssocID="{97990665-1001-4926-AF7D-7A192EA653DC}" presName="compNode" presStyleCnt="0"/>
      <dgm:spPr/>
    </dgm:pt>
    <dgm:pt modelId="{1796FC8E-BFCB-4083-9900-91E2DA480950}" type="pres">
      <dgm:prSet presAssocID="{97990665-1001-4926-AF7D-7A192EA653DC}" presName="bgRect" presStyleLbl="bgShp" presStyleIdx="2" presStyleCnt="3"/>
      <dgm:spPr/>
    </dgm:pt>
    <dgm:pt modelId="{ADE2177A-92E3-4374-8A2C-BADE598DF19D}" type="pres">
      <dgm:prSet presAssocID="{97990665-1001-4926-AF7D-7A192EA653D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ser Network"/>
        </a:ext>
      </dgm:extLst>
    </dgm:pt>
    <dgm:pt modelId="{E8E9E0F6-0DDF-4B25-AB30-BC341230F909}" type="pres">
      <dgm:prSet presAssocID="{97990665-1001-4926-AF7D-7A192EA653DC}" presName="spaceRect" presStyleCnt="0"/>
      <dgm:spPr/>
    </dgm:pt>
    <dgm:pt modelId="{EAE3EA6B-1E9A-4355-A422-61CA0CBADF94}" type="pres">
      <dgm:prSet presAssocID="{97990665-1001-4926-AF7D-7A192EA653DC}" presName="parTx" presStyleLbl="revTx" presStyleIdx="2" presStyleCnt="3">
        <dgm:presLayoutVars>
          <dgm:chMax val="0"/>
          <dgm:chPref val="0"/>
        </dgm:presLayoutVars>
      </dgm:prSet>
      <dgm:spPr/>
    </dgm:pt>
  </dgm:ptLst>
  <dgm:cxnLst>
    <dgm:cxn modelId="{D3BEDC20-C239-47A6-9510-6333E7CE6580}" srcId="{CA01C9B3-0750-43E9-9D01-F7ACE30CA8C8}" destId="{3A9CBEEC-7155-4532-B8E6-1B4E60F505D9}" srcOrd="0" destOrd="0" parTransId="{42303273-FB71-4D71-B131-F99981C070BE}" sibTransId="{2A1A0940-2711-437C-93C7-45FA5D69CC79}"/>
    <dgm:cxn modelId="{A491065C-4DAE-4811-83F5-4586FCED3137}" srcId="{CA01C9B3-0750-43E9-9D01-F7ACE30CA8C8}" destId="{80E825EA-EBD0-4550-B3F4-2B90FAFE863A}" srcOrd="1" destOrd="0" parTransId="{72DCB9E7-12CC-43DB-AB75-AF557B9CCC1D}" sibTransId="{28375531-5F74-4150-8DB1-E32929D8B3E1}"/>
    <dgm:cxn modelId="{ED3CEEB2-5E8E-413D-BD84-6BEE987EBDD3}" type="presOf" srcId="{CA01C9B3-0750-43E9-9D01-F7ACE30CA8C8}" destId="{DF35B843-DB6E-4CE5-92F2-2A752793B09B}" srcOrd="0" destOrd="0" presId="urn:microsoft.com/office/officeart/2018/2/layout/IconVerticalSolidList"/>
    <dgm:cxn modelId="{2B890FB8-47FA-428D-9CDB-727FCE45E868}" type="presOf" srcId="{80E825EA-EBD0-4550-B3F4-2B90FAFE863A}" destId="{59E37ABC-9D33-41F1-BA8E-9EBD727D40C5}" srcOrd="0" destOrd="0" presId="urn:microsoft.com/office/officeart/2018/2/layout/IconVerticalSolidList"/>
    <dgm:cxn modelId="{5BE3BBB8-64EA-495C-901A-69C914607A40}" type="presOf" srcId="{3A9CBEEC-7155-4532-B8E6-1B4E60F505D9}" destId="{CB2E1DE5-925D-400E-A417-5DE024D08A3D}" srcOrd="0" destOrd="0" presId="urn:microsoft.com/office/officeart/2018/2/layout/IconVerticalSolidList"/>
    <dgm:cxn modelId="{18A48FBD-E047-4EB8-9094-1506F5DC0FCC}" srcId="{CA01C9B3-0750-43E9-9D01-F7ACE30CA8C8}" destId="{97990665-1001-4926-AF7D-7A192EA653DC}" srcOrd="2" destOrd="0" parTransId="{69792E99-F435-4C3C-9DA8-CCC461D85186}" sibTransId="{01EE0EB8-8472-44A9-B65F-E93A831B38C2}"/>
    <dgm:cxn modelId="{76CA48FE-4133-40D3-A82B-3CF80ACB82EB}" type="presOf" srcId="{97990665-1001-4926-AF7D-7A192EA653DC}" destId="{EAE3EA6B-1E9A-4355-A422-61CA0CBADF94}" srcOrd="0" destOrd="0" presId="urn:microsoft.com/office/officeart/2018/2/layout/IconVerticalSolidList"/>
    <dgm:cxn modelId="{2290ABE3-E607-4EC9-AEDC-039B97E87F66}" type="presParOf" srcId="{DF35B843-DB6E-4CE5-92F2-2A752793B09B}" destId="{017764EA-037F-48F2-A449-7C255E9ED2DE}" srcOrd="0" destOrd="0" presId="urn:microsoft.com/office/officeart/2018/2/layout/IconVerticalSolidList"/>
    <dgm:cxn modelId="{E8A6111D-1446-47FC-8915-3C674D377C88}" type="presParOf" srcId="{017764EA-037F-48F2-A449-7C255E9ED2DE}" destId="{22FE0C4E-B62E-45F7-AF41-6DE8F2C5769F}" srcOrd="0" destOrd="0" presId="urn:microsoft.com/office/officeart/2018/2/layout/IconVerticalSolidList"/>
    <dgm:cxn modelId="{1BD1533C-D138-4192-8B67-809D94F43877}" type="presParOf" srcId="{017764EA-037F-48F2-A449-7C255E9ED2DE}" destId="{5189DABD-DCBC-40E7-B5BD-9756E75FD486}" srcOrd="1" destOrd="0" presId="urn:microsoft.com/office/officeart/2018/2/layout/IconVerticalSolidList"/>
    <dgm:cxn modelId="{94868AF2-BEB0-44AA-8F6F-A111A3CC24F9}" type="presParOf" srcId="{017764EA-037F-48F2-A449-7C255E9ED2DE}" destId="{54A88185-71C9-4731-8BCB-9B50B65CE7B3}" srcOrd="2" destOrd="0" presId="urn:microsoft.com/office/officeart/2018/2/layout/IconVerticalSolidList"/>
    <dgm:cxn modelId="{BF9C238E-2C19-453B-9F02-ECA7A6A8B1A6}" type="presParOf" srcId="{017764EA-037F-48F2-A449-7C255E9ED2DE}" destId="{CB2E1DE5-925D-400E-A417-5DE024D08A3D}" srcOrd="3" destOrd="0" presId="urn:microsoft.com/office/officeart/2018/2/layout/IconVerticalSolidList"/>
    <dgm:cxn modelId="{5C7B6EAA-A90A-4D07-8BC8-F9CAA2CF4FD2}" type="presParOf" srcId="{DF35B843-DB6E-4CE5-92F2-2A752793B09B}" destId="{F1D9E805-8B80-4171-9431-6EC21FFCFF5D}" srcOrd="1" destOrd="0" presId="urn:microsoft.com/office/officeart/2018/2/layout/IconVerticalSolidList"/>
    <dgm:cxn modelId="{1DABE7DB-AE70-4F8E-A6AF-4E73677055D8}" type="presParOf" srcId="{DF35B843-DB6E-4CE5-92F2-2A752793B09B}" destId="{934758E7-B874-4AC9-873B-286BA0E78EE7}" srcOrd="2" destOrd="0" presId="urn:microsoft.com/office/officeart/2018/2/layout/IconVerticalSolidList"/>
    <dgm:cxn modelId="{F7A2D775-6FEE-455B-91C7-281D0BB2FFE2}" type="presParOf" srcId="{934758E7-B874-4AC9-873B-286BA0E78EE7}" destId="{F0DAB80A-677D-4C8B-9D7A-9F4420794E32}" srcOrd="0" destOrd="0" presId="urn:microsoft.com/office/officeart/2018/2/layout/IconVerticalSolidList"/>
    <dgm:cxn modelId="{1BEBE779-D435-4861-8370-05E6AFF107BD}" type="presParOf" srcId="{934758E7-B874-4AC9-873B-286BA0E78EE7}" destId="{421B2CE7-0867-4164-824F-BB877F6D7968}" srcOrd="1" destOrd="0" presId="urn:microsoft.com/office/officeart/2018/2/layout/IconVerticalSolidList"/>
    <dgm:cxn modelId="{CBD4D888-A19F-4917-8285-BD189EA34954}" type="presParOf" srcId="{934758E7-B874-4AC9-873B-286BA0E78EE7}" destId="{C787BDC1-CE8D-4F93-9EAE-FA26DC5A833E}" srcOrd="2" destOrd="0" presId="urn:microsoft.com/office/officeart/2018/2/layout/IconVerticalSolidList"/>
    <dgm:cxn modelId="{517DEC50-91FF-4493-B52A-7AF5686C613E}" type="presParOf" srcId="{934758E7-B874-4AC9-873B-286BA0E78EE7}" destId="{59E37ABC-9D33-41F1-BA8E-9EBD727D40C5}" srcOrd="3" destOrd="0" presId="urn:microsoft.com/office/officeart/2018/2/layout/IconVerticalSolidList"/>
    <dgm:cxn modelId="{16B3F1AD-EA5E-4CBE-9100-4708B17E7A9C}" type="presParOf" srcId="{DF35B843-DB6E-4CE5-92F2-2A752793B09B}" destId="{745CE943-A610-4EBC-92DD-A0BC347D6B26}" srcOrd="3" destOrd="0" presId="urn:microsoft.com/office/officeart/2018/2/layout/IconVerticalSolidList"/>
    <dgm:cxn modelId="{B9CA3EC5-41C7-4DE3-873A-25B39A484E1A}" type="presParOf" srcId="{DF35B843-DB6E-4CE5-92F2-2A752793B09B}" destId="{B7F217DD-042F-45DB-A44A-F92E2E871255}" srcOrd="4" destOrd="0" presId="urn:microsoft.com/office/officeart/2018/2/layout/IconVerticalSolidList"/>
    <dgm:cxn modelId="{CB312785-0F11-4C89-BC0D-5FE264C213F5}" type="presParOf" srcId="{B7F217DD-042F-45DB-A44A-F92E2E871255}" destId="{1796FC8E-BFCB-4083-9900-91E2DA480950}" srcOrd="0" destOrd="0" presId="urn:microsoft.com/office/officeart/2018/2/layout/IconVerticalSolidList"/>
    <dgm:cxn modelId="{F741F48C-74CB-40B7-9C26-1F44F5EB6726}" type="presParOf" srcId="{B7F217DD-042F-45DB-A44A-F92E2E871255}" destId="{ADE2177A-92E3-4374-8A2C-BADE598DF19D}" srcOrd="1" destOrd="0" presId="urn:microsoft.com/office/officeart/2018/2/layout/IconVerticalSolidList"/>
    <dgm:cxn modelId="{8E488121-BA85-47A3-B809-09741B8880DD}" type="presParOf" srcId="{B7F217DD-042F-45DB-A44A-F92E2E871255}" destId="{E8E9E0F6-0DDF-4B25-AB30-BC341230F909}" srcOrd="2" destOrd="0" presId="urn:microsoft.com/office/officeart/2018/2/layout/IconVerticalSolidList"/>
    <dgm:cxn modelId="{A16CD8CB-E27A-4ECD-88C5-4B8984A53C47}" type="presParOf" srcId="{B7F217DD-042F-45DB-A44A-F92E2E871255}" destId="{EAE3EA6B-1E9A-4355-A422-61CA0CBADF94}"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3691FA-E348-4D41-A804-0D79B7A7A119}">
      <dsp:nvSpPr>
        <dsp:cNvPr id="0" name=""/>
        <dsp:cNvSpPr/>
      </dsp:nvSpPr>
      <dsp:spPr>
        <a:xfrm>
          <a:off x="1227618" y="1274897"/>
          <a:ext cx="1102275" cy="1102275"/>
        </a:xfrm>
        <a:prstGeom prst="rect">
          <a:avLst/>
        </a:prstGeom>
        <a:blipFill rotWithShape="1">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870AA51-5276-4A33-BADB-4FA634713209}">
      <dsp:nvSpPr>
        <dsp:cNvPr id="0" name=""/>
        <dsp:cNvSpPr/>
      </dsp:nvSpPr>
      <dsp:spPr>
        <a:xfrm>
          <a:off x="554006" y="2698958"/>
          <a:ext cx="2449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100000"/>
            </a:lnSpc>
            <a:spcBef>
              <a:spcPct val="0"/>
            </a:spcBef>
            <a:spcAft>
              <a:spcPct val="35000"/>
            </a:spcAft>
            <a:buNone/>
          </a:pPr>
          <a:r>
            <a:rPr lang="en-GB" sz="1900" kern="1200" dirty="0">
              <a:latin typeface="Arial" panose="020B0604020202020204" pitchFamily="34" charset="0"/>
              <a:cs typeface="Arial" panose="020B0604020202020204" pitchFamily="34" charset="0"/>
            </a:rPr>
            <a:t>What is narrative coaching?</a:t>
          </a:r>
          <a:endParaRPr lang="en-US" sz="1900" kern="1200" dirty="0">
            <a:latin typeface="Arial" panose="020B0604020202020204" pitchFamily="34" charset="0"/>
            <a:cs typeface="Arial" panose="020B0604020202020204" pitchFamily="34" charset="0"/>
          </a:endParaRPr>
        </a:p>
      </dsp:txBody>
      <dsp:txXfrm>
        <a:off x="554006" y="2698958"/>
        <a:ext cx="2449500" cy="720000"/>
      </dsp:txXfrm>
    </dsp:sp>
    <dsp:sp modelId="{08D89508-FCE2-4B69-9DD3-CF5208BFE4D3}">
      <dsp:nvSpPr>
        <dsp:cNvPr id="0" name=""/>
        <dsp:cNvSpPr/>
      </dsp:nvSpPr>
      <dsp:spPr>
        <a:xfrm>
          <a:off x="4105781" y="1274897"/>
          <a:ext cx="1102275" cy="110227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12700"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B283238-B4A7-4999-80F3-04F452485ABA}">
      <dsp:nvSpPr>
        <dsp:cNvPr id="0" name=""/>
        <dsp:cNvSpPr/>
      </dsp:nvSpPr>
      <dsp:spPr>
        <a:xfrm>
          <a:off x="3432168" y="2698958"/>
          <a:ext cx="2449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100000"/>
            </a:lnSpc>
            <a:spcBef>
              <a:spcPct val="0"/>
            </a:spcBef>
            <a:spcAft>
              <a:spcPct val="35000"/>
            </a:spcAft>
            <a:buNone/>
          </a:pPr>
          <a:r>
            <a:rPr lang="en-GB" sz="1900" kern="1200" dirty="0">
              <a:latin typeface="Arial" panose="020B0604020202020204" pitchFamily="34" charset="0"/>
              <a:cs typeface="Arial" panose="020B0604020202020204" pitchFamily="34" charset="0"/>
            </a:rPr>
            <a:t>The role of the narrative coach</a:t>
          </a:r>
          <a:endParaRPr lang="en-US" sz="1900" kern="1200" dirty="0">
            <a:latin typeface="Arial" panose="020B0604020202020204" pitchFamily="34" charset="0"/>
            <a:cs typeface="Arial" panose="020B0604020202020204" pitchFamily="34" charset="0"/>
          </a:endParaRPr>
        </a:p>
      </dsp:txBody>
      <dsp:txXfrm>
        <a:off x="3432168" y="2698958"/>
        <a:ext cx="2449500" cy="720000"/>
      </dsp:txXfrm>
    </dsp:sp>
    <dsp:sp modelId="{51C54275-08AE-4DBE-9C30-969FE5B69F81}">
      <dsp:nvSpPr>
        <dsp:cNvPr id="0" name=""/>
        <dsp:cNvSpPr/>
      </dsp:nvSpPr>
      <dsp:spPr>
        <a:xfrm>
          <a:off x="6983943" y="1274897"/>
          <a:ext cx="1102275" cy="110227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78FDB90-243E-486C-A39A-475B1B61A1B4}">
      <dsp:nvSpPr>
        <dsp:cNvPr id="0" name=""/>
        <dsp:cNvSpPr/>
      </dsp:nvSpPr>
      <dsp:spPr>
        <a:xfrm>
          <a:off x="6310331" y="2698958"/>
          <a:ext cx="2449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100000"/>
            </a:lnSpc>
            <a:spcBef>
              <a:spcPct val="0"/>
            </a:spcBef>
            <a:spcAft>
              <a:spcPct val="35000"/>
            </a:spcAft>
            <a:buNone/>
          </a:pPr>
          <a:r>
            <a:rPr lang="en-GB" sz="1900" kern="1200">
              <a:latin typeface="Arial" panose="020B0604020202020204" pitchFamily="34" charset="0"/>
              <a:cs typeface="Arial" panose="020B0604020202020204" pitchFamily="34" charset="0"/>
            </a:rPr>
            <a:t>Challenges of narrative coaching </a:t>
          </a:r>
          <a:endParaRPr lang="en-US" sz="1900" kern="1200">
            <a:latin typeface="Arial" panose="020B0604020202020204" pitchFamily="34" charset="0"/>
            <a:cs typeface="Arial" panose="020B0604020202020204" pitchFamily="34" charset="0"/>
          </a:endParaRPr>
        </a:p>
      </dsp:txBody>
      <dsp:txXfrm>
        <a:off x="6310331" y="2698958"/>
        <a:ext cx="2449500" cy="720000"/>
      </dsp:txXfrm>
    </dsp:sp>
    <dsp:sp modelId="{00EDB728-0AA0-404D-83C5-D9AB9AE0B7FF}">
      <dsp:nvSpPr>
        <dsp:cNvPr id="0" name=""/>
        <dsp:cNvSpPr/>
      </dsp:nvSpPr>
      <dsp:spPr>
        <a:xfrm>
          <a:off x="9862106" y="1274897"/>
          <a:ext cx="1102275" cy="110227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B37FA62-7409-4159-9F5A-5226730B3D7E}">
      <dsp:nvSpPr>
        <dsp:cNvPr id="0" name=""/>
        <dsp:cNvSpPr/>
      </dsp:nvSpPr>
      <dsp:spPr>
        <a:xfrm>
          <a:off x="9188493" y="2698958"/>
          <a:ext cx="2449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100000"/>
            </a:lnSpc>
            <a:spcBef>
              <a:spcPct val="0"/>
            </a:spcBef>
            <a:spcAft>
              <a:spcPct val="35000"/>
            </a:spcAft>
            <a:buNone/>
          </a:pPr>
          <a:r>
            <a:rPr lang="en-GB" sz="1900" kern="1200">
              <a:latin typeface="Arial" panose="020B0604020202020204" pitchFamily="34" charset="0"/>
              <a:cs typeface="Arial" panose="020B0604020202020204" pitchFamily="34" charset="0"/>
            </a:rPr>
            <a:t>Is narrative coaching a good fit for the NHS? </a:t>
          </a:r>
          <a:endParaRPr lang="en-US" sz="1900" kern="1200">
            <a:latin typeface="Arial" panose="020B0604020202020204" pitchFamily="34" charset="0"/>
            <a:cs typeface="Arial" panose="020B0604020202020204" pitchFamily="34" charset="0"/>
          </a:endParaRPr>
        </a:p>
      </dsp:txBody>
      <dsp:txXfrm>
        <a:off x="9188493" y="2698958"/>
        <a:ext cx="244950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5E6CBA-FA16-4752-8820-87AB1FADA538}">
      <dsp:nvSpPr>
        <dsp:cNvPr id="0" name=""/>
        <dsp:cNvSpPr/>
      </dsp:nvSpPr>
      <dsp:spPr>
        <a:xfrm>
          <a:off x="939982" y="809"/>
          <a:ext cx="2893929" cy="1736357"/>
        </a:xfrm>
        <a:prstGeom prst="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dsp:spPr>
      <dsp:style>
        <a:lnRef idx="0">
          <a:scrgbClr r="0" g="0" b="0"/>
        </a:lnRef>
        <a:fillRef idx="3">
          <a:scrgbClr r="0" g="0" b="0"/>
        </a:fillRef>
        <a:effectRef idx="3">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latin typeface="Arial" panose="020B0604020202020204" pitchFamily="34" charset="0"/>
              <a:cs typeface="Arial" panose="020B0604020202020204" pitchFamily="34" charset="0"/>
            </a:rPr>
            <a:t>Be fully present and actively listening</a:t>
          </a:r>
        </a:p>
        <a:p>
          <a:pPr marL="0" lvl="0" indent="0" algn="ctr" defTabSz="1155700">
            <a:lnSpc>
              <a:spcPct val="90000"/>
            </a:lnSpc>
            <a:spcBef>
              <a:spcPct val="0"/>
            </a:spcBef>
            <a:spcAft>
              <a:spcPct val="35000"/>
            </a:spcAft>
            <a:buNone/>
          </a:pPr>
          <a:endParaRPr lang="en-US" sz="2600" kern="1200" dirty="0">
            <a:latin typeface="Arial" panose="020B0604020202020204" pitchFamily="34" charset="0"/>
            <a:cs typeface="Arial" panose="020B0604020202020204" pitchFamily="34" charset="0"/>
          </a:endParaRPr>
        </a:p>
      </dsp:txBody>
      <dsp:txXfrm>
        <a:off x="939982" y="809"/>
        <a:ext cx="2893929" cy="1736357"/>
      </dsp:txXfrm>
    </dsp:sp>
    <dsp:sp modelId="{9991382B-B4C5-432C-BBE3-64524E45F25F}">
      <dsp:nvSpPr>
        <dsp:cNvPr id="0" name=""/>
        <dsp:cNvSpPr/>
      </dsp:nvSpPr>
      <dsp:spPr>
        <a:xfrm>
          <a:off x="4123304" y="809"/>
          <a:ext cx="2893929" cy="1736357"/>
        </a:xfrm>
        <a:prstGeom prst="rect">
          <a:avLst/>
        </a:prstGeom>
        <a:gradFill rotWithShape="0">
          <a:gsLst>
            <a:gs pos="0">
              <a:schemeClr val="accent2">
                <a:hueOff val="229898"/>
                <a:satOff val="-3754"/>
                <a:lumOff val="235"/>
                <a:alphaOff val="0"/>
                <a:tint val="96000"/>
                <a:satMod val="100000"/>
                <a:lumMod val="104000"/>
              </a:schemeClr>
            </a:gs>
            <a:gs pos="78000">
              <a:schemeClr val="accent2">
                <a:hueOff val="229898"/>
                <a:satOff val="-3754"/>
                <a:lumOff val="235"/>
                <a:alphaOff val="0"/>
                <a:shade val="100000"/>
                <a:satMod val="110000"/>
                <a:lumMod val="100000"/>
              </a:schemeClr>
            </a:gs>
          </a:gsLst>
          <a:lin ang="5400000" scaled="0"/>
        </a:gradFill>
        <a:ln>
          <a:noFill/>
        </a:ln>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dsp:spPr>
      <dsp:style>
        <a:lnRef idx="0">
          <a:scrgbClr r="0" g="0" b="0"/>
        </a:lnRef>
        <a:fillRef idx="3">
          <a:scrgbClr r="0" g="0" b="0"/>
        </a:fillRef>
        <a:effectRef idx="3">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latin typeface="Arial" panose="020B0604020202020204" pitchFamily="34" charset="0"/>
              <a:cs typeface="Arial" panose="020B0604020202020204" pitchFamily="34" charset="0"/>
            </a:rPr>
            <a:t>Create a psychologically safe space</a:t>
          </a:r>
          <a:endParaRPr lang="en-US" sz="2600" kern="1200" dirty="0">
            <a:latin typeface="Arial" panose="020B0604020202020204" pitchFamily="34" charset="0"/>
            <a:cs typeface="Arial" panose="020B0604020202020204" pitchFamily="34" charset="0"/>
          </a:endParaRPr>
        </a:p>
      </dsp:txBody>
      <dsp:txXfrm>
        <a:off x="4123304" y="809"/>
        <a:ext cx="2893929" cy="1736357"/>
      </dsp:txXfrm>
    </dsp:sp>
    <dsp:sp modelId="{AEBF6447-6F24-4AE9-AA3B-6B0DD8D878B7}">
      <dsp:nvSpPr>
        <dsp:cNvPr id="0" name=""/>
        <dsp:cNvSpPr/>
      </dsp:nvSpPr>
      <dsp:spPr>
        <a:xfrm>
          <a:off x="7306626" y="809"/>
          <a:ext cx="2893929" cy="1736357"/>
        </a:xfrm>
        <a:prstGeom prst="rect">
          <a:avLst/>
        </a:prstGeom>
        <a:gradFill rotWithShape="0">
          <a:gsLst>
            <a:gs pos="0">
              <a:schemeClr val="accent2">
                <a:hueOff val="459796"/>
                <a:satOff val="-7509"/>
                <a:lumOff val="470"/>
                <a:alphaOff val="0"/>
                <a:tint val="96000"/>
                <a:satMod val="100000"/>
                <a:lumMod val="104000"/>
              </a:schemeClr>
            </a:gs>
            <a:gs pos="78000">
              <a:schemeClr val="accent2">
                <a:hueOff val="459796"/>
                <a:satOff val="-7509"/>
                <a:lumOff val="470"/>
                <a:alphaOff val="0"/>
                <a:shade val="100000"/>
                <a:satMod val="110000"/>
                <a:lumMod val="100000"/>
              </a:schemeClr>
            </a:gs>
          </a:gsLst>
          <a:lin ang="5400000" scaled="0"/>
        </a:gradFill>
        <a:ln>
          <a:noFill/>
        </a:ln>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dsp:spPr>
      <dsp:style>
        <a:lnRef idx="0">
          <a:scrgbClr r="0" g="0" b="0"/>
        </a:lnRef>
        <a:fillRef idx="3">
          <a:scrgbClr r="0" g="0" b="0"/>
        </a:fillRef>
        <a:effectRef idx="3">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latin typeface="Arial" panose="020B0604020202020204" pitchFamily="34" charset="0"/>
              <a:cs typeface="Arial" panose="020B0604020202020204" pitchFamily="34" charset="0"/>
            </a:rPr>
            <a:t>Provide a background  narrative structure</a:t>
          </a:r>
        </a:p>
      </dsp:txBody>
      <dsp:txXfrm>
        <a:off x="7306626" y="809"/>
        <a:ext cx="2893929" cy="1736357"/>
      </dsp:txXfrm>
    </dsp:sp>
    <dsp:sp modelId="{2BC08882-ABA2-411E-96F5-6D811CFE6338}">
      <dsp:nvSpPr>
        <dsp:cNvPr id="0" name=""/>
        <dsp:cNvSpPr/>
      </dsp:nvSpPr>
      <dsp:spPr>
        <a:xfrm>
          <a:off x="939982" y="2026559"/>
          <a:ext cx="2893929" cy="1736357"/>
        </a:xfrm>
        <a:prstGeom prst="rect">
          <a:avLst/>
        </a:prstGeom>
        <a:gradFill rotWithShape="0">
          <a:gsLst>
            <a:gs pos="0">
              <a:schemeClr val="accent2">
                <a:hueOff val="689694"/>
                <a:satOff val="-11263"/>
                <a:lumOff val="706"/>
                <a:alphaOff val="0"/>
                <a:tint val="96000"/>
                <a:satMod val="100000"/>
                <a:lumMod val="104000"/>
              </a:schemeClr>
            </a:gs>
            <a:gs pos="78000">
              <a:schemeClr val="accent2">
                <a:hueOff val="689694"/>
                <a:satOff val="-11263"/>
                <a:lumOff val="706"/>
                <a:alphaOff val="0"/>
                <a:shade val="100000"/>
                <a:satMod val="110000"/>
                <a:lumMod val="100000"/>
              </a:schemeClr>
            </a:gs>
          </a:gsLst>
          <a:lin ang="5400000" scaled="0"/>
        </a:gradFill>
        <a:ln>
          <a:noFill/>
        </a:ln>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dsp:spPr>
      <dsp:style>
        <a:lnRef idx="0">
          <a:scrgbClr r="0" g="0" b="0"/>
        </a:lnRef>
        <a:fillRef idx="3">
          <a:scrgbClr r="0" g="0" b="0"/>
        </a:fillRef>
        <a:effectRef idx="3">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latin typeface="Arial" panose="020B0604020202020204" pitchFamily="34" charset="0"/>
              <a:cs typeface="Arial" panose="020B0604020202020204" pitchFamily="34" charset="0"/>
            </a:rPr>
            <a:t>Hold a decentred position and role </a:t>
          </a:r>
          <a:endParaRPr lang="en-US" sz="2600" kern="1200" dirty="0">
            <a:latin typeface="Arial" panose="020B0604020202020204" pitchFamily="34" charset="0"/>
            <a:cs typeface="Arial" panose="020B0604020202020204" pitchFamily="34" charset="0"/>
          </a:endParaRPr>
        </a:p>
      </dsp:txBody>
      <dsp:txXfrm>
        <a:off x="939982" y="2026559"/>
        <a:ext cx="2893929" cy="1736357"/>
      </dsp:txXfrm>
    </dsp:sp>
    <dsp:sp modelId="{B9B671E6-8E73-4508-8C9C-D5B213714455}">
      <dsp:nvSpPr>
        <dsp:cNvPr id="0" name=""/>
        <dsp:cNvSpPr/>
      </dsp:nvSpPr>
      <dsp:spPr>
        <a:xfrm>
          <a:off x="4123304" y="2026559"/>
          <a:ext cx="2893929" cy="1736357"/>
        </a:xfrm>
        <a:prstGeom prst="rect">
          <a:avLst/>
        </a:prstGeom>
        <a:gradFill rotWithShape="0">
          <a:gsLst>
            <a:gs pos="0">
              <a:schemeClr val="accent2">
                <a:hueOff val="919592"/>
                <a:satOff val="-15018"/>
                <a:lumOff val="941"/>
                <a:alphaOff val="0"/>
                <a:tint val="96000"/>
                <a:satMod val="100000"/>
                <a:lumMod val="104000"/>
              </a:schemeClr>
            </a:gs>
            <a:gs pos="78000">
              <a:schemeClr val="accent2">
                <a:hueOff val="919592"/>
                <a:satOff val="-15018"/>
                <a:lumOff val="941"/>
                <a:alphaOff val="0"/>
                <a:shade val="100000"/>
                <a:satMod val="110000"/>
                <a:lumMod val="100000"/>
              </a:schemeClr>
            </a:gs>
          </a:gsLst>
          <a:lin ang="5400000" scaled="0"/>
        </a:gradFill>
        <a:ln>
          <a:noFill/>
        </a:ln>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dsp:spPr>
      <dsp:style>
        <a:lnRef idx="0">
          <a:scrgbClr r="0" g="0" b="0"/>
        </a:lnRef>
        <a:fillRef idx="3">
          <a:scrgbClr r="0" g="0" b="0"/>
        </a:fillRef>
        <a:effectRef idx="3">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latin typeface="Arial" panose="020B0604020202020204" pitchFamily="34" charset="0"/>
              <a:cs typeface="Arial" panose="020B0604020202020204" pitchFamily="34" charset="0"/>
            </a:rPr>
            <a:t>Use experiential and imaginal activities </a:t>
          </a:r>
          <a:endParaRPr lang="en-US" sz="2600" kern="1200" dirty="0">
            <a:latin typeface="Arial" panose="020B0604020202020204" pitchFamily="34" charset="0"/>
            <a:cs typeface="Arial" panose="020B0604020202020204" pitchFamily="34" charset="0"/>
          </a:endParaRPr>
        </a:p>
      </dsp:txBody>
      <dsp:txXfrm>
        <a:off x="4123304" y="2026559"/>
        <a:ext cx="2893929" cy="1736357"/>
      </dsp:txXfrm>
    </dsp:sp>
    <dsp:sp modelId="{9BD4D6E1-7611-4062-B2A7-C8248FD9E0F4}">
      <dsp:nvSpPr>
        <dsp:cNvPr id="0" name=""/>
        <dsp:cNvSpPr/>
      </dsp:nvSpPr>
      <dsp:spPr>
        <a:xfrm>
          <a:off x="7306626" y="2026559"/>
          <a:ext cx="2893929" cy="1736357"/>
        </a:xfrm>
        <a:prstGeom prst="rect">
          <a:avLst/>
        </a:prstGeom>
        <a:gradFill rotWithShape="0">
          <a:gsLst>
            <a:gs pos="0">
              <a:schemeClr val="accent2">
                <a:hueOff val="1149490"/>
                <a:satOff val="-18772"/>
                <a:lumOff val="1176"/>
                <a:alphaOff val="0"/>
                <a:tint val="96000"/>
                <a:satMod val="100000"/>
                <a:lumMod val="104000"/>
              </a:schemeClr>
            </a:gs>
            <a:gs pos="78000">
              <a:schemeClr val="accent2">
                <a:hueOff val="1149490"/>
                <a:satOff val="-18772"/>
                <a:lumOff val="1176"/>
                <a:alphaOff val="0"/>
                <a:shade val="100000"/>
                <a:satMod val="110000"/>
                <a:lumMod val="100000"/>
              </a:schemeClr>
            </a:gs>
          </a:gsLst>
          <a:lin ang="5400000" scaled="0"/>
        </a:gradFill>
        <a:ln>
          <a:noFill/>
        </a:ln>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dsp:spPr>
      <dsp:style>
        <a:lnRef idx="0">
          <a:scrgbClr r="0" g="0" b="0"/>
        </a:lnRef>
        <a:fillRef idx="3">
          <a:scrgbClr r="0" g="0" b="0"/>
        </a:fillRef>
        <a:effectRef idx="3">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ClrTx/>
            <a:buSzTx/>
            <a:buFontTx/>
            <a:buNone/>
          </a:pPr>
          <a:r>
            <a:rPr lang="en-GB" sz="2600" kern="1200" dirty="0">
              <a:latin typeface="Arial" panose="020B0604020202020204" pitchFamily="34" charset="0"/>
              <a:cs typeface="Arial" panose="020B0604020202020204" pitchFamily="34" charset="0"/>
            </a:rPr>
            <a:t>Enable the re-storying process </a:t>
          </a:r>
        </a:p>
      </dsp:txBody>
      <dsp:txXfrm>
        <a:off x="7306626" y="2026559"/>
        <a:ext cx="2893929" cy="173635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165908-D521-457D-969A-D833EE78ADA9}">
      <dsp:nvSpPr>
        <dsp:cNvPr id="0" name=""/>
        <dsp:cNvSpPr/>
      </dsp:nvSpPr>
      <dsp:spPr>
        <a:xfrm>
          <a:off x="4599291" y="2576356"/>
          <a:ext cx="2459027" cy="2459027"/>
        </a:xfrm>
        <a:prstGeom prst="ellipse">
          <a:avLst/>
        </a:prstGeom>
        <a:gradFill rotWithShape="0">
          <a:gsLst>
            <a:gs pos="0">
              <a:schemeClr val="accent1">
                <a:hueOff val="0"/>
                <a:satOff val="0"/>
                <a:lumOff val="0"/>
                <a:alphaOff val="0"/>
                <a:tint val="96000"/>
                <a:satMod val="100000"/>
                <a:lumMod val="104000"/>
              </a:schemeClr>
            </a:gs>
            <a:gs pos="78000">
              <a:schemeClr val="accent1">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4605" tIns="14605" rIns="14605" bIns="14605" numCol="1" spcCol="1270" anchor="ctr" anchorCtr="0">
          <a:noAutofit/>
        </a:bodyPr>
        <a:lstStyle/>
        <a:p>
          <a:pPr marL="0" lvl="0" indent="0" algn="ctr" defTabSz="1022350">
            <a:lnSpc>
              <a:spcPct val="90000"/>
            </a:lnSpc>
            <a:spcBef>
              <a:spcPct val="0"/>
            </a:spcBef>
            <a:spcAft>
              <a:spcPct val="35000"/>
            </a:spcAft>
            <a:buNone/>
          </a:pPr>
          <a:r>
            <a:rPr lang="en-GB" sz="2300" kern="1200" dirty="0">
              <a:latin typeface="Arial" panose="020B0604020202020204" pitchFamily="34" charset="0"/>
              <a:cs typeface="Arial" panose="020B0604020202020204" pitchFamily="34" charset="0"/>
            </a:rPr>
            <a:t>Impeded development</a:t>
          </a:r>
        </a:p>
      </dsp:txBody>
      <dsp:txXfrm>
        <a:off x="4959407" y="2936472"/>
        <a:ext cx="1738795" cy="1738795"/>
      </dsp:txXfrm>
    </dsp:sp>
    <dsp:sp modelId="{FD3AFEC4-17DA-4723-BA68-DE9620A86575}">
      <dsp:nvSpPr>
        <dsp:cNvPr id="0" name=""/>
        <dsp:cNvSpPr/>
      </dsp:nvSpPr>
      <dsp:spPr>
        <a:xfrm rot="11700000">
          <a:off x="2738717" y="2872744"/>
          <a:ext cx="1830738" cy="700822"/>
        </a:xfrm>
        <a:prstGeom prst="leftArrow">
          <a:avLst>
            <a:gd name="adj1" fmla="val 60000"/>
            <a:gd name="adj2" fmla="val 50000"/>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sp>
    <dsp:sp modelId="{388F5327-5062-4803-AA7E-2CA6AF0C4184}">
      <dsp:nvSpPr>
        <dsp:cNvPr id="0" name=""/>
        <dsp:cNvSpPr/>
      </dsp:nvSpPr>
      <dsp:spPr>
        <a:xfrm>
          <a:off x="1601870" y="2051810"/>
          <a:ext cx="2336075" cy="1868860"/>
        </a:xfrm>
        <a:prstGeom prst="roundRect">
          <a:avLst>
            <a:gd name="adj" fmla="val 10000"/>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28575" tIns="28575" rIns="28575" bIns="28575" numCol="1" spcCol="1270" anchor="ctr" anchorCtr="0">
          <a:noAutofit/>
        </a:bodyPr>
        <a:lstStyle/>
        <a:p>
          <a:pPr marL="0" lvl="0" indent="0" algn="ctr" defTabSz="666750">
            <a:lnSpc>
              <a:spcPct val="90000"/>
            </a:lnSpc>
            <a:spcBef>
              <a:spcPct val="0"/>
            </a:spcBef>
            <a:spcAft>
              <a:spcPct val="35000"/>
            </a:spcAft>
            <a:buNone/>
          </a:pPr>
          <a:r>
            <a:rPr lang="en-US" sz="1500" kern="1200" dirty="0">
              <a:solidFill>
                <a:schemeClr val="bg1"/>
              </a:solidFill>
              <a:latin typeface="Arial" panose="020B0604020202020204" pitchFamily="34" charset="0"/>
              <a:cs typeface="Arial" panose="020B0604020202020204" pitchFamily="34" charset="0"/>
            </a:rPr>
            <a:t>Missing/underdeveloped skills, attributes &amp; characteristics</a:t>
          </a:r>
          <a:endParaRPr lang="en-GB" sz="1500" kern="1200" dirty="0">
            <a:solidFill>
              <a:schemeClr val="bg1"/>
            </a:solidFill>
            <a:latin typeface="Arial" panose="020B0604020202020204" pitchFamily="34" charset="0"/>
            <a:cs typeface="Arial" panose="020B0604020202020204" pitchFamily="34" charset="0"/>
          </a:endParaRPr>
        </a:p>
      </dsp:txBody>
      <dsp:txXfrm>
        <a:off x="1656607" y="2106547"/>
        <a:ext cx="2226601" cy="1759386"/>
      </dsp:txXfrm>
    </dsp:sp>
    <dsp:sp modelId="{2B2736CF-BA79-43C7-BEBD-63360134829C}">
      <dsp:nvSpPr>
        <dsp:cNvPr id="0" name=""/>
        <dsp:cNvSpPr/>
      </dsp:nvSpPr>
      <dsp:spPr>
        <a:xfrm rot="14700000">
          <a:off x="3961938" y="1414966"/>
          <a:ext cx="1830738" cy="700822"/>
        </a:xfrm>
        <a:prstGeom prst="leftArrow">
          <a:avLst>
            <a:gd name="adj1" fmla="val 60000"/>
            <a:gd name="adj2" fmla="val 50000"/>
          </a:avLst>
        </a:prstGeom>
        <a:gradFill rotWithShape="0">
          <a:gsLst>
            <a:gs pos="0">
              <a:schemeClr val="accent2">
                <a:hueOff val="383163"/>
                <a:satOff val="-6257"/>
                <a:lumOff val="392"/>
                <a:alphaOff val="0"/>
                <a:tint val="96000"/>
                <a:satMod val="100000"/>
                <a:lumMod val="104000"/>
              </a:schemeClr>
            </a:gs>
            <a:gs pos="78000">
              <a:schemeClr val="accent2">
                <a:hueOff val="383163"/>
                <a:satOff val="-6257"/>
                <a:lumOff val="392"/>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sp>
    <dsp:sp modelId="{9B6C5636-A0C0-4EC1-ADF7-E4E4A0749DF7}">
      <dsp:nvSpPr>
        <dsp:cNvPr id="0" name=""/>
        <dsp:cNvSpPr/>
      </dsp:nvSpPr>
      <dsp:spPr>
        <a:xfrm>
          <a:off x="3322418" y="1341"/>
          <a:ext cx="2336075" cy="1868860"/>
        </a:xfrm>
        <a:prstGeom prst="roundRect">
          <a:avLst>
            <a:gd name="adj" fmla="val 10000"/>
          </a:avLst>
        </a:prstGeom>
        <a:gradFill rotWithShape="0">
          <a:gsLst>
            <a:gs pos="0">
              <a:schemeClr val="accent2">
                <a:hueOff val="383163"/>
                <a:satOff val="-6257"/>
                <a:lumOff val="392"/>
                <a:alphaOff val="0"/>
                <a:tint val="96000"/>
                <a:satMod val="100000"/>
                <a:lumMod val="104000"/>
              </a:schemeClr>
            </a:gs>
            <a:gs pos="78000">
              <a:schemeClr val="accent2">
                <a:hueOff val="383163"/>
                <a:satOff val="-6257"/>
                <a:lumOff val="392"/>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28575" tIns="28575" rIns="28575" bIns="28575" numCol="1" spcCol="1270" anchor="ctr" anchorCtr="0">
          <a:noAutofit/>
        </a:bodyPr>
        <a:lstStyle/>
        <a:p>
          <a:pPr marL="0" lvl="0" indent="0" algn="ctr" defTabSz="666750">
            <a:lnSpc>
              <a:spcPct val="90000"/>
            </a:lnSpc>
            <a:spcBef>
              <a:spcPct val="0"/>
            </a:spcBef>
            <a:spcAft>
              <a:spcPct val="35000"/>
            </a:spcAft>
            <a:buNone/>
          </a:pPr>
          <a:r>
            <a:rPr lang="en-GB" sz="1500" kern="1200" dirty="0">
              <a:solidFill>
                <a:schemeClr val="bg1"/>
              </a:solidFill>
              <a:latin typeface="Arial" panose="020B0604020202020204" pitchFamily="34" charset="0"/>
              <a:cs typeface="Arial" panose="020B0604020202020204" pitchFamily="34" charset="0"/>
            </a:rPr>
            <a:t>Coach/</a:t>
          </a:r>
          <a:r>
            <a:rPr lang="en-GB" sz="1500" kern="1200" dirty="0" err="1">
              <a:solidFill>
                <a:schemeClr val="bg1"/>
              </a:solidFill>
              <a:latin typeface="Arial" panose="020B0604020202020204" pitchFamily="34" charset="0"/>
              <a:cs typeface="Arial" panose="020B0604020202020204" pitchFamily="34" charset="0"/>
            </a:rPr>
            <a:t>coachee</a:t>
          </a:r>
          <a:r>
            <a:rPr lang="en-GB" sz="1500" kern="1200" dirty="0">
              <a:solidFill>
                <a:schemeClr val="bg1"/>
              </a:solidFill>
              <a:latin typeface="Arial" panose="020B0604020202020204" pitchFamily="34" charset="0"/>
              <a:cs typeface="Arial" panose="020B0604020202020204" pitchFamily="34" charset="0"/>
            </a:rPr>
            <a:t> relationship incompatible/imbalanced</a:t>
          </a:r>
          <a:endParaRPr lang="en-US" sz="1500" kern="1200" dirty="0">
            <a:solidFill>
              <a:schemeClr val="bg1"/>
            </a:solidFill>
            <a:latin typeface="Arial" panose="020B0604020202020204" pitchFamily="34" charset="0"/>
            <a:cs typeface="Arial" panose="020B0604020202020204" pitchFamily="34" charset="0"/>
          </a:endParaRPr>
        </a:p>
      </dsp:txBody>
      <dsp:txXfrm>
        <a:off x="3377155" y="56078"/>
        <a:ext cx="2226601" cy="1759386"/>
      </dsp:txXfrm>
    </dsp:sp>
    <dsp:sp modelId="{FF2C35B0-C29C-4DE3-B8D1-F76F15236610}">
      <dsp:nvSpPr>
        <dsp:cNvPr id="0" name=""/>
        <dsp:cNvSpPr/>
      </dsp:nvSpPr>
      <dsp:spPr>
        <a:xfrm rot="17700000">
          <a:off x="5864932" y="1414966"/>
          <a:ext cx="1830738" cy="700822"/>
        </a:xfrm>
        <a:prstGeom prst="leftArrow">
          <a:avLst>
            <a:gd name="adj1" fmla="val 60000"/>
            <a:gd name="adj2" fmla="val 50000"/>
          </a:avLst>
        </a:prstGeom>
        <a:gradFill rotWithShape="0">
          <a:gsLst>
            <a:gs pos="0">
              <a:schemeClr val="accent2">
                <a:hueOff val="766327"/>
                <a:satOff val="-12515"/>
                <a:lumOff val="784"/>
                <a:alphaOff val="0"/>
                <a:tint val="96000"/>
                <a:satMod val="100000"/>
                <a:lumMod val="104000"/>
              </a:schemeClr>
            </a:gs>
            <a:gs pos="78000">
              <a:schemeClr val="accent2">
                <a:hueOff val="766327"/>
                <a:satOff val="-12515"/>
                <a:lumOff val="784"/>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sp>
    <dsp:sp modelId="{744F1DA2-5B41-4A66-BB3D-B6DF1C2364B1}">
      <dsp:nvSpPr>
        <dsp:cNvPr id="0" name=""/>
        <dsp:cNvSpPr/>
      </dsp:nvSpPr>
      <dsp:spPr>
        <a:xfrm>
          <a:off x="5999115" y="1341"/>
          <a:ext cx="2336075" cy="1868860"/>
        </a:xfrm>
        <a:prstGeom prst="roundRect">
          <a:avLst>
            <a:gd name="adj" fmla="val 10000"/>
          </a:avLst>
        </a:prstGeom>
        <a:gradFill rotWithShape="0">
          <a:gsLst>
            <a:gs pos="0">
              <a:schemeClr val="accent2">
                <a:hueOff val="766327"/>
                <a:satOff val="-12515"/>
                <a:lumOff val="784"/>
                <a:alphaOff val="0"/>
                <a:tint val="96000"/>
                <a:satMod val="100000"/>
                <a:lumMod val="104000"/>
              </a:schemeClr>
            </a:gs>
            <a:gs pos="78000">
              <a:schemeClr val="accent2">
                <a:hueOff val="766327"/>
                <a:satOff val="-12515"/>
                <a:lumOff val="784"/>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28575" tIns="28575" rIns="28575" bIns="28575" numCol="1" spcCol="1270" anchor="ctr" anchorCtr="0">
          <a:noAutofit/>
        </a:bodyPr>
        <a:lstStyle/>
        <a:p>
          <a:pPr marL="0" lvl="0" indent="0" algn="ctr" defTabSz="666750">
            <a:lnSpc>
              <a:spcPct val="90000"/>
            </a:lnSpc>
            <a:spcBef>
              <a:spcPct val="0"/>
            </a:spcBef>
            <a:spcAft>
              <a:spcPct val="35000"/>
            </a:spcAft>
            <a:buNone/>
          </a:pPr>
          <a:r>
            <a:rPr lang="en-GB" sz="1500" kern="1200" dirty="0">
              <a:solidFill>
                <a:schemeClr val="bg1"/>
              </a:solidFill>
              <a:latin typeface="Arial" panose="020B0604020202020204" pitchFamily="34" charset="0"/>
              <a:cs typeface="Arial" panose="020B0604020202020204" pitchFamily="34" charset="0"/>
            </a:rPr>
            <a:t>Difficulty defining narrative therapy &amp; approach</a:t>
          </a:r>
        </a:p>
      </dsp:txBody>
      <dsp:txXfrm>
        <a:off x="6053852" y="56078"/>
        <a:ext cx="2226601" cy="1759386"/>
      </dsp:txXfrm>
    </dsp:sp>
    <dsp:sp modelId="{B8A3EF88-55D4-4D15-9233-A15412EDB1C0}">
      <dsp:nvSpPr>
        <dsp:cNvPr id="0" name=""/>
        <dsp:cNvSpPr/>
      </dsp:nvSpPr>
      <dsp:spPr>
        <a:xfrm rot="20700000">
          <a:off x="7088153" y="2872744"/>
          <a:ext cx="1830738" cy="700822"/>
        </a:xfrm>
        <a:prstGeom prst="leftArrow">
          <a:avLst>
            <a:gd name="adj1" fmla="val 60000"/>
            <a:gd name="adj2" fmla="val 50000"/>
          </a:avLst>
        </a:prstGeom>
        <a:gradFill rotWithShape="0">
          <a:gsLst>
            <a:gs pos="0">
              <a:schemeClr val="accent2">
                <a:hueOff val="1149490"/>
                <a:satOff val="-18772"/>
                <a:lumOff val="1176"/>
                <a:alphaOff val="0"/>
                <a:tint val="96000"/>
                <a:satMod val="100000"/>
                <a:lumMod val="104000"/>
              </a:schemeClr>
            </a:gs>
            <a:gs pos="78000">
              <a:schemeClr val="accent2">
                <a:hueOff val="1149490"/>
                <a:satOff val="-18772"/>
                <a:lumOff val="1176"/>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sp>
    <dsp:sp modelId="{0F2D6CC6-1747-4AB8-800D-7AF276115430}">
      <dsp:nvSpPr>
        <dsp:cNvPr id="0" name=""/>
        <dsp:cNvSpPr/>
      </dsp:nvSpPr>
      <dsp:spPr>
        <a:xfrm>
          <a:off x="7719664" y="2051810"/>
          <a:ext cx="2336075" cy="1868860"/>
        </a:xfrm>
        <a:prstGeom prst="roundRect">
          <a:avLst>
            <a:gd name="adj" fmla="val 10000"/>
          </a:avLst>
        </a:prstGeom>
        <a:gradFill rotWithShape="0">
          <a:gsLst>
            <a:gs pos="0">
              <a:schemeClr val="accent2">
                <a:hueOff val="1149490"/>
                <a:satOff val="-18772"/>
                <a:lumOff val="1176"/>
                <a:alphaOff val="0"/>
                <a:tint val="96000"/>
                <a:satMod val="100000"/>
                <a:lumMod val="104000"/>
              </a:schemeClr>
            </a:gs>
            <a:gs pos="78000">
              <a:schemeClr val="accent2">
                <a:hueOff val="1149490"/>
                <a:satOff val="-18772"/>
                <a:lumOff val="1176"/>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28575" tIns="28575" rIns="28575" bIns="28575" numCol="1" spcCol="1270" anchor="ctr" anchorCtr="0">
          <a:noAutofit/>
        </a:bodyPr>
        <a:lstStyle/>
        <a:p>
          <a:pPr marL="0" lvl="0" indent="0" algn="ctr" defTabSz="666750">
            <a:lnSpc>
              <a:spcPct val="90000"/>
            </a:lnSpc>
            <a:spcBef>
              <a:spcPct val="0"/>
            </a:spcBef>
            <a:spcAft>
              <a:spcPct val="35000"/>
            </a:spcAft>
            <a:buNone/>
          </a:pPr>
          <a:r>
            <a:rPr lang="en-US" sz="1500" kern="1200" dirty="0">
              <a:solidFill>
                <a:schemeClr val="bg1"/>
              </a:solidFill>
              <a:latin typeface="Arial" panose="020B0604020202020204" pitchFamily="34" charset="0"/>
              <a:cs typeface="Arial" panose="020B0604020202020204" pitchFamily="34" charset="0"/>
            </a:rPr>
            <a:t>Blurred boundaries between narrative therapy &amp; narrative coaching</a:t>
          </a:r>
        </a:p>
      </dsp:txBody>
      <dsp:txXfrm>
        <a:off x="7774401" y="2106547"/>
        <a:ext cx="2226601" cy="175938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FE0C4E-B62E-45F7-AF41-6DE8F2C5769F}">
      <dsp:nvSpPr>
        <dsp:cNvPr id="0" name=""/>
        <dsp:cNvSpPr/>
      </dsp:nvSpPr>
      <dsp:spPr>
        <a:xfrm>
          <a:off x="0" y="665"/>
          <a:ext cx="6290226" cy="15561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89DABD-DCBC-40E7-B5BD-9756E75FD486}">
      <dsp:nvSpPr>
        <dsp:cNvPr id="0" name=""/>
        <dsp:cNvSpPr/>
      </dsp:nvSpPr>
      <dsp:spPr>
        <a:xfrm>
          <a:off x="470725" y="350791"/>
          <a:ext cx="855865" cy="855865"/>
        </a:xfrm>
        <a:prstGeom prst="rect">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B2E1DE5-925D-400E-A417-5DE024D08A3D}">
      <dsp:nvSpPr>
        <dsp:cNvPr id="0" name=""/>
        <dsp:cNvSpPr/>
      </dsp:nvSpPr>
      <dsp:spPr>
        <a:xfrm>
          <a:off x="1797316" y="665"/>
          <a:ext cx="4492909" cy="15561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689" tIns="164689" rIns="164689" bIns="164689" numCol="1" spcCol="1270" anchor="ctr" anchorCtr="0">
          <a:noAutofit/>
        </a:bodyPr>
        <a:lstStyle/>
        <a:p>
          <a:pPr marL="0" lvl="0" indent="0" algn="l" defTabSz="666750">
            <a:lnSpc>
              <a:spcPct val="90000"/>
            </a:lnSpc>
            <a:spcBef>
              <a:spcPct val="0"/>
            </a:spcBef>
            <a:spcAft>
              <a:spcPct val="35000"/>
            </a:spcAft>
            <a:buNone/>
          </a:pPr>
          <a:r>
            <a:rPr lang="en-GB" sz="1500" kern="1200" dirty="0">
              <a:latin typeface="Arial" panose="020B0604020202020204" pitchFamily="34" charset="0"/>
              <a:cs typeface="Arial" panose="020B0604020202020204" pitchFamily="34" charset="0"/>
            </a:rPr>
            <a:t>P</a:t>
          </a:r>
          <a:r>
            <a:rPr lang="en-GB" sz="1500" b="0" i="0" kern="1200" dirty="0">
              <a:latin typeface="Arial" panose="020B0604020202020204" pitchFamily="34" charset="0"/>
              <a:cs typeface="Arial" panose="020B0604020202020204" pitchFamily="34" charset="0"/>
            </a:rPr>
            <a:t>ower to transform lives through storytelling</a:t>
          </a:r>
          <a:endParaRPr lang="en-US" sz="1500" kern="1200" dirty="0">
            <a:latin typeface="Arial" panose="020B0604020202020204" pitchFamily="34" charset="0"/>
            <a:cs typeface="Arial" panose="020B0604020202020204" pitchFamily="34" charset="0"/>
          </a:endParaRPr>
        </a:p>
      </dsp:txBody>
      <dsp:txXfrm>
        <a:off x="1797316" y="665"/>
        <a:ext cx="4492909" cy="1556118"/>
      </dsp:txXfrm>
    </dsp:sp>
    <dsp:sp modelId="{F0DAB80A-677D-4C8B-9D7A-9F4420794E32}">
      <dsp:nvSpPr>
        <dsp:cNvPr id="0" name=""/>
        <dsp:cNvSpPr/>
      </dsp:nvSpPr>
      <dsp:spPr>
        <a:xfrm>
          <a:off x="0" y="1945813"/>
          <a:ext cx="6290226" cy="15561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21B2CE7-0867-4164-824F-BB877F6D7968}">
      <dsp:nvSpPr>
        <dsp:cNvPr id="0" name=""/>
        <dsp:cNvSpPr/>
      </dsp:nvSpPr>
      <dsp:spPr>
        <a:xfrm>
          <a:off x="470725" y="2295939"/>
          <a:ext cx="855865" cy="85586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9E37ABC-9D33-41F1-BA8E-9EBD727D40C5}">
      <dsp:nvSpPr>
        <dsp:cNvPr id="0" name=""/>
        <dsp:cNvSpPr/>
      </dsp:nvSpPr>
      <dsp:spPr>
        <a:xfrm>
          <a:off x="1797316" y="1945813"/>
          <a:ext cx="4492909" cy="15561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689" tIns="164689" rIns="164689" bIns="164689" numCol="1" spcCol="1270" anchor="ctr" anchorCtr="0">
          <a:noAutofit/>
        </a:bodyPr>
        <a:lstStyle/>
        <a:p>
          <a:pPr marL="0" lvl="0" indent="0" algn="l" defTabSz="666750">
            <a:lnSpc>
              <a:spcPct val="90000"/>
            </a:lnSpc>
            <a:spcBef>
              <a:spcPct val="0"/>
            </a:spcBef>
            <a:spcAft>
              <a:spcPct val="35000"/>
            </a:spcAft>
            <a:buNone/>
          </a:pPr>
          <a:r>
            <a:rPr lang="en-GB" sz="1500" kern="1200">
              <a:latin typeface="Arial" panose="020B0604020202020204" pitchFamily="34" charset="0"/>
              <a:cs typeface="Arial" panose="020B0604020202020204" pitchFamily="34" charset="0"/>
            </a:rPr>
            <a:t>A</a:t>
          </a:r>
          <a:r>
            <a:rPr lang="en-GB" sz="1500" b="0" i="0" kern="1200">
              <a:latin typeface="Arial" panose="020B0604020202020204" pitchFamily="34" charset="0"/>
              <a:cs typeface="Arial" panose="020B0604020202020204" pitchFamily="34" charset="0"/>
            </a:rPr>
            <a:t>bility to help staff find their voice and enhance their professional practice</a:t>
          </a:r>
          <a:endParaRPr lang="en-US" sz="1500" kern="1200">
            <a:latin typeface="Arial" panose="020B0604020202020204" pitchFamily="34" charset="0"/>
            <a:cs typeface="Arial" panose="020B0604020202020204" pitchFamily="34" charset="0"/>
          </a:endParaRPr>
        </a:p>
      </dsp:txBody>
      <dsp:txXfrm>
        <a:off x="1797316" y="1945813"/>
        <a:ext cx="4492909" cy="1556118"/>
      </dsp:txXfrm>
    </dsp:sp>
    <dsp:sp modelId="{1796FC8E-BFCB-4083-9900-91E2DA480950}">
      <dsp:nvSpPr>
        <dsp:cNvPr id="0" name=""/>
        <dsp:cNvSpPr/>
      </dsp:nvSpPr>
      <dsp:spPr>
        <a:xfrm>
          <a:off x="0" y="3890961"/>
          <a:ext cx="6290226" cy="15561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DE2177A-92E3-4374-8A2C-BADE598DF19D}">
      <dsp:nvSpPr>
        <dsp:cNvPr id="0" name=""/>
        <dsp:cNvSpPr/>
      </dsp:nvSpPr>
      <dsp:spPr>
        <a:xfrm>
          <a:off x="470725" y="4241088"/>
          <a:ext cx="855865" cy="85586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AE3EA6B-1E9A-4355-A422-61CA0CBADF94}">
      <dsp:nvSpPr>
        <dsp:cNvPr id="0" name=""/>
        <dsp:cNvSpPr/>
      </dsp:nvSpPr>
      <dsp:spPr>
        <a:xfrm>
          <a:off x="1797316" y="3890961"/>
          <a:ext cx="4492909" cy="15561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689" tIns="164689" rIns="164689" bIns="164689" numCol="1" spcCol="1270" anchor="ctr" anchorCtr="0">
          <a:noAutofit/>
        </a:bodyPr>
        <a:lstStyle/>
        <a:p>
          <a:pPr marL="0" lvl="0" indent="0" algn="l" defTabSz="666750">
            <a:lnSpc>
              <a:spcPct val="90000"/>
            </a:lnSpc>
            <a:spcBef>
              <a:spcPct val="0"/>
            </a:spcBef>
            <a:spcAft>
              <a:spcPct val="35000"/>
            </a:spcAft>
            <a:buNone/>
          </a:pPr>
          <a:r>
            <a:rPr lang="en-GB" sz="1500" b="0" i="0" kern="1200" dirty="0">
              <a:latin typeface="Arial" panose="020B0604020202020204" pitchFamily="34" charset="0"/>
              <a:cs typeface="Arial" panose="020B0604020202020204" pitchFamily="34" charset="0"/>
            </a:rPr>
            <a:t>“Community psychological intervention that supports the development of durable social networks which help the individual strengthen their ability to handle challenging career situations and life in general” (</a:t>
          </a:r>
          <a:r>
            <a:rPr lang="de-DE" sz="1500" b="0" i="0" kern="1200" dirty="0">
              <a:latin typeface="Arial" panose="020B0604020202020204" pitchFamily="34" charset="0"/>
              <a:cs typeface="Arial" panose="020B0604020202020204" pitchFamily="34" charset="0"/>
            </a:rPr>
            <a:t>Stelter, Nielsen and Wikman, 2011, p.123)</a:t>
          </a:r>
          <a:endParaRPr lang="en-US" sz="1500" kern="1200" dirty="0">
            <a:latin typeface="Arial" panose="020B0604020202020204" pitchFamily="34" charset="0"/>
            <a:cs typeface="Arial" panose="020B0604020202020204" pitchFamily="34" charset="0"/>
          </a:endParaRPr>
        </a:p>
      </dsp:txBody>
      <dsp:txXfrm>
        <a:off x="1797316" y="3890961"/>
        <a:ext cx="4492909" cy="1556118"/>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1DC9896-15AA-4036-8418-79BBF61574A2}" type="datetimeFigureOut">
              <a:rPr lang="en-GB" smtClean="0"/>
              <a:t>02/12/2023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FC5469B-3CD0-4850-AA8D-72B530CAC1F6}" type="slidenum">
              <a:rPr lang="en-GB" smtClean="0"/>
              <a:t>‹#›</a:t>
            </a:fld>
            <a:endParaRPr lang="en-GB"/>
          </a:p>
        </p:txBody>
      </p:sp>
    </p:spTree>
    <p:extLst>
      <p:ext uri="{BB962C8B-B14F-4D97-AF65-F5344CB8AC3E}">
        <p14:creationId xmlns:p14="http://schemas.microsoft.com/office/powerpoint/2010/main" val="6534300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FC5469B-3CD0-4850-AA8D-72B530CAC1F6}" type="slidenum">
              <a:rPr lang="en-GB" smtClean="0"/>
              <a:t>2</a:t>
            </a:fld>
            <a:endParaRPr lang="en-GB"/>
          </a:p>
        </p:txBody>
      </p:sp>
    </p:spTree>
    <p:extLst>
      <p:ext uri="{BB962C8B-B14F-4D97-AF65-F5344CB8AC3E}">
        <p14:creationId xmlns:p14="http://schemas.microsoft.com/office/powerpoint/2010/main" val="11190787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Narrative coaching is all about storytelling. Events happen in life that we interpret and add meaning to. We create a narrative of these events, and our identity is constructed through these stories that we tell ourselves, which are influenced by many factors such as gender, class, race, religion. T</a:t>
            </a:r>
            <a:r>
              <a:rPr lang="en-GB" b="0" i="0" dirty="0">
                <a:solidFill>
                  <a:srgbClr val="1F1F20"/>
                </a:solidFill>
                <a:effectLst/>
                <a:latin typeface="Aller"/>
              </a:rPr>
              <a:t>here are different types of stories – the ones we tell ourselves, ones that people tell us and stories that we tell other people.</a:t>
            </a:r>
            <a:r>
              <a:rPr lang="en-GB" dirty="0"/>
              <a:t> These stories impact our thoughts and feelings, our self-perception and relationships. According to Drake (2010), the goal of narrative coaching is to help </a:t>
            </a:r>
            <a:r>
              <a:rPr lang="en-GB" dirty="0" err="1"/>
              <a:t>coachees</a:t>
            </a:r>
            <a:r>
              <a:rPr lang="en-GB" dirty="0"/>
              <a:t> forge new connections between their stories…in order to bring more of their potential stories to life.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EFC5469B-3CD0-4850-AA8D-72B530CAC1F6}" type="slidenum">
              <a:rPr lang="en-GB" smtClean="0"/>
              <a:t>3</a:t>
            </a:fld>
            <a:endParaRPr lang="en-GB"/>
          </a:p>
        </p:txBody>
      </p:sp>
    </p:spTree>
    <p:extLst>
      <p:ext uri="{BB962C8B-B14F-4D97-AF65-F5344CB8AC3E}">
        <p14:creationId xmlns:p14="http://schemas.microsoft.com/office/powerpoint/2010/main" val="36248384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coach is there to help the </a:t>
            </a:r>
            <a:r>
              <a:rPr lang="en-GB" dirty="0" err="1"/>
              <a:t>coachee</a:t>
            </a:r>
            <a:r>
              <a:rPr lang="en-GB" dirty="0"/>
              <a:t> reframe or rearrange their narrative in order to gain a new perspective, sense of self, or different options for action.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Drake (2010) highlights some of the key roles for narrative coaches as: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Be fully present and actively listening, to what is being said and unsaid, the verbal and non-verbal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Create a psychologically safe space where the </a:t>
            </a:r>
            <a:r>
              <a:rPr lang="en-GB" dirty="0" err="1"/>
              <a:t>coachee</a:t>
            </a:r>
            <a:r>
              <a:rPr lang="en-GB" dirty="0"/>
              <a:t> can open up and tell their whole story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Provide a background narrative structure to help </a:t>
            </a:r>
            <a:r>
              <a:rPr lang="en-GB" dirty="0" err="1"/>
              <a:t>coachees</a:t>
            </a:r>
            <a:r>
              <a:rPr lang="en-GB" dirty="0"/>
              <a:t> fully engage and explore their stories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Hold a decentred position and role to allow the narrative field to open up between coach and </a:t>
            </a:r>
            <a:r>
              <a:rPr lang="en-GB" dirty="0" err="1"/>
              <a:t>coachee</a:t>
            </a:r>
            <a:r>
              <a:rPr lang="en-GB" dirty="0"/>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Use experiential and imaginal activities to help </a:t>
            </a:r>
            <a:r>
              <a:rPr lang="en-GB" dirty="0" err="1"/>
              <a:t>coachees</a:t>
            </a:r>
            <a:r>
              <a:rPr lang="en-GB" dirty="0"/>
              <a:t> break from their narrative conventions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Enable the re-storying process – This stage, according to Law (2020), is where alternative storylines become available to the </a:t>
            </a:r>
            <a:r>
              <a:rPr lang="en-GB" dirty="0" err="1"/>
              <a:t>coachee</a:t>
            </a:r>
            <a:r>
              <a:rPr lang="en-GB" dirty="0"/>
              <a:t> that leads to a more positive and progressive development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err="1"/>
              <a:t>arrative</a:t>
            </a:r>
            <a:r>
              <a:rPr lang="en-GB" dirty="0"/>
              <a:t> process where the </a:t>
            </a:r>
            <a:r>
              <a:rPr lang="en-GB" dirty="0" err="1"/>
              <a:t>coachee</a:t>
            </a:r>
            <a:r>
              <a:rPr lang="en-GB" dirty="0"/>
              <a:t> c</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EFC5469B-3CD0-4850-AA8D-72B530CAC1F6}" type="slidenum">
              <a:rPr lang="en-GB" smtClean="0"/>
              <a:t>4</a:t>
            </a:fld>
            <a:endParaRPr lang="en-GB"/>
          </a:p>
        </p:txBody>
      </p:sp>
    </p:spTree>
    <p:extLst>
      <p:ext uri="{BB962C8B-B14F-4D97-AF65-F5344CB8AC3E}">
        <p14:creationId xmlns:p14="http://schemas.microsoft.com/office/powerpoint/2010/main" val="13963996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Drake’s (2010) work’s outlines several complex challenges to narrative coaching. The challenges that I have focused on, from my perspective, could impede the development of a coach like myself who is new to the practice of narrative coaching. </a:t>
            </a:r>
          </a:p>
          <a:p>
            <a:endParaRPr lang="en-GB" dirty="0"/>
          </a:p>
          <a:p>
            <a:r>
              <a:rPr lang="en-GB" dirty="0"/>
              <a:t>Firstly, Drake (2010) suggests that both the coach and </a:t>
            </a:r>
            <a:r>
              <a:rPr lang="en-GB" dirty="0" err="1"/>
              <a:t>coachee</a:t>
            </a:r>
            <a:r>
              <a:rPr lang="en-GB" dirty="0"/>
              <a:t> require a specific set of skills, attributes and characteristics in order for narrative coaching to be most effective. </a:t>
            </a:r>
            <a:r>
              <a:rPr lang="en-GB" sz="1200" dirty="0"/>
              <a:t>de </a:t>
            </a:r>
            <a:r>
              <a:rPr lang="en-GB" sz="1200" dirty="0" err="1"/>
              <a:t>Haan</a:t>
            </a:r>
            <a:r>
              <a:rPr lang="en-GB" sz="1200" dirty="0"/>
              <a:t> and Gannon (2016) support this viewpoint, suggesting that the characteristics of the coach can have a critical impact on the coaching relationship, resulting in positive and negative outcomes. In my opinion, the likelihood of these characteristics being fully present, developed and compatible in both coach and </a:t>
            </a:r>
            <a:r>
              <a:rPr lang="en-GB" sz="1200" dirty="0" err="1"/>
              <a:t>coachee</a:t>
            </a:r>
            <a:r>
              <a:rPr lang="en-GB" sz="1200" dirty="0"/>
              <a:t> seems unlikely. </a:t>
            </a:r>
          </a:p>
          <a:p>
            <a:endParaRPr lang="en-GB" sz="1200" dirty="0"/>
          </a:p>
          <a:p>
            <a:r>
              <a:rPr lang="en-GB" sz="1200" dirty="0"/>
              <a:t>Secondly, Drake (2010) also posits that further challenges can arise due to the blurred </a:t>
            </a:r>
            <a:r>
              <a:rPr lang="en-GB" b="0" i="0" dirty="0">
                <a:effectLst/>
                <a:latin typeface="Arial" panose="020B0604020202020204" pitchFamily="34" charset="0"/>
              </a:rPr>
              <a:t>boundaries between narrative therapy and narrative coaching. </a:t>
            </a:r>
            <a:r>
              <a:rPr lang="en-GB" sz="1200" dirty="0"/>
              <a:t>This issue is highlighted by </a:t>
            </a:r>
            <a:r>
              <a:rPr lang="en-GB" b="0" i="0" dirty="0">
                <a:effectLst/>
                <a:latin typeface="Arial" panose="020B0604020202020204" pitchFamily="34" charset="0"/>
              </a:rPr>
              <a:t>Jensen, </a:t>
            </a:r>
            <a:r>
              <a:rPr lang="en-GB" b="0" i="0" dirty="0" err="1">
                <a:effectLst/>
                <a:latin typeface="Times New Roman" panose="02020603050405020304" pitchFamily="18" charset="0"/>
              </a:rPr>
              <a:t>Høyer</a:t>
            </a:r>
            <a:r>
              <a:rPr lang="en-GB" b="0" i="0" dirty="0">
                <a:effectLst/>
                <a:latin typeface="Times New Roman" panose="02020603050405020304" pitchFamily="18" charset="0"/>
              </a:rPr>
              <a:t> and </a:t>
            </a:r>
            <a:r>
              <a:rPr lang="en-GB" b="0" i="0" dirty="0" err="1">
                <a:effectLst/>
                <a:latin typeface="Times New Roman" panose="02020603050405020304" pitchFamily="18" charset="0"/>
              </a:rPr>
              <a:t>Spaten</a:t>
            </a:r>
            <a:r>
              <a:rPr lang="en-GB" b="0" i="0" dirty="0">
                <a:effectLst/>
                <a:latin typeface="Times New Roman" panose="02020603050405020304" pitchFamily="18" charset="0"/>
              </a:rPr>
              <a:t> (2018) who fail to to distinguish clear boundaries and distinctions between these disciplines, particularly in relation to time-limitations, structure or using an approach that deals with problem origin. This issue is exasperated further by Wallis, </a:t>
            </a:r>
            <a:r>
              <a:rPr lang="en-GB" b="0" i="1" dirty="0">
                <a:effectLst/>
                <a:latin typeface="Times New Roman" panose="02020603050405020304" pitchFamily="18" charset="0"/>
              </a:rPr>
              <a:t>et al</a:t>
            </a:r>
            <a:r>
              <a:rPr lang="en-GB" b="0" i="0" dirty="0">
                <a:effectLst/>
                <a:latin typeface="Times New Roman" panose="02020603050405020304" pitchFamily="18" charset="0"/>
              </a:rPr>
              <a:t>. (2011) who frame their research in the context of being unable to find clear definitions and approaches to narrative therapy. Therefore, if we cannot define narrative therapy, and are unable to clearly distinguish it from narrative coaching, then in my opinion it is likely that narrative coaching and narrative therapy are permeable and may occur simultaneously during a session, to the detriment of both coach and </a:t>
            </a:r>
            <a:r>
              <a:rPr lang="en-GB" b="0" i="0" dirty="0" err="1">
                <a:effectLst/>
                <a:latin typeface="Times New Roman" panose="02020603050405020304" pitchFamily="18" charset="0"/>
              </a:rPr>
              <a:t>coachee</a:t>
            </a:r>
            <a:r>
              <a:rPr lang="en-GB" b="0" i="0" dirty="0">
                <a:effectLst/>
                <a:latin typeface="Times New Roman" panose="02020603050405020304" pitchFamily="18" charset="0"/>
              </a:rPr>
              <a:t>. </a:t>
            </a:r>
          </a:p>
          <a:p>
            <a:endParaRPr lang="en-GB" dirty="0"/>
          </a:p>
        </p:txBody>
      </p:sp>
      <p:sp>
        <p:nvSpPr>
          <p:cNvPr id="4" name="Slide Number Placeholder 3"/>
          <p:cNvSpPr>
            <a:spLocks noGrp="1"/>
          </p:cNvSpPr>
          <p:nvPr>
            <p:ph type="sldNum" sz="quarter" idx="5"/>
          </p:nvPr>
        </p:nvSpPr>
        <p:spPr/>
        <p:txBody>
          <a:bodyPr/>
          <a:lstStyle/>
          <a:p>
            <a:fld id="{EFC5469B-3CD0-4850-AA8D-72B530CAC1F6}" type="slidenum">
              <a:rPr lang="en-GB" smtClean="0"/>
              <a:t>5</a:t>
            </a:fld>
            <a:endParaRPr lang="en-GB"/>
          </a:p>
        </p:txBody>
      </p:sp>
    </p:spTree>
    <p:extLst>
      <p:ext uri="{BB962C8B-B14F-4D97-AF65-F5344CB8AC3E}">
        <p14:creationId xmlns:p14="http://schemas.microsoft.com/office/powerpoint/2010/main" val="3447261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Narrative coaching presumes that: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228600" marR="0" lvl="0" indent="-228600" algn="l" defTabSz="914400" rtl="0" eaLnBrk="1" fontAlgn="auto" latinLnBrk="0" hangingPunct="1">
              <a:lnSpc>
                <a:spcPct val="100000"/>
              </a:lnSpc>
              <a:spcBef>
                <a:spcPts val="0"/>
              </a:spcBef>
              <a:spcAft>
                <a:spcPts val="0"/>
              </a:spcAft>
              <a:buClrTx/>
              <a:buSzTx/>
              <a:buFontTx/>
              <a:buAutoNum type="arabicParenBoth"/>
              <a:tabLst/>
              <a:defRPr/>
            </a:pPr>
            <a:r>
              <a:rPr lang="en-GB" dirty="0"/>
              <a:t>identity is situated - The role of the coach then is to invite </a:t>
            </a:r>
            <a:r>
              <a:rPr lang="en-GB" dirty="0" err="1"/>
              <a:t>coachees</a:t>
            </a:r>
            <a:r>
              <a:rPr lang="en-GB" dirty="0"/>
              <a:t> to stand fully in the truth of their experience as the first step in their developmental journey.</a:t>
            </a:r>
          </a:p>
          <a:p>
            <a:pPr marL="228600" marR="0" lvl="0" indent="-228600" algn="l" defTabSz="914400" rtl="0" eaLnBrk="1" fontAlgn="auto" latinLnBrk="0" hangingPunct="1">
              <a:lnSpc>
                <a:spcPct val="100000"/>
              </a:lnSpc>
              <a:spcBef>
                <a:spcPts val="0"/>
              </a:spcBef>
              <a:spcAft>
                <a:spcPts val="0"/>
              </a:spcAft>
              <a:buClrTx/>
              <a:buSzTx/>
              <a:buFontTx/>
              <a:buAutoNum type="arabicParenBoth"/>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(2) growth is liminal - It is in these liminal, in-between spaces where growth most often occurs.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(3) discourse is powerful - working with </a:t>
            </a:r>
            <a:r>
              <a:rPr lang="en-GB" dirty="0" err="1"/>
              <a:t>coachees'</a:t>
            </a:r>
            <a:r>
              <a:rPr lang="en-GB" dirty="0"/>
              <a:t> stories helps them lift the internalized restraints that keep them from noticing the critical exceptions to their current self-descriptions that could be used to scaffold a new way of being in the world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(4) re-storying is possible - In order for these kinds of shifts to occur, </a:t>
            </a:r>
            <a:r>
              <a:rPr lang="en-GB" dirty="0" err="1"/>
              <a:t>coachees</a:t>
            </a:r>
            <a:r>
              <a:rPr lang="en-GB" dirty="0"/>
              <a:t> first need to loosen their narrative grip on the past, present, and/or future (</a:t>
            </a:r>
            <a:r>
              <a:rPr lang="en-GB" dirty="0" err="1"/>
              <a:t>Boscolo</a:t>
            </a:r>
            <a:r>
              <a:rPr lang="en-GB" dirty="0"/>
              <a:t> &amp; Bertrando, 1992) to create the space for new stories about themselves and others</a:t>
            </a:r>
          </a:p>
          <a:p>
            <a:endParaRPr lang="en-GB" dirty="0"/>
          </a:p>
        </p:txBody>
      </p:sp>
      <p:sp>
        <p:nvSpPr>
          <p:cNvPr id="4" name="Slide Number Placeholder 3"/>
          <p:cNvSpPr>
            <a:spLocks noGrp="1"/>
          </p:cNvSpPr>
          <p:nvPr>
            <p:ph type="sldNum" sz="quarter" idx="5"/>
          </p:nvPr>
        </p:nvSpPr>
        <p:spPr/>
        <p:txBody>
          <a:bodyPr/>
          <a:lstStyle/>
          <a:p>
            <a:fld id="{EFC5469B-3CD0-4850-AA8D-72B530CAC1F6}" type="slidenum">
              <a:rPr lang="en-GB" smtClean="0"/>
              <a:t>6</a:t>
            </a:fld>
            <a:endParaRPr lang="en-GB"/>
          </a:p>
        </p:txBody>
      </p:sp>
    </p:spTree>
    <p:extLst>
      <p:ext uri="{BB962C8B-B14F-4D97-AF65-F5344CB8AC3E}">
        <p14:creationId xmlns:p14="http://schemas.microsoft.com/office/powerpoint/2010/main" val="22934126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121212"/>
                </a:solidFill>
                <a:effectLst/>
                <a:latin typeface="lato-regular"/>
              </a:rPr>
              <a:t>Despite the challenges, narrative coaching has been advocated by </a:t>
            </a:r>
            <a:r>
              <a:rPr lang="en-GB" b="0" i="0" dirty="0">
                <a:solidFill>
                  <a:srgbClr val="5F6368"/>
                </a:solidFill>
                <a:effectLst/>
                <a:latin typeface="arial" panose="020B0604020202020204" pitchFamily="34" charset="0"/>
              </a:rPr>
              <a:t>Law</a:t>
            </a:r>
            <a:r>
              <a:rPr lang="en-GB" b="0" i="0" dirty="0">
                <a:solidFill>
                  <a:srgbClr val="4D5156"/>
                </a:solidFill>
                <a:effectLst/>
                <a:latin typeface="arial" panose="020B0604020202020204" pitchFamily="34" charset="0"/>
              </a:rPr>
              <a:t> (2019) as having the power to transform lives through storytelling, an act humanity has been engaged with for tens of thousands of years. </a:t>
            </a:r>
            <a:endParaRPr lang="en-GB" b="0" i="0" dirty="0">
              <a:solidFill>
                <a:srgbClr val="121212"/>
              </a:solidFill>
              <a:effectLst/>
              <a:latin typeface="lato-regular"/>
            </a:endParaRPr>
          </a:p>
          <a:p>
            <a:endParaRPr lang="en-GB" b="0" i="0" dirty="0">
              <a:solidFill>
                <a:srgbClr val="121212"/>
              </a:solidFill>
              <a:effectLst/>
              <a:latin typeface="lato-regular"/>
            </a:endParaRPr>
          </a:p>
          <a:p>
            <a:r>
              <a:rPr lang="en-GB" b="0" i="0" dirty="0">
                <a:solidFill>
                  <a:srgbClr val="121212"/>
                </a:solidFill>
                <a:effectLst/>
                <a:latin typeface="lato-regular"/>
              </a:rPr>
              <a:t>This fits in with the culture of the NHS, where we are familiar with the technique of storytelling when sharing patient stories. However, we are less versed and less comfortable talking about ourselves. A series of workshops and training on narrative coaching aims to address this imbalance, allowing nurses to find their professional voice (Evans, 2023). Narrative coaching has been shown to help develop, recruit and enhance the professional practice of nursing. </a:t>
            </a:r>
          </a:p>
          <a:p>
            <a:endParaRPr lang="en-GB" b="0" i="0" dirty="0">
              <a:solidFill>
                <a:srgbClr val="121212"/>
              </a:solidFill>
              <a:effectLst/>
              <a:latin typeface="lato-regular"/>
            </a:endParaRPr>
          </a:p>
          <a:p>
            <a:r>
              <a:rPr lang="en-GB" b="0" i="0" dirty="0">
                <a:solidFill>
                  <a:srgbClr val="121212"/>
                </a:solidFill>
                <a:effectLst/>
                <a:latin typeface="lato-regular"/>
              </a:rPr>
              <a:t>A randomised-control trial also found that narrative-collaborative group coaching can function as a “community psychological intervention that…helps the individual strengthen their ability to handle challenging career situations and life in general” (</a:t>
            </a:r>
            <a:r>
              <a:rPr lang="en-GB" sz="1200" dirty="0" err="1">
                <a:latin typeface="Arial" panose="020B0604020202020204" pitchFamily="34" charset="0"/>
                <a:cs typeface="Arial" panose="020B0604020202020204" pitchFamily="34" charset="0"/>
              </a:rPr>
              <a:t>Stelter</a:t>
            </a:r>
            <a:r>
              <a:rPr lang="en-GB" sz="1200" dirty="0">
                <a:latin typeface="Arial" panose="020B0604020202020204" pitchFamily="34" charset="0"/>
                <a:cs typeface="Arial" panose="020B0604020202020204" pitchFamily="34" charset="0"/>
              </a:rPr>
              <a:t>, Nielsen and Wikman, 2019, p123)</a:t>
            </a:r>
            <a:r>
              <a:rPr lang="en-GB" b="0" i="0" dirty="0">
                <a:solidFill>
                  <a:srgbClr val="121212"/>
                </a:solidFill>
                <a:effectLst/>
                <a:latin typeface="lato-regular"/>
              </a:rPr>
              <a:t>. This research suggests broadened the application of narrative coaching to include leaders and professionals in healthcare, further demonstrating the benefits of narrative coaching to the wider NHS. </a:t>
            </a:r>
          </a:p>
        </p:txBody>
      </p:sp>
      <p:sp>
        <p:nvSpPr>
          <p:cNvPr id="4" name="Slide Number Placeholder 3"/>
          <p:cNvSpPr>
            <a:spLocks noGrp="1"/>
          </p:cNvSpPr>
          <p:nvPr>
            <p:ph type="sldNum" sz="quarter" idx="5"/>
          </p:nvPr>
        </p:nvSpPr>
        <p:spPr/>
        <p:txBody>
          <a:bodyPr/>
          <a:lstStyle/>
          <a:p>
            <a:fld id="{EFC5469B-3CD0-4850-AA8D-72B530CAC1F6}" type="slidenum">
              <a:rPr lang="en-GB" smtClean="0"/>
              <a:t>7</a:t>
            </a:fld>
            <a:endParaRPr lang="en-GB"/>
          </a:p>
        </p:txBody>
      </p:sp>
    </p:spTree>
    <p:extLst>
      <p:ext uri="{BB962C8B-B14F-4D97-AF65-F5344CB8AC3E}">
        <p14:creationId xmlns:p14="http://schemas.microsoft.com/office/powerpoint/2010/main" val="9511088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33333"/>
                </a:solidFill>
                <a:effectLst/>
                <a:latin typeface="Open Sans" panose="020B0606030504020204" pitchFamily="34" charset="0"/>
              </a:rPr>
              <a:t>.</a:t>
            </a:r>
            <a:endParaRPr lang="en-GB" dirty="0"/>
          </a:p>
        </p:txBody>
      </p:sp>
      <p:sp>
        <p:nvSpPr>
          <p:cNvPr id="4" name="Slide Number Placeholder 3"/>
          <p:cNvSpPr>
            <a:spLocks noGrp="1"/>
          </p:cNvSpPr>
          <p:nvPr>
            <p:ph type="sldNum" sz="quarter" idx="5"/>
          </p:nvPr>
        </p:nvSpPr>
        <p:spPr/>
        <p:txBody>
          <a:bodyPr/>
          <a:lstStyle/>
          <a:p>
            <a:fld id="{EFC5469B-3CD0-4850-AA8D-72B530CAC1F6}" type="slidenum">
              <a:rPr lang="en-GB" smtClean="0"/>
              <a:t>8</a:t>
            </a:fld>
            <a:endParaRPr lang="en-GB"/>
          </a:p>
        </p:txBody>
      </p:sp>
    </p:spTree>
    <p:extLst>
      <p:ext uri="{BB962C8B-B14F-4D97-AF65-F5344CB8AC3E}">
        <p14:creationId xmlns:p14="http://schemas.microsoft.com/office/powerpoint/2010/main" val="224960243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BFE8969D-B32E-42AF-8058-8FD195046211}" type="datetimeFigureOut">
              <a:rPr lang="en-GB" smtClean="0"/>
              <a:t>02/12/2023</a:t>
            </a:fld>
            <a:endParaRPr lang="en-GB"/>
          </a:p>
        </p:txBody>
      </p:sp>
      <p:sp>
        <p:nvSpPr>
          <p:cNvPr id="5" name="Footer Placeholder 4"/>
          <p:cNvSpPr>
            <a:spLocks noGrp="1"/>
          </p:cNvSpPr>
          <p:nvPr>
            <p:ph type="ftr" sz="quarter" idx="11"/>
          </p:nvPr>
        </p:nvSpPr>
        <p:spPr>
          <a:xfrm>
            <a:off x="1371600" y="4323845"/>
            <a:ext cx="6400800" cy="365125"/>
          </a:xfrm>
        </p:spPr>
        <p:txBody>
          <a:bodyPr/>
          <a:lstStyle/>
          <a:p>
            <a:endParaRPr lang="en-GB"/>
          </a:p>
        </p:txBody>
      </p:sp>
      <p:sp>
        <p:nvSpPr>
          <p:cNvPr id="6" name="Slide Number Placeholder 5"/>
          <p:cNvSpPr>
            <a:spLocks noGrp="1"/>
          </p:cNvSpPr>
          <p:nvPr>
            <p:ph type="sldNum" sz="quarter" idx="12"/>
          </p:nvPr>
        </p:nvSpPr>
        <p:spPr>
          <a:xfrm>
            <a:off x="8077200" y="1430866"/>
            <a:ext cx="2743200" cy="365125"/>
          </a:xfrm>
        </p:spPr>
        <p:txBody>
          <a:bodyPr/>
          <a:lstStyle/>
          <a:p>
            <a:fld id="{F5E41E80-4A1D-465C-9959-FE074AF2EDF0}" type="slidenum">
              <a:rPr lang="en-GB" smtClean="0"/>
              <a:t>‹#›</a:t>
            </a:fld>
            <a:endParaRPr lang="en-GB"/>
          </a:p>
        </p:txBody>
      </p:sp>
    </p:spTree>
    <p:extLst>
      <p:ext uri="{BB962C8B-B14F-4D97-AF65-F5344CB8AC3E}">
        <p14:creationId xmlns:p14="http://schemas.microsoft.com/office/powerpoint/2010/main" val="25661299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FE8969D-B32E-42AF-8058-8FD195046211}" type="datetimeFigureOut">
              <a:rPr lang="en-GB" smtClean="0"/>
              <a:t>02/12/2023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5E41E80-4A1D-465C-9959-FE074AF2EDF0}" type="slidenum">
              <a:rPr lang="en-GB" smtClean="0"/>
              <a:t>‹#›</a:t>
            </a:fld>
            <a:endParaRPr lang="en-GB"/>
          </a:p>
        </p:txBody>
      </p:sp>
    </p:spTree>
    <p:extLst>
      <p:ext uri="{BB962C8B-B14F-4D97-AF65-F5344CB8AC3E}">
        <p14:creationId xmlns:p14="http://schemas.microsoft.com/office/powerpoint/2010/main" val="5245032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BFE8969D-B32E-42AF-8058-8FD195046211}" type="datetimeFigureOut">
              <a:rPr lang="en-GB" smtClean="0"/>
              <a:t>02/12/2023</a:t>
            </a:fld>
            <a:endParaRPr lang="en-GB"/>
          </a:p>
        </p:txBody>
      </p:sp>
      <p:sp>
        <p:nvSpPr>
          <p:cNvPr id="5" name="Footer Placeholder 4"/>
          <p:cNvSpPr>
            <a:spLocks noGrp="1"/>
          </p:cNvSpPr>
          <p:nvPr>
            <p:ph type="ftr" sz="quarter" idx="11"/>
          </p:nvPr>
        </p:nvSpPr>
        <p:spPr>
          <a:xfrm>
            <a:off x="685800" y="381001"/>
            <a:ext cx="6991492" cy="36406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F5E41E80-4A1D-465C-9959-FE074AF2EDF0}" type="slidenum">
              <a:rPr lang="en-GB" smtClean="0"/>
              <a:t>‹#›</a:t>
            </a:fld>
            <a:endParaRPr lang="en-GB"/>
          </a:p>
        </p:txBody>
      </p:sp>
    </p:spTree>
    <p:extLst>
      <p:ext uri="{BB962C8B-B14F-4D97-AF65-F5344CB8AC3E}">
        <p14:creationId xmlns:p14="http://schemas.microsoft.com/office/powerpoint/2010/main" val="39682470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FE8969D-B32E-42AF-8058-8FD195046211}" type="datetimeFigureOut">
              <a:rPr lang="en-GB" smtClean="0"/>
              <a:t>02/12/2023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5E41E80-4A1D-465C-9959-FE074AF2EDF0}" type="slidenum">
              <a:rPr lang="en-GB" smtClean="0"/>
              <a:t>‹#›</a:t>
            </a:fld>
            <a:endParaRPr lang="en-GB"/>
          </a:p>
        </p:txBody>
      </p:sp>
    </p:spTree>
    <p:extLst>
      <p:ext uri="{BB962C8B-B14F-4D97-AF65-F5344CB8AC3E}">
        <p14:creationId xmlns:p14="http://schemas.microsoft.com/office/powerpoint/2010/main" val="15578851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FE8969D-B32E-42AF-8058-8FD195046211}" type="datetimeFigureOut">
              <a:rPr lang="en-GB" smtClean="0"/>
              <a:t>02/12/2023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5E41E80-4A1D-465C-9959-FE074AF2EDF0}" type="slidenum">
              <a:rPr lang="en-GB" smtClean="0"/>
              <a:t>‹#›</a:t>
            </a:fld>
            <a:endParaRPr lang="en-GB"/>
          </a:p>
        </p:txBody>
      </p:sp>
    </p:spTree>
    <p:extLst>
      <p:ext uri="{BB962C8B-B14F-4D97-AF65-F5344CB8AC3E}">
        <p14:creationId xmlns:p14="http://schemas.microsoft.com/office/powerpoint/2010/main" val="7324461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FE8969D-B32E-42AF-8058-8FD195046211}" type="datetimeFigureOut">
              <a:rPr lang="en-GB" smtClean="0"/>
              <a:t>02/12/2023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5E41E80-4A1D-465C-9959-FE074AF2EDF0}" type="slidenum">
              <a:rPr lang="en-GB" smtClean="0"/>
              <a:t>‹#›</a:t>
            </a:fld>
            <a:endParaRPr lang="en-GB"/>
          </a:p>
        </p:txBody>
      </p:sp>
    </p:spTree>
    <p:extLst>
      <p:ext uri="{BB962C8B-B14F-4D97-AF65-F5344CB8AC3E}">
        <p14:creationId xmlns:p14="http://schemas.microsoft.com/office/powerpoint/2010/main" val="5759091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FE8969D-B32E-42AF-8058-8FD195046211}" type="datetimeFigureOut">
              <a:rPr lang="en-GB" smtClean="0"/>
              <a:t>02/12/2023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5E41E80-4A1D-465C-9959-FE074AF2EDF0}" type="slidenum">
              <a:rPr lang="en-GB" smtClean="0"/>
              <a:t>‹#›</a:t>
            </a:fld>
            <a:endParaRPr lang="en-GB"/>
          </a:p>
        </p:txBody>
      </p:sp>
    </p:spTree>
    <p:extLst>
      <p:ext uri="{BB962C8B-B14F-4D97-AF65-F5344CB8AC3E}">
        <p14:creationId xmlns:p14="http://schemas.microsoft.com/office/powerpoint/2010/main" val="1889418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FE8969D-B32E-42AF-8058-8FD195046211}" type="datetimeFigureOut">
              <a:rPr lang="en-GB" smtClean="0"/>
              <a:t>02/12/2023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5E41E80-4A1D-465C-9959-FE074AF2EDF0}" type="slidenum">
              <a:rPr lang="en-GB" smtClean="0"/>
              <a:t>‹#›</a:t>
            </a:fld>
            <a:endParaRPr lang="en-GB"/>
          </a:p>
        </p:txBody>
      </p:sp>
    </p:spTree>
    <p:extLst>
      <p:ext uri="{BB962C8B-B14F-4D97-AF65-F5344CB8AC3E}">
        <p14:creationId xmlns:p14="http://schemas.microsoft.com/office/powerpoint/2010/main" val="3204835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FE8969D-B32E-42AF-8058-8FD195046211}" type="datetimeFigureOut">
              <a:rPr lang="en-GB" smtClean="0"/>
              <a:t>02/12/2023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5E41E80-4A1D-465C-9959-FE074AF2EDF0}" type="slidenum">
              <a:rPr lang="en-GB" smtClean="0"/>
              <a:t>‹#›</a:t>
            </a:fld>
            <a:endParaRPr lang="en-GB"/>
          </a:p>
        </p:txBody>
      </p:sp>
    </p:spTree>
    <p:extLst>
      <p:ext uri="{BB962C8B-B14F-4D97-AF65-F5344CB8AC3E}">
        <p14:creationId xmlns:p14="http://schemas.microsoft.com/office/powerpoint/2010/main" val="41211129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FE8969D-B32E-42AF-8058-8FD195046211}" type="datetimeFigureOut">
              <a:rPr lang="en-GB" smtClean="0"/>
              <a:t>02/12/2023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5E41E80-4A1D-465C-9959-FE074AF2EDF0}" type="slidenum">
              <a:rPr lang="en-GB" smtClean="0"/>
              <a:t>‹#›</a:t>
            </a:fld>
            <a:endParaRPr lang="en-GB"/>
          </a:p>
        </p:txBody>
      </p:sp>
    </p:spTree>
    <p:extLst>
      <p:ext uri="{BB962C8B-B14F-4D97-AF65-F5344CB8AC3E}">
        <p14:creationId xmlns:p14="http://schemas.microsoft.com/office/powerpoint/2010/main" val="8592326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BFE8969D-B32E-42AF-8058-8FD195046211}" type="datetimeFigureOut">
              <a:rPr lang="en-GB" smtClean="0"/>
              <a:t>02/12/2023</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F5E41E80-4A1D-465C-9959-FE074AF2EDF0}" type="slidenum">
              <a:rPr lang="en-GB" smtClean="0"/>
              <a:t>‹#›</a:t>
            </a:fld>
            <a:endParaRPr lang="en-GB"/>
          </a:p>
        </p:txBody>
      </p:sp>
    </p:spTree>
    <p:extLst>
      <p:ext uri="{BB962C8B-B14F-4D97-AF65-F5344CB8AC3E}">
        <p14:creationId xmlns:p14="http://schemas.microsoft.com/office/powerpoint/2010/main" val="309628858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BFE8969D-B32E-42AF-8058-8FD195046211}" type="datetimeFigureOut">
              <a:rPr lang="en-GB" smtClean="0"/>
              <a:t>02/12/2023</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F5E41E80-4A1D-465C-9959-FE074AF2EDF0}" type="slidenum">
              <a:rPr lang="en-GB" smtClean="0"/>
              <a:t>‹#›</a:t>
            </a:fld>
            <a:endParaRPr lang="en-GB"/>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91181861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BFE8969D-B32E-42AF-8058-8FD195046211}" type="datetimeFigureOut">
              <a:rPr lang="en-GB" smtClean="0"/>
              <a:t>02/12/2023</a:t>
            </a:fld>
            <a:endParaRPr lang="en-GB"/>
          </a:p>
        </p:txBody>
      </p:sp>
      <p:sp>
        <p:nvSpPr>
          <p:cNvPr id="6" name="Footer Placeholder 5"/>
          <p:cNvSpPr>
            <a:spLocks noGrp="1"/>
          </p:cNvSpPr>
          <p:nvPr>
            <p:ph type="ftr" sz="quarter" idx="11"/>
          </p:nvPr>
        </p:nvSpPr>
        <p:spPr>
          <a:xfrm>
            <a:off x="685800" y="378883"/>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F5E41E80-4A1D-465C-9959-FE074AF2EDF0}" type="slidenum">
              <a:rPr lang="en-GB" smtClean="0"/>
              <a:t>‹#›</a:t>
            </a:fld>
            <a:endParaRPr lang="en-GB"/>
          </a:p>
        </p:txBody>
      </p:sp>
    </p:spTree>
    <p:extLst>
      <p:ext uri="{BB962C8B-B14F-4D97-AF65-F5344CB8AC3E}">
        <p14:creationId xmlns:p14="http://schemas.microsoft.com/office/powerpoint/2010/main" val="373710664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BFE8969D-B32E-42AF-8058-8FD195046211}" type="datetimeFigureOut">
              <a:rPr lang="en-GB" smtClean="0"/>
              <a:t>02/12/2023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5E41E80-4A1D-465C-9959-FE074AF2EDF0}" type="slidenum">
              <a:rPr lang="en-GB" smtClean="0"/>
              <a:t>‹#›</a:t>
            </a:fld>
            <a:endParaRPr lang="en-GB"/>
          </a:p>
        </p:txBody>
      </p:sp>
    </p:spTree>
    <p:extLst>
      <p:ext uri="{BB962C8B-B14F-4D97-AF65-F5344CB8AC3E}">
        <p14:creationId xmlns:p14="http://schemas.microsoft.com/office/powerpoint/2010/main" val="22020867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BFE8969D-B32E-42AF-8058-8FD195046211}" type="datetimeFigureOut">
              <a:rPr lang="en-GB" smtClean="0"/>
              <a:t>02/12/2023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5E41E80-4A1D-465C-9959-FE074AF2EDF0}" type="slidenum">
              <a:rPr lang="en-GB" smtClean="0"/>
              <a:t>‹#›</a:t>
            </a:fld>
            <a:endParaRPr lang="en-GB"/>
          </a:p>
        </p:txBody>
      </p:sp>
    </p:spTree>
    <p:extLst>
      <p:ext uri="{BB962C8B-B14F-4D97-AF65-F5344CB8AC3E}">
        <p14:creationId xmlns:p14="http://schemas.microsoft.com/office/powerpoint/2010/main" val="30799802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FE8969D-B32E-42AF-8058-8FD195046211}" type="datetimeFigureOut">
              <a:rPr lang="en-GB" smtClean="0"/>
              <a:t>02/12/2023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5E41E80-4A1D-465C-9959-FE074AF2EDF0}" type="slidenum">
              <a:rPr lang="en-GB" smtClean="0"/>
              <a:t>‹#›</a:t>
            </a:fld>
            <a:endParaRPr lang="en-GB"/>
          </a:p>
        </p:txBody>
      </p:sp>
    </p:spTree>
    <p:extLst>
      <p:ext uri="{BB962C8B-B14F-4D97-AF65-F5344CB8AC3E}">
        <p14:creationId xmlns:p14="http://schemas.microsoft.com/office/powerpoint/2010/main" val="256453999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BFE8969D-B32E-42AF-8058-8FD195046211}" type="datetimeFigureOut">
              <a:rPr lang="en-GB" smtClean="0"/>
              <a:t>02/12/2023</a:t>
            </a:fld>
            <a:endParaRPr lang="en-GB"/>
          </a:p>
        </p:txBody>
      </p:sp>
      <p:sp>
        <p:nvSpPr>
          <p:cNvPr id="5" name="Footer Placeholder 4"/>
          <p:cNvSpPr>
            <a:spLocks noGrp="1"/>
          </p:cNvSpPr>
          <p:nvPr>
            <p:ph type="ftr" sz="quarter" idx="11"/>
          </p:nvPr>
        </p:nvSpPr>
        <p:spPr>
          <a:xfrm>
            <a:off x="685800" y="381000"/>
            <a:ext cx="6991492" cy="36512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F5E41E80-4A1D-465C-9959-FE074AF2EDF0}" type="slidenum">
              <a:rPr lang="en-GB" smtClean="0"/>
              <a:t>‹#›</a:t>
            </a:fld>
            <a:endParaRPr lang="en-GB"/>
          </a:p>
        </p:txBody>
      </p:sp>
    </p:spTree>
    <p:extLst>
      <p:ext uri="{BB962C8B-B14F-4D97-AF65-F5344CB8AC3E}">
        <p14:creationId xmlns:p14="http://schemas.microsoft.com/office/powerpoint/2010/main" val="33774144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BFE8969D-B32E-42AF-8058-8FD195046211}" type="datetimeFigureOut">
              <a:rPr lang="en-GB" smtClean="0"/>
              <a:t>02/12/2023</a:t>
            </a:fld>
            <a:endParaRPr lang="en-GB"/>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F5E41E80-4A1D-465C-9959-FE074AF2EDF0}" type="slidenum">
              <a:rPr lang="en-GB" smtClean="0"/>
              <a:t>‹#›</a:t>
            </a:fld>
            <a:endParaRPr lang="en-GB"/>
          </a:p>
        </p:txBody>
      </p:sp>
    </p:spTree>
    <p:extLst>
      <p:ext uri="{BB962C8B-B14F-4D97-AF65-F5344CB8AC3E}">
        <p14:creationId xmlns:p14="http://schemas.microsoft.com/office/powerpoint/2010/main" val="2782316882"/>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image" Target="../media/image1.png"/><Relationship Id="rId7" Type="http://schemas.openxmlformats.org/officeDocument/2006/relationships/diagramQuickStyle" Target="../diagrams/quickStyle4.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Layout" Target="../diagrams/layout4.xml"/><Relationship Id="rId5" Type="http://schemas.openxmlformats.org/officeDocument/2006/relationships/diagramData" Target="../diagrams/data4.xml"/><Relationship Id="rId4" Type="http://schemas.openxmlformats.org/officeDocument/2006/relationships/image" Target="../media/image2.png"/><Relationship Id="rId9" Type="http://schemas.microsoft.com/office/2007/relationships/diagramDrawing" Target="../diagrams/drawing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B0E36E-029B-4564-912A-A025295D9BBD}"/>
              </a:ext>
            </a:extLst>
          </p:cNvPr>
          <p:cNvSpPr>
            <a:spLocks noGrp="1"/>
          </p:cNvSpPr>
          <p:nvPr>
            <p:ph type="ctrTitle"/>
          </p:nvPr>
        </p:nvSpPr>
        <p:spPr/>
        <p:txBody>
          <a:bodyPr>
            <a:normAutofit/>
          </a:bodyPr>
          <a:lstStyle/>
          <a:p>
            <a:r>
              <a:rPr lang="en-GB" dirty="0"/>
              <a:t>narrative coaching</a:t>
            </a:r>
          </a:p>
        </p:txBody>
      </p:sp>
      <p:sp>
        <p:nvSpPr>
          <p:cNvPr id="3" name="Subtitle 2">
            <a:extLst>
              <a:ext uri="{FF2B5EF4-FFF2-40B4-BE49-F238E27FC236}">
                <a16:creationId xmlns:a16="http://schemas.microsoft.com/office/drawing/2014/main" id="{AA470D6A-2B83-8DA1-66F0-F25AB3183FA0}"/>
              </a:ext>
            </a:extLst>
          </p:cNvPr>
          <p:cNvSpPr>
            <a:spLocks noGrp="1"/>
          </p:cNvSpPr>
          <p:nvPr>
            <p:ph type="subTitle" idx="1"/>
          </p:nvPr>
        </p:nvSpPr>
        <p:spPr/>
        <p:txBody>
          <a:bodyPr>
            <a:normAutofit fontScale="92500" lnSpcReduction="10000"/>
          </a:bodyPr>
          <a:lstStyle/>
          <a:p>
            <a:r>
              <a:rPr lang="en-GB" dirty="0"/>
              <a:t>Presenter: Kirsty O’Brien				</a:t>
            </a:r>
          </a:p>
          <a:p>
            <a:r>
              <a:rPr lang="en-GB" dirty="0"/>
              <a:t>Monday 4</a:t>
            </a:r>
            <a:r>
              <a:rPr lang="en-GB" baseline="30000" dirty="0"/>
              <a:t>th</a:t>
            </a:r>
            <a:r>
              <a:rPr lang="en-GB" dirty="0"/>
              <a:t> December 2023 </a:t>
            </a:r>
          </a:p>
        </p:txBody>
      </p:sp>
    </p:spTree>
    <p:extLst>
      <p:ext uri="{BB962C8B-B14F-4D97-AF65-F5344CB8AC3E}">
        <p14:creationId xmlns:p14="http://schemas.microsoft.com/office/powerpoint/2010/main" val="28922104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8B3EA4-A24C-3205-8CC6-98478318D3A7}"/>
              </a:ext>
            </a:extLst>
          </p:cNvPr>
          <p:cNvSpPr>
            <a:spLocks noGrp="1"/>
          </p:cNvSpPr>
          <p:nvPr>
            <p:ph type="title"/>
          </p:nvPr>
        </p:nvSpPr>
        <p:spPr>
          <a:xfrm>
            <a:off x="2895600" y="764373"/>
            <a:ext cx="8610600" cy="1293028"/>
          </a:xfrm>
        </p:spPr>
        <p:txBody>
          <a:bodyPr>
            <a:normAutofit/>
          </a:bodyPr>
          <a:lstStyle/>
          <a:p>
            <a:r>
              <a:rPr lang="en-GB"/>
              <a:t>Agenda</a:t>
            </a:r>
            <a:endParaRPr lang="en-GB" dirty="0"/>
          </a:p>
        </p:txBody>
      </p:sp>
      <p:graphicFrame>
        <p:nvGraphicFramePr>
          <p:cNvPr id="5" name="Content Placeholder 2">
            <a:extLst>
              <a:ext uri="{FF2B5EF4-FFF2-40B4-BE49-F238E27FC236}">
                <a16:creationId xmlns:a16="http://schemas.microsoft.com/office/drawing/2014/main" id="{93B4CEFF-456A-AF2F-BBBF-257E13C6D891}"/>
              </a:ext>
            </a:extLst>
          </p:cNvPr>
          <p:cNvGraphicFramePr>
            <a:graphicFrameLocks noGrp="1"/>
          </p:cNvGraphicFramePr>
          <p:nvPr>
            <p:ph idx="1"/>
            <p:extLst>
              <p:ext uri="{D42A27DB-BD31-4B8C-83A1-F6EECF244321}">
                <p14:modId xmlns:p14="http://schemas.microsoft.com/office/powerpoint/2010/main" val="3450700384"/>
              </p:ext>
            </p:extLst>
          </p:nvPr>
        </p:nvGraphicFramePr>
        <p:xfrm>
          <a:off x="0" y="1277257"/>
          <a:ext cx="12192000" cy="469385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47587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 name="Rounded Rectangle 14">
            <a:extLst>
              <a:ext uri="{FF2B5EF4-FFF2-40B4-BE49-F238E27FC236}">
                <a16:creationId xmlns:a16="http://schemas.microsoft.com/office/drawing/2014/main" id="{637BD688-14A6-4B96-B8A2-3CD81C054F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ect">
            <a:avLst/>
          </a:pr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useBgFill="1">
        <p:nvSpPr>
          <p:cNvPr id="33" name="Rectangle 32">
            <a:extLst>
              <a:ext uri="{FF2B5EF4-FFF2-40B4-BE49-F238E27FC236}">
                <a16:creationId xmlns:a16="http://schemas.microsoft.com/office/drawing/2014/main" id="{B7B2544F-CA5E-40F6-9525-716A90C83F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35" name="Picture 34">
            <a:extLst>
              <a:ext uri="{FF2B5EF4-FFF2-40B4-BE49-F238E27FC236}">
                <a16:creationId xmlns:a16="http://schemas.microsoft.com/office/drawing/2014/main" id="{D2B93162-635C-46F5-97EC-E98C1659F1F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2859F160-4A5D-6681-34B6-73A6E2441807}"/>
              </a:ext>
            </a:extLst>
          </p:cNvPr>
          <p:cNvSpPr>
            <a:spLocks noGrp="1"/>
          </p:cNvSpPr>
          <p:nvPr>
            <p:ph type="title"/>
          </p:nvPr>
        </p:nvSpPr>
        <p:spPr>
          <a:xfrm>
            <a:off x="665922" y="987287"/>
            <a:ext cx="3548269" cy="4697896"/>
          </a:xfrm>
        </p:spPr>
        <p:txBody>
          <a:bodyPr vert="horz" lIns="91440" tIns="45720" rIns="91440" bIns="45720" rtlCol="0">
            <a:normAutofit/>
          </a:bodyPr>
          <a:lstStyle/>
          <a:p>
            <a:r>
              <a:rPr lang="en-US" sz="3600">
                <a:latin typeface="Arial" panose="020B0604020202020204" pitchFamily="34" charset="0"/>
                <a:cs typeface="Arial" panose="020B0604020202020204" pitchFamily="34" charset="0"/>
              </a:rPr>
              <a:t>Narrative coaching</a:t>
            </a:r>
          </a:p>
        </p:txBody>
      </p:sp>
      <p:sp>
        <p:nvSpPr>
          <p:cNvPr id="17" name="Content Placeholder 16">
            <a:extLst>
              <a:ext uri="{FF2B5EF4-FFF2-40B4-BE49-F238E27FC236}">
                <a16:creationId xmlns:a16="http://schemas.microsoft.com/office/drawing/2014/main" id="{ACF6B13D-4A6E-5676-1471-72630788B8A3}"/>
              </a:ext>
            </a:extLst>
          </p:cNvPr>
          <p:cNvSpPr>
            <a:spLocks noGrp="1"/>
          </p:cNvSpPr>
          <p:nvPr>
            <p:ph idx="1"/>
          </p:nvPr>
        </p:nvSpPr>
        <p:spPr>
          <a:xfrm>
            <a:off x="5057825" y="987287"/>
            <a:ext cx="6901946" cy="5181284"/>
          </a:xfrm>
        </p:spPr>
        <p:txBody>
          <a:bodyPr vert="horz" lIns="91440" tIns="45720" rIns="91440" bIns="45720" rtlCol="0" anchor="ctr">
            <a:normAutofit/>
          </a:bodyPr>
          <a:lstStyle/>
          <a:p>
            <a:pPr marL="0" marR="0" lvl="0" indent="0" fontAlgn="auto">
              <a:spcBef>
                <a:spcPts val="0"/>
              </a:spcBef>
              <a:spcAft>
                <a:spcPts val="600"/>
              </a:spcAft>
              <a:buClrTx/>
              <a:buSzTx/>
              <a:buNone/>
              <a:tabLst/>
              <a:defRPr/>
            </a:pPr>
            <a:r>
              <a:rPr lang="en-US" sz="2800" dirty="0">
                <a:latin typeface="Arial" panose="020B0604020202020204" pitchFamily="34" charset="0"/>
                <a:cs typeface="Arial" panose="020B0604020202020204" pitchFamily="34" charset="0"/>
              </a:rPr>
              <a:t>“The goal of narrative coaching is to help </a:t>
            </a:r>
            <a:r>
              <a:rPr lang="en-US" sz="2800" dirty="0" err="1">
                <a:latin typeface="Arial" panose="020B0604020202020204" pitchFamily="34" charset="0"/>
                <a:cs typeface="Arial" panose="020B0604020202020204" pitchFamily="34" charset="0"/>
              </a:rPr>
              <a:t>coachees</a:t>
            </a:r>
            <a:r>
              <a:rPr lang="en-US" sz="2800" dirty="0">
                <a:latin typeface="Arial" panose="020B0604020202020204" pitchFamily="34" charset="0"/>
                <a:cs typeface="Arial" panose="020B0604020202020204" pitchFamily="34" charset="0"/>
              </a:rPr>
              <a:t> forge new connections between their stories, their identity, and their </a:t>
            </a:r>
            <a:r>
              <a:rPr lang="en-US" sz="2800" dirty="0" err="1">
                <a:latin typeface="Arial" panose="020B0604020202020204" pitchFamily="34" charset="0"/>
                <a:cs typeface="Arial" panose="020B0604020202020204" pitchFamily="34" charset="0"/>
              </a:rPr>
              <a:t>behaviours</a:t>
            </a:r>
            <a:r>
              <a:rPr lang="en-US" sz="2800" dirty="0">
                <a:latin typeface="Arial" panose="020B0604020202020204" pitchFamily="34" charset="0"/>
                <a:cs typeface="Arial" panose="020B0604020202020204" pitchFamily="34" charset="0"/>
              </a:rPr>
              <a:t> in order to bring more of their potential stories to life.”</a:t>
            </a:r>
          </a:p>
          <a:p>
            <a:pPr marL="0" marR="0" lvl="0" indent="0" algn="r" fontAlgn="auto">
              <a:spcBef>
                <a:spcPts val="0"/>
              </a:spcBef>
              <a:spcAft>
                <a:spcPts val="600"/>
              </a:spcAft>
              <a:buClrTx/>
              <a:buSzTx/>
              <a:buNone/>
              <a:tabLst/>
              <a:defRPr/>
            </a:pPr>
            <a:endParaRPr lang="en-US" sz="3200" dirty="0">
              <a:latin typeface="Arial" panose="020B0604020202020204" pitchFamily="34" charset="0"/>
              <a:cs typeface="Arial" panose="020B0604020202020204" pitchFamily="34" charset="0"/>
            </a:endParaRPr>
          </a:p>
          <a:p>
            <a:pPr marL="0" marR="0" lvl="0" indent="0" algn="r" fontAlgn="auto">
              <a:spcBef>
                <a:spcPts val="0"/>
              </a:spcBef>
              <a:spcAft>
                <a:spcPts val="600"/>
              </a:spcAft>
              <a:buClrTx/>
              <a:buSzTx/>
              <a:buNone/>
              <a:tabLst/>
              <a:defRPr/>
            </a:pPr>
            <a:r>
              <a:rPr lang="en-US" sz="2000" dirty="0">
                <a:latin typeface="Arial" panose="020B0604020202020204" pitchFamily="34" charset="0"/>
                <a:cs typeface="Arial" panose="020B0604020202020204" pitchFamily="34" charset="0"/>
              </a:rPr>
              <a:t>Drake, 2010, p.124  </a:t>
            </a:r>
          </a:p>
        </p:txBody>
      </p:sp>
    </p:spTree>
    <p:extLst>
      <p:ext uri="{BB962C8B-B14F-4D97-AF65-F5344CB8AC3E}">
        <p14:creationId xmlns:p14="http://schemas.microsoft.com/office/powerpoint/2010/main" val="15473635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59F160-4A5D-6681-34B6-73A6E2441807}"/>
              </a:ext>
            </a:extLst>
          </p:cNvPr>
          <p:cNvSpPr>
            <a:spLocks noGrp="1"/>
          </p:cNvSpPr>
          <p:nvPr>
            <p:ph type="title"/>
          </p:nvPr>
        </p:nvSpPr>
        <p:spPr>
          <a:xfrm>
            <a:off x="2895600" y="764373"/>
            <a:ext cx="8610600" cy="1293028"/>
          </a:xfrm>
        </p:spPr>
        <p:txBody>
          <a:bodyPr>
            <a:normAutofit/>
          </a:bodyPr>
          <a:lstStyle/>
          <a:p>
            <a:r>
              <a:rPr lang="en-GB" dirty="0"/>
              <a:t>The role of the Narrative coach</a:t>
            </a:r>
          </a:p>
        </p:txBody>
      </p:sp>
      <p:graphicFrame>
        <p:nvGraphicFramePr>
          <p:cNvPr id="14" name="Content Placeholder 2">
            <a:extLst>
              <a:ext uri="{FF2B5EF4-FFF2-40B4-BE49-F238E27FC236}">
                <a16:creationId xmlns:a16="http://schemas.microsoft.com/office/drawing/2014/main" id="{DA2825F9-62F4-E98D-4111-6B399A5EF00B}"/>
              </a:ext>
            </a:extLst>
          </p:cNvPr>
          <p:cNvGraphicFramePr>
            <a:graphicFrameLocks noGrp="1"/>
          </p:cNvGraphicFramePr>
          <p:nvPr>
            <p:ph idx="1"/>
            <p:extLst>
              <p:ext uri="{D42A27DB-BD31-4B8C-83A1-F6EECF244321}">
                <p14:modId xmlns:p14="http://schemas.microsoft.com/office/powerpoint/2010/main" val="468284687"/>
              </p:ext>
            </p:extLst>
          </p:nvPr>
        </p:nvGraphicFramePr>
        <p:xfrm>
          <a:off x="650339" y="2329900"/>
          <a:ext cx="11140539" cy="376372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578721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420BD6-D435-4437-8EDA-E10F15CDDB0F}"/>
              </a:ext>
            </a:extLst>
          </p:cNvPr>
          <p:cNvSpPr>
            <a:spLocks noGrp="1"/>
          </p:cNvSpPr>
          <p:nvPr>
            <p:ph type="title"/>
          </p:nvPr>
        </p:nvSpPr>
        <p:spPr>
          <a:xfrm>
            <a:off x="3047010" y="333891"/>
            <a:ext cx="8610600" cy="1293028"/>
          </a:xfrm>
        </p:spPr>
        <p:txBody>
          <a:bodyPr/>
          <a:lstStyle/>
          <a:p>
            <a:r>
              <a:rPr lang="en-GB" dirty="0"/>
              <a:t>Challenges</a:t>
            </a:r>
          </a:p>
        </p:txBody>
      </p:sp>
      <p:graphicFrame>
        <p:nvGraphicFramePr>
          <p:cNvPr id="7" name="Content Placeholder 2">
            <a:extLst>
              <a:ext uri="{FF2B5EF4-FFF2-40B4-BE49-F238E27FC236}">
                <a16:creationId xmlns:a16="http://schemas.microsoft.com/office/drawing/2014/main" id="{B94AFA77-D46A-6FC4-13FA-1CBD962A4A10}"/>
              </a:ext>
            </a:extLst>
          </p:cNvPr>
          <p:cNvGraphicFramePr>
            <a:graphicFrameLocks noGrp="1"/>
          </p:cNvGraphicFramePr>
          <p:nvPr>
            <p:ph idx="1"/>
            <p:extLst>
              <p:ext uri="{D42A27DB-BD31-4B8C-83A1-F6EECF244321}">
                <p14:modId xmlns:p14="http://schemas.microsoft.com/office/powerpoint/2010/main" val="823423791"/>
              </p:ext>
            </p:extLst>
          </p:nvPr>
        </p:nvGraphicFramePr>
        <p:xfrm>
          <a:off x="534390" y="1626919"/>
          <a:ext cx="11657610" cy="50367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390407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C649DE-6FE4-C99D-8743-FFF46B7C8C19}"/>
              </a:ext>
            </a:extLst>
          </p:cNvPr>
          <p:cNvSpPr>
            <a:spLocks noGrp="1"/>
          </p:cNvSpPr>
          <p:nvPr>
            <p:ph type="title"/>
          </p:nvPr>
        </p:nvSpPr>
        <p:spPr/>
        <p:txBody>
          <a:bodyPr/>
          <a:lstStyle/>
          <a:p>
            <a:r>
              <a:rPr lang="en-GB" dirty="0"/>
              <a:t>Benefits</a:t>
            </a:r>
          </a:p>
        </p:txBody>
      </p:sp>
      <p:sp>
        <p:nvSpPr>
          <p:cNvPr id="3" name="Content Placeholder 2">
            <a:extLst>
              <a:ext uri="{FF2B5EF4-FFF2-40B4-BE49-F238E27FC236}">
                <a16:creationId xmlns:a16="http://schemas.microsoft.com/office/drawing/2014/main" id="{B703E5BF-7108-3DE1-6620-5A435B26205F}"/>
              </a:ext>
            </a:extLst>
          </p:cNvPr>
          <p:cNvSpPr>
            <a:spLocks noGrp="1"/>
          </p:cNvSpPr>
          <p:nvPr>
            <p:ph idx="1"/>
          </p:nvPr>
        </p:nvSpPr>
        <p:spPr/>
        <p:txBody>
          <a:bodyPr>
            <a:normAutofit fontScale="92500" lnSpcReduction="10000"/>
          </a:bodyPr>
          <a:lstStyle/>
          <a:p>
            <a:r>
              <a:rPr lang="en-GB" dirty="0"/>
              <a:t>Coach</a:t>
            </a:r>
          </a:p>
          <a:p>
            <a:r>
              <a:rPr lang="en-GB" dirty="0" err="1"/>
              <a:t>Coachee</a:t>
            </a:r>
            <a:endParaRPr lang="en-GB" dirty="0"/>
          </a:p>
          <a:p>
            <a:r>
              <a:rPr lang="en-GB" dirty="0"/>
              <a:t>(1) become more aware of their own stories,</a:t>
            </a:r>
          </a:p>
          <a:p>
            <a:r>
              <a:rPr lang="en-GB" dirty="0"/>
              <a:t>(2) recognize how these stories shape their identity and behaviour at both conscious and unconscious levels</a:t>
            </a:r>
          </a:p>
          <a:p>
            <a:r>
              <a:rPr lang="en-GB" dirty="0"/>
              <a:t>(3) understand that these stories are personally and socially constructed, </a:t>
            </a:r>
          </a:p>
          <a:p>
            <a:r>
              <a:rPr lang="en-GB" dirty="0"/>
              <a:t>(4) be more authorial in aligning their stories with identities and actions that would enable them to authentically embody a new way of being in the world</a:t>
            </a:r>
          </a:p>
          <a:p>
            <a:r>
              <a:rPr lang="en-GB" dirty="0"/>
              <a:t>Organisation </a:t>
            </a:r>
          </a:p>
          <a:p>
            <a:pPr marL="0" indent="0">
              <a:buNone/>
            </a:pPr>
            <a:r>
              <a:rPr lang="en-GB" dirty="0"/>
              <a:t>-</a:t>
            </a:r>
            <a:r>
              <a:rPr lang="en-GB" dirty="0" err="1"/>
              <a:t>Indivuduals</a:t>
            </a:r>
            <a:r>
              <a:rPr lang="en-GB" dirty="0"/>
              <a:t>, Teams and Managers</a:t>
            </a:r>
          </a:p>
          <a:p>
            <a:pPr marL="0" indent="0">
              <a:buNone/>
            </a:pPr>
            <a:r>
              <a:rPr lang="en-GB" dirty="0"/>
              <a:t>- Help with recruitment (see org for ref) </a:t>
            </a:r>
          </a:p>
          <a:p>
            <a:endParaRPr lang="en-GB" dirty="0"/>
          </a:p>
        </p:txBody>
      </p:sp>
    </p:spTree>
    <p:extLst>
      <p:ext uri="{BB962C8B-B14F-4D97-AF65-F5344CB8AC3E}">
        <p14:creationId xmlns:p14="http://schemas.microsoft.com/office/powerpoint/2010/main" val="20338714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843DD86A-8FAA-443F-9211-42A2AE8A7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2A13AAE-18EB-4BDF-BAF7-F2F97B8D00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0F5C1B21-B0DB-4206-99EE-C13D67038B9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49261589-06E9-4B7C-A8F1-26648507B77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66EB6147-8BB5-738D-E27F-60B3DE8CD18E}"/>
              </a:ext>
            </a:extLst>
          </p:cNvPr>
          <p:cNvSpPr>
            <a:spLocks noGrp="1"/>
          </p:cNvSpPr>
          <p:nvPr>
            <p:ph type="title"/>
          </p:nvPr>
        </p:nvSpPr>
        <p:spPr>
          <a:xfrm>
            <a:off x="685800" y="1066163"/>
            <a:ext cx="3306744" cy="5148371"/>
          </a:xfrm>
        </p:spPr>
        <p:txBody>
          <a:bodyPr>
            <a:normAutofit/>
          </a:bodyPr>
          <a:lstStyle/>
          <a:p>
            <a:r>
              <a:rPr lang="en-GB">
                <a:solidFill>
                  <a:schemeClr val="bg1"/>
                </a:solidFill>
              </a:rPr>
              <a:t>Narrative Coaching in the NHS</a:t>
            </a:r>
          </a:p>
        </p:txBody>
      </p:sp>
      <p:graphicFrame>
        <p:nvGraphicFramePr>
          <p:cNvPr id="5" name="Content Placeholder 2">
            <a:extLst>
              <a:ext uri="{FF2B5EF4-FFF2-40B4-BE49-F238E27FC236}">
                <a16:creationId xmlns:a16="http://schemas.microsoft.com/office/drawing/2014/main" id="{18E8D89E-D662-2819-8467-F1AD63C25681}"/>
              </a:ext>
            </a:extLst>
          </p:cNvPr>
          <p:cNvGraphicFramePr>
            <a:graphicFrameLocks noGrp="1"/>
          </p:cNvGraphicFramePr>
          <p:nvPr>
            <p:ph idx="1"/>
            <p:extLst>
              <p:ext uri="{D42A27DB-BD31-4B8C-83A1-F6EECF244321}">
                <p14:modId xmlns:p14="http://schemas.microsoft.com/office/powerpoint/2010/main" val="1106507006"/>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087100366"/>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493DF8-4AA2-8C06-C8E4-207FB5779D46}"/>
              </a:ext>
            </a:extLst>
          </p:cNvPr>
          <p:cNvSpPr>
            <a:spLocks noGrp="1"/>
          </p:cNvSpPr>
          <p:nvPr>
            <p:ph type="title"/>
          </p:nvPr>
        </p:nvSpPr>
        <p:spPr>
          <a:xfrm>
            <a:off x="2895600" y="266699"/>
            <a:ext cx="8610600" cy="1293028"/>
          </a:xfrm>
        </p:spPr>
        <p:txBody>
          <a:bodyPr/>
          <a:lstStyle/>
          <a:p>
            <a:r>
              <a:rPr lang="en-GB" dirty="0"/>
              <a:t>references</a:t>
            </a:r>
          </a:p>
        </p:txBody>
      </p:sp>
      <p:sp>
        <p:nvSpPr>
          <p:cNvPr id="3" name="Content Placeholder 2">
            <a:extLst>
              <a:ext uri="{FF2B5EF4-FFF2-40B4-BE49-F238E27FC236}">
                <a16:creationId xmlns:a16="http://schemas.microsoft.com/office/drawing/2014/main" id="{7BC2B7EC-0AE8-D33A-EE0B-C6305566907B}"/>
              </a:ext>
            </a:extLst>
          </p:cNvPr>
          <p:cNvSpPr>
            <a:spLocks noGrp="1"/>
          </p:cNvSpPr>
          <p:nvPr>
            <p:ph idx="1"/>
          </p:nvPr>
        </p:nvSpPr>
        <p:spPr>
          <a:xfrm>
            <a:off x="447798" y="1448793"/>
            <a:ext cx="11296403" cy="4615514"/>
          </a:xfrm>
        </p:spPr>
        <p:txBody>
          <a:bodyPr>
            <a:noAutofit/>
          </a:bodyPr>
          <a:lstStyle/>
          <a:p>
            <a:pPr marL="0" indent="0">
              <a:buNone/>
            </a:pPr>
            <a:r>
              <a:rPr lang="en-GB" sz="1400" dirty="0">
                <a:latin typeface="Arial" panose="020B0604020202020204" pitchFamily="34" charset="0"/>
                <a:cs typeface="Arial" panose="020B0604020202020204" pitchFamily="34" charset="0"/>
              </a:rPr>
              <a:t>de </a:t>
            </a:r>
            <a:r>
              <a:rPr lang="en-GB" sz="1400" dirty="0" err="1">
                <a:latin typeface="Arial" panose="020B0604020202020204" pitchFamily="34" charset="0"/>
                <a:cs typeface="Arial" panose="020B0604020202020204" pitchFamily="34" charset="0"/>
              </a:rPr>
              <a:t>Haan</a:t>
            </a:r>
            <a:r>
              <a:rPr lang="en-GB" sz="1400" dirty="0">
                <a:latin typeface="Arial" panose="020B0604020202020204" pitchFamily="34" charset="0"/>
                <a:cs typeface="Arial" panose="020B0604020202020204" pitchFamily="34" charset="0"/>
              </a:rPr>
              <a:t>, E. and Gannon, J. (2016) The Coaching Relationship’ in </a:t>
            </a:r>
            <a:r>
              <a:rPr lang="en-GB" sz="1400" dirty="0" err="1">
                <a:latin typeface="Arial" panose="020B0604020202020204" pitchFamily="34" charset="0"/>
                <a:cs typeface="Arial" panose="020B0604020202020204" pitchFamily="34" charset="0"/>
              </a:rPr>
              <a:t>Bachkirova</a:t>
            </a:r>
            <a:r>
              <a:rPr lang="en-GB" sz="1400" dirty="0">
                <a:latin typeface="Arial" panose="020B0604020202020204" pitchFamily="34" charset="0"/>
                <a:cs typeface="Arial" panose="020B0604020202020204" pitchFamily="34" charset="0"/>
              </a:rPr>
              <a:t>, T., Spence, G. and Drake, D.B. (Eds). </a:t>
            </a:r>
            <a:r>
              <a:rPr lang="en-GB" sz="1400" i="1" dirty="0">
                <a:latin typeface="Arial" panose="020B0604020202020204" pitchFamily="34" charset="0"/>
                <a:cs typeface="Arial" panose="020B0604020202020204" pitchFamily="34" charset="0"/>
              </a:rPr>
              <a:t>The Sage Handbook of Coaching</a:t>
            </a:r>
            <a:r>
              <a:rPr lang="en-GB" sz="1400" dirty="0">
                <a:latin typeface="Arial" panose="020B0604020202020204" pitchFamily="34" charset="0"/>
                <a:cs typeface="Arial" panose="020B0604020202020204" pitchFamily="34" charset="0"/>
              </a:rPr>
              <a:t>. London: Sage, pp. 195-216. doi.org/10.4135/9781473983861. </a:t>
            </a:r>
            <a:br>
              <a:rPr lang="en-GB" sz="1400" dirty="0">
                <a:latin typeface="Arial" panose="020B0604020202020204" pitchFamily="34" charset="0"/>
                <a:cs typeface="Arial" panose="020B0604020202020204" pitchFamily="34" charset="0"/>
              </a:rPr>
            </a:br>
            <a:endParaRPr lang="en-GB" sz="1400" dirty="0">
              <a:latin typeface="Arial" panose="020B0604020202020204" pitchFamily="34" charset="0"/>
              <a:cs typeface="Arial" panose="020B0604020202020204" pitchFamily="34" charset="0"/>
            </a:endParaRPr>
          </a:p>
          <a:p>
            <a:pPr marL="0" indent="0">
              <a:buNone/>
            </a:pPr>
            <a:r>
              <a:rPr lang="en-GB" sz="1400" dirty="0">
                <a:latin typeface="Arial" panose="020B0604020202020204" pitchFamily="34" charset="0"/>
                <a:cs typeface="Arial" panose="020B0604020202020204" pitchFamily="34" charset="0"/>
              </a:rPr>
              <a:t>Drake, D.B (2010) ’Narrative Coaching’ in Cox, E., </a:t>
            </a:r>
            <a:r>
              <a:rPr lang="en-GB" sz="1400" dirty="0" err="1">
                <a:latin typeface="Arial" panose="020B0604020202020204" pitchFamily="34" charset="0"/>
                <a:cs typeface="Arial" panose="020B0604020202020204" pitchFamily="34" charset="0"/>
              </a:rPr>
              <a:t>Bachkirova</a:t>
            </a:r>
            <a:r>
              <a:rPr lang="en-GB" sz="1400" dirty="0">
                <a:latin typeface="Arial" panose="020B0604020202020204" pitchFamily="34" charset="0"/>
                <a:cs typeface="Arial" panose="020B0604020202020204" pitchFamily="34" charset="0"/>
              </a:rPr>
              <a:t>, T. and Clutterbuck, D. (Eds). </a:t>
            </a:r>
            <a:r>
              <a:rPr lang="en-GB" sz="1400" i="1" dirty="0">
                <a:latin typeface="Arial" panose="020B0604020202020204" pitchFamily="34" charset="0"/>
                <a:cs typeface="Arial" panose="020B0604020202020204" pitchFamily="34" charset="0"/>
              </a:rPr>
              <a:t>The Complete Handbook of Coaching</a:t>
            </a:r>
            <a:r>
              <a:rPr lang="en-GB" sz="1400" dirty="0">
                <a:latin typeface="Arial" panose="020B0604020202020204" pitchFamily="34" charset="0"/>
                <a:cs typeface="Arial" panose="020B0604020202020204" pitchFamily="34" charset="0"/>
              </a:rPr>
              <a:t>. London: Sage, pp.120-131.</a:t>
            </a:r>
            <a:br>
              <a:rPr lang="en-GB" sz="1400" dirty="0">
                <a:latin typeface="Arial" panose="020B0604020202020204" pitchFamily="34" charset="0"/>
                <a:cs typeface="Arial" panose="020B0604020202020204" pitchFamily="34" charset="0"/>
              </a:rPr>
            </a:br>
            <a:endParaRPr lang="en-GB" sz="1400" dirty="0">
              <a:latin typeface="Arial" panose="020B0604020202020204" pitchFamily="34" charset="0"/>
              <a:cs typeface="Arial" panose="020B0604020202020204" pitchFamily="34" charset="0"/>
            </a:endParaRPr>
          </a:p>
          <a:p>
            <a:pPr marL="0" indent="0">
              <a:buNone/>
            </a:pPr>
            <a:r>
              <a:rPr lang="en-GB" sz="1400" dirty="0">
                <a:latin typeface="Arial" panose="020B0604020202020204" pitchFamily="34" charset="0"/>
                <a:cs typeface="Arial" panose="020B0604020202020204" pitchFamily="34" charset="0"/>
              </a:rPr>
              <a:t>Evans, N. (2023) ‘What’s the story with narrative coaching?’, </a:t>
            </a:r>
            <a:r>
              <a:rPr lang="en-GB" sz="1400" i="1" dirty="0">
                <a:latin typeface="Arial" panose="020B0604020202020204" pitchFamily="34" charset="0"/>
                <a:cs typeface="Arial" panose="020B0604020202020204" pitchFamily="34" charset="0"/>
              </a:rPr>
              <a:t>Nursing Standard</a:t>
            </a:r>
            <a:r>
              <a:rPr lang="en-GB" sz="1400" dirty="0">
                <a:latin typeface="Arial" panose="020B0604020202020204" pitchFamily="34" charset="0"/>
                <a:cs typeface="Arial" panose="020B0604020202020204" pitchFamily="34" charset="0"/>
              </a:rPr>
              <a:t>, 38(11), pp. 23-25. doi:10.7748/ns.38.11.23.s12. </a:t>
            </a:r>
            <a:r>
              <a:rPr lang="pt-BR" sz="1400" dirty="0">
                <a:latin typeface="Arial" panose="020B0604020202020204" pitchFamily="34" charset="0"/>
                <a:cs typeface="Arial" panose="020B0604020202020204" pitchFamily="34" charset="0"/>
              </a:rPr>
              <a:t>doi: 10.7748/ns.38.11.23.s12.</a:t>
            </a:r>
            <a:br>
              <a:rPr lang="en-GB" sz="1400" dirty="0">
                <a:latin typeface="Arial" panose="020B0604020202020204" pitchFamily="34" charset="0"/>
                <a:cs typeface="Arial" panose="020B0604020202020204" pitchFamily="34" charset="0"/>
              </a:rPr>
            </a:br>
            <a:endParaRPr lang="en-GB" sz="1400" dirty="0">
              <a:latin typeface="Arial" panose="020B0604020202020204" pitchFamily="34" charset="0"/>
              <a:cs typeface="Arial" panose="020B0604020202020204" pitchFamily="34" charset="0"/>
            </a:endParaRPr>
          </a:p>
          <a:p>
            <a:pPr marL="0" indent="0">
              <a:buNone/>
            </a:pPr>
            <a:r>
              <a:rPr lang="en-GB" sz="1400" dirty="0">
                <a:latin typeface="Arial" panose="020B0604020202020204" pitchFamily="34" charset="0"/>
                <a:cs typeface="Arial" panose="020B0604020202020204" pitchFamily="34" charset="0"/>
              </a:rPr>
              <a:t>Jensen, T.R., </a:t>
            </a:r>
            <a:r>
              <a:rPr lang="en-GB" sz="1400" dirty="0" err="1">
                <a:latin typeface="Arial" panose="020B0604020202020204" pitchFamily="34" charset="0"/>
                <a:cs typeface="Arial" panose="020B0604020202020204" pitchFamily="34" charset="0"/>
              </a:rPr>
              <a:t>Høyer</a:t>
            </a:r>
            <a:r>
              <a:rPr lang="en-GB" sz="1400" dirty="0">
                <a:latin typeface="Arial" panose="020B0604020202020204" pitchFamily="34" charset="0"/>
                <a:cs typeface="Arial" panose="020B0604020202020204" pitchFamily="34" charset="0"/>
              </a:rPr>
              <a:t>, T.R. and </a:t>
            </a:r>
            <a:r>
              <a:rPr lang="en-GB" sz="1400" dirty="0" err="1">
                <a:latin typeface="Arial" panose="020B0604020202020204" pitchFamily="34" charset="0"/>
                <a:cs typeface="Arial" panose="020B0604020202020204" pitchFamily="34" charset="0"/>
              </a:rPr>
              <a:t>Spaten</a:t>
            </a:r>
            <a:r>
              <a:rPr lang="en-GB" sz="1400" dirty="0">
                <a:latin typeface="Arial" panose="020B0604020202020204" pitchFamily="34" charset="0"/>
                <a:cs typeface="Arial" panose="020B0604020202020204" pitchFamily="34" charset="0"/>
              </a:rPr>
              <a:t>, M.O. (2018) ‘Narrative Therapy and Narrative Coaching Distinctions and Similarities’, </a:t>
            </a:r>
            <a:r>
              <a:rPr lang="en-GB" sz="1400" i="1" dirty="0">
                <a:latin typeface="Arial" panose="020B0604020202020204" pitchFamily="34" charset="0"/>
                <a:cs typeface="Arial" panose="020B0604020202020204" pitchFamily="34" charset="0"/>
              </a:rPr>
              <a:t>Coaching </a:t>
            </a:r>
            <a:r>
              <a:rPr lang="en-GB" sz="1400" i="1" dirty="0" err="1">
                <a:latin typeface="Arial" panose="020B0604020202020204" pitchFamily="34" charset="0"/>
                <a:cs typeface="Arial" panose="020B0604020202020204" pitchFamily="34" charset="0"/>
              </a:rPr>
              <a:t>Psykologi</a:t>
            </a:r>
            <a:r>
              <a:rPr lang="en-GB" sz="1400" i="1" dirty="0">
                <a:latin typeface="Arial" panose="020B0604020202020204" pitchFamily="34" charset="0"/>
                <a:cs typeface="Arial" panose="020B0604020202020204" pitchFamily="34" charset="0"/>
              </a:rPr>
              <a:t>: The Danish Journal of Coaching Psychology</a:t>
            </a:r>
            <a:r>
              <a:rPr lang="en-GB" sz="1400" dirty="0">
                <a:latin typeface="Arial" panose="020B0604020202020204" pitchFamily="34" charset="0"/>
                <a:cs typeface="Arial" panose="020B0604020202020204" pitchFamily="34" charset="0"/>
              </a:rPr>
              <a:t>, 7(1). doi.org/10.5278/ojs.cp.v7i1.2620.</a:t>
            </a:r>
            <a:br>
              <a:rPr lang="en-GB" sz="1400" dirty="0">
                <a:latin typeface="Arial" panose="020B0604020202020204" pitchFamily="34" charset="0"/>
                <a:cs typeface="Arial" panose="020B0604020202020204" pitchFamily="34" charset="0"/>
              </a:rPr>
            </a:br>
            <a:endParaRPr lang="en-GB" sz="1400" dirty="0">
              <a:latin typeface="Arial" panose="020B0604020202020204" pitchFamily="34" charset="0"/>
              <a:cs typeface="Arial" panose="020B0604020202020204" pitchFamily="34" charset="0"/>
            </a:endParaRPr>
          </a:p>
          <a:p>
            <a:pPr marL="0" indent="0">
              <a:buNone/>
            </a:pPr>
            <a:r>
              <a:rPr lang="en-GB" sz="1400" dirty="0">
                <a:latin typeface="Arial" panose="020B0604020202020204" pitchFamily="34" charset="0"/>
                <a:cs typeface="Arial" panose="020B0604020202020204" pitchFamily="34" charset="0"/>
              </a:rPr>
              <a:t>Law, H. (2019) ‘Narrative coaching – Part 1: An introduction and the first step’, </a:t>
            </a:r>
            <a:r>
              <a:rPr lang="en-GB" sz="1400" i="1" dirty="0">
                <a:latin typeface="Arial" panose="020B0604020202020204" pitchFamily="34" charset="0"/>
                <a:cs typeface="Arial" panose="020B0604020202020204" pitchFamily="34" charset="0"/>
              </a:rPr>
              <a:t>Coaching Psychologist</a:t>
            </a:r>
            <a:r>
              <a:rPr lang="en-GB" sz="1400" dirty="0">
                <a:latin typeface="Arial" panose="020B0604020202020204" pitchFamily="34" charset="0"/>
                <a:cs typeface="Arial" panose="020B0604020202020204" pitchFamily="34" charset="0"/>
              </a:rPr>
              <a:t>, 15(2), pp. 39–43. doi.org/10.1002/9781119835714.ch40.</a:t>
            </a:r>
            <a:br>
              <a:rPr lang="en-GB" sz="1400" dirty="0">
                <a:latin typeface="Arial" panose="020B0604020202020204" pitchFamily="34" charset="0"/>
                <a:cs typeface="Arial" panose="020B0604020202020204" pitchFamily="34" charset="0"/>
              </a:rPr>
            </a:br>
            <a:endParaRPr lang="en-GB" sz="1400" dirty="0">
              <a:latin typeface="Arial" panose="020B0604020202020204" pitchFamily="34" charset="0"/>
              <a:cs typeface="Arial" panose="020B0604020202020204" pitchFamily="34" charset="0"/>
            </a:endParaRPr>
          </a:p>
          <a:p>
            <a:pPr marL="0" indent="0">
              <a:buNone/>
            </a:pPr>
            <a:r>
              <a:rPr lang="en-GB" sz="1400" dirty="0">
                <a:latin typeface="Arial" panose="020B0604020202020204" pitchFamily="34" charset="0"/>
                <a:cs typeface="Arial" panose="020B0604020202020204" pitchFamily="34" charset="0"/>
              </a:rPr>
              <a:t>Law, H. (2020) ‘Narrative coaching – Part 2: Two forms of change structures: re-authoring and remembering’, </a:t>
            </a:r>
            <a:r>
              <a:rPr lang="en-GB" sz="1400" i="1" dirty="0">
                <a:latin typeface="Arial" panose="020B0604020202020204" pitchFamily="34" charset="0"/>
                <a:cs typeface="Arial" panose="020B0604020202020204" pitchFamily="34" charset="0"/>
              </a:rPr>
              <a:t>Coaching Psychologist</a:t>
            </a:r>
            <a:r>
              <a:rPr lang="en-GB" sz="1400" dirty="0">
                <a:latin typeface="Arial" panose="020B0604020202020204" pitchFamily="34" charset="0"/>
                <a:cs typeface="Arial" panose="020B0604020202020204" pitchFamily="34" charset="0"/>
              </a:rPr>
              <a:t>, 16(1), pp. 59–69. doi.org/10.1002/9781119835714.ch41.</a:t>
            </a:r>
            <a:br>
              <a:rPr lang="en-GB" sz="1400" dirty="0">
                <a:latin typeface="Arial" panose="020B0604020202020204" pitchFamily="34" charset="0"/>
                <a:cs typeface="Arial" panose="020B0604020202020204" pitchFamily="34" charset="0"/>
              </a:rPr>
            </a:br>
            <a:br>
              <a:rPr lang="en-GB" sz="1400" dirty="0">
                <a:latin typeface="Arial" panose="020B0604020202020204" pitchFamily="34" charset="0"/>
                <a:cs typeface="Arial" panose="020B0604020202020204" pitchFamily="34" charset="0"/>
              </a:rPr>
            </a:br>
            <a:r>
              <a:rPr lang="en-GB" sz="1400" dirty="0" err="1">
                <a:latin typeface="Arial" panose="020B0604020202020204" pitchFamily="34" charset="0"/>
                <a:cs typeface="Arial" panose="020B0604020202020204" pitchFamily="34" charset="0"/>
              </a:rPr>
              <a:t>Stelter</a:t>
            </a:r>
            <a:r>
              <a:rPr lang="en-GB" sz="1400" dirty="0">
                <a:latin typeface="Arial" panose="020B0604020202020204" pitchFamily="34" charset="0"/>
                <a:cs typeface="Arial" panose="020B0604020202020204" pitchFamily="34" charset="0"/>
              </a:rPr>
              <a:t>, R., Nielsen, G. and Wikman, J.M. (2011) ’Narrative-collaborative group coaching develops social capital – a randomised control trial and further implications of the social impact of the intervention’, </a:t>
            </a:r>
            <a:r>
              <a:rPr lang="en-GB" sz="1400" i="1" dirty="0">
                <a:latin typeface="Arial" panose="020B0604020202020204" pitchFamily="34" charset="0"/>
                <a:cs typeface="Arial" panose="020B0604020202020204" pitchFamily="34" charset="0"/>
              </a:rPr>
              <a:t>Coaching: An International Journal of Theory, Research and Practice</a:t>
            </a:r>
            <a:r>
              <a:rPr lang="en-GB" sz="1400" dirty="0">
                <a:latin typeface="Arial" panose="020B0604020202020204" pitchFamily="34" charset="0"/>
                <a:cs typeface="Arial" panose="020B0604020202020204" pitchFamily="34" charset="0"/>
              </a:rPr>
              <a:t>, 4(2), pp. 123-137. </a:t>
            </a:r>
            <a:r>
              <a:rPr lang="en-GB" sz="1400" dirty="0" err="1">
                <a:latin typeface="Arial" panose="020B0604020202020204" pitchFamily="34" charset="0"/>
                <a:cs typeface="Arial" panose="020B0604020202020204" pitchFamily="34" charset="0"/>
              </a:rPr>
              <a:t>doi</a:t>
            </a:r>
            <a:r>
              <a:rPr lang="en-GB" sz="1400" dirty="0">
                <a:latin typeface="Arial" panose="020B0604020202020204" pitchFamily="34" charset="0"/>
                <a:cs typeface="Arial" panose="020B0604020202020204" pitchFamily="34" charset="0"/>
              </a:rPr>
              <a:t>: 10.1080/17521882.2011.598654.</a:t>
            </a:r>
          </a:p>
          <a:p>
            <a:pPr marL="0" indent="0">
              <a:buNone/>
            </a:pPr>
            <a:r>
              <a:rPr lang="en-GB" sz="1400" dirty="0">
                <a:latin typeface="Arial" panose="020B0604020202020204" pitchFamily="34" charset="0"/>
                <a:cs typeface="Arial" panose="020B0604020202020204" pitchFamily="34" charset="0"/>
              </a:rPr>
              <a:t>Wallis, J. </a:t>
            </a:r>
            <a:r>
              <a:rPr lang="en-GB" sz="1400" i="1" dirty="0">
                <a:latin typeface="Arial" panose="020B0604020202020204" pitchFamily="34" charset="0"/>
                <a:cs typeface="Arial" panose="020B0604020202020204" pitchFamily="34" charset="0"/>
              </a:rPr>
              <a:t>et al</a:t>
            </a:r>
            <a:r>
              <a:rPr lang="en-GB" sz="1400" dirty="0">
                <a:latin typeface="Arial" panose="020B0604020202020204" pitchFamily="34" charset="0"/>
                <a:cs typeface="Arial" panose="020B0604020202020204" pitchFamily="34" charset="0"/>
              </a:rPr>
              <a:t>. (2011) ‘What is narrative therapy and what is it not? The usefulness of Q methodology to explore accounts of White and </a:t>
            </a:r>
            <a:r>
              <a:rPr lang="en-GB" sz="1400" dirty="0" err="1">
                <a:latin typeface="Arial" panose="020B0604020202020204" pitchFamily="34" charset="0"/>
                <a:cs typeface="Arial" panose="020B0604020202020204" pitchFamily="34" charset="0"/>
              </a:rPr>
              <a:t>Epston’s</a:t>
            </a:r>
            <a:r>
              <a:rPr lang="en-GB" sz="1400" dirty="0">
                <a:latin typeface="Arial" panose="020B0604020202020204" pitchFamily="34" charset="0"/>
                <a:cs typeface="Arial" panose="020B0604020202020204" pitchFamily="34" charset="0"/>
              </a:rPr>
              <a:t> (1990) approach to narrative therapy’, </a:t>
            </a:r>
            <a:r>
              <a:rPr lang="en-GB" sz="1400" i="1" dirty="0">
                <a:latin typeface="Arial" panose="020B0604020202020204" pitchFamily="34" charset="0"/>
                <a:cs typeface="Arial" panose="020B0604020202020204" pitchFamily="34" charset="0"/>
              </a:rPr>
              <a:t>Clinical Psychology and Psychotherapy</a:t>
            </a:r>
            <a:r>
              <a:rPr lang="en-GB" sz="1400" dirty="0">
                <a:latin typeface="Arial" panose="020B0604020202020204" pitchFamily="34" charset="0"/>
                <a:cs typeface="Arial" panose="020B0604020202020204" pitchFamily="34" charset="0"/>
              </a:rPr>
              <a:t>, 18(6), pp. 486–497. doi.org/10.1002/cpp.723.</a:t>
            </a:r>
          </a:p>
          <a:p>
            <a:pPr marL="0" indent="0">
              <a:buNone/>
            </a:pPr>
            <a:endParaRPr lang="en-GB" sz="1200" dirty="0">
              <a:latin typeface="Arial" panose="020B0604020202020204" pitchFamily="34" charset="0"/>
              <a:cs typeface="Arial" panose="020B0604020202020204" pitchFamily="34" charset="0"/>
            </a:endParaRPr>
          </a:p>
          <a:p>
            <a:pPr marL="0" indent="0">
              <a:buNone/>
            </a:pP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98525287"/>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TM04033937[[fn=Vapor Trail]]</Template>
  <TotalTime>1686</TotalTime>
  <Words>1665</Words>
  <Application>Microsoft Office PowerPoint</Application>
  <PresentationFormat>Widescreen</PresentationFormat>
  <Paragraphs>90</Paragraphs>
  <Slides>8</Slides>
  <Notes>7</Notes>
  <HiddenSlides>1</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8</vt:i4>
      </vt:variant>
    </vt:vector>
  </HeadingPairs>
  <TitlesOfParts>
    <vt:vector size="17" baseType="lpstr">
      <vt:lpstr>Aller</vt:lpstr>
      <vt:lpstr>Arial</vt:lpstr>
      <vt:lpstr>Arial</vt:lpstr>
      <vt:lpstr>Calibri</vt:lpstr>
      <vt:lpstr>Century Gothic</vt:lpstr>
      <vt:lpstr>lato-regular</vt:lpstr>
      <vt:lpstr>Open Sans</vt:lpstr>
      <vt:lpstr>Times New Roman</vt:lpstr>
      <vt:lpstr>Vapor Trail</vt:lpstr>
      <vt:lpstr>narrative coaching</vt:lpstr>
      <vt:lpstr>Agenda</vt:lpstr>
      <vt:lpstr>Narrative coaching</vt:lpstr>
      <vt:lpstr>The role of the Narrative coach</vt:lpstr>
      <vt:lpstr>Challenges</vt:lpstr>
      <vt:lpstr>Benefits</vt:lpstr>
      <vt:lpstr>Narrative Coaching in the NHS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narrative coaching</dc:title>
  <dc:creator>Kirsty O'Brien (DHCW - Clinical Directorate)</dc:creator>
  <cp:lastModifiedBy>Kirsty O'Brien (DHCW - Clinical Directorate)</cp:lastModifiedBy>
  <cp:revision>4</cp:revision>
  <dcterms:created xsi:type="dcterms:W3CDTF">2023-11-29T14:47:16Z</dcterms:created>
  <dcterms:modified xsi:type="dcterms:W3CDTF">2023-12-02T19:34:29Z</dcterms:modified>
</cp:coreProperties>
</file>