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7095" autoAdjust="0"/>
    <p:restoredTop sz="94660"/>
  </p:normalViewPr>
  <p:slideViewPr>
    <p:cSldViewPr snapToGrid="0">
      <p:cViewPr>
        <p:scale>
          <a:sx n="66" d="100"/>
          <a:sy n="66" d="100"/>
        </p:scale>
        <p:origin x="32" y="1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orota Maciulewicz" userId="c1cf28dfc2a8dfe4" providerId="LiveId" clId="{747A9988-B3ED-446A-8E2F-D73C04DD7D4A}"/>
    <pc:docChg chg="undo custSel addSld delSld modSld sldOrd">
      <pc:chgData name="Dorota Maciulewicz" userId="c1cf28dfc2a8dfe4" providerId="LiveId" clId="{747A9988-B3ED-446A-8E2F-D73C04DD7D4A}" dt="2026-03-05T16:38:57.716" v="5485" actId="20577"/>
      <pc:docMkLst>
        <pc:docMk/>
      </pc:docMkLst>
      <pc:sldChg chg="modSp mod">
        <pc:chgData name="Dorota Maciulewicz" userId="c1cf28dfc2a8dfe4" providerId="LiveId" clId="{747A9988-B3ED-446A-8E2F-D73C04DD7D4A}" dt="2026-02-27T19:18:01.669" v="5280" actId="27636"/>
        <pc:sldMkLst>
          <pc:docMk/>
          <pc:sldMk cId="1336962264" sldId="256"/>
        </pc:sldMkLst>
        <pc:spChg chg="mod">
          <ac:chgData name="Dorota Maciulewicz" userId="c1cf28dfc2a8dfe4" providerId="LiveId" clId="{747A9988-B3ED-446A-8E2F-D73C04DD7D4A}" dt="2026-02-27T19:18:01.669" v="5280" actId="27636"/>
          <ac:spMkLst>
            <pc:docMk/>
            <pc:sldMk cId="1336962264" sldId="256"/>
            <ac:spMk id="2" creationId="{5B32F9DC-A3BF-8BFF-5622-B3AD129E3E0A}"/>
          </ac:spMkLst>
        </pc:spChg>
        <pc:spChg chg="mod">
          <ac:chgData name="Dorota Maciulewicz" userId="c1cf28dfc2a8dfe4" providerId="LiveId" clId="{747A9988-B3ED-446A-8E2F-D73C04DD7D4A}" dt="2026-02-27T19:17:21.840" v="5278" actId="20577"/>
          <ac:spMkLst>
            <pc:docMk/>
            <pc:sldMk cId="1336962264" sldId="256"/>
            <ac:spMk id="3" creationId="{E63DDC94-F36D-11EF-F988-CCC57ABA2DBA}"/>
          </ac:spMkLst>
        </pc:spChg>
      </pc:sldChg>
      <pc:sldChg chg="addSp delSp modSp new mod setBg setClrOvrMap modNotesTx">
        <pc:chgData name="Dorota Maciulewicz" userId="c1cf28dfc2a8dfe4" providerId="LiveId" clId="{747A9988-B3ED-446A-8E2F-D73C04DD7D4A}" dt="2026-03-01T17:58:59.998" v="5471" actId="20577"/>
        <pc:sldMkLst>
          <pc:docMk/>
          <pc:sldMk cId="125174980" sldId="257"/>
        </pc:sldMkLst>
        <pc:spChg chg="mod">
          <ac:chgData name="Dorota Maciulewicz" userId="c1cf28dfc2a8dfe4" providerId="LiveId" clId="{747A9988-B3ED-446A-8E2F-D73C04DD7D4A}" dt="2026-02-27T19:15:14.487" v="5272" actId="27636"/>
          <ac:spMkLst>
            <pc:docMk/>
            <pc:sldMk cId="125174980" sldId="257"/>
            <ac:spMk id="2" creationId="{80930BF1-D95B-BB4E-7FAC-8CBEB2E2D132}"/>
          </ac:spMkLst>
        </pc:spChg>
        <pc:spChg chg="mod ord">
          <ac:chgData name="Dorota Maciulewicz" userId="c1cf28dfc2a8dfe4" providerId="LiveId" clId="{747A9988-B3ED-446A-8E2F-D73C04DD7D4A}" dt="2026-03-01T17:58:59.998" v="5471" actId="20577"/>
          <ac:spMkLst>
            <pc:docMk/>
            <pc:sldMk cId="125174980" sldId="257"/>
            <ac:spMk id="4" creationId="{DAE08937-3715-ABB0-01D2-4563A6CCF349}"/>
          </ac:spMkLst>
        </pc:spChg>
        <pc:spChg chg="add">
          <ac:chgData name="Dorota Maciulewicz" userId="c1cf28dfc2a8dfe4" providerId="LiveId" clId="{747A9988-B3ED-446A-8E2F-D73C04DD7D4A}" dt="2026-02-26T17:44:48.355" v="1019" actId="26606"/>
          <ac:spMkLst>
            <pc:docMk/>
            <pc:sldMk cId="125174980" sldId="257"/>
            <ac:spMk id="62" creationId="{E09CCB3F-DBCE-4964-9E34-8C5DE80EF4B5}"/>
          </ac:spMkLst>
        </pc:spChg>
        <pc:spChg chg="add">
          <ac:chgData name="Dorota Maciulewicz" userId="c1cf28dfc2a8dfe4" providerId="LiveId" clId="{747A9988-B3ED-446A-8E2F-D73C04DD7D4A}" dt="2026-02-26T17:44:48.355" v="1019" actId="26606"/>
          <ac:spMkLst>
            <pc:docMk/>
            <pc:sldMk cId="125174980" sldId="257"/>
            <ac:spMk id="63" creationId="{1DFF944F-74BA-483A-82C0-64E3AAF4AE98}"/>
          </ac:spMkLst>
        </pc:spChg>
        <pc:grpChg chg="add">
          <ac:chgData name="Dorota Maciulewicz" userId="c1cf28dfc2a8dfe4" providerId="LiveId" clId="{747A9988-B3ED-446A-8E2F-D73C04DD7D4A}" dt="2026-02-26T17:44:48.355" v="1019" actId="26606"/>
          <ac:grpSpMkLst>
            <pc:docMk/>
            <pc:sldMk cId="125174980" sldId="257"/>
            <ac:grpSpMk id="61" creationId="{8F1EF17D-1B70-428C-8A8A-A2C5B390E1E9}"/>
          </ac:grpSpMkLst>
        </pc:grpChg>
        <pc:grpChg chg="add">
          <ac:chgData name="Dorota Maciulewicz" userId="c1cf28dfc2a8dfe4" providerId="LiveId" clId="{747A9988-B3ED-446A-8E2F-D73C04DD7D4A}" dt="2026-02-26T17:44:48.355" v="1019" actId="26606"/>
          <ac:grpSpMkLst>
            <pc:docMk/>
            <pc:sldMk cId="125174980" sldId="257"/>
            <ac:grpSpMk id="64" creationId="{A9733A91-F958-4629-801A-3F6F1E09AD64}"/>
          </ac:grpSpMkLst>
        </pc:grpChg>
        <pc:picChg chg="add mod">
          <ac:chgData name="Dorota Maciulewicz" userId="c1cf28dfc2a8dfe4" providerId="LiveId" clId="{747A9988-B3ED-446A-8E2F-D73C04DD7D4A}" dt="2026-02-27T19:14:00.491" v="5267" actId="14100"/>
          <ac:picMkLst>
            <pc:docMk/>
            <pc:sldMk cId="125174980" sldId="257"/>
            <ac:picMk id="10" creationId="{4EB8957D-51DB-C4A5-676A-6925AE3564DE}"/>
          </ac:picMkLst>
        </pc:picChg>
      </pc:sldChg>
      <pc:sldChg chg="addSp delSp modSp new mod ord setBg modNotesTx">
        <pc:chgData name="Dorota Maciulewicz" userId="c1cf28dfc2a8dfe4" providerId="LiveId" clId="{747A9988-B3ED-446A-8E2F-D73C04DD7D4A}" dt="2026-03-01T17:50:44.547" v="5380" actId="20577"/>
        <pc:sldMkLst>
          <pc:docMk/>
          <pc:sldMk cId="1693233442" sldId="258"/>
        </pc:sldMkLst>
        <pc:spChg chg="mod">
          <ac:chgData name="Dorota Maciulewicz" userId="c1cf28dfc2a8dfe4" providerId="LiveId" clId="{747A9988-B3ED-446A-8E2F-D73C04DD7D4A}" dt="2026-02-26T17:57:40.887" v="1145" actId="14100"/>
          <ac:spMkLst>
            <pc:docMk/>
            <pc:sldMk cId="1693233442" sldId="258"/>
            <ac:spMk id="2" creationId="{1CF69973-2D90-ED4D-3D87-8B094B0792A2}"/>
          </ac:spMkLst>
        </pc:spChg>
        <pc:spChg chg="mod">
          <ac:chgData name="Dorota Maciulewicz" userId="c1cf28dfc2a8dfe4" providerId="LiveId" clId="{747A9988-B3ED-446A-8E2F-D73C04DD7D4A}" dt="2026-03-01T17:50:44.547" v="5380" actId="20577"/>
          <ac:spMkLst>
            <pc:docMk/>
            <pc:sldMk cId="1693233442" sldId="258"/>
            <ac:spMk id="4" creationId="{7ADE8243-5FAE-D8D2-14BF-F882273FD53A}"/>
          </ac:spMkLst>
        </pc:spChg>
        <pc:spChg chg="add mod">
          <ac:chgData name="Dorota Maciulewicz" userId="c1cf28dfc2a8dfe4" providerId="LiveId" clId="{747A9988-B3ED-446A-8E2F-D73C04DD7D4A}" dt="2026-02-26T17:55:22.728" v="1106" actId="26606"/>
          <ac:spMkLst>
            <pc:docMk/>
            <pc:sldMk cId="1693233442" sldId="258"/>
            <ac:spMk id="7" creationId="{7F4C7FC5-EDC1-C3B2-43F7-0EB9EA336624}"/>
          </ac:spMkLst>
        </pc:spChg>
        <pc:spChg chg="add">
          <ac:chgData name="Dorota Maciulewicz" userId="c1cf28dfc2a8dfe4" providerId="LiveId" clId="{747A9988-B3ED-446A-8E2F-D73C04DD7D4A}" dt="2026-02-26T17:55:22.728" v="1106" actId="26606"/>
          <ac:spMkLst>
            <pc:docMk/>
            <pc:sldMk cId="1693233442" sldId="258"/>
            <ac:spMk id="36" creationId="{E09CCB3F-DBCE-4964-9E34-8C5DE80EF4B5}"/>
          </ac:spMkLst>
        </pc:spChg>
        <pc:spChg chg="add">
          <ac:chgData name="Dorota Maciulewicz" userId="c1cf28dfc2a8dfe4" providerId="LiveId" clId="{747A9988-B3ED-446A-8E2F-D73C04DD7D4A}" dt="2026-02-26T17:55:22.728" v="1106" actId="26606"/>
          <ac:spMkLst>
            <pc:docMk/>
            <pc:sldMk cId="1693233442" sldId="258"/>
            <ac:spMk id="37" creationId="{1DFF944F-74BA-483A-82C0-64E3AAF4AE98}"/>
          </ac:spMkLst>
        </pc:spChg>
        <pc:grpChg chg="add">
          <ac:chgData name="Dorota Maciulewicz" userId="c1cf28dfc2a8dfe4" providerId="LiveId" clId="{747A9988-B3ED-446A-8E2F-D73C04DD7D4A}" dt="2026-02-26T17:55:22.728" v="1106" actId="26606"/>
          <ac:grpSpMkLst>
            <pc:docMk/>
            <pc:sldMk cId="1693233442" sldId="258"/>
            <ac:grpSpMk id="35" creationId="{8F1EF17D-1B70-428C-8A8A-A2C5B390E1E9}"/>
          </ac:grpSpMkLst>
        </pc:grpChg>
        <pc:grpChg chg="add">
          <ac:chgData name="Dorota Maciulewicz" userId="c1cf28dfc2a8dfe4" providerId="LiveId" clId="{747A9988-B3ED-446A-8E2F-D73C04DD7D4A}" dt="2026-02-26T17:55:22.728" v="1106" actId="26606"/>
          <ac:grpSpMkLst>
            <pc:docMk/>
            <pc:sldMk cId="1693233442" sldId="258"/>
            <ac:grpSpMk id="38" creationId="{A9733A91-F958-4629-801A-3F6F1E09AD64}"/>
          </ac:grpSpMkLst>
        </pc:grpChg>
        <pc:picChg chg="add mod">
          <ac:chgData name="Dorota Maciulewicz" userId="c1cf28dfc2a8dfe4" providerId="LiveId" clId="{747A9988-B3ED-446A-8E2F-D73C04DD7D4A}" dt="2026-02-27T19:25:51.031" v="5292" actId="1076"/>
          <ac:picMkLst>
            <pc:docMk/>
            <pc:sldMk cId="1693233442" sldId="258"/>
            <ac:picMk id="6" creationId="{2C9AEE93-AE3D-67A6-90F6-CAAB97DF45C3}"/>
          </ac:picMkLst>
        </pc:picChg>
      </pc:sldChg>
      <pc:sldChg chg="addSp modSp new mod ord modClrScheme chgLayout">
        <pc:chgData name="Dorota Maciulewicz" userId="c1cf28dfc2a8dfe4" providerId="LiveId" clId="{747A9988-B3ED-446A-8E2F-D73C04DD7D4A}" dt="2026-03-05T16:38:57.716" v="5485" actId="20577"/>
        <pc:sldMkLst>
          <pc:docMk/>
          <pc:sldMk cId="3918588883" sldId="259"/>
        </pc:sldMkLst>
        <pc:spChg chg="add mod">
          <ac:chgData name="Dorota Maciulewicz" userId="c1cf28dfc2a8dfe4" providerId="LiveId" clId="{747A9988-B3ED-446A-8E2F-D73C04DD7D4A}" dt="2026-03-05T16:38:57.716" v="5485" actId="20577"/>
          <ac:spMkLst>
            <pc:docMk/>
            <pc:sldMk cId="3918588883" sldId="259"/>
            <ac:spMk id="2" creationId="{E251358C-504D-E6DA-A2FF-8C791A13C451}"/>
          </ac:spMkLst>
        </pc:spChg>
        <pc:spChg chg="add mod">
          <ac:chgData name="Dorota Maciulewicz" userId="c1cf28dfc2a8dfe4" providerId="LiveId" clId="{747A9988-B3ED-446A-8E2F-D73C04DD7D4A}" dt="2026-02-27T19:11:31.615" v="5263" actId="20577"/>
          <ac:spMkLst>
            <pc:docMk/>
            <pc:sldMk cId="3918588883" sldId="259"/>
            <ac:spMk id="3" creationId="{C0169259-3CE2-133F-9477-E27D5E2214CB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F96915-014B-4284-BCF5-7FC0D0AC220F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CE36CA-E2E9-4FF1-BEC4-239EC953F9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01250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Bark.com (Bark.com,n.d.).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CE36CA-E2E9-4FF1-BEC4-239EC953F90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97743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(ChooseHelp,2011)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CE36CA-E2E9-4FF1-BEC4-239EC953F90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8428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CE36CA-E2E9-4FF1-BEC4-239EC953F90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04780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FF8B8-0C3A-449C-B6B0-D0ED8571AA0C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51E91-5A70-4A0D-9843-2E7C112DE261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929908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FF8B8-0C3A-449C-B6B0-D0ED8571AA0C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51E91-5A70-4A0D-9843-2E7C112DE2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9556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FF8B8-0C3A-449C-B6B0-D0ED8571AA0C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51E91-5A70-4A0D-9843-2E7C112DE2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48149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FF8B8-0C3A-449C-B6B0-D0ED8571AA0C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51E91-5A70-4A0D-9843-2E7C112DE2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7791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FF8B8-0C3A-449C-B6B0-D0ED8571AA0C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51E91-5A70-4A0D-9843-2E7C112DE2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27124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FF8B8-0C3A-449C-B6B0-D0ED8571AA0C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51E91-5A70-4A0D-9843-2E7C112DE2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99220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FF8B8-0C3A-449C-B6B0-D0ED8571AA0C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51E91-5A70-4A0D-9843-2E7C112DE2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2877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FF8B8-0C3A-449C-B6B0-D0ED8571AA0C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51E91-5A70-4A0D-9843-2E7C112DE2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84990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FF8B8-0C3A-449C-B6B0-D0ED8571AA0C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51E91-5A70-4A0D-9843-2E7C112DE2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04997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FF8B8-0C3A-449C-B6B0-D0ED8571AA0C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51E91-5A70-4A0D-9843-2E7C112DE2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10793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FF8B8-0C3A-449C-B6B0-D0ED8571AA0C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51E91-5A70-4A0D-9843-2E7C112DE2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659828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FF8B8-0C3A-449C-B6B0-D0ED8571AA0C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51E91-5A70-4A0D-9843-2E7C112DE261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8152626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FF8B8-0C3A-449C-B6B0-D0ED8571AA0C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51E91-5A70-4A0D-9843-2E7C112DE2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35817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FF8B8-0C3A-449C-B6B0-D0ED8571AA0C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51E91-5A70-4A0D-9843-2E7C112DE261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921033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FF8B8-0C3A-449C-B6B0-D0ED8571AA0C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51E91-5A70-4A0D-9843-2E7C112DE2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52597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FF8B8-0C3A-449C-B6B0-D0ED8571AA0C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51E91-5A70-4A0D-9843-2E7C112DE2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21228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FF8B8-0C3A-449C-B6B0-D0ED8571AA0C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151E91-5A70-4A0D-9843-2E7C112DE2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1052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E1FF8B8-0C3A-449C-B6B0-D0ED8571AA0C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20151E91-5A70-4A0D-9843-2E7C112DE2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898901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www.choosehelp.com/blogs/emotional-health/researchers-say-we-can-teach-depressed-people-how-to-be-happy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amaritans.org/how-we-can-help/contact-Samaritan/" TargetMode="External"/><Relationship Id="rId3" Type="http://schemas.openxmlformats.org/officeDocument/2006/relationships/hyperlink" Target="https://www.bark.com/en/gb/depression-counselling/" TargetMode="External"/><Relationship Id="rId7" Type="http://schemas.openxmlformats.org/officeDocument/2006/relationships/hyperlink" Target="http://www.mind.org.uk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choosehelp.com/blogs/emotional-health/researches-say-we-can-teach-depressed-people-how-to-be-happy/" TargetMode="External"/><Relationship Id="rId5" Type="http://schemas.openxmlformats.org/officeDocument/2006/relationships/hyperlink" Target="https://www.london.gov.uk/programmes-strategies/communitires-cost-living/health-and-wellbing/mental-health-support/" TargetMode="External"/><Relationship Id="rId4" Type="http://schemas.openxmlformats.org/officeDocument/2006/relationships/hyperlink" Target="https://evidence.unboundmedicine.com/evidence/view/Cochrane/431722/2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32F9DC-A3BF-8BFF-5622-B3AD129E3E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4212" y="685800"/>
            <a:ext cx="8001000" cy="449981"/>
          </a:xfrm>
        </p:spPr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Programme: BSC (Horns) Health and Social Care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3DDC94-F36D-11EF-F988-CCC57ABA2D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7423" y="1454331"/>
            <a:ext cx="8094028" cy="4892039"/>
          </a:xfrm>
        </p:spPr>
        <p:txBody>
          <a:bodyPr>
            <a:normAutofit/>
          </a:bodyPr>
          <a:lstStyle/>
          <a:p>
            <a:r>
              <a:rPr lang="en-GB" dirty="0"/>
              <a:t>Module : Psychological Classifications and Provisions</a:t>
            </a:r>
          </a:p>
          <a:p>
            <a:r>
              <a:rPr lang="en-GB" dirty="0"/>
              <a:t>Module Code: BMHP6029</a:t>
            </a:r>
          </a:p>
          <a:p>
            <a:r>
              <a:rPr lang="en-GB" dirty="0"/>
              <a:t>Student name : Dorota Maciulewicz</a:t>
            </a:r>
          </a:p>
          <a:p>
            <a:r>
              <a:rPr lang="en-GB" dirty="0"/>
              <a:t>Student number : 2321008</a:t>
            </a:r>
          </a:p>
          <a:p>
            <a:r>
              <a:rPr lang="en-GB" dirty="0"/>
              <a:t>Lecturer : Neale Haddon</a:t>
            </a:r>
          </a:p>
          <a:p>
            <a:r>
              <a:rPr lang="en-GB" dirty="0"/>
              <a:t>Assignment Title : Component 1-Individualal Presentation (Academic Poster)</a:t>
            </a:r>
          </a:p>
          <a:p>
            <a:r>
              <a:rPr lang="en-GB" dirty="0"/>
              <a:t>Submission deadline: Poster Due: Monday 9</a:t>
            </a:r>
            <a:r>
              <a:rPr lang="en-GB" baseline="30000" dirty="0"/>
              <a:t>th</a:t>
            </a:r>
            <a:r>
              <a:rPr lang="en-GB" dirty="0"/>
              <a:t> March 2026,14:00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69622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" name="Group 60">
            <a:extLst>
              <a:ext uri="{FF2B5EF4-FFF2-40B4-BE49-F238E27FC236}">
                <a16:creationId xmlns:a16="http://schemas.microsoft.com/office/drawing/2014/main" id="{8F1EF17D-1B70-428C-8A8A-A2C5B390E1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12FAEDF3-CEC8-4BF6-8EA7-4079C47183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398DB8F4-CD77-4FCC-8544-ADE8B478C1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22202DFE-039D-48E4-8536-FA30F24894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81F05E26-510E-4164-83C7-28E4FE9D7E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E632161A-50D4-4D96-887A-98FC920931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 useBgFill="1">
        <p:nvSpPr>
          <p:cNvPr id="62" name="Rectangle 61">
            <a:extLst>
              <a:ext uri="{FF2B5EF4-FFF2-40B4-BE49-F238E27FC236}">
                <a16:creationId xmlns:a16="http://schemas.microsoft.com/office/drawing/2014/main" id="{E09CCB3F-DBCE-4964-9E34-8C5DE80EF4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930BF1-D95B-BB4E-7FAC-8CBEB2E2D1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2710" y="388981"/>
            <a:ext cx="3518748" cy="296819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1600" dirty="0"/>
              <a:t>I see it’s hard for You </a:t>
            </a:r>
          </a:p>
        </p:txBody>
      </p:sp>
      <p:sp>
        <p:nvSpPr>
          <p:cNvPr id="63" name="Snip Diagonal Corner Rectangle 24">
            <a:extLst>
              <a:ext uri="{FF2B5EF4-FFF2-40B4-BE49-F238E27FC236}">
                <a16:creationId xmlns:a16="http://schemas.microsoft.com/office/drawing/2014/main" id="{1DFF944F-74BA-483A-82C0-64E3AAF4A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90" y="620722"/>
            <a:ext cx="6575496" cy="5286838"/>
          </a:xfrm>
          <a:prstGeom prst="snip2DiagRect">
            <a:avLst>
              <a:gd name="adj1" fmla="val 10787"/>
              <a:gd name="adj2" fmla="val 0"/>
            </a:avLst>
          </a:prstGeom>
          <a:solidFill>
            <a:schemeClr val="tx1"/>
          </a:solidFill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4EB8957D-51DB-C4A5-676A-6925AE3564D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 l="3979" r="22304" b="1"/>
          <a:stretch>
            <a:fillRect/>
          </a:stretch>
        </p:blipFill>
        <p:spPr>
          <a:xfrm>
            <a:off x="778062" y="786117"/>
            <a:ext cx="6258005" cy="4931289"/>
          </a:xfrm>
          <a:custGeom>
            <a:avLst/>
            <a:gdLst/>
            <a:ahLst/>
            <a:cxnLst/>
            <a:rect l="l" t="t" r="r" b="b"/>
            <a:pathLst>
              <a:path w="6245352" h="4956048">
                <a:moveTo>
                  <a:pt x="534609" y="0"/>
                </a:moveTo>
                <a:lnTo>
                  <a:pt x="6245352" y="0"/>
                </a:lnTo>
                <a:lnTo>
                  <a:pt x="6245352" y="4421439"/>
                </a:lnTo>
                <a:lnTo>
                  <a:pt x="5710743" y="4956048"/>
                </a:lnTo>
                <a:lnTo>
                  <a:pt x="0" y="4956048"/>
                </a:lnTo>
                <a:lnTo>
                  <a:pt x="0" y="534609"/>
                </a:lnTo>
                <a:close/>
              </a:path>
            </a:pathLst>
          </a:cu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AE08937-3715-ABB0-01D2-4563A6CCF3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260425" y="786118"/>
            <a:ext cx="4928400" cy="6071882"/>
          </a:xfr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pPr>
              <a:lnSpc>
                <a:spcPct val="90000"/>
              </a:lnSpc>
            </a:pPr>
            <a:r>
              <a:rPr lang="en-US" sz="2000" dirty="0"/>
              <a:t>			</a:t>
            </a:r>
            <a:r>
              <a:rPr lang="en-US" sz="4000" u="sng" dirty="0"/>
              <a:t>What is Depression</a:t>
            </a:r>
          </a:p>
          <a:p>
            <a:pPr>
              <a:lnSpc>
                <a:spcPct val="170000"/>
              </a:lnSpc>
              <a:buFont typeface="Wingdings 3" panose="05040102010807070707" pitchFamily="18" charset="2"/>
              <a:buChar char=""/>
            </a:pP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 A  chronic depressive mood or sadness that affect your </a:t>
            </a:r>
            <a:r>
              <a:rPr lang="en-US" sz="4000">
                <a:latin typeface="Arial" panose="020B0604020202020204" pitchFamily="34" charset="0"/>
                <a:cs typeface="Arial" panose="020B0604020202020204" pitchFamily="34" charset="0"/>
              </a:rPr>
              <a:t>day-to-day 	activities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.(NHS,2024)</a:t>
            </a:r>
          </a:p>
          <a:p>
            <a:pPr>
              <a:lnSpc>
                <a:spcPct val="170000"/>
              </a:lnSpc>
              <a:buFont typeface="Wingdings 3" panose="05040102010807070707" pitchFamily="18" charset="2"/>
              <a:buChar char=""/>
            </a:pP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.		Reach out….      “There is no shame in seeking help”</a:t>
            </a:r>
          </a:p>
          <a:p>
            <a:pPr>
              <a:lnSpc>
                <a:spcPct val="170000"/>
              </a:lnSpc>
              <a:buFont typeface="Wingdings 3" panose="05040102010807070707" pitchFamily="18" charset="2"/>
              <a:buChar char=""/>
            </a:pP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 If You believe, that you are depressed, it is imperative that you speak with someone.</a:t>
            </a:r>
          </a:p>
          <a:p>
            <a:pPr>
              <a:lnSpc>
                <a:spcPct val="170000"/>
              </a:lnSpc>
              <a:buFont typeface="Wingdings 3" panose="05040102010807070707" pitchFamily="18" charset="2"/>
              <a:buChar char=""/>
            </a:pP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 This could be a mental health specialist.SAMARITANS,who you can talk to about anything. You can call FREE on-116 123.</a:t>
            </a:r>
          </a:p>
          <a:p>
            <a:pPr>
              <a:lnSpc>
                <a:spcPct val="170000"/>
              </a:lnSpc>
              <a:buFont typeface="Wingdings 3" panose="05040102010807070707" pitchFamily="18" charset="2"/>
              <a:buChar char=""/>
            </a:pP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 This can assist you in receiving support via cognitive behavioral therapy(CBT),counselling, or medication.(Mind,2022).</a:t>
            </a:r>
          </a:p>
          <a:p>
            <a:pPr>
              <a:lnSpc>
                <a:spcPct val="90000"/>
              </a:lnSpc>
            </a:pP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			</a:t>
            </a:r>
            <a:r>
              <a:rPr lang="en-US" sz="4000" u="sng" dirty="0">
                <a:latin typeface="Arial" panose="020B0604020202020204" pitchFamily="34" charset="0"/>
                <a:cs typeface="Arial" panose="020B0604020202020204" pitchFamily="34" charset="0"/>
              </a:rPr>
              <a:t>Signs &amp; Symptoms</a:t>
            </a:r>
          </a:p>
          <a:p>
            <a:pPr marL="171450" indent="-171450">
              <a:lnSpc>
                <a:spcPct val="170000"/>
              </a:lnSpc>
              <a:buFont typeface="Wingdings 3" panose="05040102010807070707" pitchFamily="18" charset="2"/>
              <a:buChar char=""/>
            </a:pP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Too much sleep or trouble falling asleep</a:t>
            </a:r>
          </a:p>
          <a:p>
            <a:pPr marL="171450" indent="-171450">
              <a:lnSpc>
                <a:spcPct val="170000"/>
              </a:lnSpc>
              <a:buFont typeface="Wingdings 3" panose="05040102010807070707" pitchFamily="18" charset="2"/>
              <a:buChar char=""/>
            </a:pP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Having no emotions or felling empty</a:t>
            </a:r>
          </a:p>
          <a:p>
            <a:pPr marL="171450" indent="-171450">
              <a:lnSpc>
                <a:spcPct val="170000"/>
              </a:lnSpc>
              <a:buFont typeface="Wingdings 3" panose="05040102010807070707" pitchFamily="18" charset="2"/>
              <a:buChar char=""/>
            </a:pP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A chronic state melancholy or depression</a:t>
            </a:r>
          </a:p>
          <a:p>
            <a:pPr marL="171450" indent="-171450">
              <a:lnSpc>
                <a:spcPct val="170000"/>
              </a:lnSpc>
              <a:buFont typeface="Wingdings 3" panose="05040102010807070707" pitchFamily="18" charset="2"/>
              <a:buChar char=""/>
            </a:pP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Self harm or thoughts of suicide</a:t>
            </a:r>
          </a:p>
          <a:p>
            <a:pPr marL="171450" indent="-171450">
              <a:lnSpc>
                <a:spcPct val="170000"/>
              </a:lnSpc>
              <a:buFont typeface="Wingdings 3" panose="05040102010807070707" pitchFamily="18" charset="2"/>
              <a:buChar char=""/>
            </a:pP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Being restless and agitated</a:t>
            </a:r>
          </a:p>
          <a:p>
            <a:pPr marL="171450" indent="-171450">
              <a:lnSpc>
                <a:spcPct val="170000"/>
              </a:lnSpc>
              <a:buFont typeface="Wingdings 3" panose="05040102010807070707" pitchFamily="18" charset="2"/>
              <a:buChar char=""/>
            </a:pP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Being hopeless and powerless</a:t>
            </a:r>
          </a:p>
          <a:p>
            <a:pPr marL="171450" indent="-171450">
              <a:lnSpc>
                <a:spcPct val="170000"/>
              </a:lnSpc>
              <a:buFont typeface="Wingdings 3" panose="05040102010807070707" pitchFamily="18" charset="2"/>
              <a:buChar char=""/>
            </a:pP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Keeping oneself apart from  family and friends</a:t>
            </a:r>
          </a:p>
          <a:p>
            <a:pPr marL="171450" indent="-171450">
              <a:lnSpc>
                <a:spcPct val="170000"/>
              </a:lnSpc>
              <a:buFont typeface="Wingdings 3" panose="05040102010807070707" pitchFamily="18" charset="2"/>
              <a:buChar char=""/>
            </a:pP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Eating more or less than normal – inability to focus</a:t>
            </a:r>
          </a:p>
          <a:p>
            <a:pPr marL="171450" indent="-171450">
              <a:lnSpc>
                <a:spcPct val="170000"/>
              </a:lnSpc>
              <a:buFont typeface="Wingdings 3" panose="05040102010807070707" pitchFamily="18" charset="2"/>
              <a:buChar char=""/>
            </a:pP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Fatigue or weariness self-esteem (World Health Organisation,2025).</a:t>
            </a:r>
          </a:p>
          <a:p>
            <a:pPr marL="171450" indent="-171450">
              <a:lnSpc>
                <a:spcPct val="90000"/>
              </a:lnSpc>
              <a:buFont typeface="Wingdings 3" panose="05040102010807070707" pitchFamily="18" charset="2"/>
              <a:buChar char=""/>
            </a:pPr>
            <a:endParaRPr lang="en-US" sz="500" dirty="0"/>
          </a:p>
          <a:p>
            <a:pPr>
              <a:lnSpc>
                <a:spcPct val="90000"/>
              </a:lnSpc>
              <a:buFont typeface="Wingdings 3" panose="05040102010807070707" pitchFamily="18" charset="2"/>
              <a:buChar char=""/>
            </a:pPr>
            <a:endParaRPr lang="en-US" sz="500" dirty="0"/>
          </a:p>
          <a:p>
            <a:pPr>
              <a:lnSpc>
                <a:spcPct val="90000"/>
              </a:lnSpc>
              <a:buFont typeface="Wingdings 3" panose="05040102010807070707" pitchFamily="18" charset="2"/>
              <a:buChar char=""/>
            </a:pPr>
            <a:endParaRPr lang="en-US" sz="500" dirty="0"/>
          </a:p>
        </p:txBody>
      </p:sp>
      <p:grpSp>
        <p:nvGrpSpPr>
          <p:cNvPr id="64" name="Group 63">
            <a:extLst>
              <a:ext uri="{FF2B5EF4-FFF2-40B4-BE49-F238E27FC236}">
                <a16:creationId xmlns:a16="http://schemas.microsoft.com/office/drawing/2014/main" id="{A9733A91-F958-4629-801A-3F6F1E09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F3812972-C68B-4C59-B3A7-4AF61E935D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CB3F3B7C-7909-4486-AA08-5C6B625C3A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00BD7DA8-741F-4296-9363-05EF915411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2068EFC-20FC-456F-839F-4BCFFCAA81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>
              <a:extLst>
                <a:ext uri="{FF2B5EF4-FFF2-40B4-BE49-F238E27FC236}">
                  <a16:creationId xmlns:a16="http://schemas.microsoft.com/office/drawing/2014/main" id="{3251C60F-B911-433E-BF75-3BBEFD0538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251749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" name="Group 34">
            <a:extLst>
              <a:ext uri="{FF2B5EF4-FFF2-40B4-BE49-F238E27FC236}">
                <a16:creationId xmlns:a16="http://schemas.microsoft.com/office/drawing/2014/main" id="{8F1EF17D-1B70-428C-8A8A-A2C5B390E1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12FAEDF3-CEC8-4BF6-8EA7-4079C47183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98DB8F4-CD77-4FCC-8544-ADE8B478C1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22202DFE-039D-48E4-8536-FA30F24894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81F05E26-510E-4164-83C7-28E4FE9D7E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E632161A-50D4-4D96-887A-98FC920931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E09CCB3F-DBCE-4964-9E34-8C5DE80EF4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F69973-2D90-ED4D-3D87-8B094B0792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2710" y="620722"/>
            <a:ext cx="3518748" cy="32971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1400" dirty="0"/>
              <a:t>Support and the Path to Recovery</a:t>
            </a:r>
          </a:p>
        </p:txBody>
      </p:sp>
      <p:sp>
        <p:nvSpPr>
          <p:cNvPr id="37" name="Snip Diagonal Corner Rectangle 24">
            <a:extLst>
              <a:ext uri="{FF2B5EF4-FFF2-40B4-BE49-F238E27FC236}">
                <a16:creationId xmlns:a16="http://schemas.microsoft.com/office/drawing/2014/main" id="{1DFF944F-74BA-483A-82C0-64E3AAF4A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90" y="620722"/>
            <a:ext cx="6575496" cy="5286838"/>
          </a:xfrm>
          <a:prstGeom prst="snip2DiagRect">
            <a:avLst>
              <a:gd name="adj1" fmla="val 10787"/>
              <a:gd name="adj2" fmla="val 0"/>
            </a:avLst>
          </a:prstGeom>
          <a:solidFill>
            <a:schemeClr val="tx1"/>
          </a:solidFill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Placeholder 5" descr="A person holding her hands out&#10;&#10;AI-generated content may be incorrect.">
            <a:extLst>
              <a:ext uri="{FF2B5EF4-FFF2-40B4-BE49-F238E27FC236}">
                <a16:creationId xmlns:a16="http://schemas.microsoft.com/office/drawing/2014/main" id="{2C9AEE93-AE3D-67A6-90F6-CAAB97DF45C3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1625" r="878" b="2"/>
          <a:stretch>
            <a:fillRect/>
          </a:stretch>
        </p:blipFill>
        <p:spPr>
          <a:xfrm>
            <a:off x="761808" y="807043"/>
            <a:ext cx="6245352" cy="4956048"/>
          </a:xfrm>
          <a:custGeom>
            <a:avLst/>
            <a:gdLst/>
            <a:ahLst/>
            <a:cxnLst/>
            <a:rect l="l" t="t" r="r" b="b"/>
            <a:pathLst>
              <a:path w="6245352" h="4956048">
                <a:moveTo>
                  <a:pt x="534609" y="0"/>
                </a:moveTo>
                <a:lnTo>
                  <a:pt x="6245352" y="0"/>
                </a:lnTo>
                <a:lnTo>
                  <a:pt x="6245352" y="4421439"/>
                </a:lnTo>
                <a:lnTo>
                  <a:pt x="5710743" y="4956048"/>
                </a:lnTo>
                <a:lnTo>
                  <a:pt x="0" y="4956048"/>
                </a:lnTo>
                <a:lnTo>
                  <a:pt x="0" y="534609"/>
                </a:lnTo>
                <a:close/>
              </a:path>
            </a:pathLst>
          </a:cu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DE8243-5FAE-D8D2-14BF-F882273FD5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188486" y="1009705"/>
            <a:ext cx="5000339" cy="542959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400" dirty="0"/>
              <a:t>“You are not alone. Seeking help is an act of courage”</a:t>
            </a:r>
          </a:p>
          <a:p>
            <a:r>
              <a:rPr lang="en-US" sz="1100" dirty="0"/>
              <a:t>								( Mind,2023)</a:t>
            </a:r>
          </a:p>
          <a:p>
            <a:r>
              <a:rPr lang="en-US" sz="1100" dirty="0"/>
              <a:t>Treatment Options: Ask your GP about antidepressant, can balance brain chemicals and talking therapies like cognitive behavioral (CBT) can help after negative thought can patterns (Mind,2022).</a:t>
            </a:r>
          </a:p>
          <a:p>
            <a:r>
              <a:rPr lang="en-US" sz="1100" dirty="0"/>
              <a:t>Self – Care: Keeping a state of mind, diaries can used to identify trends and monitor changes (Mind,2025).</a:t>
            </a:r>
          </a:p>
          <a:p>
            <a:endParaRPr lang="en-US" sz="1100" dirty="0"/>
          </a:p>
          <a:p>
            <a:r>
              <a:rPr lang="en-US" sz="1100" dirty="0"/>
              <a:t>Mental Health Foundation – the foundation uses advocacy,research,community programming, and prevention to help people understand,safeguard,and maintain their menial health.</a:t>
            </a:r>
          </a:p>
          <a:p>
            <a:r>
              <a:rPr lang="en-US" sz="1100" dirty="0"/>
              <a:t>	</a:t>
            </a:r>
            <a:r>
              <a:rPr lang="en-US" sz="1100" u="sng" dirty="0"/>
              <a:t>NHS Talking Therapies (01380731335)</a:t>
            </a:r>
          </a:p>
          <a:p>
            <a:endParaRPr lang="en-US" sz="1100" u="sng" dirty="0"/>
          </a:p>
          <a:p>
            <a:r>
              <a:rPr lang="en-US" sz="1100" dirty="0"/>
              <a:t>You must be living together” NOT” separated!</a:t>
            </a:r>
          </a:p>
          <a:p>
            <a:r>
              <a:rPr lang="en-US" sz="1100" dirty="0"/>
              <a:t>Referrals involving current separate relationships, alcohol or drug abuse or violence in the home are NOT accepted (NHS, no date)</a:t>
            </a:r>
          </a:p>
          <a:p>
            <a:r>
              <a:rPr lang="en-US" sz="1100" dirty="0"/>
              <a:t>		</a:t>
            </a:r>
            <a:r>
              <a:rPr lang="en-US" sz="1100" u="sng" dirty="0"/>
              <a:t>Treatment Success Rate</a:t>
            </a:r>
          </a:p>
          <a:p>
            <a:endParaRPr lang="en-US" sz="1100" u="sng" dirty="0"/>
          </a:p>
          <a:p>
            <a:r>
              <a:rPr lang="en-US" sz="1100" dirty="0"/>
              <a:t>According to studies, over 76% of persons who receive a new severe depressive disorder diagnosis get well within a year, but 20 % might not recover within 24 months  (Spijker </a:t>
            </a:r>
            <a:r>
              <a:rPr lang="en-US" sz="1100" i="1" dirty="0"/>
              <a:t>et al., </a:t>
            </a:r>
            <a:r>
              <a:rPr lang="en-US" sz="1100" dirty="0"/>
              <a:t>2002; Angst,2010).</a:t>
            </a:r>
          </a:p>
          <a:p>
            <a:endParaRPr lang="en-US" sz="1400" dirty="0"/>
          </a:p>
          <a:p>
            <a:endParaRPr lang="en-US" sz="1400" dirty="0"/>
          </a:p>
          <a:p>
            <a:endParaRPr lang="en-US" sz="1400" dirty="0"/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A9733A91-F958-4629-801A-3F6F1E09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F3812972-C68B-4C59-B3A7-4AF61E935D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CB3F3B7C-7909-4486-AA08-5C6B625C3A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00BD7DA8-741F-4296-9363-05EF915411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62068EFC-20FC-456F-839F-4BCFFCAA81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3251C60F-B911-433E-BF75-3BBEFD0538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7F4C7FC5-EDC1-C3B2-43F7-0EB9EA336624}"/>
              </a:ext>
            </a:extLst>
          </p:cNvPr>
          <p:cNvSpPr txBox="1"/>
          <p:nvPr/>
        </p:nvSpPr>
        <p:spPr>
          <a:xfrm>
            <a:off x="9652522" y="6657945"/>
            <a:ext cx="253947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www.choosehelp.com/blogs/emotional-health/researchers-say-we-can-teach-depressed-people-how-to-be-happy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32334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51358C-504D-E6DA-A2FF-8C791A13C45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4212" y="211667"/>
            <a:ext cx="8001000" cy="385099"/>
          </a:xfrm>
        </p:spPr>
        <p:txBody>
          <a:bodyPr>
            <a:normAutofit/>
          </a:bodyPr>
          <a:lstStyle/>
          <a:p>
            <a:r>
              <a:rPr lang="en-GB" sz="1600" dirty="0"/>
              <a:t>							Reference Lists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0169259-3CE2-133F-9477-E27D5E2214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3629" y="693019"/>
            <a:ext cx="11713946" cy="5953314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GB" sz="1200" dirty="0"/>
              <a:t>Angst, J.,2010.The epidemiology of depression and the evolution of treatment. The  Psychiatrist,34(6),pp.195-200.</a:t>
            </a:r>
          </a:p>
          <a:p>
            <a:pPr marL="0" marR="0" lvl="0" indent="0" algn="l" defTabSz="4572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600"/>
              </a:spcAft>
              <a:buClr>
                <a:prstClr val="white"/>
              </a:buClr>
              <a:buSzPct val="80000"/>
              <a:buFont typeface="Wingdings 3" panose="05040102010807070707" pitchFamily="18" charset="2"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146194">
                    <a:lumMod val="75000"/>
                  </a:srgb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Bark com.(2026</a:t>
            </a:r>
            <a:r>
              <a:rPr kumimoji="0" lang="en-GB" sz="1200" b="0" i="1" u="none" strike="noStrike" kern="1200" cap="none" spc="0" normalizeH="0" baseline="0" noProof="0" dirty="0">
                <a:ln>
                  <a:noFill/>
                </a:ln>
                <a:solidFill>
                  <a:srgbClr val="146194">
                    <a:lumMod val="75000"/>
                  </a:srgb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).” Depression Counselling – Find Local Qualified Depression Counsellors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146194">
                    <a:lumMod val="75000"/>
                  </a:srgb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. “ </a:t>
            </a:r>
          </a:p>
          <a:p>
            <a:pPr marL="0" marR="0" lvl="0" indent="0" algn="l" defTabSz="457200" rtl="0" eaLnBrk="1" fontAlgn="auto" latinLnBrk="0" hangingPunct="1">
              <a:lnSpc>
                <a:spcPct val="150000"/>
              </a:lnSpc>
              <a:spcBef>
                <a:spcPct val="20000"/>
              </a:spcBef>
              <a:spcAft>
                <a:spcPts val="600"/>
              </a:spcAft>
              <a:buClr>
                <a:prstClr val="white"/>
              </a:buClr>
              <a:buSzPct val="80000"/>
              <a:buFont typeface="Wingdings 3" panose="05040102010807070707" pitchFamily="18" charset="2"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146194">
                    <a:lumMod val="75000"/>
                  </a:srgb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Retrieved from 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146194">
                    <a:lumMod val="75000"/>
                  </a:srgb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  <a:hlinkClick r:id="rId3"/>
              </a:rPr>
              <a:t>https://www.bark.com/en/gb/depression-counselling/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146194">
                    <a:lumMod val="75000"/>
                  </a:srgb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 on (Accessed: 27 February2026).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Cochrane  Abstract (2025</a:t>
            </a:r>
            <a:r>
              <a:rPr lang="en-GB" sz="1200" i="1" dirty="0"/>
              <a:t>) Couple Therapy for Depression</a:t>
            </a:r>
            <a:r>
              <a:rPr lang="en-GB" sz="1200" dirty="0"/>
              <a:t>. Evidence Central, John Wiley &amp; Son ,Inc. Available at: </a:t>
            </a:r>
            <a:r>
              <a:rPr lang="en-GB" sz="1200" dirty="0">
                <a:hlinkClick r:id="rId4"/>
              </a:rPr>
              <a:t>https://evidence.unboundmedicine.com/evidence/view/Cochrane/431722/2/</a:t>
            </a:r>
            <a:r>
              <a:rPr lang="en-GB" sz="1200" dirty="0"/>
              <a:t> Couple_therapy_for_depression/ (Accessed July 30, 2025).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Greater London Authority (2026) </a:t>
            </a:r>
            <a:r>
              <a:rPr lang="en-GB" sz="1200" i="1" dirty="0"/>
              <a:t>Mental health support. London</a:t>
            </a:r>
            <a:r>
              <a:rPr lang="en-GB" sz="1200" dirty="0"/>
              <a:t> City Hall.Avilable at: </a:t>
            </a:r>
            <a:r>
              <a:rPr lang="en-GB" sz="1200" dirty="0">
                <a:hlinkClick r:id="rId5"/>
              </a:rPr>
              <a:t>https://www.London.gov.uk/programmes-strategies/communitires-cost-living/health-and-wellbing/mental-health-support/</a:t>
            </a:r>
            <a:r>
              <a:rPr lang="en-GB" sz="1200" dirty="0"/>
              <a:t>( Accessed:26 February 2026).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Lee, J. (2011) </a:t>
            </a:r>
            <a:r>
              <a:rPr lang="en-GB" sz="1200" i="1" dirty="0"/>
              <a:t>Researches say we can teach depressed people how to be happy</a:t>
            </a:r>
            <a:r>
              <a:rPr lang="en-GB" sz="1200" dirty="0"/>
              <a:t>. ChooseHelp,31 July 2011. Available at: </a:t>
            </a:r>
            <a:r>
              <a:rPr lang="en-GB" sz="1200" dirty="0">
                <a:hlinkClick r:id="rId6"/>
              </a:rPr>
              <a:t>https://www.choosehelp.com/blogs/emotional-health/researches-say-we-can-teach-depressed-people-how-to-be-happy/</a:t>
            </a:r>
            <a:r>
              <a:rPr lang="en-GB" sz="1200" dirty="0"/>
              <a:t> (Accessed :27 February 2026).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Mind (2025) </a:t>
            </a:r>
            <a:r>
              <a:rPr lang="en-GB" sz="1200" i="1" dirty="0"/>
              <a:t>Treating depression</a:t>
            </a:r>
            <a:r>
              <a:rPr lang="en-GB" sz="1200" dirty="0"/>
              <a:t>. Available at: </a:t>
            </a:r>
            <a:r>
              <a:rPr lang="en-GB" sz="1200" dirty="0">
                <a:hlinkClick r:id="rId7"/>
              </a:rPr>
              <a:t>www.mind.org.uk</a:t>
            </a:r>
            <a:r>
              <a:rPr lang="en-GB" sz="1200" dirty="0"/>
              <a:t> /(Accessed:25 February 2026).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NHS (2024) </a:t>
            </a:r>
            <a:r>
              <a:rPr lang="en-GB" sz="1200" i="1" dirty="0"/>
              <a:t>Symptoms – Depression in adults</a:t>
            </a:r>
            <a:r>
              <a:rPr lang="en-GB" sz="1200" dirty="0"/>
              <a:t>. Available at: www.nhs.uk/ (Accessed: 25 February 2026).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NHS Talking Therapies (2025) </a:t>
            </a:r>
            <a:r>
              <a:rPr lang="en-GB" sz="1200" i="1" dirty="0"/>
              <a:t>NHS Talking Therapies for anxiety and depression annual report 2024-25</a:t>
            </a:r>
            <a:r>
              <a:rPr lang="en-GB" sz="1200" dirty="0"/>
              <a:t> GOV.UK.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NICE (2022) </a:t>
            </a:r>
            <a:r>
              <a:rPr lang="en-GB" sz="1200" i="1" dirty="0"/>
              <a:t>Depression in adults: treatment and management. Available at: www.nice.org.uk/  (Accessed:25 February 2026).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Royal College  of Psychiatrists (2020) </a:t>
            </a:r>
            <a:r>
              <a:rPr lang="en-GB" sz="1200" i="1" dirty="0"/>
              <a:t>Depression. Available</a:t>
            </a:r>
            <a:r>
              <a:rPr lang="en-GB" sz="1200" dirty="0"/>
              <a:t> at: www.rcpsych.ac.uk (Accessed:25 February 2026).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Samaritans (2026) </a:t>
            </a:r>
            <a:r>
              <a:rPr lang="en-GB" sz="1200" i="1" dirty="0"/>
              <a:t>Contact the Samaritans. Available</a:t>
            </a:r>
            <a:r>
              <a:rPr lang="en-GB" sz="1200" dirty="0"/>
              <a:t> at: </a:t>
            </a:r>
            <a:r>
              <a:rPr lang="en-GB" sz="1200" dirty="0">
                <a:hlinkClick r:id="rId8"/>
              </a:rPr>
              <a:t>https://www.Samaritans.org/how-we-can-help/contact-Samaritan/</a:t>
            </a:r>
            <a:r>
              <a:rPr lang="en-GB" sz="1200" dirty="0"/>
              <a:t> 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(Accessed:226 February 2026).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Spijker,J., </a:t>
            </a:r>
            <a:r>
              <a:rPr lang="en-GB" sz="1200" i="1" dirty="0"/>
              <a:t>et al </a:t>
            </a:r>
            <a:r>
              <a:rPr lang="en-GB" sz="1200" dirty="0"/>
              <a:t>(2002) Duration of major depression episodes in the general population: Results from the Netherlands Mental Health Survey and Incidence Study (NEMESIS).</a:t>
            </a:r>
            <a:r>
              <a:rPr lang="en-GB" sz="1200" i="1" dirty="0"/>
              <a:t>British Journal of Psychiatry </a:t>
            </a:r>
            <a:r>
              <a:rPr lang="en-GB" sz="1200" dirty="0"/>
              <a:t>, 181, pp.208-214.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World Health Organization (2025) Depressive disorder (depression).Available at:www.who.int (Accessed:25 February 2026).</a:t>
            </a:r>
          </a:p>
          <a:p>
            <a:pPr>
              <a:lnSpc>
                <a:spcPct val="150000"/>
              </a:lnSpc>
            </a:pPr>
            <a:endParaRPr lang="en-GB" sz="1200" dirty="0"/>
          </a:p>
          <a:p>
            <a:pPr>
              <a:lnSpc>
                <a:spcPct val="150000"/>
              </a:lnSpc>
            </a:pP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918588883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10909</TotalTime>
  <Words>915</Words>
  <Application>Microsoft Office PowerPoint</Application>
  <PresentationFormat>Widescreen</PresentationFormat>
  <Paragraphs>63</Paragraphs>
  <Slides>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Aptos</vt:lpstr>
      <vt:lpstr>Arial</vt:lpstr>
      <vt:lpstr>Century Gothic</vt:lpstr>
      <vt:lpstr>Wingdings 3</vt:lpstr>
      <vt:lpstr>Slice</vt:lpstr>
      <vt:lpstr>  Programme: BSC (Horns) Health and Social Care</vt:lpstr>
      <vt:lpstr>I see it’s hard for You </vt:lpstr>
      <vt:lpstr>Support and the Path to Recovery</vt:lpstr>
      <vt:lpstr>       Reference Lists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Dorota Maciulewicz</dc:creator>
  <cp:lastModifiedBy>Dorota Maciulewicz</cp:lastModifiedBy>
  <cp:revision>1</cp:revision>
  <dcterms:created xsi:type="dcterms:W3CDTF">2026-02-15T16:06:57Z</dcterms:created>
  <dcterms:modified xsi:type="dcterms:W3CDTF">2026-03-05T16:39:03Z</dcterms:modified>
</cp:coreProperties>
</file>