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7" r:id="rId3"/>
    <p:sldId id="259" r:id="rId4"/>
    <p:sldId id="256" r:id="rId5"/>
    <p:sldId id="260" r:id="rId6"/>
    <p:sldId id="261" r:id="rId7"/>
    <p:sldId id="263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62" r:id="rId16"/>
    <p:sldId id="264" r:id="rId17"/>
  </p:sldIdLst>
  <p:sldSz cx="12192000" cy="6858000"/>
  <p:notesSz cx="6886575" cy="100187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4" autoAdjust="0"/>
    <p:restoredTop sz="94660"/>
  </p:normalViewPr>
  <p:slideViewPr>
    <p:cSldViewPr snapToGrid="0">
      <p:cViewPr varScale="1">
        <p:scale>
          <a:sx n="159" d="100"/>
          <a:sy n="159" d="100"/>
        </p:scale>
        <p:origin x="306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9960-406F-4187-A0E6-BD19C68403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9326" y="919716"/>
            <a:ext cx="8504275" cy="3551275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27E7FE-647D-4B2F-BA13-AB3ED4C5CF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9326" y="4795284"/>
            <a:ext cx="8504275" cy="1084522"/>
          </a:xfrm>
        </p:spPr>
        <p:txBody>
          <a:bodyPr>
            <a:normAutofit/>
          </a:bodyPr>
          <a:lstStyle>
            <a:lvl1pPr marL="0" indent="0" algn="l">
              <a:lnSpc>
                <a:spcPct val="120000"/>
              </a:lnSpc>
              <a:buNone/>
              <a:defRPr sz="16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5EF785-E0A7-4496-A5BA-49B0156F26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64706" y="6433202"/>
            <a:ext cx="2426446" cy="367841"/>
          </a:xfrm>
        </p:spPr>
        <p:txBody>
          <a:bodyPr/>
          <a:lstStyle/>
          <a:p>
            <a:fld id="{32637B58-87C1-446D-BDA9-B06F4BCF7782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42C627-38A1-4A14-8822-D8D33751C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EBE346-5F34-48CD-8928-DA8567AED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3203"/>
            <a:ext cx="702781" cy="367842"/>
          </a:xfrm>
        </p:spPr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708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9839C-7D7A-49F1-8BFE-85C6C7D78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590668"/>
            <a:ext cx="9914859" cy="1329004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748DC-EBB9-44C6-8566-38F87FF7F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919673"/>
            <a:ext cx="9914860" cy="412331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42198-F50F-4C8A-9BD9-4CC3950F8F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fld id="{32637B58-87C1-446D-BDA9-B06F4BCF7782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2F5AB-D8C6-4AE1-8FAE-CD0499CB6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3736" y="6437376"/>
            <a:ext cx="3775914" cy="365125"/>
          </a:xfrm>
        </p:spPr>
        <p:txBody>
          <a:bodyPr/>
          <a:lstStyle>
            <a:lvl1pPr algn="l">
              <a:defRPr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C58D8-B582-4DB3-A94D-056240199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54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8A94B-011C-4B13-8C12-E91BF7A40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20800"/>
            <a:ext cx="9144000" cy="3095813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16D5F3-887C-4A8F-842A-0294A9FB08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3999" y="4589463"/>
            <a:ext cx="914400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4588B-131A-42F3-B76C-62BD65E4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1AB28-20BD-4CD8-9840-985C3EDBA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3C85C-3801-46F0-A100-616F5F2F8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016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5CB06-0454-4BF1-8011-F8B1A9595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20A70-D33B-4461-B74C-3F59ADB161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08813" y="2163725"/>
            <a:ext cx="4610986" cy="40132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81BDF9-836E-431C-8EFA-417A9BEE9F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7260" y="2163725"/>
            <a:ext cx="4853763" cy="40132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BD9F59-B591-4E2F-899E-3CA78CE82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6CFD12-B3EC-432C-B264-8AB571CAA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F3CBBA-71B3-4857-80E7-525E89FD9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128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51886-4F39-4E3E-948D-DBC73F267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2C7B2A-B6BE-46FD-9278-A5246BF7EE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E85295-E4B5-4D75-954F-B07A2F4CAB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35623"/>
            <a:ext cx="5157787" cy="3554039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87ABF0-C78D-4589-8FA5-0D6238B4B0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6A4064-2E0A-4FC3-837B-14EC0EF3A6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35623"/>
            <a:ext cx="5183188" cy="355404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E3C169-8D29-4CC4-9581-748178F3C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4EC709-AAD9-475C-AC6A-943A8E872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0C0E3E-587D-46EB-AAF5-011C137B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568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3E062-B7F5-4D30-B416-1BBB4A7D0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BDFF7A-EBD3-4FEB-8451-5D7355069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F54A2D-2C4B-4E1D-AC16-E3B1F1DDB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11F373-DB96-4AEA-8E3E-7EDEA213D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5713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8283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09F8C-8071-4BE5-AD6F-C98F481D1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135B3-14BA-4A88-B6B3-88B77B1C6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7C3A4D-5B69-44B4-B17F-770E83F008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F1C41D-2A59-4512-8034-6DB705787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85C494-778C-4EE6-9402-242E1CDD9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5677B9-C338-4033-9AFE-B8B81C5D8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714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B77DE-4C2E-476F-A419-57470FB66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9FD1A0-93AE-469A-ADDF-2453B64CAA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19C9C-EF97-4910-9419-6D7202609E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A87172-A64E-4C38-82ED-2A7050B0F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0C3E24-28E2-4512-BEA0-DAEC5E846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F04F0D-DA84-434D-B136-BEE9FD80A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360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B05F0-2B44-47BC-86B3-58E2C7080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A5B5DA-7628-4AC1-8EAE-5010C2A981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A4E7C3-7830-49F3-9F45-4B2F2B4CA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45E328-AD12-449C-BE6E-76DF005E8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0F374F-390D-49D8-A7C8-5BEFA3532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54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50F530-2925-4F98-89EC-95C2EC4769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A79366-3281-483D-8731-0D01B2B24A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5ED8B2-BE7F-4417-8A8A-A95C8BB70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1A0D96-671F-4A85-89C6-946624CB1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5BA434-2E32-4719-B45C-0490D6852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869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A08E557-10DB-421A-876E-1AE58F8E07C4}"/>
              </a:ext>
            </a:extLst>
          </p:cNvPr>
          <p:cNvSpPr/>
          <p:nvPr/>
        </p:nvSpPr>
        <p:spPr>
          <a:xfrm>
            <a:off x="8844703" y="373256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2EBCA0-8609-4F35-8CA7-7AD35FDACD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5613" y="6434560"/>
            <a:ext cx="34280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spc="50" baseline="0"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DA9639-38D2-4CD4-A861-F6B4C6CB9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8775" y="590372"/>
            <a:ext cx="10202248" cy="13258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AF00B1-16C1-47B3-A7A0-B714683128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8825" y="1916262"/>
            <a:ext cx="10192198" cy="4133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F9501-5B6B-4DAF-B59D-3C129ED805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017000" y="6433202"/>
            <a:ext cx="2374150" cy="3678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spc="5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32637B58-87C1-446D-BDA9-B06F4BCF7782}" type="datetimeFigureOut">
              <a:rPr lang="en-US" smtClean="0"/>
              <a:pPr/>
              <a:t>11/8/2025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685DBD-B7AE-41D8-8CF1-B21CD58E1B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1150" y="6433203"/>
            <a:ext cx="693263" cy="3678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632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5"/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736">
          <p15:clr>
            <a:srgbClr val="F26B43"/>
          </p15:clr>
        </p15:guide>
        <p15:guide id="4" orient="horz" pos="3312">
          <p15:clr>
            <a:srgbClr val="F26B43"/>
          </p15:clr>
        </p15:guide>
        <p15:guide id="5" orient="horz" pos="432">
          <p15:clr>
            <a:srgbClr val="F26B43"/>
          </p15:clr>
        </p15:guide>
        <p15:guide id="7" pos="4416">
          <p15:clr>
            <a:srgbClr val="F26B43"/>
          </p15:clr>
        </p15:guide>
        <p15:guide id="8" pos="5568">
          <p15:clr>
            <a:srgbClr val="F26B43"/>
          </p15:clr>
        </p15:guide>
        <p15:guide id="9" pos="7296">
          <p15:clr>
            <a:srgbClr val="F26B43"/>
          </p15:clr>
        </p15:guide>
        <p15:guide id="10" pos="2688">
          <p15:clr>
            <a:srgbClr val="F26B43"/>
          </p15:clr>
        </p15:guide>
        <p15:guide id="11" pos="1536">
          <p15:clr>
            <a:srgbClr val="F26B43"/>
          </p15:clr>
        </p15:guide>
        <p15:guide id="12" pos="384">
          <p15:clr>
            <a:srgbClr val="F26B43"/>
          </p15:clr>
        </p15:guide>
        <p15:guide id="13" pos="2112">
          <p15:clr>
            <a:srgbClr val="F26B43"/>
          </p15:clr>
        </p15:guide>
        <p15:guide id="14" pos="4992">
          <p15:clr>
            <a:srgbClr val="F26B43"/>
          </p15:clr>
        </p15:guide>
        <p15:guide id="15" pos="6720">
          <p15:clr>
            <a:srgbClr val="F26B43"/>
          </p15:clr>
        </p15:guide>
        <p15:guide id="16" pos="960">
          <p15:clr>
            <a:srgbClr val="F26B43"/>
          </p15:clr>
        </p15:guide>
        <p15:guide id="17" pos="3264">
          <p15:clr>
            <a:srgbClr val="F26B43"/>
          </p15:clr>
        </p15:guide>
        <p15:guide id="18" orient="horz" pos="1008">
          <p15:clr>
            <a:srgbClr val="F26B43"/>
          </p15:clr>
        </p15:guide>
        <p15:guide id="19" orient="horz" pos="3888">
          <p15:clr>
            <a:srgbClr val="F26B43"/>
          </p15:clr>
        </p15:guide>
        <p15:guide id="20" pos="6144">
          <p15:clr>
            <a:srgbClr val="F26B43"/>
          </p15:clr>
        </p15:guide>
        <p15:guide id="21" orient="horz" pos="1584">
          <p15:clr>
            <a:srgbClr val="F26B43"/>
          </p15:clr>
        </p15:guide>
        <p15:guide id="22" pos="576">
          <p15:clr>
            <a:srgbClr val="F26B43"/>
          </p15:clr>
        </p15:guide>
        <p15:guide id="23" pos="7104">
          <p15:clr>
            <a:srgbClr val="F26B43"/>
          </p15:clr>
        </p15:guide>
        <p15:guide id="24" pos="768">
          <p15:clr>
            <a:srgbClr val="F26B43"/>
          </p15:clr>
        </p15:guide>
        <p15:guide id="25" pos="691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F78974D-D690-F579-B2F8-8F687AF5B3BA}"/>
              </a:ext>
            </a:extLst>
          </p:cNvPr>
          <p:cNvSpPr/>
          <p:nvPr/>
        </p:nvSpPr>
        <p:spPr>
          <a:xfrm>
            <a:off x="438912" y="46634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Syeda Sadaf Jabeen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FEEE718-B9CA-96EA-011B-B26B11CA587D}"/>
              </a:ext>
            </a:extLst>
          </p:cNvPr>
          <p:cNvSpPr/>
          <p:nvPr/>
        </p:nvSpPr>
        <p:spPr>
          <a:xfrm>
            <a:off x="438912" y="139598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2310935 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135A14A-D810-8814-057E-5E9AAA6B0A7E}"/>
              </a:ext>
            </a:extLst>
          </p:cNvPr>
          <p:cNvSpPr/>
          <p:nvPr/>
        </p:nvSpPr>
        <p:spPr>
          <a:xfrm>
            <a:off x="438912" y="232562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BMHP6026 – Component 2 – Viva Voce (Oral Presentation)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CEF1B5B-F152-A6D7-1C19-4D1F23225F88}"/>
              </a:ext>
            </a:extLst>
          </p:cNvPr>
          <p:cNvSpPr/>
          <p:nvPr/>
        </p:nvSpPr>
        <p:spPr>
          <a:xfrm>
            <a:off x="438912" y="325526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of Poster: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82FDF0B-01AD-E7FB-4621-A66DC348DF79}"/>
              </a:ext>
            </a:extLst>
          </p:cNvPr>
          <p:cNvSpPr txBox="1"/>
          <p:nvPr/>
        </p:nvSpPr>
        <p:spPr>
          <a:xfrm>
            <a:off x="2007770" y="3459218"/>
            <a:ext cx="60970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The NHS App: A Digital Innovation in UK Health Care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04168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NHS App • Spinney Hill Medical Centre">
            <a:extLst>
              <a:ext uri="{FF2B5EF4-FFF2-40B4-BE49-F238E27FC236}">
                <a16:creationId xmlns:a16="http://schemas.microsoft.com/office/drawing/2014/main" id="{02B21B3B-74BA-C48A-D458-ECA258421C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B497E23-086D-1C6A-04B8-E88DAA42A1D5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7268A8A-18D6-3404-1EA8-1F6EDDEBAB8A}"/>
              </a:ext>
            </a:extLst>
          </p:cNvPr>
          <p:cNvSpPr txBox="1"/>
          <p:nvPr/>
        </p:nvSpPr>
        <p:spPr>
          <a:xfrm>
            <a:off x="469983" y="313208"/>
            <a:ext cx="2429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9B7E17-AC15-EA21-9A10-788119B58AC9}"/>
              </a:ext>
            </a:extLst>
          </p:cNvPr>
          <p:cNvSpPr txBox="1"/>
          <p:nvPr/>
        </p:nvSpPr>
        <p:spPr>
          <a:xfrm>
            <a:off x="607595" y="1118937"/>
            <a:ext cx="60759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innovation is now central to the future of health and social care in the UK (Peek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2023).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09B9DF-F933-32CA-7D4B-FEDD207B6F3F}"/>
              </a:ext>
            </a:extLst>
          </p:cNvPr>
          <p:cNvSpPr txBox="1"/>
          <p:nvPr/>
        </p:nvSpPr>
        <p:spPr>
          <a:xfrm>
            <a:off x="607595" y="1925169"/>
            <a:ext cx="54884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NHS App was launched in 2019 as a “digital front door” to services (NHS England, 2019).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75CBC9D-3586-5CB2-4135-4FF139707F6F}"/>
              </a:ext>
            </a:extLst>
          </p:cNvPr>
          <p:cNvSpPr txBox="1"/>
          <p:nvPr/>
        </p:nvSpPr>
        <p:spPr>
          <a:xfrm>
            <a:off x="607595" y="2683042"/>
            <a:ext cx="54884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gives secure access to records, appointments, prescriptions and trusted NHS information.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7256E2-E52E-841E-6C9E-71899A7D683F}"/>
              </a:ext>
            </a:extLst>
          </p:cNvPr>
          <p:cNvSpPr txBox="1"/>
          <p:nvPr/>
        </p:nvSpPr>
        <p:spPr>
          <a:xfrm>
            <a:off x="607595" y="3555332"/>
            <a:ext cx="685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Its use expanded during COVID-19, especially for vaccination status and the COVID Pass (Whitelaw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2020).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E40EC65-B49A-EB30-8903-37247EF103BB}"/>
              </a:ext>
            </a:extLst>
          </p:cNvPr>
          <p:cNvSpPr txBox="1"/>
          <p:nvPr/>
        </p:nvSpPr>
        <p:spPr>
          <a:xfrm>
            <a:off x="607595" y="4361564"/>
            <a:ext cx="57871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Aim of this presentation: to evaluate the real-world impact of the NHS App.</a:t>
            </a:r>
          </a:p>
        </p:txBody>
      </p:sp>
    </p:spTree>
    <p:extLst>
      <p:ext uri="{BB962C8B-B14F-4D97-AF65-F5344CB8AC3E}">
        <p14:creationId xmlns:p14="http://schemas.microsoft.com/office/powerpoint/2010/main" val="37667961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NHS App • Spinney Hill Medical Centre">
            <a:extLst>
              <a:ext uri="{FF2B5EF4-FFF2-40B4-BE49-F238E27FC236}">
                <a16:creationId xmlns:a16="http://schemas.microsoft.com/office/drawing/2014/main" id="{02B21B3B-74BA-C48A-D458-ECA258421C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7268A8A-18D6-3404-1EA8-1F6EDDEBAB8A}"/>
              </a:ext>
            </a:extLst>
          </p:cNvPr>
          <p:cNvSpPr txBox="1"/>
          <p:nvPr/>
        </p:nvSpPr>
        <p:spPr>
          <a:xfrm>
            <a:off x="469982" y="313208"/>
            <a:ext cx="39576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Focus and Structure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9B7E17-AC15-EA21-9A10-788119B58AC9}"/>
              </a:ext>
            </a:extLst>
          </p:cNvPr>
          <p:cNvSpPr txBox="1"/>
          <p:nvPr/>
        </p:nvSpPr>
        <p:spPr>
          <a:xfrm>
            <a:off x="607595" y="1118937"/>
            <a:ext cx="60759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Audience: health or social care leaders who may adopt or invest in digital tools.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09B9DF-F933-32CA-7D4B-FEDD207B6F3F}"/>
              </a:ext>
            </a:extLst>
          </p:cNvPr>
          <p:cNvSpPr txBox="1"/>
          <p:nvPr/>
        </p:nvSpPr>
        <p:spPr>
          <a:xfrm>
            <a:off x="607595" y="1925169"/>
            <a:ext cx="53480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will explore the impact of the NHS App on: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75CBC9D-3586-5CB2-4135-4FF139707F6F}"/>
              </a:ext>
            </a:extLst>
          </p:cNvPr>
          <p:cNvSpPr txBox="1"/>
          <p:nvPr/>
        </p:nvSpPr>
        <p:spPr>
          <a:xfrm>
            <a:off x="1461836" y="2571500"/>
            <a:ext cx="53480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1. Workforce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7256E2-E52E-841E-6C9E-71899A7D683F}"/>
              </a:ext>
            </a:extLst>
          </p:cNvPr>
          <p:cNvSpPr txBox="1"/>
          <p:nvPr/>
        </p:nvSpPr>
        <p:spPr>
          <a:xfrm>
            <a:off x="1459833" y="2916067"/>
            <a:ext cx="54884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2. Service delivery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E40EC65-B49A-EB30-8903-37247EF103BB}"/>
              </a:ext>
            </a:extLst>
          </p:cNvPr>
          <p:cNvSpPr txBox="1"/>
          <p:nvPr/>
        </p:nvSpPr>
        <p:spPr>
          <a:xfrm>
            <a:off x="607595" y="4638174"/>
            <a:ext cx="6803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will highlight both benefits and challenges, with evidence-based recommendations.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C0B94C-1B89-3281-4D1D-1C34882208E0}"/>
              </a:ext>
            </a:extLst>
          </p:cNvPr>
          <p:cNvSpPr txBox="1"/>
          <p:nvPr/>
        </p:nvSpPr>
        <p:spPr>
          <a:xfrm>
            <a:off x="1459833" y="3281671"/>
            <a:ext cx="31903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3. Patients and service users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2F7021-6AF6-0FB7-8A5F-357445775B22}"/>
              </a:ext>
            </a:extLst>
          </p:cNvPr>
          <p:cNvSpPr txBox="1"/>
          <p:nvPr/>
        </p:nvSpPr>
        <p:spPr>
          <a:xfrm>
            <a:off x="1459833" y="3622667"/>
            <a:ext cx="1722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4. Community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B43FD7-7386-076D-D1B7-BE1FDCF228D7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</p:spTree>
    <p:extLst>
      <p:ext uri="{BB962C8B-B14F-4D97-AF65-F5344CB8AC3E}">
        <p14:creationId xmlns:p14="http://schemas.microsoft.com/office/powerpoint/2010/main" val="28613843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agram of a phone with icons and symbols">
            <a:extLst>
              <a:ext uri="{FF2B5EF4-FFF2-40B4-BE49-F238E27FC236}">
                <a16:creationId xmlns:a16="http://schemas.microsoft.com/office/drawing/2014/main" id="{8449C6E9-C908-0C67-FA71-4393088CD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36C444-BFDA-F98F-68D4-000C3ACE95B0}"/>
              </a:ext>
            </a:extLst>
          </p:cNvPr>
          <p:cNvSpPr txBox="1"/>
          <p:nvPr/>
        </p:nvSpPr>
        <p:spPr>
          <a:xfrm>
            <a:off x="487279" y="313208"/>
            <a:ext cx="48607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NHS App – Overview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31DDAB-DF7C-9F7E-F498-9F52B764E3C7}"/>
              </a:ext>
            </a:extLst>
          </p:cNvPr>
          <p:cNvSpPr txBox="1"/>
          <p:nvPr/>
        </p:nvSpPr>
        <p:spPr>
          <a:xfrm>
            <a:off x="607595" y="1040732"/>
            <a:ext cx="63586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app for people registered with a GP in England (NHS England, 2019).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5D9C06-F2BB-7FBE-55DB-78C8F5286208}"/>
              </a:ext>
            </a:extLst>
          </p:cNvPr>
          <p:cNvSpPr txBox="1"/>
          <p:nvPr/>
        </p:nvSpPr>
        <p:spPr>
          <a:xfrm>
            <a:off x="607595" y="2063416"/>
            <a:ext cx="20995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features: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FF8155-28CA-55DA-C4F3-2CEDCA7AEB2A}"/>
              </a:ext>
            </a:extLst>
          </p:cNvPr>
          <p:cNvSpPr txBox="1"/>
          <p:nvPr/>
        </p:nvSpPr>
        <p:spPr>
          <a:xfrm>
            <a:off x="1209173" y="2511226"/>
            <a:ext cx="6821906" cy="1703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View medical records and test results (NHS Digital, 2022).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Book and cancel GP appointments (NHS Digital, 2022).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Order repeat prescriptions (NHS Digital, 2022).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Access trusted NHS health information (NHS Digital, 2022).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14A333-B934-AE69-B6FE-248B45CB17CB}"/>
              </a:ext>
            </a:extLst>
          </p:cNvPr>
          <p:cNvSpPr txBox="1"/>
          <p:nvPr/>
        </p:nvSpPr>
        <p:spPr>
          <a:xfrm>
            <a:off x="607595" y="4800599"/>
            <a:ext cx="7561847" cy="7023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During COVID-19 it became the main route to access vaccination records and the NHS COVID Pass (Whitelaw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., 2020).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193198-3DFC-5236-D512-7FDF193C63D7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</p:spTree>
    <p:extLst>
      <p:ext uri="{BB962C8B-B14F-4D97-AF65-F5344CB8AC3E}">
        <p14:creationId xmlns:p14="http://schemas.microsoft.com/office/powerpoint/2010/main" val="80790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agram of a phone with icons and symbols">
            <a:extLst>
              <a:ext uri="{FF2B5EF4-FFF2-40B4-BE49-F238E27FC236}">
                <a16:creationId xmlns:a16="http://schemas.microsoft.com/office/drawing/2014/main" id="{8449C6E9-C908-0C67-FA71-4393088CD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57D59B3-0B8F-D9A3-B8C7-127CBCB8D5A3}"/>
              </a:ext>
            </a:extLst>
          </p:cNvPr>
          <p:cNvSpPr txBox="1"/>
          <p:nvPr/>
        </p:nvSpPr>
        <p:spPr>
          <a:xfrm>
            <a:off x="312820" y="313208"/>
            <a:ext cx="65572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Workforce – New Roles and Skills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04704E-6608-F98D-248B-271F4B098494}"/>
              </a:ext>
            </a:extLst>
          </p:cNvPr>
          <p:cNvSpPr txBox="1"/>
          <p:nvPr/>
        </p:nvSpPr>
        <p:spPr>
          <a:xfrm>
            <a:off x="481263" y="1233237"/>
            <a:ext cx="62985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Reception and administrative staff now support patients with downloading and using the app (Reidy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A328CA-19B3-07A0-AC56-9EE387A73A9A}"/>
              </a:ext>
            </a:extLst>
          </p:cNvPr>
          <p:cNvSpPr txBox="1"/>
          <p:nvPr/>
        </p:nvSpPr>
        <p:spPr>
          <a:xfrm>
            <a:off x="481263" y="2324188"/>
            <a:ext cx="29597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Staff need new skills in: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04B567-2E6D-0A58-25F0-74BFCCFD7F3E}"/>
              </a:ext>
            </a:extLst>
          </p:cNvPr>
          <p:cNvSpPr txBox="1"/>
          <p:nvPr/>
        </p:nvSpPr>
        <p:spPr>
          <a:xfrm>
            <a:off x="1521995" y="3068891"/>
            <a:ext cx="5654842" cy="1287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support and troubleshooting (Day, 2023).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 about online services (Day, 2023).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Data protection and cybersecurity (Day, 2023).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B71260-94BA-5896-92E4-60A6CA3B859E}"/>
              </a:ext>
            </a:extLst>
          </p:cNvPr>
          <p:cNvSpPr txBox="1"/>
          <p:nvPr/>
        </p:nvSpPr>
        <p:spPr>
          <a:xfrm>
            <a:off x="481263" y="4978432"/>
            <a:ext cx="6388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Clinical staff manage more digital requests, such as online booking and prescription renewals (Whitelaw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2020).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589910-7DE9-435B-5B23-11A39A76D18A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</p:spTree>
    <p:extLst>
      <p:ext uri="{BB962C8B-B14F-4D97-AF65-F5344CB8AC3E}">
        <p14:creationId xmlns:p14="http://schemas.microsoft.com/office/powerpoint/2010/main" val="18670882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agram of a phone with icons and symbols">
            <a:extLst>
              <a:ext uri="{FF2B5EF4-FFF2-40B4-BE49-F238E27FC236}">
                <a16:creationId xmlns:a16="http://schemas.microsoft.com/office/drawing/2014/main" id="{8449C6E9-C908-0C67-FA71-4393088CD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4672AFD-6D7F-30BD-766E-93C4017BEC2D}"/>
              </a:ext>
            </a:extLst>
          </p:cNvPr>
          <p:cNvSpPr txBox="1"/>
          <p:nvPr/>
        </p:nvSpPr>
        <p:spPr>
          <a:xfrm>
            <a:off x="547437" y="313208"/>
            <a:ext cx="72670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Workforce – Benefits and Challenges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0F8668-11A1-8ED2-598B-5140B462EF0E}"/>
              </a:ext>
            </a:extLst>
          </p:cNvPr>
          <p:cNvSpPr txBox="1"/>
          <p:nvPr/>
        </p:nvSpPr>
        <p:spPr>
          <a:xfrm>
            <a:off x="751974" y="1281363"/>
            <a:ext cx="1594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526E3B-7D6A-01D8-3DDC-2D04DEAA8002}"/>
              </a:ext>
            </a:extLst>
          </p:cNvPr>
          <p:cNvSpPr txBox="1"/>
          <p:nvPr/>
        </p:nvSpPr>
        <p:spPr>
          <a:xfrm>
            <a:off x="1398671" y="1849409"/>
            <a:ext cx="8232607" cy="1703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Fewer phone calls for appointments and prescriptions (Peek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2023).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Fewer transcription errors → improved patient safety (Peek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2023).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Better-prepared patients who can review records before appointments (Greenhalgh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0334AC-9BC6-0F70-CF48-DEDD384443CF}"/>
              </a:ext>
            </a:extLst>
          </p:cNvPr>
          <p:cNvSpPr txBox="1"/>
          <p:nvPr/>
        </p:nvSpPr>
        <p:spPr>
          <a:xfrm>
            <a:off x="751974" y="3763253"/>
            <a:ext cx="17686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Challenges: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10FC9A-BA4F-E858-009A-0203064AAF8F}"/>
              </a:ext>
            </a:extLst>
          </p:cNvPr>
          <p:cNvSpPr txBox="1"/>
          <p:nvPr/>
        </p:nvSpPr>
        <p:spPr>
          <a:xfrm>
            <a:off x="1398671" y="4343399"/>
            <a:ext cx="8668753" cy="1287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Anxiety and fatigue from constant digital change (Reidy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“Invisible workload” of technical support and digital queries (Reidy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protected time for training (Greenhalgh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CC7FAD2-8772-815A-8017-76F84A3A8F30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</p:spTree>
    <p:extLst>
      <p:ext uri="{BB962C8B-B14F-4D97-AF65-F5344CB8AC3E}">
        <p14:creationId xmlns:p14="http://schemas.microsoft.com/office/powerpoint/2010/main" val="920861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agram of a phone with icons and symbols">
            <a:extLst>
              <a:ext uri="{FF2B5EF4-FFF2-40B4-BE49-F238E27FC236}">
                <a16:creationId xmlns:a16="http://schemas.microsoft.com/office/drawing/2014/main" id="{8449C6E9-C908-0C67-FA71-4393088CD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FBDA777-E12A-DED7-A4DE-E03583F8C2E7}"/>
              </a:ext>
            </a:extLst>
          </p:cNvPr>
          <p:cNvSpPr txBox="1"/>
          <p:nvPr/>
        </p:nvSpPr>
        <p:spPr>
          <a:xfrm>
            <a:off x="469983" y="313208"/>
            <a:ext cx="69422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Service Delivery – Everyday Impact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34C464-F5FD-E190-2B7F-AF083CA87E4A}"/>
              </a:ext>
            </a:extLst>
          </p:cNvPr>
          <p:cNvSpPr txBox="1"/>
          <p:nvPr/>
        </p:nvSpPr>
        <p:spPr>
          <a:xfrm>
            <a:off x="673768" y="1477202"/>
            <a:ext cx="70264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Patients can book and cancel appointments at any time, reducing pressure on phone lines (NHS Digital, 2022).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3FB53D-EE16-B017-F4A2-6FB27E9F08BF}"/>
              </a:ext>
            </a:extLst>
          </p:cNvPr>
          <p:cNvSpPr txBox="1"/>
          <p:nvPr/>
        </p:nvSpPr>
        <p:spPr>
          <a:xfrm>
            <a:off x="673768" y="2362534"/>
            <a:ext cx="60458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In-app reminders help reduce “did not attend” appointments (NHS Digital, 2022).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6AD2AD-C96D-A82D-CBC2-61A81975974A}"/>
              </a:ext>
            </a:extLst>
          </p:cNvPr>
          <p:cNvSpPr txBox="1"/>
          <p:nvPr/>
        </p:nvSpPr>
        <p:spPr>
          <a:xfrm>
            <a:off x="673768" y="3247866"/>
            <a:ext cx="60458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Access to records and test results cuts routine admin calls and letters (NHS Digital, 2022).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544A2D-3356-4F6B-CB43-C879D9A2CEA7}"/>
              </a:ext>
            </a:extLst>
          </p:cNvPr>
          <p:cNvSpPr txBox="1"/>
          <p:nvPr/>
        </p:nvSpPr>
        <p:spPr>
          <a:xfrm>
            <a:off x="673768" y="4133198"/>
            <a:ext cx="6190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Secure NHS login supports safe identity checks across services (Health and Social Care Committee, 2023).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03C67D-3780-0FDB-364C-E11F0BD7A3A8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</p:spTree>
    <p:extLst>
      <p:ext uri="{BB962C8B-B14F-4D97-AF65-F5344CB8AC3E}">
        <p14:creationId xmlns:p14="http://schemas.microsoft.com/office/powerpoint/2010/main" val="3659219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agram of a phone with icons and symbols">
            <a:extLst>
              <a:ext uri="{FF2B5EF4-FFF2-40B4-BE49-F238E27FC236}">
                <a16:creationId xmlns:a16="http://schemas.microsoft.com/office/drawing/2014/main" id="{8449C6E9-C908-0C67-FA71-4393088CD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F166258-5394-0EB9-1D0C-B2826337DE17}"/>
              </a:ext>
            </a:extLst>
          </p:cNvPr>
          <p:cNvSpPr txBox="1"/>
          <p:nvPr/>
        </p:nvSpPr>
        <p:spPr>
          <a:xfrm>
            <a:off x="469983" y="313208"/>
            <a:ext cx="74716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Service Delivery – Benefits and Risks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17B1F8-4B9B-5552-ED34-6C85653999FA}"/>
              </a:ext>
            </a:extLst>
          </p:cNvPr>
          <p:cNvSpPr txBox="1"/>
          <p:nvPr/>
        </p:nvSpPr>
        <p:spPr>
          <a:xfrm>
            <a:off x="661737" y="1033169"/>
            <a:ext cx="21295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Efficiency gains: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AE22F5-6A8B-D240-D0B8-218D4B0A2A25}"/>
              </a:ext>
            </a:extLst>
          </p:cNvPr>
          <p:cNvSpPr txBox="1"/>
          <p:nvPr/>
        </p:nvSpPr>
        <p:spPr>
          <a:xfrm>
            <a:off x="1173079" y="1512332"/>
            <a:ext cx="8410074" cy="1703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Better capacity management and smoother appointment flows. 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(Health Innovation North West Coast, 2020).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Case study: digital appointment systems freed over 30,000 slots and saved &gt;£120,000 per year (Health Innovation North West Coast, 2020).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26BED6-098E-2202-A86E-B442D9A95DDD}"/>
              </a:ext>
            </a:extLst>
          </p:cNvPr>
          <p:cNvSpPr txBox="1"/>
          <p:nvPr/>
        </p:nvSpPr>
        <p:spPr>
          <a:xfrm>
            <a:off x="661737" y="3645045"/>
            <a:ext cx="27612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Risks and challenges: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EA738B3-B80B-811D-2F64-B5840372B544}"/>
              </a:ext>
            </a:extLst>
          </p:cNvPr>
          <p:cNvSpPr txBox="1"/>
          <p:nvPr/>
        </p:nvSpPr>
        <p:spPr>
          <a:xfrm>
            <a:off x="1173079" y="4124822"/>
            <a:ext cx="5745079" cy="1703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Technical issues (e.g. login failures, outages) block access and cause frustration (Reidy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Uneven IT infrastructure → variable app functions across practices (Greenhalgh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C88A5F-DFCF-E736-35E0-519922491993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</p:spTree>
    <p:extLst>
      <p:ext uri="{BB962C8B-B14F-4D97-AF65-F5344CB8AC3E}">
        <p14:creationId xmlns:p14="http://schemas.microsoft.com/office/powerpoint/2010/main" val="13152376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agram of a phone with icons and symbols">
            <a:extLst>
              <a:ext uri="{FF2B5EF4-FFF2-40B4-BE49-F238E27FC236}">
                <a16:creationId xmlns:a16="http://schemas.microsoft.com/office/drawing/2014/main" id="{8449C6E9-C908-0C67-FA71-4393088CD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4EEBA92-B3F9-C56F-0052-A547377397EA}"/>
              </a:ext>
            </a:extLst>
          </p:cNvPr>
          <p:cNvSpPr txBox="1"/>
          <p:nvPr/>
        </p:nvSpPr>
        <p:spPr>
          <a:xfrm>
            <a:off x="469983" y="313208"/>
            <a:ext cx="80310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Patients and Service Users – Benefits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A4C3AE-C30E-76FE-276D-582BF61BD98B}"/>
              </a:ext>
            </a:extLst>
          </p:cNvPr>
          <p:cNvSpPr txBox="1"/>
          <p:nvPr/>
        </p:nvSpPr>
        <p:spPr>
          <a:xfrm>
            <a:off x="715879" y="1119188"/>
            <a:ext cx="60939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24/7 access to appointments, prescriptions and records improves convenience (Day, 2023).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2CC6BF-985F-0ADA-99A7-81129C7356CD}"/>
              </a:ext>
            </a:extLst>
          </p:cNvPr>
          <p:cNvSpPr txBox="1"/>
          <p:nvPr/>
        </p:nvSpPr>
        <p:spPr>
          <a:xfrm>
            <a:off x="715880" y="1894974"/>
            <a:ext cx="1606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Helpful for: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3AB420-401E-E8E9-E144-6752335CA5B2}"/>
              </a:ext>
            </a:extLst>
          </p:cNvPr>
          <p:cNvSpPr txBox="1"/>
          <p:nvPr/>
        </p:nvSpPr>
        <p:spPr>
          <a:xfrm>
            <a:off x="1197142" y="2448426"/>
            <a:ext cx="4361447" cy="8720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People in full-time work (Day, 2023).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Parents and carers (Day, 2023).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B29A08-0F03-C72B-97CB-F554338105DA}"/>
              </a:ext>
            </a:extLst>
          </p:cNvPr>
          <p:cNvSpPr txBox="1"/>
          <p:nvPr/>
        </p:nvSpPr>
        <p:spPr>
          <a:xfrm>
            <a:off x="715879" y="3680201"/>
            <a:ext cx="59917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Access to records increases transparency and supports shared decision-making (Peek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2023).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2C91F16-D91D-2D33-28CD-64D2106C66C2}"/>
              </a:ext>
            </a:extLst>
          </p:cNvPr>
          <p:cNvSpPr txBox="1"/>
          <p:nvPr/>
        </p:nvSpPr>
        <p:spPr>
          <a:xfrm>
            <a:off x="715879" y="4564748"/>
            <a:ext cx="57631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During COVID-19, the app showed it could adapt quickly to national needs (Whitelaw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2020).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B0D6283-A087-BF33-EA18-1BA1B23A4F78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</p:spTree>
    <p:extLst>
      <p:ext uri="{BB962C8B-B14F-4D97-AF65-F5344CB8AC3E}">
        <p14:creationId xmlns:p14="http://schemas.microsoft.com/office/powerpoint/2010/main" val="3530372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agram of a phone with icons and symbols">
            <a:extLst>
              <a:ext uri="{FF2B5EF4-FFF2-40B4-BE49-F238E27FC236}">
                <a16:creationId xmlns:a16="http://schemas.microsoft.com/office/drawing/2014/main" id="{8449C6E9-C908-0C67-FA71-4393088CD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567A54D-12F8-F47C-7CC2-F025FDBF8B85}"/>
              </a:ext>
            </a:extLst>
          </p:cNvPr>
          <p:cNvSpPr txBox="1"/>
          <p:nvPr/>
        </p:nvSpPr>
        <p:spPr>
          <a:xfrm>
            <a:off x="469983" y="313208"/>
            <a:ext cx="77483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Patients and Service Users – Challenges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AC9318-7A0D-395E-1B62-10B7931FE62F}"/>
              </a:ext>
            </a:extLst>
          </p:cNvPr>
          <p:cNvSpPr txBox="1"/>
          <p:nvPr/>
        </p:nvSpPr>
        <p:spPr>
          <a:xfrm>
            <a:off x="697832" y="962796"/>
            <a:ext cx="2346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exclusion: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17E9B0-9DE3-CC4C-1593-FA7F8D8AAAA1}"/>
              </a:ext>
            </a:extLst>
          </p:cNvPr>
          <p:cNvSpPr txBox="1"/>
          <p:nvPr/>
        </p:nvSpPr>
        <p:spPr>
          <a:xfrm>
            <a:off x="1245268" y="1442354"/>
            <a:ext cx="6894095" cy="1703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Older adults, people in deprived areas and some minority communities use digital tools less (NHS Confederation, 2024).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Barriers include lack of smartphone, cost of data, low digital skills and language barriers (NHS Confederation, 2024).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C8E72B-CE41-A888-7C09-BF190BBC71FD}"/>
              </a:ext>
            </a:extLst>
          </p:cNvPr>
          <p:cNvSpPr txBox="1"/>
          <p:nvPr/>
        </p:nvSpPr>
        <p:spPr>
          <a:xfrm>
            <a:off x="697832" y="3255610"/>
            <a:ext cx="2440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Privacy and trust: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B06657-0C37-B6FA-C67F-D0F27D6E2F12}"/>
              </a:ext>
            </a:extLst>
          </p:cNvPr>
          <p:cNvSpPr txBox="1"/>
          <p:nvPr/>
        </p:nvSpPr>
        <p:spPr>
          <a:xfrm>
            <a:off x="1245268" y="3735168"/>
            <a:ext cx="94086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Concerns about data security and who can see their records (Greenhalgh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71623F-6253-21DB-759E-E21A780B0A64}"/>
              </a:ext>
            </a:extLst>
          </p:cNvPr>
          <p:cNvSpPr txBox="1"/>
          <p:nvPr/>
        </p:nvSpPr>
        <p:spPr>
          <a:xfrm>
            <a:off x="697832" y="4214726"/>
            <a:ext cx="2440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Misinterpretation: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387071-2DBB-65D0-1012-EA42D48C3AD7}"/>
              </a:ext>
            </a:extLst>
          </p:cNvPr>
          <p:cNvSpPr txBox="1"/>
          <p:nvPr/>
        </p:nvSpPr>
        <p:spPr>
          <a:xfrm>
            <a:off x="1245268" y="4694284"/>
            <a:ext cx="8927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Patients may see test results without explanation → anxiety or unnecessary urgent appointments (NHS Digital, 2022).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A44DBE-D94E-8A68-6CAC-0E6B89185318}"/>
              </a:ext>
            </a:extLst>
          </p:cNvPr>
          <p:cNvSpPr txBox="1"/>
          <p:nvPr/>
        </p:nvSpPr>
        <p:spPr>
          <a:xfrm>
            <a:off x="697832" y="5450841"/>
            <a:ext cx="71347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Evidence shows many people still prefer telephone or face-to-face contact, so digital options must not replace other routes (NHS England, 2019; NHS Digital, 2022).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E99158C-571E-CF11-FFDC-2272F2FAEB13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</p:spTree>
    <p:extLst>
      <p:ext uri="{BB962C8B-B14F-4D97-AF65-F5344CB8AC3E}">
        <p14:creationId xmlns:p14="http://schemas.microsoft.com/office/powerpoint/2010/main" val="12464532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agram of a phone with icons and symbols">
            <a:extLst>
              <a:ext uri="{FF2B5EF4-FFF2-40B4-BE49-F238E27FC236}">
                <a16:creationId xmlns:a16="http://schemas.microsoft.com/office/drawing/2014/main" id="{8449C6E9-C908-0C67-FA71-4393088CD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3BB6F3E-C551-4784-88DE-DC334F09D90D}"/>
              </a:ext>
            </a:extLst>
          </p:cNvPr>
          <p:cNvSpPr txBox="1"/>
          <p:nvPr/>
        </p:nvSpPr>
        <p:spPr>
          <a:xfrm>
            <a:off x="469983" y="313208"/>
            <a:ext cx="77483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Community and Public Health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523E57-0A7F-78C3-E764-A72AF1F64B13}"/>
              </a:ext>
            </a:extLst>
          </p:cNvPr>
          <p:cNvSpPr txBox="1"/>
          <p:nvPr/>
        </p:nvSpPr>
        <p:spPr>
          <a:xfrm>
            <a:off x="679784" y="897983"/>
            <a:ext cx="3717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Rural and underserved areas: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ED530D-6BDD-D3B5-E137-B0AA9DDF767B}"/>
              </a:ext>
            </a:extLst>
          </p:cNvPr>
          <p:cNvSpPr txBox="1"/>
          <p:nvPr/>
        </p:nvSpPr>
        <p:spPr>
          <a:xfrm>
            <a:off x="1209173" y="1267315"/>
            <a:ext cx="6376738" cy="1703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 can reduce travel and time costs for people far from services (Health and Social Care Committee, 2023).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But poor broadband and mobile coverage limit use, widening the digital divide (NHS Confederation, 2024).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DB2BD2-FCB5-F980-7082-8793FDF7D30E}"/>
              </a:ext>
            </a:extLst>
          </p:cNvPr>
          <p:cNvSpPr txBox="1"/>
          <p:nvPr/>
        </p:nvSpPr>
        <p:spPr>
          <a:xfrm>
            <a:off x="679784" y="3059668"/>
            <a:ext cx="2713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Families and carers: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F34C93-F1BB-E152-E197-2D70C79D741D}"/>
              </a:ext>
            </a:extLst>
          </p:cNvPr>
          <p:cNvSpPr txBox="1"/>
          <p:nvPr/>
        </p:nvSpPr>
        <p:spPr>
          <a:xfrm>
            <a:off x="1209173" y="3429000"/>
            <a:ext cx="9270332" cy="1287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Carers can help relatives manage appointments and prescriptions, with consent (Reidy et al., 2025).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Parents use the app to access vaccination records for schools and travel. (Day, 2023).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A7099C-A2EA-14E9-EFC1-7570032C9604}"/>
              </a:ext>
            </a:extLst>
          </p:cNvPr>
          <p:cNvSpPr txBox="1"/>
          <p:nvPr/>
        </p:nvSpPr>
        <p:spPr>
          <a:xfrm>
            <a:off x="679784" y="4805855"/>
            <a:ext cx="2075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Public health: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C86253E-F417-9A38-D440-AA2E4EA4721B}"/>
              </a:ext>
            </a:extLst>
          </p:cNvPr>
          <p:cNvSpPr txBox="1"/>
          <p:nvPr/>
        </p:nvSpPr>
        <p:spPr>
          <a:xfrm>
            <a:off x="1209173" y="5085864"/>
            <a:ext cx="9703468" cy="1703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During COVID-19, the app supported vaccine certification and national health messaging (Whitelaw et al., 2020).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future, it could support screening reminders and preventive health campaigns 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(NHS Confederation, 2024).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E7BB67A-1894-A82F-454C-6BA5F503F6B1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</p:spTree>
    <p:extLst>
      <p:ext uri="{BB962C8B-B14F-4D97-AF65-F5344CB8AC3E}">
        <p14:creationId xmlns:p14="http://schemas.microsoft.com/office/powerpoint/2010/main" val="11827681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agram of a phone with icons and symbols">
            <a:extLst>
              <a:ext uri="{FF2B5EF4-FFF2-40B4-BE49-F238E27FC236}">
                <a16:creationId xmlns:a16="http://schemas.microsoft.com/office/drawing/2014/main" id="{8449C6E9-C908-0C67-FA71-4393088CD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1970A28-0488-0AA0-C0F5-15BE97A77E0A}"/>
              </a:ext>
            </a:extLst>
          </p:cNvPr>
          <p:cNvSpPr txBox="1"/>
          <p:nvPr/>
        </p:nvSpPr>
        <p:spPr>
          <a:xfrm>
            <a:off x="469983" y="313208"/>
            <a:ext cx="83318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Community – Inequalities and Involvement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5CDD82-0559-8364-AA05-B9EB3F0B5AEA}"/>
              </a:ext>
            </a:extLst>
          </p:cNvPr>
          <p:cNvSpPr txBox="1"/>
          <p:nvPr/>
        </p:nvSpPr>
        <p:spPr>
          <a:xfrm>
            <a:off x="691816" y="1088858"/>
            <a:ext cx="71648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groups have been under-represented in design and testing (Greenhalgh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EE40B7-8DA0-5244-32A2-3A2BF24ADC5E}"/>
              </a:ext>
            </a:extLst>
          </p:cNvPr>
          <p:cNvSpPr txBox="1"/>
          <p:nvPr/>
        </p:nvSpPr>
        <p:spPr>
          <a:xfrm>
            <a:off x="691816" y="1859081"/>
            <a:ext cx="62684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Risk that existing inequalities in access to care are made worse by digital inequality (NHS Confederation, 2024).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704A9C-1B3A-753C-8BCF-ED335639419A}"/>
              </a:ext>
            </a:extLst>
          </p:cNvPr>
          <p:cNvSpPr txBox="1"/>
          <p:nvPr/>
        </p:nvSpPr>
        <p:spPr>
          <a:xfrm>
            <a:off x="691816" y="2925297"/>
            <a:ext cx="52758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Need to work more closely with: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B4F11EA-6E9F-64B3-D4E5-356C251F6FEE}"/>
              </a:ext>
            </a:extLst>
          </p:cNvPr>
          <p:cNvSpPr txBox="1"/>
          <p:nvPr/>
        </p:nvSpPr>
        <p:spPr>
          <a:xfrm>
            <a:off x="1497931" y="3488069"/>
            <a:ext cx="5847348" cy="1287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Older adults (NHS Confederation, 2024).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People in deprived communities 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(Reidy </a:t>
            </a:r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., 2025).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Minority ethnic groups 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(Reidy </a:t>
            </a:r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., 2025).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53FD0ED-1DBE-ACEF-58D4-FE67AFA4444A}"/>
              </a:ext>
            </a:extLst>
          </p:cNvPr>
          <p:cNvSpPr txBox="1"/>
          <p:nvPr/>
        </p:nvSpPr>
        <p:spPr>
          <a:xfrm>
            <a:off x="691816" y="4969041"/>
            <a:ext cx="66534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Community-based digital skills support can help more people use the NHS App safely and confidently (Reidy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299B453-00EB-DD91-5DEC-9E6293703DA7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</p:spTree>
    <p:extLst>
      <p:ext uri="{BB962C8B-B14F-4D97-AF65-F5344CB8AC3E}">
        <p14:creationId xmlns:p14="http://schemas.microsoft.com/office/powerpoint/2010/main" val="13457790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agram of a phone with icons and symbols">
            <a:extLst>
              <a:ext uri="{FF2B5EF4-FFF2-40B4-BE49-F238E27FC236}">
                <a16:creationId xmlns:a16="http://schemas.microsoft.com/office/drawing/2014/main" id="{8449C6E9-C908-0C67-FA71-4393088CD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221A22D-770A-2739-BFBF-36D633B0E8FD}"/>
              </a:ext>
            </a:extLst>
          </p:cNvPr>
          <p:cNvSpPr txBox="1"/>
          <p:nvPr/>
        </p:nvSpPr>
        <p:spPr>
          <a:xfrm>
            <a:off x="512094" y="313208"/>
            <a:ext cx="24777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2F0225-0B22-5944-F967-710E6F0FF9CA}"/>
              </a:ext>
            </a:extLst>
          </p:cNvPr>
          <p:cNvSpPr txBox="1"/>
          <p:nvPr/>
        </p:nvSpPr>
        <p:spPr>
          <a:xfrm>
            <a:off x="715879" y="1191126"/>
            <a:ext cx="67737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NHS App is a major digital innovation in UK health care (NHS England, 2019).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D8D4AE-9D6C-155E-3324-FF83DCF61EB1}"/>
              </a:ext>
            </a:extLst>
          </p:cNvPr>
          <p:cNvSpPr txBox="1"/>
          <p:nvPr/>
        </p:nvSpPr>
        <p:spPr>
          <a:xfrm>
            <a:off x="715880" y="2130600"/>
            <a:ext cx="8692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Workforce: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gains in efficiency but also new training needs and hidden workloads (Peek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2023; Reidy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831F3A-9634-54D3-E849-428DA1BC54F2}"/>
              </a:ext>
            </a:extLst>
          </p:cNvPr>
          <p:cNvSpPr txBox="1"/>
          <p:nvPr/>
        </p:nvSpPr>
        <p:spPr>
          <a:xfrm>
            <a:off x="715879" y="3064058"/>
            <a:ext cx="9131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Service delivery: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more streamlined and cost-effective, but dependent on reliable IT and investment (Health Innovation North West Coast, 2020; Greenhalgh et al., 2025).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8F890F-CF9C-BFC4-3959-32F10D267FC5}"/>
              </a:ext>
            </a:extLst>
          </p:cNvPr>
          <p:cNvSpPr txBox="1"/>
          <p:nvPr/>
        </p:nvSpPr>
        <p:spPr>
          <a:xfrm>
            <a:off x="715879" y="3929945"/>
            <a:ext cx="88732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Patients and communities: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improved convenience and empowerment, yet ongoing risks of digital exclusion and mistrust (NHS Confederation, 2024).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35C9D8-12C2-653C-DA53-62FF0F9D9B33}"/>
              </a:ext>
            </a:extLst>
          </p:cNvPr>
          <p:cNvSpPr txBox="1"/>
          <p:nvPr/>
        </p:nvSpPr>
        <p:spPr>
          <a:xfrm>
            <a:off x="715879" y="4795832"/>
            <a:ext cx="86386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Overall, the app has strong potential to support a more efficient, patient-centred and equitable system, if the challenges are actively managed.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9D61CB-3051-ED97-9893-87DD23BC7D0F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</p:spTree>
    <p:extLst>
      <p:ext uri="{BB962C8B-B14F-4D97-AF65-F5344CB8AC3E}">
        <p14:creationId xmlns:p14="http://schemas.microsoft.com/office/powerpoint/2010/main" val="3468944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agram of a phone with icons and symbols">
            <a:extLst>
              <a:ext uri="{FF2B5EF4-FFF2-40B4-BE49-F238E27FC236}">
                <a16:creationId xmlns:a16="http://schemas.microsoft.com/office/drawing/2014/main" id="{8449C6E9-C908-0C67-FA71-4393088CD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2126" y="313208"/>
            <a:ext cx="2529891" cy="22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8E6C7DA-ACC0-90A2-6CF4-7597D08143DC}"/>
              </a:ext>
            </a:extLst>
          </p:cNvPr>
          <p:cNvSpPr txBox="1"/>
          <p:nvPr/>
        </p:nvSpPr>
        <p:spPr>
          <a:xfrm>
            <a:off x="469983" y="313208"/>
            <a:ext cx="83318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Recommendations for Practice and Policy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FBB7CB-BC56-92F0-DD4B-059F5D5A1ACA}"/>
              </a:ext>
            </a:extLst>
          </p:cNvPr>
          <p:cNvSpPr txBox="1"/>
          <p:nvPr/>
        </p:nvSpPr>
        <p:spPr>
          <a:xfrm>
            <a:off x="721895" y="1010653"/>
            <a:ext cx="80370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ongoing digital training and protected learning time for staff (Greenhalgh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09FD9B-466E-4F59-19DB-17DCE5691D4A}"/>
              </a:ext>
            </a:extLst>
          </p:cNvPr>
          <p:cNvSpPr txBox="1"/>
          <p:nvPr/>
        </p:nvSpPr>
        <p:spPr>
          <a:xfrm>
            <a:off x="721894" y="1769654"/>
            <a:ext cx="75438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 local “digital champions” to support patients and colleagues (Reidy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C18978-D899-3059-B25D-71A62006625F}"/>
              </a:ext>
            </a:extLst>
          </p:cNvPr>
          <p:cNvSpPr txBox="1"/>
          <p:nvPr/>
        </p:nvSpPr>
        <p:spPr>
          <a:xfrm>
            <a:off x="721894" y="2528655"/>
            <a:ext cx="7261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Invest in IT infrastructure so all practices can use core app features reliably (Health and Social Care Committee, 2023).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DFAC27-2014-D07F-48DA-01760CD596F5}"/>
              </a:ext>
            </a:extLst>
          </p:cNvPr>
          <p:cNvSpPr txBox="1"/>
          <p:nvPr/>
        </p:nvSpPr>
        <p:spPr>
          <a:xfrm>
            <a:off x="721894" y="3287656"/>
            <a:ext cx="35312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Strengthen digital inclusion: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D0EF57F-912D-6AFD-9C40-C7E9DDDF306F}"/>
              </a:ext>
            </a:extLst>
          </p:cNvPr>
          <p:cNvSpPr txBox="1"/>
          <p:nvPr/>
        </p:nvSpPr>
        <p:spPr>
          <a:xfrm>
            <a:off x="1708483" y="3769658"/>
            <a:ext cx="9697454" cy="8720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Community-based training and support (Reidy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Clear alternatives (phone, face-to-face) for non-digital users (NHS Confederation, 2024).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A0CBA15-1E29-004F-584A-97873629A07E}"/>
              </a:ext>
            </a:extLst>
          </p:cNvPr>
          <p:cNvSpPr txBox="1"/>
          <p:nvPr/>
        </p:nvSpPr>
        <p:spPr>
          <a:xfrm>
            <a:off x="721894" y="4796844"/>
            <a:ext cx="9974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Increase co-operation with patients and carers in designing new features (Peek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2023).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503FE8F-768E-DCE2-B7AA-FD9E8F3702FB}"/>
              </a:ext>
            </a:extLst>
          </p:cNvPr>
          <p:cNvSpPr txBox="1"/>
          <p:nvPr/>
        </p:nvSpPr>
        <p:spPr>
          <a:xfrm>
            <a:off x="721894" y="5321328"/>
            <a:ext cx="91199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the app to support preventive public health campaigns, while monitoring inequalities (Whitelaw et al., 2020).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30F7C88-CB78-FCB4-C6AD-7B1A774119C1}"/>
              </a:ext>
            </a:extLst>
          </p:cNvPr>
          <p:cNvSpPr txBox="1"/>
          <p:nvPr/>
        </p:nvSpPr>
        <p:spPr>
          <a:xfrm>
            <a:off x="9450805" y="2571500"/>
            <a:ext cx="2201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Source: Spinney Hill Medical Centre, “NHS App” webpage (n.d.).</a:t>
            </a:r>
          </a:p>
        </p:txBody>
      </p:sp>
    </p:spTree>
    <p:extLst>
      <p:ext uri="{BB962C8B-B14F-4D97-AF65-F5344CB8AC3E}">
        <p14:creationId xmlns:p14="http://schemas.microsoft.com/office/powerpoint/2010/main" val="3129297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2A1B541-991E-C0E3-9F5F-BF471B5E6D5C}"/>
              </a:ext>
            </a:extLst>
          </p:cNvPr>
          <p:cNvSpPr txBox="1"/>
          <p:nvPr/>
        </p:nvSpPr>
        <p:spPr>
          <a:xfrm>
            <a:off x="475247" y="313208"/>
            <a:ext cx="8716879" cy="59936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Bef>
                <a:spcPts val="1800"/>
              </a:spcBef>
              <a:spcAft>
                <a:spcPts val="400"/>
              </a:spcAft>
            </a:pPr>
            <a:r>
              <a:rPr lang="en-GB" sz="36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Reference List</a:t>
            </a:r>
          </a:p>
          <a:p>
            <a:pPr marL="226695">
              <a:lnSpc>
                <a:spcPct val="150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Day, S. (2023). The NHS App after the Pandemic. NHS Digital. Available at: https://digital.nhs.uk/blog/transformation-blog/2023/the-nhs-app-after-the-pandemic. (Accessed: 5 October 2025).</a:t>
            </a:r>
          </a:p>
          <a:p>
            <a:pPr marL="226695">
              <a:lnSpc>
                <a:spcPct val="150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Greenhalgh, T., Clarke, A., Byng, R., Dakin, F., Faulkner, S., Hemmings, N., Hughes, G., Husain, L., Kalin, A.,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Ladds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E., MacIver, E., Moore, L., O’Rourke, S., Payne, R., Rosen, R.,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Rybczynska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-Bunt, S., Shaw, S.E.,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Veinot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T.C.,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Wieringa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S. and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Wherton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J. (2025). After the disruptive innovation: How remote and digital services were embedded, blended and abandoned in UK general practice – longitudinal study. Health and Social Care Delivery Research, pp.1–37. </a:t>
            </a:r>
          </a:p>
          <a:p>
            <a:pPr marL="226695">
              <a:lnSpc>
                <a:spcPct val="150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Health and Social Care Committee (2023).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Digital transformation in the NHS: Eighth Report of Session 2022–23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House of Commons. Available at: https://publications.parliament.uk/pa/cm5803/cmselect/cmhealth/223/report.html (Accessed: 3 October 2025).</a:t>
            </a:r>
          </a:p>
          <a:p>
            <a:pPr marL="226695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Health Innovation North West Coast (2020)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Digital appointment management case study: East Lancashire Hospitals NHS Trust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https://www.healthinnovationnwc.nhs.uk/media/Case%20Studies/Digital%20Appointment%20Management.pdf (Accessed: 3 October 2025).</a:t>
            </a:r>
          </a:p>
          <a:p>
            <a:pPr marL="226695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NHS Confederation (2024)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Digital exclusion in health and care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https://www.nhsconfed.org/publications/inclusive-digital-healthcare-what-you-need-know (Accessed: 4 October 2025).</a:t>
            </a:r>
          </a:p>
          <a:p>
            <a:pPr marL="226695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NHS Digital. (2022). What we learned from users. Available at: https://digital.nhs.uk/services/nhs-app/nhs-app-pilot-research-report/what-we-learned-from-users. (Accessed: 3 October 2025).</a:t>
            </a:r>
          </a:p>
          <a:p>
            <a:pPr marL="226695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NHS England (2019). 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NHS England» NHS App begins public rollout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England.nhs.uk. Available at: https://www.england.nhs.uk/2019/01/nhs-app-begins-public-rollout/. (Accessed: 5 October 2025).</a:t>
            </a:r>
          </a:p>
          <a:p>
            <a:pPr marL="226695">
              <a:lnSpc>
                <a:spcPct val="150000"/>
              </a:lnSpc>
              <a:spcAft>
                <a:spcPts val="800"/>
              </a:spcAft>
            </a:pPr>
            <a:endParaRPr lang="en-GB" sz="11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36616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C1D1FB3-CB32-7ADD-C721-4E9DC9D1D2C9}"/>
              </a:ext>
            </a:extLst>
          </p:cNvPr>
          <p:cNvSpPr txBox="1"/>
          <p:nvPr/>
        </p:nvSpPr>
        <p:spPr>
          <a:xfrm>
            <a:off x="469232" y="391026"/>
            <a:ext cx="8446168" cy="2400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6695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Peek, N., Sujan, M. and Scott, P. (2023). Digital health and care: emerging from pandemic times. 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BMJ Health &amp; Care Informatics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30(1), p.e100861. </a:t>
            </a:r>
          </a:p>
          <a:p>
            <a:pPr marL="226695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Reidy, C.,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Papoutsi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C., KC, S.,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Gudgin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B., Laverty, A.A., Greaves, F. and Powell, J. (2025). Qualitative evaluation of the implementation and national roll-out of the NHS App in England. 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BMC Medicine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23(1).</a:t>
            </a:r>
          </a:p>
          <a:p>
            <a:pPr marL="226695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Spinney Hill Medical Centre (n.d.)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NHS App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https://www.spinneyhillmc.co.uk/nhs-app/ (Accessed: 8 November 2025).</a:t>
            </a:r>
          </a:p>
          <a:p>
            <a:pPr marL="2286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Whitelaw, S., Mamas, M.A.,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Topol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E. and Spall, H.G.C.V. (2020). Applications of digital technology in COVID-19 pandemic planning and response. 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Lancet Digital Health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2(8), pp.435–440</a:t>
            </a:r>
          </a:p>
        </p:txBody>
      </p:sp>
    </p:spTree>
    <p:extLst>
      <p:ext uri="{BB962C8B-B14F-4D97-AF65-F5344CB8AC3E}">
        <p14:creationId xmlns:p14="http://schemas.microsoft.com/office/powerpoint/2010/main" val="1560316229"/>
      </p:ext>
    </p:extLst>
  </p:cSld>
  <p:clrMapOvr>
    <a:masterClrMapping/>
  </p:clrMapOvr>
</p:sld>
</file>

<file path=ppt/theme/theme1.xml><?xml version="1.0" encoding="utf-8"?>
<a:theme xmlns:a="http://schemas.openxmlformats.org/drawingml/2006/main" name="ModOverlayVTI">
  <a:themeElements>
    <a:clrScheme name="Custom 50">
      <a:dk1>
        <a:sysClr val="windowText" lastClr="000000"/>
      </a:dk1>
      <a:lt1>
        <a:srgbClr val="F4F2EC"/>
      </a:lt1>
      <a:dk2>
        <a:srgbClr val="09283F"/>
      </a:dk2>
      <a:lt2>
        <a:srgbClr val="FFFFFF"/>
      </a:lt2>
      <a:accent1>
        <a:srgbClr val="3C9A8F"/>
      </a:accent1>
      <a:accent2>
        <a:srgbClr val="18818C"/>
      </a:accent2>
      <a:accent3>
        <a:srgbClr val="800A2F"/>
      </a:accent3>
      <a:accent4>
        <a:srgbClr val="F6635C"/>
      </a:accent4>
      <a:accent5>
        <a:srgbClr val="F48E7C"/>
      </a:accent5>
      <a:accent6>
        <a:srgbClr val="DA9D16"/>
      </a:accent6>
      <a:hlink>
        <a:srgbClr val="ED621D"/>
      </a:hlink>
      <a:folHlink>
        <a:srgbClr val="A18A6D"/>
      </a:folHlink>
    </a:clrScheme>
    <a:fontScheme name="Elephant Arial Nova Light">
      <a:majorFont>
        <a:latin typeface="Elephant"/>
        <a:ea typeface=""/>
        <a:cs typeface=""/>
      </a:majorFont>
      <a:minorFont>
        <a:latin typeface="Arial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odOverlayVTI" id="{85202D65-63D3-4793-A090-FA8DF18DC0BE}" vid="{91924FCD-E846-48AE-B233-F25A78D18B8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Mod overlay</Template>
  <TotalTime>615</TotalTime>
  <Words>2101</Words>
  <Application>Microsoft Office PowerPoint</Application>
  <PresentationFormat>Widescreen</PresentationFormat>
  <Paragraphs>129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Arial Nova Light</vt:lpstr>
      <vt:lpstr>Elephant</vt:lpstr>
      <vt:lpstr>Symbol</vt:lpstr>
      <vt:lpstr>ModOverlayVTI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Shazad Shah</dc:creator>
  <cp:lastModifiedBy>Shazad Shah</cp:lastModifiedBy>
  <cp:revision>5</cp:revision>
  <cp:lastPrinted>2025-11-08T18:21:05Z</cp:lastPrinted>
  <dcterms:created xsi:type="dcterms:W3CDTF">2025-11-05T19:58:35Z</dcterms:created>
  <dcterms:modified xsi:type="dcterms:W3CDTF">2025-11-08T20:53:03Z</dcterms:modified>
</cp:coreProperties>
</file>