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4" Type="http://schemas.openxmlformats.org/officeDocument/2006/relationships/image" Target="../media/image11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svg"/><Relationship Id="rId1" Type="http://schemas.openxmlformats.org/officeDocument/2006/relationships/image" Target="../media/image15.svg"/><Relationship Id="rId4" Type="http://schemas.openxmlformats.org/officeDocument/2006/relationships/image" Target="../media/image18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4" Type="http://schemas.openxmlformats.org/officeDocument/2006/relationships/image" Target="../media/image11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svg"/><Relationship Id="rId1" Type="http://schemas.openxmlformats.org/officeDocument/2006/relationships/image" Target="../media/image15.svg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6_2">
  <dgm:title val=""/>
  <dgm:desc val=""/>
  <dgm:catLst>
    <dgm:cat type="accent6" pri="16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405903-650E-4064-AF60-BB49EB82946B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069C998-9422-49CC-A07D-255B73D92E5A}">
      <dgm:prSet custT="1"/>
      <dgm:spPr/>
      <dgm:t>
        <a:bodyPr/>
        <a:lstStyle/>
        <a:p>
          <a:r>
            <a:rPr lang="en-IN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Healthy meal preparation and delivery service based in the UK for busy professionals, students, families and fitness freaks (Núñez Rivas </a:t>
          </a:r>
          <a:r>
            <a:rPr lang="en-IN" sz="1600" i="1" dirty="0">
              <a:latin typeface="Times New Roman" panose="02020603050405020304" pitchFamily="18" charset="0"/>
              <a:cs typeface="Times New Roman" panose="02020603050405020304" pitchFamily="18" charset="0"/>
            </a:rPr>
            <a:t>et al.</a:t>
          </a:r>
          <a:r>
            <a:rPr lang="en-IN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2025).</a:t>
          </a:r>
          <a:endParaRPr lang="en-US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2425F6-09D3-4C06-8160-B2E371CAF393}" type="parTrans" cxnId="{B4617413-23ED-40EA-A039-B73A62E48B2E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9CE802-2536-455F-8FA9-D5F2F112105D}" type="sibTrans" cxnId="{B4617413-23ED-40EA-A039-B73A62E48B2E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09C9CB-2C41-4761-930C-B31573366921}">
      <dgm:prSet custT="1"/>
      <dgm:spPr/>
      <dgm:t>
        <a:bodyPr/>
        <a:lstStyle/>
        <a:p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Provides freshly prepared meals at a healthy balance, or items can be ordered in advance for flexible subscription and one-time delivery.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756062-A6F8-4D5C-9651-6D17E14F4A39}" type="parTrans" cxnId="{265D24E3-ABBE-437B-A0E2-CA0A0618922F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E86902-CD95-4B70-A035-F7D62C1AA0D4}" type="sibTrans" cxnId="{265D24E3-ABBE-437B-A0E2-CA0A0618922F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90AD3F-8CD5-4DE7-B872-0C171D3E027F}">
      <dgm:prSet custT="1"/>
      <dgm:spPr/>
      <dgm:t>
        <a:bodyPr/>
        <a:lstStyle/>
        <a:p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The mission is to ensure healthy eating is convenient, affordable and accessible.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5FF6AB-FC8F-4F2F-A5BD-5E0D212D8900}" type="parTrans" cxnId="{4D64D32E-2D14-4A82-9B52-A3A02CE5A5CC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775D7C-CC44-4B70-8503-AE4903F8A7B6}" type="sibTrans" cxnId="{4D64D32E-2D14-4A82-9B52-A3A02CE5A5CC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838E5E-4C04-4F0F-A0EC-1723E5949FD1}">
      <dgm:prSet custT="1"/>
      <dgm:spPr/>
      <dgm:t>
        <a:bodyPr/>
        <a:lstStyle/>
        <a:p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USP is personalised healthy meals delivered on time and eco-friendly. 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FE6E00-44B8-4762-A7FE-1230E73A048E}" type="parTrans" cxnId="{5933120E-B957-45B9-86D4-D7096FD3D5A2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70198E-3B3C-470E-908D-360182A4168F}" type="sibTrans" cxnId="{5933120E-B957-45B9-86D4-D7096FD3D5A2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530EFB-A806-4538-872C-13F430D7FF9D}">
      <dgm:prSet custT="1"/>
      <dgm:spPr/>
      <dgm:t>
        <a:bodyPr/>
        <a:lstStyle/>
        <a:p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The created logo of this company will symbolise fresh nutrition, healthy eating, sustainability and premium quality of meal to be delivered through its simple yet modern design. 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E0CE1A-0477-4F1A-9618-C0745CFA22C9}" type="parTrans" cxnId="{7403FD84-F8B1-49CF-9DE4-65A3DB2B4A3C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305961-C28B-4EB5-8C16-A85DB473066F}" type="sibTrans" cxnId="{7403FD84-F8B1-49CF-9DE4-65A3DB2B4A3C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B55748-D1C0-4529-8FD6-E6546046CDC8}" type="pres">
      <dgm:prSet presAssocID="{44405903-650E-4064-AF60-BB49EB82946B}" presName="vert0" presStyleCnt="0">
        <dgm:presLayoutVars>
          <dgm:dir/>
          <dgm:animOne val="branch"/>
          <dgm:animLvl val="lvl"/>
        </dgm:presLayoutVars>
      </dgm:prSet>
      <dgm:spPr/>
    </dgm:pt>
    <dgm:pt modelId="{46A45E35-1AD8-4429-9C7E-2E2187514632}" type="pres">
      <dgm:prSet presAssocID="{E069C998-9422-49CC-A07D-255B73D92E5A}" presName="thickLine" presStyleLbl="alignNode1" presStyleIdx="0" presStyleCnt="5"/>
      <dgm:spPr/>
    </dgm:pt>
    <dgm:pt modelId="{B01FB255-682D-4225-91A4-4302ACFB08D8}" type="pres">
      <dgm:prSet presAssocID="{E069C998-9422-49CC-A07D-255B73D92E5A}" presName="horz1" presStyleCnt="0"/>
      <dgm:spPr/>
    </dgm:pt>
    <dgm:pt modelId="{BCC22A2B-BBCF-4A02-95C0-74CD83E76E66}" type="pres">
      <dgm:prSet presAssocID="{E069C998-9422-49CC-A07D-255B73D92E5A}" presName="tx1" presStyleLbl="revTx" presStyleIdx="0" presStyleCnt="5"/>
      <dgm:spPr/>
    </dgm:pt>
    <dgm:pt modelId="{3E789F7E-3F85-44AF-AB3A-D384C6D90E40}" type="pres">
      <dgm:prSet presAssocID="{E069C998-9422-49CC-A07D-255B73D92E5A}" presName="vert1" presStyleCnt="0"/>
      <dgm:spPr/>
    </dgm:pt>
    <dgm:pt modelId="{0D5984A8-DD34-464F-8FDF-F49067436294}" type="pres">
      <dgm:prSet presAssocID="{2B09C9CB-2C41-4761-930C-B31573366921}" presName="thickLine" presStyleLbl="alignNode1" presStyleIdx="1" presStyleCnt="5"/>
      <dgm:spPr/>
    </dgm:pt>
    <dgm:pt modelId="{083CBF9E-D7A7-47DD-BB44-F99622C847A5}" type="pres">
      <dgm:prSet presAssocID="{2B09C9CB-2C41-4761-930C-B31573366921}" presName="horz1" presStyleCnt="0"/>
      <dgm:spPr/>
    </dgm:pt>
    <dgm:pt modelId="{F9CE2C0D-600E-4D67-9F1E-B7FDD87C6F45}" type="pres">
      <dgm:prSet presAssocID="{2B09C9CB-2C41-4761-930C-B31573366921}" presName="tx1" presStyleLbl="revTx" presStyleIdx="1" presStyleCnt="5"/>
      <dgm:spPr/>
    </dgm:pt>
    <dgm:pt modelId="{7AFF3641-8DED-42C8-AF9E-3321E4CBF726}" type="pres">
      <dgm:prSet presAssocID="{2B09C9CB-2C41-4761-930C-B31573366921}" presName="vert1" presStyleCnt="0"/>
      <dgm:spPr/>
    </dgm:pt>
    <dgm:pt modelId="{228D3395-90D3-4B96-B40E-FEA2C670A027}" type="pres">
      <dgm:prSet presAssocID="{3790AD3F-8CD5-4DE7-B872-0C171D3E027F}" presName="thickLine" presStyleLbl="alignNode1" presStyleIdx="2" presStyleCnt="5"/>
      <dgm:spPr/>
    </dgm:pt>
    <dgm:pt modelId="{6A3276A8-A26A-4636-86E4-31E82D25D2A6}" type="pres">
      <dgm:prSet presAssocID="{3790AD3F-8CD5-4DE7-B872-0C171D3E027F}" presName="horz1" presStyleCnt="0"/>
      <dgm:spPr/>
    </dgm:pt>
    <dgm:pt modelId="{98B04206-5041-4D32-9401-36F70D6CC9BD}" type="pres">
      <dgm:prSet presAssocID="{3790AD3F-8CD5-4DE7-B872-0C171D3E027F}" presName="tx1" presStyleLbl="revTx" presStyleIdx="2" presStyleCnt="5"/>
      <dgm:spPr/>
    </dgm:pt>
    <dgm:pt modelId="{58057431-BD00-4805-BA09-C37366D8CCAA}" type="pres">
      <dgm:prSet presAssocID="{3790AD3F-8CD5-4DE7-B872-0C171D3E027F}" presName="vert1" presStyleCnt="0"/>
      <dgm:spPr/>
    </dgm:pt>
    <dgm:pt modelId="{F787DD5A-5535-455A-ACA5-D43C231A43ED}" type="pres">
      <dgm:prSet presAssocID="{91838E5E-4C04-4F0F-A0EC-1723E5949FD1}" presName="thickLine" presStyleLbl="alignNode1" presStyleIdx="3" presStyleCnt="5"/>
      <dgm:spPr/>
    </dgm:pt>
    <dgm:pt modelId="{FA0E64A1-BCF7-41A8-B37C-32CC6AD4703B}" type="pres">
      <dgm:prSet presAssocID="{91838E5E-4C04-4F0F-A0EC-1723E5949FD1}" presName="horz1" presStyleCnt="0"/>
      <dgm:spPr/>
    </dgm:pt>
    <dgm:pt modelId="{C91880A8-AE0D-416E-8AB3-7C65BC8CE981}" type="pres">
      <dgm:prSet presAssocID="{91838E5E-4C04-4F0F-A0EC-1723E5949FD1}" presName="tx1" presStyleLbl="revTx" presStyleIdx="3" presStyleCnt="5"/>
      <dgm:spPr/>
    </dgm:pt>
    <dgm:pt modelId="{7F0ED38F-D31E-452E-8DA3-E1E09B18832D}" type="pres">
      <dgm:prSet presAssocID="{91838E5E-4C04-4F0F-A0EC-1723E5949FD1}" presName="vert1" presStyleCnt="0"/>
      <dgm:spPr/>
    </dgm:pt>
    <dgm:pt modelId="{8E814D48-BC7C-425C-80FF-C00AD07BB54B}" type="pres">
      <dgm:prSet presAssocID="{98530EFB-A806-4538-872C-13F430D7FF9D}" presName="thickLine" presStyleLbl="alignNode1" presStyleIdx="4" presStyleCnt="5"/>
      <dgm:spPr/>
    </dgm:pt>
    <dgm:pt modelId="{2804B041-4F0A-43B1-B316-E8970F46450F}" type="pres">
      <dgm:prSet presAssocID="{98530EFB-A806-4538-872C-13F430D7FF9D}" presName="horz1" presStyleCnt="0"/>
      <dgm:spPr/>
    </dgm:pt>
    <dgm:pt modelId="{C3BBA978-C45E-4394-B2EE-2A75DB127212}" type="pres">
      <dgm:prSet presAssocID="{98530EFB-A806-4538-872C-13F430D7FF9D}" presName="tx1" presStyleLbl="revTx" presStyleIdx="4" presStyleCnt="5"/>
      <dgm:spPr/>
    </dgm:pt>
    <dgm:pt modelId="{9CE883BF-83B9-46FA-9F15-7A3AC6A5C216}" type="pres">
      <dgm:prSet presAssocID="{98530EFB-A806-4538-872C-13F430D7FF9D}" presName="vert1" presStyleCnt="0"/>
      <dgm:spPr/>
    </dgm:pt>
  </dgm:ptLst>
  <dgm:cxnLst>
    <dgm:cxn modelId="{5933120E-B957-45B9-86D4-D7096FD3D5A2}" srcId="{44405903-650E-4064-AF60-BB49EB82946B}" destId="{91838E5E-4C04-4F0F-A0EC-1723E5949FD1}" srcOrd="3" destOrd="0" parTransId="{2DFE6E00-44B8-4762-A7FE-1230E73A048E}" sibTransId="{0B70198E-3B3C-470E-908D-360182A4168F}"/>
    <dgm:cxn modelId="{B4617413-23ED-40EA-A039-B73A62E48B2E}" srcId="{44405903-650E-4064-AF60-BB49EB82946B}" destId="{E069C998-9422-49CC-A07D-255B73D92E5A}" srcOrd="0" destOrd="0" parTransId="{842425F6-09D3-4C06-8160-B2E371CAF393}" sibTransId="{839CE802-2536-455F-8FA9-D5F2F112105D}"/>
    <dgm:cxn modelId="{C7CEB124-FB3F-4F66-A78D-2E10AAC59E6F}" type="presOf" srcId="{98530EFB-A806-4538-872C-13F430D7FF9D}" destId="{C3BBA978-C45E-4394-B2EE-2A75DB127212}" srcOrd="0" destOrd="0" presId="urn:microsoft.com/office/officeart/2008/layout/LinedList"/>
    <dgm:cxn modelId="{5F22BC2E-C5B2-4846-88D2-01A4E956EA7A}" type="presOf" srcId="{44405903-650E-4064-AF60-BB49EB82946B}" destId="{9BB55748-D1C0-4529-8FD6-E6546046CDC8}" srcOrd="0" destOrd="0" presId="urn:microsoft.com/office/officeart/2008/layout/LinedList"/>
    <dgm:cxn modelId="{4D64D32E-2D14-4A82-9B52-A3A02CE5A5CC}" srcId="{44405903-650E-4064-AF60-BB49EB82946B}" destId="{3790AD3F-8CD5-4DE7-B872-0C171D3E027F}" srcOrd="2" destOrd="0" parTransId="{7B5FF6AB-FC8F-4F2F-A5BD-5E0D212D8900}" sibTransId="{BE775D7C-CC44-4B70-8503-AE4903F8A7B6}"/>
    <dgm:cxn modelId="{A0F1AC44-0009-4682-8D4A-8348AE8F44EF}" type="presOf" srcId="{3790AD3F-8CD5-4DE7-B872-0C171D3E027F}" destId="{98B04206-5041-4D32-9401-36F70D6CC9BD}" srcOrd="0" destOrd="0" presId="urn:microsoft.com/office/officeart/2008/layout/LinedList"/>
    <dgm:cxn modelId="{5CC8F271-6D9B-4594-9CBE-25CABA5E52A2}" type="presOf" srcId="{E069C998-9422-49CC-A07D-255B73D92E5A}" destId="{BCC22A2B-BBCF-4A02-95C0-74CD83E76E66}" srcOrd="0" destOrd="0" presId="urn:microsoft.com/office/officeart/2008/layout/LinedList"/>
    <dgm:cxn modelId="{E03F2A74-5857-481B-8FC0-561F9FC51DE8}" type="presOf" srcId="{91838E5E-4C04-4F0F-A0EC-1723E5949FD1}" destId="{C91880A8-AE0D-416E-8AB3-7C65BC8CE981}" srcOrd="0" destOrd="0" presId="urn:microsoft.com/office/officeart/2008/layout/LinedList"/>
    <dgm:cxn modelId="{7403FD84-F8B1-49CF-9DE4-65A3DB2B4A3C}" srcId="{44405903-650E-4064-AF60-BB49EB82946B}" destId="{98530EFB-A806-4538-872C-13F430D7FF9D}" srcOrd="4" destOrd="0" parTransId="{8BE0CE1A-0477-4F1A-9618-C0745CFA22C9}" sibTransId="{D2305961-C28B-4EB5-8C16-A85DB473066F}"/>
    <dgm:cxn modelId="{75FC0994-4D8F-4710-A5B4-D7A0BE469C09}" type="presOf" srcId="{2B09C9CB-2C41-4761-930C-B31573366921}" destId="{F9CE2C0D-600E-4D67-9F1E-B7FDD87C6F45}" srcOrd="0" destOrd="0" presId="urn:microsoft.com/office/officeart/2008/layout/LinedList"/>
    <dgm:cxn modelId="{265D24E3-ABBE-437B-A0E2-CA0A0618922F}" srcId="{44405903-650E-4064-AF60-BB49EB82946B}" destId="{2B09C9CB-2C41-4761-930C-B31573366921}" srcOrd="1" destOrd="0" parTransId="{F3756062-A6F8-4D5C-9651-6D17E14F4A39}" sibTransId="{79E86902-CD95-4B70-A035-F7D62C1AA0D4}"/>
    <dgm:cxn modelId="{A855BA04-F288-4919-91EB-E0F28BB514C3}" type="presParOf" srcId="{9BB55748-D1C0-4529-8FD6-E6546046CDC8}" destId="{46A45E35-1AD8-4429-9C7E-2E2187514632}" srcOrd="0" destOrd="0" presId="urn:microsoft.com/office/officeart/2008/layout/LinedList"/>
    <dgm:cxn modelId="{C898F7D4-413A-4D4D-9037-5E48306A29DD}" type="presParOf" srcId="{9BB55748-D1C0-4529-8FD6-E6546046CDC8}" destId="{B01FB255-682D-4225-91A4-4302ACFB08D8}" srcOrd="1" destOrd="0" presId="urn:microsoft.com/office/officeart/2008/layout/LinedList"/>
    <dgm:cxn modelId="{6A0BFCF3-43CC-4399-A6DC-E2386BAD7EB8}" type="presParOf" srcId="{B01FB255-682D-4225-91A4-4302ACFB08D8}" destId="{BCC22A2B-BBCF-4A02-95C0-74CD83E76E66}" srcOrd="0" destOrd="0" presId="urn:microsoft.com/office/officeart/2008/layout/LinedList"/>
    <dgm:cxn modelId="{F7A95B09-2E2A-4C4F-9365-8EFCF2C8A167}" type="presParOf" srcId="{B01FB255-682D-4225-91A4-4302ACFB08D8}" destId="{3E789F7E-3F85-44AF-AB3A-D384C6D90E40}" srcOrd="1" destOrd="0" presId="urn:microsoft.com/office/officeart/2008/layout/LinedList"/>
    <dgm:cxn modelId="{E22D17B4-F227-4D6C-BDA0-376AD2E220E6}" type="presParOf" srcId="{9BB55748-D1C0-4529-8FD6-E6546046CDC8}" destId="{0D5984A8-DD34-464F-8FDF-F49067436294}" srcOrd="2" destOrd="0" presId="urn:microsoft.com/office/officeart/2008/layout/LinedList"/>
    <dgm:cxn modelId="{85B90F1C-FC12-4078-92AB-CD10BA301EC5}" type="presParOf" srcId="{9BB55748-D1C0-4529-8FD6-E6546046CDC8}" destId="{083CBF9E-D7A7-47DD-BB44-F99622C847A5}" srcOrd="3" destOrd="0" presId="urn:microsoft.com/office/officeart/2008/layout/LinedList"/>
    <dgm:cxn modelId="{00FD7F59-A1F5-48A3-9A6A-5AB5A4889113}" type="presParOf" srcId="{083CBF9E-D7A7-47DD-BB44-F99622C847A5}" destId="{F9CE2C0D-600E-4D67-9F1E-B7FDD87C6F45}" srcOrd="0" destOrd="0" presId="urn:microsoft.com/office/officeart/2008/layout/LinedList"/>
    <dgm:cxn modelId="{FBDB8B38-8077-4D48-934E-1F0DECF01465}" type="presParOf" srcId="{083CBF9E-D7A7-47DD-BB44-F99622C847A5}" destId="{7AFF3641-8DED-42C8-AF9E-3321E4CBF726}" srcOrd="1" destOrd="0" presId="urn:microsoft.com/office/officeart/2008/layout/LinedList"/>
    <dgm:cxn modelId="{FDF5F639-6F0D-4DC9-88AF-4E0F60F468FA}" type="presParOf" srcId="{9BB55748-D1C0-4529-8FD6-E6546046CDC8}" destId="{228D3395-90D3-4B96-B40E-FEA2C670A027}" srcOrd="4" destOrd="0" presId="urn:microsoft.com/office/officeart/2008/layout/LinedList"/>
    <dgm:cxn modelId="{1E3B146B-955C-4DD6-AFCF-2DD54D1A638F}" type="presParOf" srcId="{9BB55748-D1C0-4529-8FD6-E6546046CDC8}" destId="{6A3276A8-A26A-4636-86E4-31E82D25D2A6}" srcOrd="5" destOrd="0" presId="urn:microsoft.com/office/officeart/2008/layout/LinedList"/>
    <dgm:cxn modelId="{7FF4EA98-8219-40CB-B273-082A0A4507A5}" type="presParOf" srcId="{6A3276A8-A26A-4636-86E4-31E82D25D2A6}" destId="{98B04206-5041-4D32-9401-36F70D6CC9BD}" srcOrd="0" destOrd="0" presId="urn:microsoft.com/office/officeart/2008/layout/LinedList"/>
    <dgm:cxn modelId="{0D6E0F96-F129-40C2-9012-07814AF1DBC5}" type="presParOf" srcId="{6A3276A8-A26A-4636-86E4-31E82D25D2A6}" destId="{58057431-BD00-4805-BA09-C37366D8CCAA}" srcOrd="1" destOrd="0" presId="urn:microsoft.com/office/officeart/2008/layout/LinedList"/>
    <dgm:cxn modelId="{DD840736-FE28-45D6-B473-4324D57D8646}" type="presParOf" srcId="{9BB55748-D1C0-4529-8FD6-E6546046CDC8}" destId="{F787DD5A-5535-455A-ACA5-D43C231A43ED}" srcOrd="6" destOrd="0" presId="urn:microsoft.com/office/officeart/2008/layout/LinedList"/>
    <dgm:cxn modelId="{5C871931-8795-4FA8-9E7C-CD8F573E03A0}" type="presParOf" srcId="{9BB55748-D1C0-4529-8FD6-E6546046CDC8}" destId="{FA0E64A1-BCF7-41A8-B37C-32CC6AD4703B}" srcOrd="7" destOrd="0" presId="urn:microsoft.com/office/officeart/2008/layout/LinedList"/>
    <dgm:cxn modelId="{4868CB7C-2759-4604-BFB4-ADDEB83F4EAB}" type="presParOf" srcId="{FA0E64A1-BCF7-41A8-B37C-32CC6AD4703B}" destId="{C91880A8-AE0D-416E-8AB3-7C65BC8CE981}" srcOrd="0" destOrd="0" presId="urn:microsoft.com/office/officeart/2008/layout/LinedList"/>
    <dgm:cxn modelId="{7E81BD1A-CFEE-4FCB-8603-256198994CD2}" type="presParOf" srcId="{FA0E64A1-BCF7-41A8-B37C-32CC6AD4703B}" destId="{7F0ED38F-D31E-452E-8DA3-E1E09B18832D}" srcOrd="1" destOrd="0" presId="urn:microsoft.com/office/officeart/2008/layout/LinedList"/>
    <dgm:cxn modelId="{26218EA8-F45F-4CC8-AB8B-F38AFC5765C1}" type="presParOf" srcId="{9BB55748-D1C0-4529-8FD6-E6546046CDC8}" destId="{8E814D48-BC7C-425C-80FF-C00AD07BB54B}" srcOrd="8" destOrd="0" presId="urn:microsoft.com/office/officeart/2008/layout/LinedList"/>
    <dgm:cxn modelId="{7565353E-4D7B-4779-8D8E-F54AAF3DAE2D}" type="presParOf" srcId="{9BB55748-D1C0-4529-8FD6-E6546046CDC8}" destId="{2804B041-4F0A-43B1-B316-E8970F46450F}" srcOrd="9" destOrd="0" presId="urn:microsoft.com/office/officeart/2008/layout/LinedList"/>
    <dgm:cxn modelId="{762987C5-35D9-4344-98FE-4A4F5465F968}" type="presParOf" srcId="{2804B041-4F0A-43B1-B316-E8970F46450F}" destId="{C3BBA978-C45E-4394-B2EE-2A75DB127212}" srcOrd="0" destOrd="0" presId="urn:microsoft.com/office/officeart/2008/layout/LinedList"/>
    <dgm:cxn modelId="{5FE3BCDF-B9D1-4A90-9107-2270E63591EC}" type="presParOf" srcId="{2804B041-4F0A-43B1-B316-E8970F46450F}" destId="{9CE883BF-83B9-46FA-9F15-7A3AC6A5C21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AA4E11A-16BA-4340-98D8-3C7B6D042F91}" type="doc">
      <dgm:prSet loTypeId="urn:microsoft.com/office/officeart/2005/8/layout/vList2" loCatId="list" qsTypeId="urn:microsoft.com/office/officeart/2005/8/quickstyle/simple2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4055F53B-FC15-4089-9F59-3019A86CF994}">
      <dgm:prSet custT="1"/>
      <dgm:spPr/>
      <dgm:t>
        <a:bodyPr/>
        <a:lstStyle/>
        <a:p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Business and increasing health awareness in the UK is driving the need to have food available that is convenient and also healthy (Amiri and Hasan, 2023).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863A2C8-8CFE-4BC7-B464-B2E4D19175B6}" type="parTrans" cxnId="{9805A3D7-1F30-4454-B568-F76EF803069B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4C00D5-DA95-495A-859A-F59AE1FA7062}" type="sibTrans" cxnId="{9805A3D7-1F30-4454-B568-F76EF803069B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C59BFC-1589-4B5F-A120-C7937E38E4D5}">
      <dgm:prSet custT="1"/>
      <dgm:spPr/>
      <dgm:t>
        <a:bodyPr/>
        <a:lstStyle/>
        <a:p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The customers targeted range from cosmeticians and university students to young families and health-minded individuals.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CF4493-DA69-427F-8390-4DA9F5EC80F5}" type="parTrans" cxnId="{8970EACF-CE1F-4219-B539-8CF0FFBE1E47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7911A6-025F-493C-8AC6-AB2CB1C3D37D}" type="sibTrans" cxnId="{8970EACF-CE1F-4219-B539-8CF0FFBE1E47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AC3CF1-7695-4205-B957-595BE0C41179}">
      <dgm:prSet custT="1"/>
      <dgm:spPr/>
      <dgm:t>
        <a:bodyPr/>
        <a:lstStyle/>
        <a:p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Personalised meal plans, flexible subscription plans, and transparent information on nutrition provide a competitive edge.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497416-88EB-48E2-A9DD-52FFAA1DAB39}" type="parTrans" cxnId="{29DDB9FC-9B13-4E85-80B7-A9087FA6AC4E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498786-B8B9-4C4E-9CD9-890F0358DEE1}" type="sibTrans" cxnId="{29DDB9FC-9B13-4E85-80B7-A9087FA6AC4E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B8BBAF-B9C6-4D8D-BB51-3DF091EDD4B4}">
      <dgm:prSet custT="1"/>
      <dgm:spPr/>
      <dgm:t>
        <a:bodyPr/>
        <a:lstStyle/>
        <a:p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Some of the major players are HelloFresh and Mindful Chef, which run a similar kind of business concept and companies like Tesco and Deliveroo give indirect competition. 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1925D1-0B63-429D-B179-49E934479D54}" type="parTrans" cxnId="{75934BDC-5EBE-48FA-9F7E-728F158A566F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68AE75-1B93-4CE8-8119-3B1D4DE2A09C}" type="sibTrans" cxnId="{75934BDC-5EBE-48FA-9F7E-728F158A566F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BF03BD-0945-4250-9653-2BEAE798695B}" type="pres">
      <dgm:prSet presAssocID="{CAA4E11A-16BA-4340-98D8-3C7B6D042F91}" presName="linear" presStyleCnt="0">
        <dgm:presLayoutVars>
          <dgm:animLvl val="lvl"/>
          <dgm:resizeHandles val="exact"/>
        </dgm:presLayoutVars>
      </dgm:prSet>
      <dgm:spPr/>
    </dgm:pt>
    <dgm:pt modelId="{7BB3EC8E-C10E-4BC6-855B-6EBA652F2E49}" type="pres">
      <dgm:prSet presAssocID="{4055F53B-FC15-4089-9F59-3019A86CF99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BA581636-E3F2-4E36-A0A0-76FDB09533AA}" type="pres">
      <dgm:prSet presAssocID="{064C00D5-DA95-495A-859A-F59AE1FA7062}" presName="spacer" presStyleCnt="0"/>
      <dgm:spPr/>
    </dgm:pt>
    <dgm:pt modelId="{B38CA09F-3A10-4AA9-8B17-C2BC19E12715}" type="pres">
      <dgm:prSet presAssocID="{75C59BFC-1589-4B5F-A120-C7937E38E4D5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2C8AEA8-99E3-43FA-A04F-E9513B3D5F93}" type="pres">
      <dgm:prSet presAssocID="{D67911A6-025F-493C-8AC6-AB2CB1C3D37D}" presName="spacer" presStyleCnt="0"/>
      <dgm:spPr/>
    </dgm:pt>
    <dgm:pt modelId="{ED79AE8B-F646-4C8E-B157-0667F6335911}" type="pres">
      <dgm:prSet presAssocID="{72AC3CF1-7695-4205-B957-595BE0C4117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486AA42-125D-4805-AB32-A840A5460DD5}" type="pres">
      <dgm:prSet presAssocID="{34498786-B8B9-4C4E-9CD9-890F0358DEE1}" presName="spacer" presStyleCnt="0"/>
      <dgm:spPr/>
    </dgm:pt>
    <dgm:pt modelId="{E6C7C7A0-E5B6-4950-84BA-88D3F84B8C08}" type="pres">
      <dgm:prSet presAssocID="{F5B8BBAF-B9C6-4D8D-BB51-3DF091EDD4B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F87808D-E977-4380-82D3-0A26524EA3AD}" type="presOf" srcId="{CAA4E11A-16BA-4340-98D8-3C7B6D042F91}" destId="{B4BF03BD-0945-4250-9653-2BEAE798695B}" srcOrd="0" destOrd="0" presId="urn:microsoft.com/office/officeart/2005/8/layout/vList2"/>
    <dgm:cxn modelId="{B8F3B9A7-4A15-40E3-A11A-F06CA718EEDB}" type="presOf" srcId="{72AC3CF1-7695-4205-B957-595BE0C41179}" destId="{ED79AE8B-F646-4C8E-B157-0667F6335911}" srcOrd="0" destOrd="0" presId="urn:microsoft.com/office/officeart/2005/8/layout/vList2"/>
    <dgm:cxn modelId="{1574CCB4-DD3A-480F-B9B1-EA416AB0E887}" type="presOf" srcId="{F5B8BBAF-B9C6-4D8D-BB51-3DF091EDD4B4}" destId="{E6C7C7A0-E5B6-4950-84BA-88D3F84B8C08}" srcOrd="0" destOrd="0" presId="urn:microsoft.com/office/officeart/2005/8/layout/vList2"/>
    <dgm:cxn modelId="{E5E2E9CA-318A-4A13-B828-AC816FB53319}" type="presOf" srcId="{75C59BFC-1589-4B5F-A120-C7937E38E4D5}" destId="{B38CA09F-3A10-4AA9-8B17-C2BC19E12715}" srcOrd="0" destOrd="0" presId="urn:microsoft.com/office/officeart/2005/8/layout/vList2"/>
    <dgm:cxn modelId="{8970EACF-CE1F-4219-B539-8CF0FFBE1E47}" srcId="{CAA4E11A-16BA-4340-98D8-3C7B6D042F91}" destId="{75C59BFC-1589-4B5F-A120-C7937E38E4D5}" srcOrd="1" destOrd="0" parTransId="{54CF4493-DA69-427F-8390-4DA9F5EC80F5}" sibTransId="{D67911A6-025F-493C-8AC6-AB2CB1C3D37D}"/>
    <dgm:cxn modelId="{9805A3D7-1F30-4454-B568-F76EF803069B}" srcId="{CAA4E11A-16BA-4340-98D8-3C7B6D042F91}" destId="{4055F53B-FC15-4089-9F59-3019A86CF994}" srcOrd="0" destOrd="0" parTransId="{B863A2C8-8CFE-4BC7-B464-B2E4D19175B6}" sibTransId="{064C00D5-DA95-495A-859A-F59AE1FA7062}"/>
    <dgm:cxn modelId="{75934BDC-5EBE-48FA-9F7E-728F158A566F}" srcId="{CAA4E11A-16BA-4340-98D8-3C7B6D042F91}" destId="{F5B8BBAF-B9C6-4D8D-BB51-3DF091EDD4B4}" srcOrd="3" destOrd="0" parTransId="{7E1925D1-0B63-429D-B179-49E934479D54}" sibTransId="{6268AE75-1B93-4CE8-8119-3B1D4DE2A09C}"/>
    <dgm:cxn modelId="{D5AB06E4-4CDD-4051-917A-F1B1C9D48C08}" type="presOf" srcId="{4055F53B-FC15-4089-9F59-3019A86CF994}" destId="{7BB3EC8E-C10E-4BC6-855B-6EBA652F2E49}" srcOrd="0" destOrd="0" presId="urn:microsoft.com/office/officeart/2005/8/layout/vList2"/>
    <dgm:cxn modelId="{29DDB9FC-9B13-4E85-80B7-A9087FA6AC4E}" srcId="{CAA4E11A-16BA-4340-98D8-3C7B6D042F91}" destId="{72AC3CF1-7695-4205-B957-595BE0C41179}" srcOrd="2" destOrd="0" parTransId="{F8497416-88EB-48E2-A9DD-52FFAA1DAB39}" sibTransId="{34498786-B8B9-4C4E-9CD9-890F0358DEE1}"/>
    <dgm:cxn modelId="{86191805-6D92-434A-B591-4A859FFC4C86}" type="presParOf" srcId="{B4BF03BD-0945-4250-9653-2BEAE798695B}" destId="{7BB3EC8E-C10E-4BC6-855B-6EBA652F2E49}" srcOrd="0" destOrd="0" presId="urn:microsoft.com/office/officeart/2005/8/layout/vList2"/>
    <dgm:cxn modelId="{55BAAAFE-7F4E-4965-B3C0-45B954B19D77}" type="presParOf" srcId="{B4BF03BD-0945-4250-9653-2BEAE798695B}" destId="{BA581636-E3F2-4E36-A0A0-76FDB09533AA}" srcOrd="1" destOrd="0" presId="urn:microsoft.com/office/officeart/2005/8/layout/vList2"/>
    <dgm:cxn modelId="{096341A0-D72D-4B99-8B18-6AFA47D84695}" type="presParOf" srcId="{B4BF03BD-0945-4250-9653-2BEAE798695B}" destId="{B38CA09F-3A10-4AA9-8B17-C2BC19E12715}" srcOrd="2" destOrd="0" presId="urn:microsoft.com/office/officeart/2005/8/layout/vList2"/>
    <dgm:cxn modelId="{C5B4CB0B-18A9-452D-9F00-462628F87957}" type="presParOf" srcId="{B4BF03BD-0945-4250-9653-2BEAE798695B}" destId="{12C8AEA8-99E3-43FA-A04F-E9513B3D5F93}" srcOrd="3" destOrd="0" presId="urn:microsoft.com/office/officeart/2005/8/layout/vList2"/>
    <dgm:cxn modelId="{5BF56234-3FC4-4C99-8A84-378E25353A4A}" type="presParOf" srcId="{B4BF03BD-0945-4250-9653-2BEAE798695B}" destId="{ED79AE8B-F646-4C8E-B157-0667F6335911}" srcOrd="4" destOrd="0" presId="urn:microsoft.com/office/officeart/2005/8/layout/vList2"/>
    <dgm:cxn modelId="{4A78A750-869F-4550-AD6C-AAA958E71BE8}" type="presParOf" srcId="{B4BF03BD-0945-4250-9653-2BEAE798695B}" destId="{0486AA42-125D-4805-AB32-A840A5460DD5}" srcOrd="5" destOrd="0" presId="urn:microsoft.com/office/officeart/2005/8/layout/vList2"/>
    <dgm:cxn modelId="{11088241-AC0E-433A-9A58-1571700E8EBF}" type="presParOf" srcId="{B4BF03BD-0945-4250-9653-2BEAE798695B}" destId="{E6C7C7A0-E5B6-4950-84BA-88D3F84B8C0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43F3348-644C-4EEF-B4CF-48D27350529D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6_2" csCatId="accent6" phldr="1"/>
      <dgm:spPr/>
      <dgm:t>
        <a:bodyPr/>
        <a:lstStyle/>
        <a:p>
          <a:endParaRPr lang="en-US"/>
        </a:p>
      </dgm:t>
    </dgm:pt>
    <dgm:pt modelId="{084FC1AA-C918-481F-9CB0-92D0E736039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Products are fresh, ready-to-eat healthy food with a variety of choices.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3E900D-21EA-4D19-B3F8-1407CB294EAA}" type="parTrans" cxnId="{AF811D6A-9A32-4F3F-84E2-99422084D8D1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1CC012-41D0-4BF5-A55E-9C5A23770A83}" type="sibTrans" cxnId="{AF811D6A-9A32-4F3F-84E2-99422084D8D1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037ECC-0521-47F1-9E80-EBD9F500A4F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Price would be cost-competitive, value-based pricing with discounted subscription rates (weekly/monthly).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D40BD0-0052-4DF6-BFE2-DDB2F33F39C7}" type="parTrans" cxnId="{F16BB34D-358E-49DC-B204-42B6AC45E4E1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79FD2E-7CA5-485D-80EB-112B21378085}" type="sibTrans" cxnId="{F16BB34D-358E-49DC-B204-42B6AC45E4E1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A41A61-1A30-4DFE-8E22-5864DC2221A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Place: Online via the company website and then have the product delivered at home or workplace (Chen </a:t>
          </a:r>
          <a:r>
            <a:rPr lang="en-IN" sz="1600" i="1">
              <a:latin typeface="Times New Roman" panose="02020603050405020304" pitchFamily="18" charset="0"/>
              <a:cs typeface="Times New Roman" panose="02020603050405020304" pitchFamily="18" charset="0"/>
            </a:rPr>
            <a:t>et al. </a:t>
          </a:r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2026).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DF23E1-E648-499C-ADB8-E751B66ECC4B}" type="parTrans" cxnId="{CFC15540-2750-433F-8221-4774F3F11277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7E6151-6257-48B0-B36F-890F612CD974}" type="sibTrans" cxnId="{CFC15540-2750-433F-8221-4774F3F11277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6C7E25-14E4-4AF6-B7A5-88D5359E3C7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Promotion: SEO, social advertising, Google Ads, social influencers, referral programs, and loyalty incentives. 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CF231C-B85C-4898-A352-C2EE1E762526}" type="parTrans" cxnId="{E61D333E-3833-46BC-8068-4CE6FC9AF9CF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9A57F5-F2C5-43EB-9CCA-FA63E05100B6}" type="sibTrans" cxnId="{E61D333E-3833-46BC-8068-4CE6FC9AF9CF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387AD7-09E0-450E-94BB-9AAD12318117}" type="pres">
      <dgm:prSet presAssocID="{D43F3348-644C-4EEF-B4CF-48D27350529D}" presName="root" presStyleCnt="0">
        <dgm:presLayoutVars>
          <dgm:dir/>
          <dgm:resizeHandles val="exact"/>
        </dgm:presLayoutVars>
      </dgm:prSet>
      <dgm:spPr/>
    </dgm:pt>
    <dgm:pt modelId="{A551E3F2-1A69-4FC6-99B5-09A0166A0168}" type="pres">
      <dgm:prSet presAssocID="{084FC1AA-C918-481F-9CB0-92D0E7360394}" presName="compNode" presStyleCnt="0"/>
      <dgm:spPr/>
    </dgm:pt>
    <dgm:pt modelId="{385723AC-B649-476B-AC5A-F5BE381DA4DE}" type="pres">
      <dgm:prSet presAssocID="{084FC1AA-C918-481F-9CB0-92D0E7360394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ruit Bowl"/>
        </a:ext>
      </dgm:extLst>
    </dgm:pt>
    <dgm:pt modelId="{47A0D049-8C59-49A5-890E-21958F3096A5}" type="pres">
      <dgm:prSet presAssocID="{084FC1AA-C918-481F-9CB0-92D0E7360394}" presName="spaceRect" presStyleCnt="0"/>
      <dgm:spPr/>
    </dgm:pt>
    <dgm:pt modelId="{6C6FC48C-025F-460D-8F85-A015DEEEC538}" type="pres">
      <dgm:prSet presAssocID="{084FC1AA-C918-481F-9CB0-92D0E7360394}" presName="textRect" presStyleLbl="revTx" presStyleIdx="0" presStyleCnt="4">
        <dgm:presLayoutVars>
          <dgm:chMax val="1"/>
          <dgm:chPref val="1"/>
        </dgm:presLayoutVars>
      </dgm:prSet>
      <dgm:spPr/>
    </dgm:pt>
    <dgm:pt modelId="{92A2DD8B-459D-4520-B95F-3B0A5AB2D19E}" type="pres">
      <dgm:prSet presAssocID="{FA1CC012-41D0-4BF5-A55E-9C5A23770A83}" presName="sibTrans" presStyleCnt="0"/>
      <dgm:spPr/>
    </dgm:pt>
    <dgm:pt modelId="{768CCDA5-C3A9-446F-8ACE-2A87DBA01505}" type="pres">
      <dgm:prSet presAssocID="{FA037ECC-0521-47F1-9E80-EBD9F500A4FA}" presName="compNode" presStyleCnt="0"/>
      <dgm:spPr/>
    </dgm:pt>
    <dgm:pt modelId="{7BC4136B-1326-4798-A6BA-9C66739C5862}" type="pres">
      <dgm:prSet presAssocID="{FA037ECC-0521-47F1-9E80-EBD9F500A4FA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Yuan"/>
        </a:ext>
      </dgm:extLst>
    </dgm:pt>
    <dgm:pt modelId="{F69CF658-65C8-4F75-9823-7C83A7946626}" type="pres">
      <dgm:prSet presAssocID="{FA037ECC-0521-47F1-9E80-EBD9F500A4FA}" presName="spaceRect" presStyleCnt="0"/>
      <dgm:spPr/>
    </dgm:pt>
    <dgm:pt modelId="{359C657D-CE2E-473C-9F9F-320EE288D87D}" type="pres">
      <dgm:prSet presAssocID="{FA037ECC-0521-47F1-9E80-EBD9F500A4FA}" presName="textRect" presStyleLbl="revTx" presStyleIdx="1" presStyleCnt="4">
        <dgm:presLayoutVars>
          <dgm:chMax val="1"/>
          <dgm:chPref val="1"/>
        </dgm:presLayoutVars>
      </dgm:prSet>
      <dgm:spPr/>
    </dgm:pt>
    <dgm:pt modelId="{6C90D478-7A66-4A18-8494-5C35F7BA8054}" type="pres">
      <dgm:prSet presAssocID="{3879FD2E-7CA5-485D-80EB-112B21378085}" presName="sibTrans" presStyleCnt="0"/>
      <dgm:spPr/>
    </dgm:pt>
    <dgm:pt modelId="{95404AFF-70A3-479B-97B1-96BFBA2115F3}" type="pres">
      <dgm:prSet presAssocID="{8DA41A61-1A30-4DFE-8E22-5864DC2221AC}" presName="compNode" presStyleCnt="0"/>
      <dgm:spPr/>
    </dgm:pt>
    <dgm:pt modelId="{FAB5F24B-5085-4CA7-B41C-E5573D22F526}" type="pres">
      <dgm:prSet presAssocID="{8DA41A61-1A30-4DFE-8E22-5864DC2221AC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apanese Dolls"/>
        </a:ext>
      </dgm:extLst>
    </dgm:pt>
    <dgm:pt modelId="{48F3446D-AD43-4D49-9CDC-E1425560CE36}" type="pres">
      <dgm:prSet presAssocID="{8DA41A61-1A30-4DFE-8E22-5864DC2221AC}" presName="spaceRect" presStyleCnt="0"/>
      <dgm:spPr/>
    </dgm:pt>
    <dgm:pt modelId="{49E2D7DD-C662-4A2A-85AF-DBF523B365EE}" type="pres">
      <dgm:prSet presAssocID="{8DA41A61-1A30-4DFE-8E22-5864DC2221AC}" presName="textRect" presStyleLbl="revTx" presStyleIdx="2" presStyleCnt="4">
        <dgm:presLayoutVars>
          <dgm:chMax val="1"/>
          <dgm:chPref val="1"/>
        </dgm:presLayoutVars>
      </dgm:prSet>
      <dgm:spPr/>
    </dgm:pt>
    <dgm:pt modelId="{5A60A9D3-A560-434D-A4E0-BD82C168CEF4}" type="pres">
      <dgm:prSet presAssocID="{8F7E6151-6257-48B0-B36F-890F612CD974}" presName="sibTrans" presStyleCnt="0"/>
      <dgm:spPr/>
    </dgm:pt>
    <dgm:pt modelId="{98F3ADCC-48FE-4B9B-8E82-7E487FCEB0DC}" type="pres">
      <dgm:prSet presAssocID="{CD6C7E25-14E4-4AF6-B7A5-88D5359E3C7E}" presName="compNode" presStyleCnt="0"/>
      <dgm:spPr/>
    </dgm:pt>
    <dgm:pt modelId="{429A83E8-C8E3-4BE8-901A-86CC79205E68}" type="pres">
      <dgm:prSet presAssocID="{CD6C7E25-14E4-4AF6-B7A5-88D5359E3C7E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dvertising"/>
        </a:ext>
      </dgm:extLst>
    </dgm:pt>
    <dgm:pt modelId="{A79F5CE0-1AA5-4FED-B2D9-A07E9CFC57A8}" type="pres">
      <dgm:prSet presAssocID="{CD6C7E25-14E4-4AF6-B7A5-88D5359E3C7E}" presName="spaceRect" presStyleCnt="0"/>
      <dgm:spPr/>
    </dgm:pt>
    <dgm:pt modelId="{47A0377C-041A-4B4E-8846-7F1E2DD36B6E}" type="pres">
      <dgm:prSet presAssocID="{CD6C7E25-14E4-4AF6-B7A5-88D5359E3C7E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88EC5907-7C83-4777-B7BF-37120BE32426}" type="presOf" srcId="{8DA41A61-1A30-4DFE-8E22-5864DC2221AC}" destId="{49E2D7DD-C662-4A2A-85AF-DBF523B365EE}" srcOrd="0" destOrd="0" presId="urn:microsoft.com/office/officeart/2018/2/layout/IconLabelList"/>
    <dgm:cxn modelId="{E61D333E-3833-46BC-8068-4CE6FC9AF9CF}" srcId="{D43F3348-644C-4EEF-B4CF-48D27350529D}" destId="{CD6C7E25-14E4-4AF6-B7A5-88D5359E3C7E}" srcOrd="3" destOrd="0" parTransId="{B4CF231C-B85C-4898-A352-C2EE1E762526}" sibTransId="{E99A57F5-F2C5-43EB-9CCA-FA63E05100B6}"/>
    <dgm:cxn modelId="{CFC15540-2750-433F-8221-4774F3F11277}" srcId="{D43F3348-644C-4EEF-B4CF-48D27350529D}" destId="{8DA41A61-1A30-4DFE-8E22-5864DC2221AC}" srcOrd="2" destOrd="0" parTransId="{E9DF23E1-E648-499C-ADB8-E751B66ECC4B}" sibTransId="{8F7E6151-6257-48B0-B36F-890F612CD974}"/>
    <dgm:cxn modelId="{AF811D6A-9A32-4F3F-84E2-99422084D8D1}" srcId="{D43F3348-644C-4EEF-B4CF-48D27350529D}" destId="{084FC1AA-C918-481F-9CB0-92D0E7360394}" srcOrd="0" destOrd="0" parTransId="{C13E900D-21EA-4D19-B3F8-1407CB294EAA}" sibTransId="{FA1CC012-41D0-4BF5-A55E-9C5A23770A83}"/>
    <dgm:cxn modelId="{F16BB34D-358E-49DC-B204-42B6AC45E4E1}" srcId="{D43F3348-644C-4EEF-B4CF-48D27350529D}" destId="{FA037ECC-0521-47F1-9E80-EBD9F500A4FA}" srcOrd="1" destOrd="0" parTransId="{BFD40BD0-0052-4DF6-BFE2-DDB2F33F39C7}" sibTransId="{3879FD2E-7CA5-485D-80EB-112B21378085}"/>
    <dgm:cxn modelId="{EEE46998-22AA-4F0C-9F4B-5DA8462BBCDF}" type="presOf" srcId="{CD6C7E25-14E4-4AF6-B7A5-88D5359E3C7E}" destId="{47A0377C-041A-4B4E-8846-7F1E2DD36B6E}" srcOrd="0" destOrd="0" presId="urn:microsoft.com/office/officeart/2018/2/layout/IconLabelList"/>
    <dgm:cxn modelId="{9FC9ADBD-3A38-4352-A6B6-8EA4DE386083}" type="presOf" srcId="{FA037ECC-0521-47F1-9E80-EBD9F500A4FA}" destId="{359C657D-CE2E-473C-9F9F-320EE288D87D}" srcOrd="0" destOrd="0" presId="urn:microsoft.com/office/officeart/2018/2/layout/IconLabelList"/>
    <dgm:cxn modelId="{81865EF0-8DD4-465D-8330-D8AF5F8763BA}" type="presOf" srcId="{084FC1AA-C918-481F-9CB0-92D0E7360394}" destId="{6C6FC48C-025F-460D-8F85-A015DEEEC538}" srcOrd="0" destOrd="0" presId="urn:microsoft.com/office/officeart/2018/2/layout/IconLabelList"/>
    <dgm:cxn modelId="{D1E9B0F3-A8F1-41CA-A699-94D180F94052}" type="presOf" srcId="{D43F3348-644C-4EEF-B4CF-48D27350529D}" destId="{D6387AD7-09E0-450E-94BB-9AAD12318117}" srcOrd="0" destOrd="0" presId="urn:microsoft.com/office/officeart/2018/2/layout/IconLabelList"/>
    <dgm:cxn modelId="{8522465F-555B-4FFA-8611-0F21ABB5C12E}" type="presParOf" srcId="{D6387AD7-09E0-450E-94BB-9AAD12318117}" destId="{A551E3F2-1A69-4FC6-99B5-09A0166A0168}" srcOrd="0" destOrd="0" presId="urn:microsoft.com/office/officeart/2018/2/layout/IconLabelList"/>
    <dgm:cxn modelId="{6138C45A-11AA-4D39-A3BC-2E7D5BB1955E}" type="presParOf" srcId="{A551E3F2-1A69-4FC6-99B5-09A0166A0168}" destId="{385723AC-B649-476B-AC5A-F5BE381DA4DE}" srcOrd="0" destOrd="0" presId="urn:microsoft.com/office/officeart/2018/2/layout/IconLabelList"/>
    <dgm:cxn modelId="{2289F5DA-B5E0-4315-8789-FB51BCDB3DC1}" type="presParOf" srcId="{A551E3F2-1A69-4FC6-99B5-09A0166A0168}" destId="{47A0D049-8C59-49A5-890E-21958F3096A5}" srcOrd="1" destOrd="0" presId="urn:microsoft.com/office/officeart/2018/2/layout/IconLabelList"/>
    <dgm:cxn modelId="{0A4617F1-B096-42EA-851C-3990F71D6F4F}" type="presParOf" srcId="{A551E3F2-1A69-4FC6-99B5-09A0166A0168}" destId="{6C6FC48C-025F-460D-8F85-A015DEEEC538}" srcOrd="2" destOrd="0" presId="urn:microsoft.com/office/officeart/2018/2/layout/IconLabelList"/>
    <dgm:cxn modelId="{D14BDB31-52B7-4509-B3DF-B5696A6D856C}" type="presParOf" srcId="{D6387AD7-09E0-450E-94BB-9AAD12318117}" destId="{92A2DD8B-459D-4520-B95F-3B0A5AB2D19E}" srcOrd="1" destOrd="0" presId="urn:microsoft.com/office/officeart/2018/2/layout/IconLabelList"/>
    <dgm:cxn modelId="{4B556B12-8FF9-48CD-8E1E-99B984551816}" type="presParOf" srcId="{D6387AD7-09E0-450E-94BB-9AAD12318117}" destId="{768CCDA5-C3A9-446F-8ACE-2A87DBA01505}" srcOrd="2" destOrd="0" presId="urn:microsoft.com/office/officeart/2018/2/layout/IconLabelList"/>
    <dgm:cxn modelId="{221BFD35-FD30-460B-9EEA-19197C931C53}" type="presParOf" srcId="{768CCDA5-C3A9-446F-8ACE-2A87DBA01505}" destId="{7BC4136B-1326-4798-A6BA-9C66739C5862}" srcOrd="0" destOrd="0" presId="urn:microsoft.com/office/officeart/2018/2/layout/IconLabelList"/>
    <dgm:cxn modelId="{43C3EB9C-4D75-40E4-A1BD-0ABA6EA75CC2}" type="presParOf" srcId="{768CCDA5-C3A9-446F-8ACE-2A87DBA01505}" destId="{F69CF658-65C8-4F75-9823-7C83A7946626}" srcOrd="1" destOrd="0" presId="urn:microsoft.com/office/officeart/2018/2/layout/IconLabelList"/>
    <dgm:cxn modelId="{C1F28218-0907-4A68-A764-4AD28A6019E6}" type="presParOf" srcId="{768CCDA5-C3A9-446F-8ACE-2A87DBA01505}" destId="{359C657D-CE2E-473C-9F9F-320EE288D87D}" srcOrd="2" destOrd="0" presId="urn:microsoft.com/office/officeart/2018/2/layout/IconLabelList"/>
    <dgm:cxn modelId="{03836B16-0904-4F9C-BFF6-48D17F00D483}" type="presParOf" srcId="{D6387AD7-09E0-450E-94BB-9AAD12318117}" destId="{6C90D478-7A66-4A18-8494-5C35F7BA8054}" srcOrd="3" destOrd="0" presId="urn:microsoft.com/office/officeart/2018/2/layout/IconLabelList"/>
    <dgm:cxn modelId="{A3D1E0DC-9EAF-49F9-952C-5813CD59BC4F}" type="presParOf" srcId="{D6387AD7-09E0-450E-94BB-9AAD12318117}" destId="{95404AFF-70A3-479B-97B1-96BFBA2115F3}" srcOrd="4" destOrd="0" presId="urn:microsoft.com/office/officeart/2018/2/layout/IconLabelList"/>
    <dgm:cxn modelId="{C50EC9C9-A2A4-46C6-9E95-D32BBBBF7DF7}" type="presParOf" srcId="{95404AFF-70A3-479B-97B1-96BFBA2115F3}" destId="{FAB5F24B-5085-4CA7-B41C-E5573D22F526}" srcOrd="0" destOrd="0" presId="urn:microsoft.com/office/officeart/2018/2/layout/IconLabelList"/>
    <dgm:cxn modelId="{10A8158B-2EF9-4B19-8E64-64A43BDC0904}" type="presParOf" srcId="{95404AFF-70A3-479B-97B1-96BFBA2115F3}" destId="{48F3446D-AD43-4D49-9CDC-E1425560CE36}" srcOrd="1" destOrd="0" presId="urn:microsoft.com/office/officeart/2018/2/layout/IconLabelList"/>
    <dgm:cxn modelId="{0312913E-BAB1-4B96-AD1D-B79036B83394}" type="presParOf" srcId="{95404AFF-70A3-479B-97B1-96BFBA2115F3}" destId="{49E2D7DD-C662-4A2A-85AF-DBF523B365EE}" srcOrd="2" destOrd="0" presId="urn:microsoft.com/office/officeart/2018/2/layout/IconLabelList"/>
    <dgm:cxn modelId="{6A34ECA5-6408-453C-867B-0DDDD28263B9}" type="presParOf" srcId="{D6387AD7-09E0-450E-94BB-9AAD12318117}" destId="{5A60A9D3-A560-434D-A4E0-BD82C168CEF4}" srcOrd="5" destOrd="0" presId="urn:microsoft.com/office/officeart/2018/2/layout/IconLabelList"/>
    <dgm:cxn modelId="{7BC91D9B-9140-4D76-BFB5-EC9C9A7ADCFC}" type="presParOf" srcId="{D6387AD7-09E0-450E-94BB-9AAD12318117}" destId="{98F3ADCC-48FE-4B9B-8E82-7E487FCEB0DC}" srcOrd="6" destOrd="0" presId="urn:microsoft.com/office/officeart/2018/2/layout/IconLabelList"/>
    <dgm:cxn modelId="{2E7B986C-CBDF-4D27-9215-B8051C75B3FA}" type="presParOf" srcId="{98F3ADCC-48FE-4B9B-8E82-7E487FCEB0DC}" destId="{429A83E8-C8E3-4BE8-901A-86CC79205E68}" srcOrd="0" destOrd="0" presId="urn:microsoft.com/office/officeart/2018/2/layout/IconLabelList"/>
    <dgm:cxn modelId="{403D90B0-0117-4381-8452-E6FB580E1678}" type="presParOf" srcId="{98F3ADCC-48FE-4B9B-8E82-7E487FCEB0DC}" destId="{A79F5CE0-1AA5-4FED-B2D9-A07E9CFC57A8}" srcOrd="1" destOrd="0" presId="urn:microsoft.com/office/officeart/2018/2/layout/IconLabelList"/>
    <dgm:cxn modelId="{3ACF6971-FE21-496E-BA59-140D99486D88}" type="presParOf" srcId="{98F3ADCC-48FE-4B9B-8E82-7E487FCEB0DC}" destId="{47A0377C-041A-4B4E-8846-7F1E2DD36B6E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E870B6A-E329-4315-8380-2866A15ADBA4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018DC41-5331-48FF-8B77-2A74867546B1}">
      <dgm:prSet custT="1"/>
      <dgm:spPr/>
      <dgm:t>
        <a:bodyPr/>
        <a:lstStyle/>
        <a:p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Strengths of this company would be personalised healthy food and meals, subscription-based food service, and sustainable packaging.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0628CD-5FA5-4B4A-AAFE-1116D40CBBF7}" type="parTrans" cxnId="{F05211DA-BE4F-49DF-9278-C4F5D17B7ACF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BE6431-6D6D-4E57-B27E-759A05E862AA}" type="sibTrans" cxnId="{F05211DA-BE4F-49DF-9278-C4F5D17B7ACF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625CB1-F1C7-41E2-96FC-2ABB3ED2E87E}">
      <dgm:prSet custT="1"/>
      <dgm:spPr/>
      <dgm:t>
        <a:bodyPr/>
        <a:lstStyle/>
        <a:p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Weaknesses of this company would be expensive operations, little brand recognition, not a wide variety available.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8791C0-5224-44CF-8493-351356B8361C}" type="parTrans" cxnId="{14AF5538-61EA-41FF-A6EA-E1D86C0791EA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F8C9C5-2409-4DB2-B796-7857AFD6F61E}" type="sibTrans" cxnId="{14AF5538-61EA-41FF-A6EA-E1D86C0791EA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FEA288-752D-4719-B659-B0D0E34B61E5}">
      <dgm:prSet custT="1"/>
      <dgm:spPr/>
      <dgm:t>
        <a:bodyPr/>
        <a:lstStyle/>
        <a:p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Opportunities of this company would be the expansion of the healthy eating food market, the rise of online ordering for food, and corporate wellness programs (Market Data Forecast, 2025).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A47D69-A10D-414E-806C-DFBA3664FFEB}" type="parTrans" cxnId="{06D82645-6C6C-4EF7-BAED-CE2C16C83B46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016B4F-70B8-4093-BBDE-6ADAE3BF3682}" type="sibTrans" cxnId="{06D82645-6C6C-4EF7-BAED-CE2C16C83B46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262EA0-5542-4B0B-880A-3D62AAD20D62}">
      <dgm:prSet custT="1"/>
      <dgm:spPr/>
      <dgm:t>
        <a:bodyPr/>
        <a:lstStyle/>
        <a:p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Threats of this company include intense competition, financial instability, and increased food and delivery price fluctuations. 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5F84C3-A388-46A5-BED5-931233BDD0E0}" type="parTrans" cxnId="{4C68903B-9CFA-43D5-A641-06E83B05BB90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ADA1D8-E353-4631-82B8-720A0109426F}" type="sibTrans" cxnId="{4C68903B-9CFA-43D5-A641-06E83B05BB90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EFF008-182F-46B6-A9B7-CE744522E8D8}" type="pres">
      <dgm:prSet presAssocID="{1E870B6A-E329-4315-8380-2866A15ADBA4}" presName="vert0" presStyleCnt="0">
        <dgm:presLayoutVars>
          <dgm:dir/>
          <dgm:animOne val="branch"/>
          <dgm:animLvl val="lvl"/>
        </dgm:presLayoutVars>
      </dgm:prSet>
      <dgm:spPr/>
    </dgm:pt>
    <dgm:pt modelId="{45C0AB65-041F-412F-9E0F-630DE110A575}" type="pres">
      <dgm:prSet presAssocID="{A018DC41-5331-48FF-8B77-2A74867546B1}" presName="thickLine" presStyleLbl="alignNode1" presStyleIdx="0" presStyleCnt="4"/>
      <dgm:spPr/>
    </dgm:pt>
    <dgm:pt modelId="{A1F20DBF-D529-4818-9A72-9D715117759B}" type="pres">
      <dgm:prSet presAssocID="{A018DC41-5331-48FF-8B77-2A74867546B1}" presName="horz1" presStyleCnt="0"/>
      <dgm:spPr/>
    </dgm:pt>
    <dgm:pt modelId="{B326A7C0-59BE-4A9C-8350-31EA59E2A54C}" type="pres">
      <dgm:prSet presAssocID="{A018DC41-5331-48FF-8B77-2A74867546B1}" presName="tx1" presStyleLbl="revTx" presStyleIdx="0" presStyleCnt="4"/>
      <dgm:spPr/>
    </dgm:pt>
    <dgm:pt modelId="{6686A4BD-E7D6-4916-8AE9-EFC511C2ED3A}" type="pres">
      <dgm:prSet presAssocID="{A018DC41-5331-48FF-8B77-2A74867546B1}" presName="vert1" presStyleCnt="0"/>
      <dgm:spPr/>
    </dgm:pt>
    <dgm:pt modelId="{8AB46E24-8413-467B-8900-8D7A1C95978A}" type="pres">
      <dgm:prSet presAssocID="{C0625CB1-F1C7-41E2-96FC-2ABB3ED2E87E}" presName="thickLine" presStyleLbl="alignNode1" presStyleIdx="1" presStyleCnt="4"/>
      <dgm:spPr/>
    </dgm:pt>
    <dgm:pt modelId="{61648443-8711-47B3-9231-0AB316BABA16}" type="pres">
      <dgm:prSet presAssocID="{C0625CB1-F1C7-41E2-96FC-2ABB3ED2E87E}" presName="horz1" presStyleCnt="0"/>
      <dgm:spPr/>
    </dgm:pt>
    <dgm:pt modelId="{4FFEA543-3E42-4C73-B9EC-255DD689920A}" type="pres">
      <dgm:prSet presAssocID="{C0625CB1-F1C7-41E2-96FC-2ABB3ED2E87E}" presName="tx1" presStyleLbl="revTx" presStyleIdx="1" presStyleCnt="4"/>
      <dgm:spPr/>
    </dgm:pt>
    <dgm:pt modelId="{718D2D65-5CB0-47E8-A3E1-517051EF3D94}" type="pres">
      <dgm:prSet presAssocID="{C0625CB1-F1C7-41E2-96FC-2ABB3ED2E87E}" presName="vert1" presStyleCnt="0"/>
      <dgm:spPr/>
    </dgm:pt>
    <dgm:pt modelId="{A536D53B-671F-4C59-BB1F-B8B25E2C4F1B}" type="pres">
      <dgm:prSet presAssocID="{A5FEA288-752D-4719-B659-B0D0E34B61E5}" presName="thickLine" presStyleLbl="alignNode1" presStyleIdx="2" presStyleCnt="4"/>
      <dgm:spPr/>
    </dgm:pt>
    <dgm:pt modelId="{E249C978-8965-4C78-8FB0-D4DADFCC0447}" type="pres">
      <dgm:prSet presAssocID="{A5FEA288-752D-4719-B659-B0D0E34B61E5}" presName="horz1" presStyleCnt="0"/>
      <dgm:spPr/>
    </dgm:pt>
    <dgm:pt modelId="{14BA62DB-E391-49B6-A659-12B12F70AA35}" type="pres">
      <dgm:prSet presAssocID="{A5FEA288-752D-4719-B659-B0D0E34B61E5}" presName="tx1" presStyleLbl="revTx" presStyleIdx="2" presStyleCnt="4"/>
      <dgm:spPr/>
    </dgm:pt>
    <dgm:pt modelId="{9DC9B305-54B6-4E54-8E91-011E6693C24E}" type="pres">
      <dgm:prSet presAssocID="{A5FEA288-752D-4719-B659-B0D0E34B61E5}" presName="vert1" presStyleCnt="0"/>
      <dgm:spPr/>
    </dgm:pt>
    <dgm:pt modelId="{60A3D546-03EF-4F2D-B785-C41327B07B5A}" type="pres">
      <dgm:prSet presAssocID="{62262EA0-5542-4B0B-880A-3D62AAD20D62}" presName="thickLine" presStyleLbl="alignNode1" presStyleIdx="3" presStyleCnt="4"/>
      <dgm:spPr/>
    </dgm:pt>
    <dgm:pt modelId="{719480E1-B7B7-46D1-A07F-56A948D414CF}" type="pres">
      <dgm:prSet presAssocID="{62262EA0-5542-4B0B-880A-3D62AAD20D62}" presName="horz1" presStyleCnt="0"/>
      <dgm:spPr/>
    </dgm:pt>
    <dgm:pt modelId="{C74BD07C-2513-49F1-8682-75700373DC31}" type="pres">
      <dgm:prSet presAssocID="{62262EA0-5542-4B0B-880A-3D62AAD20D62}" presName="tx1" presStyleLbl="revTx" presStyleIdx="3" presStyleCnt="4"/>
      <dgm:spPr/>
    </dgm:pt>
    <dgm:pt modelId="{5C96E47E-BBBF-414F-9B66-CB19109E6405}" type="pres">
      <dgm:prSet presAssocID="{62262EA0-5542-4B0B-880A-3D62AAD20D62}" presName="vert1" presStyleCnt="0"/>
      <dgm:spPr/>
    </dgm:pt>
  </dgm:ptLst>
  <dgm:cxnLst>
    <dgm:cxn modelId="{BF371E0F-63E7-4BFF-A27C-59843B964685}" type="presOf" srcId="{C0625CB1-F1C7-41E2-96FC-2ABB3ED2E87E}" destId="{4FFEA543-3E42-4C73-B9EC-255DD689920A}" srcOrd="0" destOrd="0" presId="urn:microsoft.com/office/officeart/2008/layout/LinedList"/>
    <dgm:cxn modelId="{D051D424-A570-41D0-B709-8312E87932D7}" type="presOf" srcId="{A5FEA288-752D-4719-B659-B0D0E34B61E5}" destId="{14BA62DB-E391-49B6-A659-12B12F70AA35}" srcOrd="0" destOrd="0" presId="urn:microsoft.com/office/officeart/2008/layout/LinedList"/>
    <dgm:cxn modelId="{14AF5538-61EA-41FF-A6EA-E1D86C0791EA}" srcId="{1E870B6A-E329-4315-8380-2866A15ADBA4}" destId="{C0625CB1-F1C7-41E2-96FC-2ABB3ED2E87E}" srcOrd="1" destOrd="0" parTransId="{248791C0-5224-44CF-8493-351356B8361C}" sibTransId="{39F8C9C5-2409-4DB2-B796-7857AFD6F61E}"/>
    <dgm:cxn modelId="{4C68903B-9CFA-43D5-A641-06E83B05BB90}" srcId="{1E870B6A-E329-4315-8380-2866A15ADBA4}" destId="{62262EA0-5542-4B0B-880A-3D62AAD20D62}" srcOrd="3" destOrd="0" parTransId="{3E5F84C3-A388-46A5-BED5-931233BDD0E0}" sibTransId="{88ADA1D8-E353-4631-82B8-720A0109426F}"/>
    <dgm:cxn modelId="{06D82645-6C6C-4EF7-BAED-CE2C16C83B46}" srcId="{1E870B6A-E329-4315-8380-2866A15ADBA4}" destId="{A5FEA288-752D-4719-B659-B0D0E34B61E5}" srcOrd="2" destOrd="0" parTransId="{60A47D69-A10D-414E-806C-DFBA3664FFEB}" sibTransId="{FE016B4F-70B8-4093-BBDE-6ADAE3BF3682}"/>
    <dgm:cxn modelId="{9CE2EBAC-1BA9-4EEE-A140-059B9AE905D2}" type="presOf" srcId="{62262EA0-5542-4B0B-880A-3D62AAD20D62}" destId="{C74BD07C-2513-49F1-8682-75700373DC31}" srcOrd="0" destOrd="0" presId="urn:microsoft.com/office/officeart/2008/layout/LinedList"/>
    <dgm:cxn modelId="{29EB88D6-CE9A-4D17-BC4F-938D20B64594}" type="presOf" srcId="{1E870B6A-E329-4315-8380-2866A15ADBA4}" destId="{D5EFF008-182F-46B6-A9B7-CE744522E8D8}" srcOrd="0" destOrd="0" presId="urn:microsoft.com/office/officeart/2008/layout/LinedList"/>
    <dgm:cxn modelId="{F05211DA-BE4F-49DF-9278-C4F5D17B7ACF}" srcId="{1E870B6A-E329-4315-8380-2866A15ADBA4}" destId="{A018DC41-5331-48FF-8B77-2A74867546B1}" srcOrd="0" destOrd="0" parTransId="{060628CD-5FA5-4B4A-AAFE-1116D40CBBF7}" sibTransId="{41BE6431-6D6D-4E57-B27E-759A05E862AA}"/>
    <dgm:cxn modelId="{0C5B38F2-3DD5-45EF-B18A-C934B0A971CD}" type="presOf" srcId="{A018DC41-5331-48FF-8B77-2A74867546B1}" destId="{B326A7C0-59BE-4A9C-8350-31EA59E2A54C}" srcOrd="0" destOrd="0" presId="urn:microsoft.com/office/officeart/2008/layout/LinedList"/>
    <dgm:cxn modelId="{809224AC-7624-4E05-A01A-E207D50AE826}" type="presParOf" srcId="{D5EFF008-182F-46B6-A9B7-CE744522E8D8}" destId="{45C0AB65-041F-412F-9E0F-630DE110A575}" srcOrd="0" destOrd="0" presId="urn:microsoft.com/office/officeart/2008/layout/LinedList"/>
    <dgm:cxn modelId="{53C29034-BDE0-46AD-98C2-6ECA1410F16C}" type="presParOf" srcId="{D5EFF008-182F-46B6-A9B7-CE744522E8D8}" destId="{A1F20DBF-D529-4818-9A72-9D715117759B}" srcOrd="1" destOrd="0" presId="urn:microsoft.com/office/officeart/2008/layout/LinedList"/>
    <dgm:cxn modelId="{445B313D-B7E3-4D46-8BFB-3C588F16F178}" type="presParOf" srcId="{A1F20DBF-D529-4818-9A72-9D715117759B}" destId="{B326A7C0-59BE-4A9C-8350-31EA59E2A54C}" srcOrd="0" destOrd="0" presId="urn:microsoft.com/office/officeart/2008/layout/LinedList"/>
    <dgm:cxn modelId="{43A0F0EA-6E76-48CD-89DE-9A9759609340}" type="presParOf" srcId="{A1F20DBF-D529-4818-9A72-9D715117759B}" destId="{6686A4BD-E7D6-4916-8AE9-EFC511C2ED3A}" srcOrd="1" destOrd="0" presId="urn:microsoft.com/office/officeart/2008/layout/LinedList"/>
    <dgm:cxn modelId="{49F44564-7A0B-4F23-9BDC-317241C2FC1B}" type="presParOf" srcId="{D5EFF008-182F-46B6-A9B7-CE744522E8D8}" destId="{8AB46E24-8413-467B-8900-8D7A1C95978A}" srcOrd="2" destOrd="0" presId="urn:microsoft.com/office/officeart/2008/layout/LinedList"/>
    <dgm:cxn modelId="{EC3EED28-32A8-4AC9-BC63-FA9193D04937}" type="presParOf" srcId="{D5EFF008-182F-46B6-A9B7-CE744522E8D8}" destId="{61648443-8711-47B3-9231-0AB316BABA16}" srcOrd="3" destOrd="0" presId="urn:microsoft.com/office/officeart/2008/layout/LinedList"/>
    <dgm:cxn modelId="{4B2F5516-9929-4EEB-8ABF-5F073CD03DC7}" type="presParOf" srcId="{61648443-8711-47B3-9231-0AB316BABA16}" destId="{4FFEA543-3E42-4C73-B9EC-255DD689920A}" srcOrd="0" destOrd="0" presId="urn:microsoft.com/office/officeart/2008/layout/LinedList"/>
    <dgm:cxn modelId="{45F0C50A-7C5C-489A-B22B-31A35794F090}" type="presParOf" srcId="{61648443-8711-47B3-9231-0AB316BABA16}" destId="{718D2D65-5CB0-47E8-A3E1-517051EF3D94}" srcOrd="1" destOrd="0" presId="urn:microsoft.com/office/officeart/2008/layout/LinedList"/>
    <dgm:cxn modelId="{BB899B6B-BE68-46D4-9423-B9FAB1EFF62C}" type="presParOf" srcId="{D5EFF008-182F-46B6-A9B7-CE744522E8D8}" destId="{A536D53B-671F-4C59-BB1F-B8B25E2C4F1B}" srcOrd="4" destOrd="0" presId="urn:microsoft.com/office/officeart/2008/layout/LinedList"/>
    <dgm:cxn modelId="{569AEF85-EEEE-445B-8EBD-10717AF672C1}" type="presParOf" srcId="{D5EFF008-182F-46B6-A9B7-CE744522E8D8}" destId="{E249C978-8965-4C78-8FB0-D4DADFCC0447}" srcOrd="5" destOrd="0" presId="urn:microsoft.com/office/officeart/2008/layout/LinedList"/>
    <dgm:cxn modelId="{218EF8B1-9424-4CE2-A892-9B04381C98CA}" type="presParOf" srcId="{E249C978-8965-4C78-8FB0-D4DADFCC0447}" destId="{14BA62DB-E391-49B6-A659-12B12F70AA35}" srcOrd="0" destOrd="0" presId="urn:microsoft.com/office/officeart/2008/layout/LinedList"/>
    <dgm:cxn modelId="{93C7385B-ACE6-411F-A84A-E767256DBCB7}" type="presParOf" srcId="{E249C978-8965-4C78-8FB0-D4DADFCC0447}" destId="{9DC9B305-54B6-4E54-8E91-011E6693C24E}" srcOrd="1" destOrd="0" presId="urn:microsoft.com/office/officeart/2008/layout/LinedList"/>
    <dgm:cxn modelId="{75BEA424-A87E-4DE0-99D7-A11689CE81E1}" type="presParOf" srcId="{D5EFF008-182F-46B6-A9B7-CE744522E8D8}" destId="{60A3D546-03EF-4F2D-B785-C41327B07B5A}" srcOrd="6" destOrd="0" presId="urn:microsoft.com/office/officeart/2008/layout/LinedList"/>
    <dgm:cxn modelId="{FD2CB67F-8936-4726-8584-3BA467772EE6}" type="presParOf" srcId="{D5EFF008-182F-46B6-A9B7-CE744522E8D8}" destId="{719480E1-B7B7-46D1-A07F-56A948D414CF}" srcOrd="7" destOrd="0" presId="urn:microsoft.com/office/officeart/2008/layout/LinedList"/>
    <dgm:cxn modelId="{A52D9184-8144-42E1-A140-85D1E187EE7B}" type="presParOf" srcId="{719480E1-B7B7-46D1-A07F-56A948D414CF}" destId="{C74BD07C-2513-49F1-8682-75700373DC31}" srcOrd="0" destOrd="0" presId="urn:microsoft.com/office/officeart/2008/layout/LinedList"/>
    <dgm:cxn modelId="{335B5984-7244-4A2C-A254-AB361BC0DC99}" type="presParOf" srcId="{719480E1-B7B7-46D1-A07F-56A948D414CF}" destId="{5C96E47E-BBBF-414F-9B66-CB19109E640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450E315-1A4F-454B-82A6-88B32980844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11BD83C8-2FFF-4953-A374-CE4FCD0911F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Potential start-up costs estimated as £50,000 and monthly running costs around £18,000.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6C159B-E7B6-445A-97E0-98C60C67AF16}" type="parTrans" cxnId="{1C942DE8-F7D9-4FFD-BAB4-8D37E5BD9DF2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ED8E1F-B179-44C3-97D3-310A6B60D1B0}" type="sibTrans" cxnId="{1C942DE8-F7D9-4FFD-BAB4-8D37E5BD9DF2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1F6AD1-9BE2-4A14-8869-18A074CDFC0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It is anticipated that the monthly revenue will grow from month 1 of £12,000 to month 6 of £31,000.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1A0ECB-CA63-45A5-8F2B-993BC75CC5CF}" type="parTrans" cxnId="{A112832C-8FD3-4E93-9053-97656F661E57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B041B9-7309-44E4-BFE9-59875A6BDB97}" type="sibTrans" cxnId="{A112832C-8FD3-4E93-9053-97656F661E57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51C145-EDB8-421B-BEF8-07FDACBCD1C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IN" sz="1600">
              <a:latin typeface="Times New Roman" panose="02020603050405020304" pitchFamily="18" charset="0"/>
              <a:cs typeface="Times New Roman" panose="02020603050405020304" pitchFamily="18" charset="0"/>
            </a:rPr>
            <a:t>Expected to break even in the first three months of business and investment recovered within 12-15 months.</a:t>
          </a:r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67908D-AF3F-499C-9EB6-A84958B2AC2D}" type="parTrans" cxnId="{E498850B-AD8F-41F1-8D0D-051C8483BDAF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40DFC0-66E3-4EA6-9621-16CEB4F4EE09}" type="sibTrans" cxnId="{E498850B-AD8F-41F1-8D0D-051C8483BDAF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5191A8-585C-4C92-B159-C7FE39D3939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IN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Long-term goal is to grow in major cities across the UK with Digital marketing and Customer Loyalty Programs and partnerships. </a:t>
          </a:r>
          <a:endParaRPr lang="en-US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1C306E-3847-4050-9305-7416E131232F}" type="parTrans" cxnId="{B4BAD2D4-CD48-4CF5-AB0E-9EFE311AA88A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011C81-5F84-4978-BE4B-4AC5A1AF9538}" type="sibTrans" cxnId="{B4BAD2D4-CD48-4CF5-AB0E-9EFE311AA88A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69A95F-651B-42CE-9B28-496079B9E721}" type="pres">
      <dgm:prSet presAssocID="{F450E315-1A4F-454B-82A6-88B329808441}" presName="root" presStyleCnt="0">
        <dgm:presLayoutVars>
          <dgm:dir/>
          <dgm:resizeHandles val="exact"/>
        </dgm:presLayoutVars>
      </dgm:prSet>
      <dgm:spPr/>
    </dgm:pt>
    <dgm:pt modelId="{0A87A04C-FCD8-4444-88E5-4EB581DDC725}" type="pres">
      <dgm:prSet presAssocID="{11BD83C8-2FFF-4953-A374-CE4FCD0911F7}" presName="compNode" presStyleCnt="0"/>
      <dgm:spPr/>
    </dgm:pt>
    <dgm:pt modelId="{CE684C23-4B7A-493A-B7F6-57A8D829CA15}" type="pres">
      <dgm:prSet presAssocID="{11BD83C8-2FFF-4953-A374-CE4FCD0911F7}" presName="bgRect" presStyleLbl="bgShp" presStyleIdx="0" presStyleCnt="4"/>
      <dgm:spPr/>
    </dgm:pt>
    <dgm:pt modelId="{44469CE2-2612-4809-B904-C6AE88D4601E}" type="pres">
      <dgm:prSet presAssocID="{11BD83C8-2FFF-4953-A374-CE4FCD0911F7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D2E90E87-85A4-40C4-984A-F2BE9BF442B3}" type="pres">
      <dgm:prSet presAssocID="{11BD83C8-2FFF-4953-A374-CE4FCD0911F7}" presName="spaceRect" presStyleCnt="0"/>
      <dgm:spPr/>
    </dgm:pt>
    <dgm:pt modelId="{D686E5E0-4139-4C9D-B3CD-E0612836AB3F}" type="pres">
      <dgm:prSet presAssocID="{11BD83C8-2FFF-4953-A374-CE4FCD0911F7}" presName="parTx" presStyleLbl="revTx" presStyleIdx="0" presStyleCnt="4">
        <dgm:presLayoutVars>
          <dgm:chMax val="0"/>
          <dgm:chPref val="0"/>
        </dgm:presLayoutVars>
      </dgm:prSet>
      <dgm:spPr/>
    </dgm:pt>
    <dgm:pt modelId="{ED677851-3838-4A55-8BE9-2ACE76485D30}" type="pres">
      <dgm:prSet presAssocID="{30ED8E1F-B179-44C3-97D3-310A6B60D1B0}" presName="sibTrans" presStyleCnt="0"/>
      <dgm:spPr/>
    </dgm:pt>
    <dgm:pt modelId="{1DEA24EE-BB0D-472D-9E6C-407C14A84C28}" type="pres">
      <dgm:prSet presAssocID="{F71F6AD1-9BE2-4A14-8869-18A074CDFC0E}" presName="compNode" presStyleCnt="0"/>
      <dgm:spPr/>
    </dgm:pt>
    <dgm:pt modelId="{F654EE38-D8EC-40E5-BF64-514DA4703A72}" type="pres">
      <dgm:prSet presAssocID="{F71F6AD1-9BE2-4A14-8869-18A074CDFC0E}" presName="bgRect" presStyleLbl="bgShp" presStyleIdx="1" presStyleCnt="4"/>
      <dgm:spPr/>
    </dgm:pt>
    <dgm:pt modelId="{9BC7C497-F528-4B2F-8559-ABC9C2D157B1}" type="pres">
      <dgm:prSet presAssocID="{F71F6AD1-9BE2-4A14-8869-18A074CDFC0E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948E4099-8C35-487E-8C39-B483ED1624DB}" type="pres">
      <dgm:prSet presAssocID="{F71F6AD1-9BE2-4A14-8869-18A074CDFC0E}" presName="spaceRect" presStyleCnt="0"/>
      <dgm:spPr/>
    </dgm:pt>
    <dgm:pt modelId="{D735EBBF-D6F9-4470-8BBC-E9D8FEFF04D5}" type="pres">
      <dgm:prSet presAssocID="{F71F6AD1-9BE2-4A14-8869-18A074CDFC0E}" presName="parTx" presStyleLbl="revTx" presStyleIdx="1" presStyleCnt="4">
        <dgm:presLayoutVars>
          <dgm:chMax val="0"/>
          <dgm:chPref val="0"/>
        </dgm:presLayoutVars>
      </dgm:prSet>
      <dgm:spPr/>
    </dgm:pt>
    <dgm:pt modelId="{67F747D1-DA07-4464-A142-6EEB108197D3}" type="pres">
      <dgm:prSet presAssocID="{C1B041B9-7309-44E4-BFE9-59875A6BDB97}" presName="sibTrans" presStyleCnt="0"/>
      <dgm:spPr/>
    </dgm:pt>
    <dgm:pt modelId="{66600747-053F-4A3F-A1E4-5B729EFDE1B5}" type="pres">
      <dgm:prSet presAssocID="{8751C145-EDB8-421B-BEF8-07FDACBCD1C1}" presName="compNode" presStyleCnt="0"/>
      <dgm:spPr/>
    </dgm:pt>
    <dgm:pt modelId="{71A77DE1-EE8F-4CA5-8896-B1A2E7E78877}" type="pres">
      <dgm:prSet presAssocID="{8751C145-EDB8-421B-BEF8-07FDACBCD1C1}" presName="bgRect" presStyleLbl="bgShp" presStyleIdx="2" presStyleCnt="4"/>
      <dgm:spPr/>
    </dgm:pt>
    <dgm:pt modelId="{B23E1F56-75A8-4FED-9285-BEC2A102EE11}" type="pres">
      <dgm:prSet presAssocID="{8751C145-EDB8-421B-BEF8-07FDACBCD1C1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191F9595-623F-4BE9-BBA7-194D47194ABD}" type="pres">
      <dgm:prSet presAssocID="{8751C145-EDB8-421B-BEF8-07FDACBCD1C1}" presName="spaceRect" presStyleCnt="0"/>
      <dgm:spPr/>
    </dgm:pt>
    <dgm:pt modelId="{23DED222-E08F-48BA-A120-52A2908188EB}" type="pres">
      <dgm:prSet presAssocID="{8751C145-EDB8-421B-BEF8-07FDACBCD1C1}" presName="parTx" presStyleLbl="revTx" presStyleIdx="2" presStyleCnt="4">
        <dgm:presLayoutVars>
          <dgm:chMax val="0"/>
          <dgm:chPref val="0"/>
        </dgm:presLayoutVars>
      </dgm:prSet>
      <dgm:spPr/>
    </dgm:pt>
    <dgm:pt modelId="{96A23D65-139B-414F-A919-8CFA57A469DF}" type="pres">
      <dgm:prSet presAssocID="{9240DFC0-66E3-4EA6-9621-16CEB4F4EE09}" presName="sibTrans" presStyleCnt="0"/>
      <dgm:spPr/>
    </dgm:pt>
    <dgm:pt modelId="{CB4AF1D6-D9BF-4AA3-9B23-F9564FFE5431}" type="pres">
      <dgm:prSet presAssocID="{405191A8-585C-4C92-B159-C7FE39D3939F}" presName="compNode" presStyleCnt="0"/>
      <dgm:spPr/>
    </dgm:pt>
    <dgm:pt modelId="{6050F84C-6BBB-41B2-A248-41596F971E0E}" type="pres">
      <dgm:prSet presAssocID="{405191A8-585C-4C92-B159-C7FE39D3939F}" presName="bgRect" presStyleLbl="bgShp" presStyleIdx="3" presStyleCnt="4"/>
      <dgm:spPr/>
    </dgm:pt>
    <dgm:pt modelId="{69A3EB10-2BF4-4CFE-B1D7-44778A0E7EC7}" type="pres">
      <dgm:prSet presAssocID="{405191A8-585C-4C92-B159-C7FE39D3939F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tcoin"/>
        </a:ext>
      </dgm:extLst>
    </dgm:pt>
    <dgm:pt modelId="{FAAB55F5-0D0C-4084-8A6B-8AC4AB01C4A4}" type="pres">
      <dgm:prSet presAssocID="{405191A8-585C-4C92-B159-C7FE39D3939F}" presName="spaceRect" presStyleCnt="0"/>
      <dgm:spPr/>
    </dgm:pt>
    <dgm:pt modelId="{F0717B1A-E4A9-4A06-8AB0-CA2D85E27EC9}" type="pres">
      <dgm:prSet presAssocID="{405191A8-585C-4C92-B159-C7FE39D3939F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AF3FFF00-BC5C-495B-98F3-24AF58EF2663}" type="presOf" srcId="{11BD83C8-2FFF-4953-A374-CE4FCD0911F7}" destId="{D686E5E0-4139-4C9D-B3CD-E0612836AB3F}" srcOrd="0" destOrd="0" presId="urn:microsoft.com/office/officeart/2018/2/layout/IconVerticalSolidList"/>
    <dgm:cxn modelId="{55E46609-57DF-4FD1-A186-5F02982ADA14}" type="presOf" srcId="{8751C145-EDB8-421B-BEF8-07FDACBCD1C1}" destId="{23DED222-E08F-48BA-A120-52A2908188EB}" srcOrd="0" destOrd="0" presId="urn:microsoft.com/office/officeart/2018/2/layout/IconVerticalSolidList"/>
    <dgm:cxn modelId="{E498850B-AD8F-41F1-8D0D-051C8483BDAF}" srcId="{F450E315-1A4F-454B-82A6-88B329808441}" destId="{8751C145-EDB8-421B-BEF8-07FDACBCD1C1}" srcOrd="2" destOrd="0" parTransId="{2167908D-AF3F-499C-9EB6-A84958B2AC2D}" sibTransId="{9240DFC0-66E3-4EA6-9621-16CEB4F4EE09}"/>
    <dgm:cxn modelId="{A112832C-8FD3-4E93-9053-97656F661E57}" srcId="{F450E315-1A4F-454B-82A6-88B329808441}" destId="{F71F6AD1-9BE2-4A14-8869-18A074CDFC0E}" srcOrd="1" destOrd="0" parTransId="{811A0ECB-CA63-45A5-8F2B-993BC75CC5CF}" sibTransId="{C1B041B9-7309-44E4-BFE9-59875A6BDB97}"/>
    <dgm:cxn modelId="{415FB468-F3EE-48A6-ABD6-1B9525491566}" type="presOf" srcId="{F450E315-1A4F-454B-82A6-88B329808441}" destId="{BF69A95F-651B-42CE-9B28-496079B9E721}" srcOrd="0" destOrd="0" presId="urn:microsoft.com/office/officeart/2018/2/layout/IconVerticalSolidList"/>
    <dgm:cxn modelId="{A05B6BBC-D822-4D2D-85D5-A10DB7FF6A12}" type="presOf" srcId="{405191A8-585C-4C92-B159-C7FE39D3939F}" destId="{F0717B1A-E4A9-4A06-8AB0-CA2D85E27EC9}" srcOrd="0" destOrd="0" presId="urn:microsoft.com/office/officeart/2018/2/layout/IconVerticalSolidList"/>
    <dgm:cxn modelId="{FAE247C6-7D28-4F94-8914-C3AD16328423}" type="presOf" srcId="{F71F6AD1-9BE2-4A14-8869-18A074CDFC0E}" destId="{D735EBBF-D6F9-4470-8BBC-E9D8FEFF04D5}" srcOrd="0" destOrd="0" presId="urn:microsoft.com/office/officeart/2018/2/layout/IconVerticalSolidList"/>
    <dgm:cxn modelId="{B4BAD2D4-CD48-4CF5-AB0E-9EFE311AA88A}" srcId="{F450E315-1A4F-454B-82A6-88B329808441}" destId="{405191A8-585C-4C92-B159-C7FE39D3939F}" srcOrd="3" destOrd="0" parTransId="{1B1C306E-3847-4050-9305-7416E131232F}" sibTransId="{AA011C81-5F84-4978-BE4B-4AC5A1AF9538}"/>
    <dgm:cxn modelId="{1C942DE8-F7D9-4FFD-BAB4-8D37E5BD9DF2}" srcId="{F450E315-1A4F-454B-82A6-88B329808441}" destId="{11BD83C8-2FFF-4953-A374-CE4FCD0911F7}" srcOrd="0" destOrd="0" parTransId="{EF6C159B-E7B6-445A-97E0-98C60C67AF16}" sibTransId="{30ED8E1F-B179-44C3-97D3-310A6B60D1B0}"/>
    <dgm:cxn modelId="{D20805DF-C8AA-4F0E-8D31-DE2991EDF4B9}" type="presParOf" srcId="{BF69A95F-651B-42CE-9B28-496079B9E721}" destId="{0A87A04C-FCD8-4444-88E5-4EB581DDC725}" srcOrd="0" destOrd="0" presId="urn:microsoft.com/office/officeart/2018/2/layout/IconVerticalSolidList"/>
    <dgm:cxn modelId="{7879EAA5-9D8F-40D7-9837-E9684D8249B6}" type="presParOf" srcId="{0A87A04C-FCD8-4444-88E5-4EB581DDC725}" destId="{CE684C23-4B7A-493A-B7F6-57A8D829CA15}" srcOrd="0" destOrd="0" presId="urn:microsoft.com/office/officeart/2018/2/layout/IconVerticalSolidList"/>
    <dgm:cxn modelId="{92CEEE24-3FB0-4862-BF3E-7AC9B7F239A0}" type="presParOf" srcId="{0A87A04C-FCD8-4444-88E5-4EB581DDC725}" destId="{44469CE2-2612-4809-B904-C6AE88D4601E}" srcOrd="1" destOrd="0" presId="urn:microsoft.com/office/officeart/2018/2/layout/IconVerticalSolidList"/>
    <dgm:cxn modelId="{33E77CED-87E8-4A40-A691-36F0802CE680}" type="presParOf" srcId="{0A87A04C-FCD8-4444-88E5-4EB581DDC725}" destId="{D2E90E87-85A4-40C4-984A-F2BE9BF442B3}" srcOrd="2" destOrd="0" presId="urn:microsoft.com/office/officeart/2018/2/layout/IconVerticalSolidList"/>
    <dgm:cxn modelId="{D6D9A1EB-B5F8-453E-858B-9E9781FE5462}" type="presParOf" srcId="{0A87A04C-FCD8-4444-88E5-4EB581DDC725}" destId="{D686E5E0-4139-4C9D-B3CD-E0612836AB3F}" srcOrd="3" destOrd="0" presId="urn:microsoft.com/office/officeart/2018/2/layout/IconVerticalSolidList"/>
    <dgm:cxn modelId="{8162D3DC-ABF9-4680-84AA-8D81C733DB4E}" type="presParOf" srcId="{BF69A95F-651B-42CE-9B28-496079B9E721}" destId="{ED677851-3838-4A55-8BE9-2ACE76485D30}" srcOrd="1" destOrd="0" presId="urn:microsoft.com/office/officeart/2018/2/layout/IconVerticalSolidList"/>
    <dgm:cxn modelId="{6C0FF97A-D9C9-4707-9236-BEC05D9C7F37}" type="presParOf" srcId="{BF69A95F-651B-42CE-9B28-496079B9E721}" destId="{1DEA24EE-BB0D-472D-9E6C-407C14A84C28}" srcOrd="2" destOrd="0" presId="urn:microsoft.com/office/officeart/2018/2/layout/IconVerticalSolidList"/>
    <dgm:cxn modelId="{3030406A-A415-4268-8807-A2B331ECA25D}" type="presParOf" srcId="{1DEA24EE-BB0D-472D-9E6C-407C14A84C28}" destId="{F654EE38-D8EC-40E5-BF64-514DA4703A72}" srcOrd="0" destOrd="0" presId="urn:microsoft.com/office/officeart/2018/2/layout/IconVerticalSolidList"/>
    <dgm:cxn modelId="{4F15AD1C-AFBA-4833-875D-FAD02E414B26}" type="presParOf" srcId="{1DEA24EE-BB0D-472D-9E6C-407C14A84C28}" destId="{9BC7C497-F528-4B2F-8559-ABC9C2D157B1}" srcOrd="1" destOrd="0" presId="urn:microsoft.com/office/officeart/2018/2/layout/IconVerticalSolidList"/>
    <dgm:cxn modelId="{26DDD416-2ACF-497D-8484-2922F4E68C2F}" type="presParOf" srcId="{1DEA24EE-BB0D-472D-9E6C-407C14A84C28}" destId="{948E4099-8C35-487E-8C39-B483ED1624DB}" srcOrd="2" destOrd="0" presId="urn:microsoft.com/office/officeart/2018/2/layout/IconVerticalSolidList"/>
    <dgm:cxn modelId="{C438A697-2CAF-4DFE-B336-CD2AEB19017C}" type="presParOf" srcId="{1DEA24EE-BB0D-472D-9E6C-407C14A84C28}" destId="{D735EBBF-D6F9-4470-8BBC-E9D8FEFF04D5}" srcOrd="3" destOrd="0" presId="urn:microsoft.com/office/officeart/2018/2/layout/IconVerticalSolidList"/>
    <dgm:cxn modelId="{0F0CC66B-5FB3-4813-9488-C63A56CD50F3}" type="presParOf" srcId="{BF69A95F-651B-42CE-9B28-496079B9E721}" destId="{67F747D1-DA07-4464-A142-6EEB108197D3}" srcOrd="3" destOrd="0" presId="urn:microsoft.com/office/officeart/2018/2/layout/IconVerticalSolidList"/>
    <dgm:cxn modelId="{F1E28F8A-0E20-4E12-B417-5DFBB42826BA}" type="presParOf" srcId="{BF69A95F-651B-42CE-9B28-496079B9E721}" destId="{66600747-053F-4A3F-A1E4-5B729EFDE1B5}" srcOrd="4" destOrd="0" presId="urn:microsoft.com/office/officeart/2018/2/layout/IconVerticalSolidList"/>
    <dgm:cxn modelId="{C36A3E70-9332-4C5E-BB77-8B00548A928B}" type="presParOf" srcId="{66600747-053F-4A3F-A1E4-5B729EFDE1B5}" destId="{71A77DE1-EE8F-4CA5-8896-B1A2E7E78877}" srcOrd="0" destOrd="0" presId="urn:microsoft.com/office/officeart/2018/2/layout/IconVerticalSolidList"/>
    <dgm:cxn modelId="{5AD741F3-81F1-4C1C-9C90-4CF96CF24E4D}" type="presParOf" srcId="{66600747-053F-4A3F-A1E4-5B729EFDE1B5}" destId="{B23E1F56-75A8-4FED-9285-BEC2A102EE11}" srcOrd="1" destOrd="0" presId="urn:microsoft.com/office/officeart/2018/2/layout/IconVerticalSolidList"/>
    <dgm:cxn modelId="{A3CBDB55-5E42-4A7C-9D38-1C3AF54F7F96}" type="presParOf" srcId="{66600747-053F-4A3F-A1E4-5B729EFDE1B5}" destId="{191F9595-623F-4BE9-BBA7-194D47194ABD}" srcOrd="2" destOrd="0" presId="urn:microsoft.com/office/officeart/2018/2/layout/IconVerticalSolidList"/>
    <dgm:cxn modelId="{2B768DA7-4F25-4BD2-82AF-F24052621C2C}" type="presParOf" srcId="{66600747-053F-4A3F-A1E4-5B729EFDE1B5}" destId="{23DED222-E08F-48BA-A120-52A2908188EB}" srcOrd="3" destOrd="0" presId="urn:microsoft.com/office/officeart/2018/2/layout/IconVerticalSolidList"/>
    <dgm:cxn modelId="{F23BB7BD-29F8-4EBE-9BCE-9230174F81B6}" type="presParOf" srcId="{BF69A95F-651B-42CE-9B28-496079B9E721}" destId="{96A23D65-139B-414F-A919-8CFA57A469DF}" srcOrd="5" destOrd="0" presId="urn:microsoft.com/office/officeart/2018/2/layout/IconVerticalSolidList"/>
    <dgm:cxn modelId="{73C2EC61-1F47-4D27-BAC2-5F0C35CBB579}" type="presParOf" srcId="{BF69A95F-651B-42CE-9B28-496079B9E721}" destId="{CB4AF1D6-D9BF-4AA3-9B23-F9564FFE5431}" srcOrd="6" destOrd="0" presId="urn:microsoft.com/office/officeart/2018/2/layout/IconVerticalSolidList"/>
    <dgm:cxn modelId="{A770E416-B43F-4C67-8232-F5B56A5EFD13}" type="presParOf" srcId="{CB4AF1D6-D9BF-4AA3-9B23-F9564FFE5431}" destId="{6050F84C-6BBB-41B2-A248-41596F971E0E}" srcOrd="0" destOrd="0" presId="urn:microsoft.com/office/officeart/2018/2/layout/IconVerticalSolidList"/>
    <dgm:cxn modelId="{0D17ECD2-125B-4D32-B2D8-07754F6B541B}" type="presParOf" srcId="{CB4AF1D6-D9BF-4AA3-9B23-F9564FFE5431}" destId="{69A3EB10-2BF4-4CFE-B1D7-44778A0E7EC7}" srcOrd="1" destOrd="0" presId="urn:microsoft.com/office/officeart/2018/2/layout/IconVerticalSolidList"/>
    <dgm:cxn modelId="{87D1DA26-B153-46DE-9EDA-B87E9C2DC135}" type="presParOf" srcId="{CB4AF1D6-D9BF-4AA3-9B23-F9564FFE5431}" destId="{FAAB55F5-0D0C-4084-8A6B-8AC4AB01C4A4}" srcOrd="2" destOrd="0" presId="urn:microsoft.com/office/officeart/2018/2/layout/IconVerticalSolidList"/>
    <dgm:cxn modelId="{24F5352F-E5E0-481D-8FB4-F88B842C2B3F}" type="presParOf" srcId="{CB4AF1D6-D9BF-4AA3-9B23-F9564FFE5431}" destId="{F0717B1A-E4A9-4A06-8AB0-CA2D85E27EC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A45E35-1AD8-4429-9C7E-2E2187514632}">
      <dsp:nvSpPr>
        <dsp:cNvPr id="0" name=""/>
        <dsp:cNvSpPr/>
      </dsp:nvSpPr>
      <dsp:spPr>
        <a:xfrm>
          <a:off x="0" y="506"/>
          <a:ext cx="619397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C22A2B-BBCF-4A02-95C0-74CD83E76E66}">
      <dsp:nvSpPr>
        <dsp:cNvPr id="0" name=""/>
        <dsp:cNvSpPr/>
      </dsp:nvSpPr>
      <dsp:spPr>
        <a:xfrm>
          <a:off x="0" y="506"/>
          <a:ext cx="6193972" cy="830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Healthy meal preparation and delivery service based in the UK for busy professionals, students, families and fitness freaks (Núñez Rivas </a:t>
          </a:r>
          <a:r>
            <a:rPr lang="en-IN" sz="1600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et al.</a:t>
          </a:r>
          <a:r>
            <a:rPr lang="en-IN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2025).</a:t>
          </a:r>
          <a:endParaRPr lang="en-US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506"/>
        <a:ext cx="6193972" cy="830160"/>
      </dsp:txXfrm>
    </dsp:sp>
    <dsp:sp modelId="{0D5984A8-DD34-464F-8FDF-F49067436294}">
      <dsp:nvSpPr>
        <dsp:cNvPr id="0" name=""/>
        <dsp:cNvSpPr/>
      </dsp:nvSpPr>
      <dsp:spPr>
        <a:xfrm>
          <a:off x="0" y="830667"/>
          <a:ext cx="6193972" cy="0"/>
        </a:xfrm>
        <a:prstGeom prst="line">
          <a:avLst/>
        </a:prstGeom>
        <a:solidFill>
          <a:schemeClr val="accent2">
            <a:hueOff val="1610903"/>
            <a:satOff val="-4623"/>
            <a:lumOff val="-7402"/>
            <a:alphaOff val="0"/>
          </a:schemeClr>
        </a:solidFill>
        <a:ln w="19050" cap="flat" cmpd="sng" algn="ctr">
          <a:solidFill>
            <a:schemeClr val="accent2">
              <a:hueOff val="1610903"/>
              <a:satOff val="-4623"/>
              <a:lumOff val="-74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CE2C0D-600E-4D67-9F1E-B7FDD87C6F45}">
      <dsp:nvSpPr>
        <dsp:cNvPr id="0" name=""/>
        <dsp:cNvSpPr/>
      </dsp:nvSpPr>
      <dsp:spPr>
        <a:xfrm>
          <a:off x="0" y="830667"/>
          <a:ext cx="6193972" cy="830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Provides freshly prepared meals at a healthy balance, or items can be ordered in advance for flexible subscription and one-time delivery.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830667"/>
        <a:ext cx="6193972" cy="830160"/>
      </dsp:txXfrm>
    </dsp:sp>
    <dsp:sp modelId="{228D3395-90D3-4B96-B40E-FEA2C670A027}">
      <dsp:nvSpPr>
        <dsp:cNvPr id="0" name=""/>
        <dsp:cNvSpPr/>
      </dsp:nvSpPr>
      <dsp:spPr>
        <a:xfrm>
          <a:off x="0" y="1660828"/>
          <a:ext cx="6193972" cy="0"/>
        </a:xfrm>
        <a:prstGeom prst="line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B04206-5041-4D32-9401-36F70D6CC9BD}">
      <dsp:nvSpPr>
        <dsp:cNvPr id="0" name=""/>
        <dsp:cNvSpPr/>
      </dsp:nvSpPr>
      <dsp:spPr>
        <a:xfrm>
          <a:off x="0" y="1660828"/>
          <a:ext cx="6193972" cy="830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The mission is to ensure healthy eating is convenient, affordable and accessible.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660828"/>
        <a:ext cx="6193972" cy="830160"/>
      </dsp:txXfrm>
    </dsp:sp>
    <dsp:sp modelId="{F787DD5A-5535-455A-ACA5-D43C231A43ED}">
      <dsp:nvSpPr>
        <dsp:cNvPr id="0" name=""/>
        <dsp:cNvSpPr/>
      </dsp:nvSpPr>
      <dsp:spPr>
        <a:xfrm>
          <a:off x="0" y="2490989"/>
          <a:ext cx="6193972" cy="0"/>
        </a:xfrm>
        <a:prstGeom prst="line">
          <a:avLst/>
        </a:prstGeom>
        <a:solidFill>
          <a:schemeClr val="accent2">
            <a:hueOff val="4832710"/>
            <a:satOff val="-13870"/>
            <a:lumOff val="-22207"/>
            <a:alphaOff val="0"/>
          </a:schemeClr>
        </a:solidFill>
        <a:ln w="19050" cap="flat" cmpd="sng" algn="ctr">
          <a:solidFill>
            <a:schemeClr val="accent2">
              <a:hueOff val="4832710"/>
              <a:satOff val="-13870"/>
              <a:lumOff val="-2220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1880A8-AE0D-416E-8AB3-7C65BC8CE981}">
      <dsp:nvSpPr>
        <dsp:cNvPr id="0" name=""/>
        <dsp:cNvSpPr/>
      </dsp:nvSpPr>
      <dsp:spPr>
        <a:xfrm>
          <a:off x="0" y="2490989"/>
          <a:ext cx="6193972" cy="830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USP is personalised healthy meals delivered on time and eco-friendly. 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490989"/>
        <a:ext cx="6193972" cy="830160"/>
      </dsp:txXfrm>
    </dsp:sp>
    <dsp:sp modelId="{8E814D48-BC7C-425C-80FF-C00AD07BB54B}">
      <dsp:nvSpPr>
        <dsp:cNvPr id="0" name=""/>
        <dsp:cNvSpPr/>
      </dsp:nvSpPr>
      <dsp:spPr>
        <a:xfrm>
          <a:off x="0" y="3321150"/>
          <a:ext cx="6193972" cy="0"/>
        </a:xfrm>
        <a:prstGeom prst="line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BBA978-C45E-4394-B2EE-2A75DB127212}">
      <dsp:nvSpPr>
        <dsp:cNvPr id="0" name=""/>
        <dsp:cNvSpPr/>
      </dsp:nvSpPr>
      <dsp:spPr>
        <a:xfrm>
          <a:off x="0" y="3321150"/>
          <a:ext cx="6193972" cy="830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The created logo of this company will symbolise fresh nutrition, healthy eating, sustainability and premium quality of meal to be delivered through its simple yet modern design. 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321150"/>
        <a:ext cx="6193972" cy="8301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B3EC8E-C10E-4BC6-855B-6EBA652F2E49}">
      <dsp:nvSpPr>
        <dsp:cNvPr id="0" name=""/>
        <dsp:cNvSpPr/>
      </dsp:nvSpPr>
      <dsp:spPr>
        <a:xfrm>
          <a:off x="0" y="27488"/>
          <a:ext cx="5379193" cy="9172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Business and increasing health awareness in the UK is driving the need to have food available that is convenient and also healthy (Amiri and Hasan, 2023).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778" y="72266"/>
        <a:ext cx="5289637" cy="827724"/>
      </dsp:txXfrm>
    </dsp:sp>
    <dsp:sp modelId="{B38CA09F-3A10-4AA9-8B17-C2BC19E12715}">
      <dsp:nvSpPr>
        <dsp:cNvPr id="0" name=""/>
        <dsp:cNvSpPr/>
      </dsp:nvSpPr>
      <dsp:spPr>
        <a:xfrm>
          <a:off x="0" y="1085889"/>
          <a:ext cx="5379193" cy="9172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The customers targeted range from cosmeticians and university students to young families and health-minded individuals.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778" y="1130667"/>
        <a:ext cx="5289637" cy="827724"/>
      </dsp:txXfrm>
    </dsp:sp>
    <dsp:sp modelId="{ED79AE8B-F646-4C8E-B157-0667F6335911}">
      <dsp:nvSpPr>
        <dsp:cNvPr id="0" name=""/>
        <dsp:cNvSpPr/>
      </dsp:nvSpPr>
      <dsp:spPr>
        <a:xfrm>
          <a:off x="0" y="2144289"/>
          <a:ext cx="5379193" cy="9172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Personalised meal plans, flexible subscription plans, and transparent information on nutrition provide a competitive edge.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778" y="2189067"/>
        <a:ext cx="5289637" cy="827724"/>
      </dsp:txXfrm>
    </dsp:sp>
    <dsp:sp modelId="{E6C7C7A0-E5B6-4950-84BA-88D3F84B8C08}">
      <dsp:nvSpPr>
        <dsp:cNvPr id="0" name=""/>
        <dsp:cNvSpPr/>
      </dsp:nvSpPr>
      <dsp:spPr>
        <a:xfrm>
          <a:off x="0" y="3202689"/>
          <a:ext cx="5379193" cy="9172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Some of the major players are HelloFresh and Mindful Chef, which run a similar kind of business concept and companies like Tesco and Deliveroo give indirect competition. 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778" y="3247467"/>
        <a:ext cx="5289637" cy="8277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5723AC-B649-476B-AC5A-F5BE381DA4DE}">
      <dsp:nvSpPr>
        <dsp:cNvPr id="0" name=""/>
        <dsp:cNvSpPr/>
      </dsp:nvSpPr>
      <dsp:spPr>
        <a:xfrm>
          <a:off x="435437" y="1213939"/>
          <a:ext cx="707167" cy="7071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6FC48C-025F-460D-8F85-A015DEEEC538}">
      <dsp:nvSpPr>
        <dsp:cNvPr id="0" name=""/>
        <dsp:cNvSpPr/>
      </dsp:nvSpPr>
      <dsp:spPr>
        <a:xfrm>
          <a:off x="3279" y="2264334"/>
          <a:ext cx="1571484" cy="12375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Products are fresh, ready-to-eat healthy food with a variety of choices.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79" y="2264334"/>
        <a:ext cx="1571484" cy="1237543"/>
      </dsp:txXfrm>
    </dsp:sp>
    <dsp:sp modelId="{7BC4136B-1326-4798-A6BA-9C66739C5862}">
      <dsp:nvSpPr>
        <dsp:cNvPr id="0" name=""/>
        <dsp:cNvSpPr/>
      </dsp:nvSpPr>
      <dsp:spPr>
        <a:xfrm>
          <a:off x="2281931" y="1213939"/>
          <a:ext cx="707167" cy="7071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9C657D-CE2E-473C-9F9F-320EE288D87D}">
      <dsp:nvSpPr>
        <dsp:cNvPr id="0" name=""/>
        <dsp:cNvSpPr/>
      </dsp:nvSpPr>
      <dsp:spPr>
        <a:xfrm>
          <a:off x="1849773" y="2264334"/>
          <a:ext cx="1571484" cy="12375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Price would be cost-competitive, value-based pricing with discounted subscription rates (weekly/monthly).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49773" y="2264334"/>
        <a:ext cx="1571484" cy="1237543"/>
      </dsp:txXfrm>
    </dsp:sp>
    <dsp:sp modelId="{FAB5F24B-5085-4CA7-B41C-E5573D22F526}">
      <dsp:nvSpPr>
        <dsp:cNvPr id="0" name=""/>
        <dsp:cNvSpPr/>
      </dsp:nvSpPr>
      <dsp:spPr>
        <a:xfrm>
          <a:off x="4128425" y="1213939"/>
          <a:ext cx="707167" cy="7071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E2D7DD-C662-4A2A-85AF-DBF523B365EE}">
      <dsp:nvSpPr>
        <dsp:cNvPr id="0" name=""/>
        <dsp:cNvSpPr/>
      </dsp:nvSpPr>
      <dsp:spPr>
        <a:xfrm>
          <a:off x="3696267" y="2264334"/>
          <a:ext cx="1571484" cy="12375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Place: Online via the company website and then have the product delivered at home or workplace (Chen </a:t>
          </a:r>
          <a:r>
            <a:rPr lang="en-IN" sz="1600" i="1" kern="1200">
              <a:latin typeface="Times New Roman" panose="02020603050405020304" pitchFamily="18" charset="0"/>
              <a:cs typeface="Times New Roman" panose="02020603050405020304" pitchFamily="18" charset="0"/>
            </a:rPr>
            <a:t>et al. </a:t>
          </a: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2026).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96267" y="2264334"/>
        <a:ext cx="1571484" cy="1237543"/>
      </dsp:txXfrm>
    </dsp:sp>
    <dsp:sp modelId="{429A83E8-C8E3-4BE8-901A-86CC79205E68}">
      <dsp:nvSpPr>
        <dsp:cNvPr id="0" name=""/>
        <dsp:cNvSpPr/>
      </dsp:nvSpPr>
      <dsp:spPr>
        <a:xfrm>
          <a:off x="5974919" y="1213939"/>
          <a:ext cx="707167" cy="7071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A0377C-041A-4B4E-8846-7F1E2DD36B6E}">
      <dsp:nvSpPr>
        <dsp:cNvPr id="0" name=""/>
        <dsp:cNvSpPr/>
      </dsp:nvSpPr>
      <dsp:spPr>
        <a:xfrm>
          <a:off x="5542761" y="2264334"/>
          <a:ext cx="1571484" cy="12375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Promotion: SEO, social advertising, Google Ads, social influencers, referral programs, and loyalty incentives. 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42761" y="2264334"/>
        <a:ext cx="1571484" cy="12375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C0AB65-041F-412F-9E0F-630DE110A575}">
      <dsp:nvSpPr>
        <dsp:cNvPr id="0" name=""/>
        <dsp:cNvSpPr/>
      </dsp:nvSpPr>
      <dsp:spPr>
        <a:xfrm>
          <a:off x="0" y="0"/>
          <a:ext cx="652054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26A7C0-59BE-4A9C-8350-31EA59E2A54C}">
      <dsp:nvSpPr>
        <dsp:cNvPr id="0" name=""/>
        <dsp:cNvSpPr/>
      </dsp:nvSpPr>
      <dsp:spPr>
        <a:xfrm>
          <a:off x="0" y="0"/>
          <a:ext cx="6520542" cy="1017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Strengths of this company would be personalised healthy food and meals, subscription-based food service, and sustainable packaging.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6520542" cy="1017814"/>
      </dsp:txXfrm>
    </dsp:sp>
    <dsp:sp modelId="{8AB46E24-8413-467B-8900-8D7A1C95978A}">
      <dsp:nvSpPr>
        <dsp:cNvPr id="0" name=""/>
        <dsp:cNvSpPr/>
      </dsp:nvSpPr>
      <dsp:spPr>
        <a:xfrm>
          <a:off x="0" y="1017814"/>
          <a:ext cx="6520542" cy="0"/>
        </a:xfrm>
        <a:prstGeom prst="line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accent5">
              <a:hueOff val="-4050717"/>
              <a:satOff val="-275"/>
              <a:lumOff val="65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FEA543-3E42-4C73-B9EC-255DD689920A}">
      <dsp:nvSpPr>
        <dsp:cNvPr id="0" name=""/>
        <dsp:cNvSpPr/>
      </dsp:nvSpPr>
      <dsp:spPr>
        <a:xfrm>
          <a:off x="0" y="1017814"/>
          <a:ext cx="6520542" cy="1017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Weaknesses of this company would be expensive operations, little brand recognition, not a wide variety available.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017814"/>
        <a:ext cx="6520542" cy="1017814"/>
      </dsp:txXfrm>
    </dsp:sp>
    <dsp:sp modelId="{A536D53B-671F-4C59-BB1F-B8B25E2C4F1B}">
      <dsp:nvSpPr>
        <dsp:cNvPr id="0" name=""/>
        <dsp:cNvSpPr/>
      </dsp:nvSpPr>
      <dsp:spPr>
        <a:xfrm>
          <a:off x="0" y="2035628"/>
          <a:ext cx="6520542" cy="0"/>
        </a:xfrm>
        <a:prstGeom prst="line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accent5">
              <a:hueOff val="-8101434"/>
              <a:satOff val="-551"/>
              <a:lumOff val="130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BA62DB-E391-49B6-A659-12B12F70AA35}">
      <dsp:nvSpPr>
        <dsp:cNvPr id="0" name=""/>
        <dsp:cNvSpPr/>
      </dsp:nvSpPr>
      <dsp:spPr>
        <a:xfrm>
          <a:off x="0" y="2035628"/>
          <a:ext cx="6520542" cy="1017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Opportunities of this company would be the expansion of the healthy eating food market, the rise of online ordering for food, and corporate wellness programs (Market Data Forecast, 2025).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035628"/>
        <a:ext cx="6520542" cy="1017814"/>
      </dsp:txXfrm>
    </dsp:sp>
    <dsp:sp modelId="{60A3D546-03EF-4F2D-B785-C41327B07B5A}">
      <dsp:nvSpPr>
        <dsp:cNvPr id="0" name=""/>
        <dsp:cNvSpPr/>
      </dsp:nvSpPr>
      <dsp:spPr>
        <a:xfrm>
          <a:off x="0" y="3053442"/>
          <a:ext cx="6520542" cy="0"/>
        </a:xfrm>
        <a:prstGeom prst="line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4BD07C-2513-49F1-8682-75700373DC31}">
      <dsp:nvSpPr>
        <dsp:cNvPr id="0" name=""/>
        <dsp:cNvSpPr/>
      </dsp:nvSpPr>
      <dsp:spPr>
        <a:xfrm>
          <a:off x="0" y="3053442"/>
          <a:ext cx="6520542" cy="1017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Threats of this company include intense competition, financial instability, and increased food and delivery price fluctuations. 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053442"/>
        <a:ext cx="6520542" cy="101781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684C23-4B7A-493A-B7F6-57A8D829CA15}">
      <dsp:nvSpPr>
        <dsp:cNvPr id="0" name=""/>
        <dsp:cNvSpPr/>
      </dsp:nvSpPr>
      <dsp:spPr>
        <a:xfrm>
          <a:off x="0" y="3608"/>
          <a:ext cx="6323356" cy="7905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469CE2-2612-4809-B904-C6AE88D4601E}">
      <dsp:nvSpPr>
        <dsp:cNvPr id="0" name=""/>
        <dsp:cNvSpPr/>
      </dsp:nvSpPr>
      <dsp:spPr>
        <a:xfrm>
          <a:off x="239127" y="181472"/>
          <a:ext cx="435202" cy="43477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86E5E0-4139-4C9D-B3CD-E0612836AB3F}">
      <dsp:nvSpPr>
        <dsp:cNvPr id="0" name=""/>
        <dsp:cNvSpPr/>
      </dsp:nvSpPr>
      <dsp:spPr>
        <a:xfrm>
          <a:off x="913458" y="3608"/>
          <a:ext cx="5382229" cy="8399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891" tIns="88891" rIns="88891" bIns="88891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Potential start-up costs estimated as £50,000 and monthly running costs around £18,000.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3458" y="3608"/>
        <a:ext cx="5382229" cy="839911"/>
      </dsp:txXfrm>
    </dsp:sp>
    <dsp:sp modelId="{F654EE38-D8EC-40E5-BF64-514DA4703A72}">
      <dsp:nvSpPr>
        <dsp:cNvPr id="0" name=""/>
        <dsp:cNvSpPr/>
      </dsp:nvSpPr>
      <dsp:spPr>
        <a:xfrm>
          <a:off x="0" y="1053498"/>
          <a:ext cx="6323356" cy="7905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C7C497-F528-4B2F-8559-ABC9C2D157B1}">
      <dsp:nvSpPr>
        <dsp:cNvPr id="0" name=""/>
        <dsp:cNvSpPr/>
      </dsp:nvSpPr>
      <dsp:spPr>
        <a:xfrm>
          <a:off x="239127" y="1231362"/>
          <a:ext cx="435202" cy="43477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35EBBF-D6F9-4470-8BBC-E9D8FEFF04D5}">
      <dsp:nvSpPr>
        <dsp:cNvPr id="0" name=""/>
        <dsp:cNvSpPr/>
      </dsp:nvSpPr>
      <dsp:spPr>
        <a:xfrm>
          <a:off x="913458" y="1053498"/>
          <a:ext cx="5382229" cy="8399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891" tIns="88891" rIns="88891" bIns="88891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It is anticipated that the monthly revenue will grow from month 1 of £12,000 to month 6 of £31,000.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3458" y="1053498"/>
        <a:ext cx="5382229" cy="839911"/>
      </dsp:txXfrm>
    </dsp:sp>
    <dsp:sp modelId="{71A77DE1-EE8F-4CA5-8896-B1A2E7E78877}">
      <dsp:nvSpPr>
        <dsp:cNvPr id="0" name=""/>
        <dsp:cNvSpPr/>
      </dsp:nvSpPr>
      <dsp:spPr>
        <a:xfrm>
          <a:off x="0" y="2103388"/>
          <a:ext cx="6323356" cy="7905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3E1F56-75A8-4FED-9285-BEC2A102EE11}">
      <dsp:nvSpPr>
        <dsp:cNvPr id="0" name=""/>
        <dsp:cNvSpPr/>
      </dsp:nvSpPr>
      <dsp:spPr>
        <a:xfrm>
          <a:off x="239127" y="2281252"/>
          <a:ext cx="435202" cy="43477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DED222-E08F-48BA-A120-52A2908188EB}">
      <dsp:nvSpPr>
        <dsp:cNvPr id="0" name=""/>
        <dsp:cNvSpPr/>
      </dsp:nvSpPr>
      <dsp:spPr>
        <a:xfrm>
          <a:off x="913458" y="2103388"/>
          <a:ext cx="5382229" cy="8399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891" tIns="88891" rIns="88891" bIns="88891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Expected to break even in the first three months of business and investment recovered within 12-15 months.</a:t>
          </a:r>
          <a:endParaRPr lang="en-US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3458" y="2103388"/>
        <a:ext cx="5382229" cy="839911"/>
      </dsp:txXfrm>
    </dsp:sp>
    <dsp:sp modelId="{6050F84C-6BBB-41B2-A248-41596F971E0E}">
      <dsp:nvSpPr>
        <dsp:cNvPr id="0" name=""/>
        <dsp:cNvSpPr/>
      </dsp:nvSpPr>
      <dsp:spPr>
        <a:xfrm>
          <a:off x="0" y="3153278"/>
          <a:ext cx="6323356" cy="7905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A3EB10-2BF4-4CFE-B1D7-44778A0E7EC7}">
      <dsp:nvSpPr>
        <dsp:cNvPr id="0" name=""/>
        <dsp:cNvSpPr/>
      </dsp:nvSpPr>
      <dsp:spPr>
        <a:xfrm>
          <a:off x="239361" y="3331142"/>
          <a:ext cx="435202" cy="43477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717B1A-E4A9-4A06-8AB0-CA2D85E27EC9}">
      <dsp:nvSpPr>
        <dsp:cNvPr id="0" name=""/>
        <dsp:cNvSpPr/>
      </dsp:nvSpPr>
      <dsp:spPr>
        <a:xfrm>
          <a:off x="913926" y="3153278"/>
          <a:ext cx="5352309" cy="8399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891" tIns="88891" rIns="88891" bIns="88891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Long-term goal is to grow in major cities across the UK with Digital marketing and Customer Loyalty Programs and partnerships. </a:t>
          </a:r>
          <a:endParaRPr lang="en-US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3926" y="3153278"/>
        <a:ext cx="5352309" cy="8399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A11D1F-3D96-CEEA-6C4B-25CA40A46F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6D3D0D-774D-B642-3A76-306E217CDD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28CD47-0D83-400F-0262-9FD60C57C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9EC14-5B62-498E-92F6-CE10D076710A}" type="datetimeFigureOut">
              <a:rPr lang="en-IN" smtClean="0"/>
              <a:t>05-08-2026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5294EE-F17F-D74A-5B6F-1D394D24D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D75104-4437-1CFC-3DFB-F9D9F19CF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BB621-1DCC-45BB-AE68-59D2E25E7C0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14061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B87AD-D4BC-598E-6E20-762FC175F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5890E1-3D62-7C97-8D73-432D6A2F46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F85103-747D-7E1E-AAD4-6F219B618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9EC14-5B62-498E-92F6-CE10D076710A}" type="datetimeFigureOut">
              <a:rPr lang="en-IN" smtClean="0"/>
              <a:t>05-08-2026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664E8-01CB-AE33-E645-AE4138875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DA7341-6E20-DA29-5EFD-2C360955C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BB621-1DCC-45BB-AE68-59D2E25E7C0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87462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7EC16-A912-E09A-D4BD-39E13D310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738FE-7ADF-0800-00E1-8D96F6AD73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46F6BA-1338-C756-D84D-C107CAB24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9EC14-5B62-498E-92F6-CE10D076710A}" type="datetimeFigureOut">
              <a:rPr lang="en-IN" smtClean="0"/>
              <a:t>05-08-2026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1EB688-4053-F71F-C113-4B9F29F17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7891E2-01A3-2F77-2379-8310ED44E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BB621-1DCC-45BB-AE68-59D2E25E7C0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20659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0C5B2-B0E1-1344-205B-8F7371426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1B76E6-1022-7CFD-19DB-F6ACF4FD5D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79171D-7439-CC02-4B22-607E8A7C13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37D03F-4381-96FA-89EF-817B936FC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9EC14-5B62-498E-92F6-CE10D076710A}" type="datetimeFigureOut">
              <a:rPr lang="en-IN" smtClean="0"/>
              <a:t>05-08-2026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F07F3D-044A-A2F3-6DFD-5FE6FB6C6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C538BA-05CE-511D-616A-94007B4C2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BB621-1DCC-45BB-AE68-59D2E25E7C0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54912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8143B3-362B-D732-4D3A-4FED76B8B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9305C7-2EC5-A5FC-C59F-E157EFAA45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5F1FC6-953A-1EE1-53FF-7D70B5D23C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CBBE62-8A3C-B344-D328-4717D9805B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E5B499-475A-A5A6-00B0-9A253F8100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C4F415-A034-2D5A-3394-55184CAEA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9EC14-5B62-498E-92F6-CE10D076710A}" type="datetimeFigureOut">
              <a:rPr lang="en-IN" smtClean="0"/>
              <a:t>05-08-2026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071D9A-E9C0-B0A9-F5A4-485AAF545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E2A25D-9158-03F4-3A97-594DC5883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BB621-1DCC-45BB-AE68-59D2E25E7C0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2166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D5F5B0-5240-CE12-1F1B-8463B28A9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739ADC-302C-258E-4D23-E3D9571A4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9EC14-5B62-498E-92F6-CE10D076710A}" type="datetimeFigureOut">
              <a:rPr lang="en-IN" smtClean="0"/>
              <a:t>05-08-2026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8C4858-FA65-7D78-7577-B03721A6D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FF8368-8DE3-D7CC-CC79-EF5681D64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BB621-1DCC-45BB-AE68-59D2E25E7C0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73369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9AB119-96C7-28FB-0B9E-25E1C4D7F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9EC14-5B62-498E-92F6-CE10D076710A}" type="datetimeFigureOut">
              <a:rPr lang="en-IN" smtClean="0"/>
              <a:t>05-08-2026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98FE5C-44BD-C6F7-619B-D792B4D0B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84FBFC-CFC3-07DC-BC3F-968A5CEDCF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BB621-1DCC-45BB-AE68-59D2E25E7C0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26640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8D88C-1CC0-636B-0D5C-3F543B2E6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830340-67F6-08E2-B193-9C1375E16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1FD6AB-5B88-71C8-D570-ABA4FAE49B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C26900-0DA0-999D-2BD3-C309F64AE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9EC14-5B62-498E-92F6-CE10D076710A}" type="datetimeFigureOut">
              <a:rPr lang="en-IN" smtClean="0"/>
              <a:t>05-08-2026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F4051F-D498-6B03-227E-03B94F795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5CA430-47D8-9032-C120-BBEE3E8CD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BB621-1DCC-45BB-AE68-59D2E25E7C0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93693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BF2EA-D349-8BE9-16E9-6423E581D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5744EE-B6AB-DCEF-3DC1-4106983DB7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896439-337E-4057-6A79-BF74D0BB75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791C9C-2013-9A11-DE97-B2EF72B07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9EC14-5B62-498E-92F6-CE10D076710A}" type="datetimeFigureOut">
              <a:rPr lang="en-IN" smtClean="0"/>
              <a:t>05-08-2026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8819E-C343-8DC1-1ABA-C170DAF22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785720-7037-3931-126C-4955138C7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BB621-1DCC-45BB-AE68-59D2E25E7C0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54088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56523-D9C5-4F8B-E6A2-A518A05DA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2EA88A-C735-6B50-247C-8972D9704E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8B5326-A9EB-4561-D4C4-2FE3A674E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9EC14-5B62-498E-92F6-CE10D076710A}" type="datetimeFigureOut">
              <a:rPr lang="en-IN" smtClean="0"/>
              <a:t>05-08-2026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D915E-18B0-E95D-87FC-DE29ED3D5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DB78B6-9400-8AF8-68CC-9128521EB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BB621-1DCC-45BB-AE68-59D2E25E7C0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31727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BDBC64-64CE-F4F8-6919-D566E711D3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3C9AD9-030F-E354-7605-E580AC664D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541B1F-1989-D957-C6E0-3578F7597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9EC14-5B62-498E-92F6-CE10D076710A}" type="datetimeFigureOut">
              <a:rPr lang="en-IN" smtClean="0"/>
              <a:t>05-08-2026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1067EB-C883-1DA6-94ED-CF31AF9BB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029BB-77FC-B60C-720E-3BB75F0A1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BB621-1DCC-45BB-AE68-59D2E25E7C0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88905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5760ED-D3A2-F3F5-06F9-C00495AD7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CB1EB5-3439-FDB3-E471-B0FAF427F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39410-07AE-08BD-9807-B018F613AC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09EC14-5B62-498E-92F6-CE10D076710A}" type="datetimeFigureOut">
              <a:rPr lang="en-IN" smtClean="0"/>
              <a:t>05-08-2026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EE560-EC87-8EA4-AA7B-0F055D613F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3160F4-EA86-49CB-8C61-9DE6CCACF3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ABB621-1DCC-45BB-AE68-59D2E25E7C0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61012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10" Type="http://schemas.openxmlformats.org/officeDocument/2006/relationships/image" Target="../media/image5.jpeg"/><Relationship Id="rId4" Type="http://schemas.openxmlformats.org/officeDocument/2006/relationships/image" Target="../media/image4.png"/><Relationship Id="rId9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2196/46434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A647B4-FF65-886A-6E2E-2047716D11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pPr algn="l"/>
            <a:r>
              <a:rPr lang="en-IN" sz="4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LCBB5013-Portfolio - 6 elements </a:t>
            </a:r>
            <a:br>
              <a:rPr lang="en-IN" sz="4800" b="1" dirty="0">
                <a:solidFill>
                  <a:srgbClr val="FFFFFF"/>
                </a:solidFill>
              </a:rPr>
            </a:br>
            <a:endParaRPr lang="en-IN" sz="4800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BF7FD0-37FA-7973-2F02-4A27AF17CC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682" y="4870824"/>
            <a:ext cx="10005951" cy="1458258"/>
          </a:xfrm>
        </p:spPr>
        <p:txBody>
          <a:bodyPr anchor="ctr">
            <a:normAutofit/>
          </a:bodyPr>
          <a:lstStyle/>
          <a:p>
            <a:r>
              <a:rPr lang="en-I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2-Element 5-Presentation</a:t>
            </a:r>
          </a:p>
        </p:txBody>
      </p:sp>
    </p:spTree>
    <p:extLst>
      <p:ext uri="{BB962C8B-B14F-4D97-AF65-F5344CB8AC3E}">
        <p14:creationId xmlns:p14="http://schemas.microsoft.com/office/powerpoint/2010/main" val="1116318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3346177D-ADC4-4968-B747-5CFCD390B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649D7B-4DF6-CA9B-0D31-FB5145FE6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4257" y="0"/>
            <a:ext cx="9947140" cy="1426029"/>
          </a:xfrm>
        </p:spPr>
        <p:txBody>
          <a:bodyPr anchor="b">
            <a:normAutofit/>
          </a:bodyPr>
          <a:lstStyle/>
          <a:p>
            <a:pPr algn="ctr"/>
            <a: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Overview-</a:t>
            </a:r>
            <a:r>
              <a:rPr lang="en-IN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NutriFork</a:t>
            </a:r>
            <a: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Kitchen </a:t>
            </a:r>
            <a:b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I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59D378-86B1-AD43-4C4E-A6B7B2A80C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993" y="2031267"/>
            <a:ext cx="3876165" cy="3132482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0844A943-BF79-4FEA-ABB1-3BD54D236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90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437CC72-F4A8-4DC3-AFAB-D22C482C81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50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68FE58C-C8C0-B03C-CB1D-CC4E38F076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3379970"/>
              </p:ext>
            </p:extLst>
          </p:nvPr>
        </p:nvGraphicFramePr>
        <p:xfrm>
          <a:off x="5584371" y="1748239"/>
          <a:ext cx="6193972" cy="4151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32352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FF93924A-10DF-4647-8C7A-115C017577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A6A37B-CF79-F960-1E4F-FA55A69EB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1550" y="365125"/>
            <a:ext cx="4802249" cy="1844675"/>
          </a:xfrm>
        </p:spPr>
        <p:txBody>
          <a:bodyPr anchor="b">
            <a:noAutofit/>
          </a:bodyPr>
          <a:lstStyle/>
          <a:p>
            <a:pPr algn="ctr"/>
            <a: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Opportunity and Competitive Position </a:t>
            </a:r>
            <a:b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I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90F6459-013F-28F4-68AC-2BF2C914166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586" r="20175" b="1"/>
          <a:stretch>
            <a:fillRect/>
          </a:stretch>
        </p:blipFill>
        <p:spPr>
          <a:xfrm>
            <a:off x="3180257" y="10"/>
            <a:ext cx="3016307" cy="295763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B8F6401-ACA9-F45A-3910-74BCDC23A61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046" r="17689" b="3"/>
          <a:stretch>
            <a:fillRect/>
          </a:stretch>
        </p:blipFill>
        <p:spPr>
          <a:xfrm>
            <a:off x="-1" y="4079988"/>
            <a:ext cx="3180256" cy="27780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64D3A55-455F-F004-4AFB-9734D62F7A2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4" b="7872"/>
          <a:stretch>
            <a:fillRect/>
          </a:stretch>
        </p:blipFill>
        <p:spPr>
          <a:xfrm>
            <a:off x="3180256" y="2957655"/>
            <a:ext cx="3016307" cy="3900335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5339AF8-4A29-C480-C7DC-3342272A29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7161162"/>
              </p:ext>
            </p:extLst>
          </p:nvPr>
        </p:nvGraphicFramePr>
        <p:xfrm>
          <a:off x="6551549" y="2460171"/>
          <a:ext cx="5379193" cy="4147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8" name="Picture 17" descr="How Deliveroo uses Slack to speed teamwork and tame app sprawl">
            <a:extLst>
              <a:ext uri="{FF2B5EF4-FFF2-40B4-BE49-F238E27FC236}">
                <a16:creationId xmlns:a16="http://schemas.microsoft.com/office/drawing/2014/main" id="{D1C08F3A-2C4F-0297-04CC-F5C97759CF6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3180256" cy="4079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81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C6B5652-C661-4C58-B937-F0F490F7FC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B936867-6407-43FB-9DE6-1B0879D0CB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CD0B258-678B-4A8C-894F-848AF24A19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C8D58395-74AF-401A-AF2F-76B6FCF71D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F003F3F-F118-41D2-AA3F-74DB0D1970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81BE6D-EF03-105B-A043-B3E7598C5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9071" y="228601"/>
            <a:ext cx="6956758" cy="2144486"/>
          </a:xfrm>
        </p:spPr>
        <p:txBody>
          <a:bodyPr anchor="b">
            <a:normAutofit/>
          </a:bodyPr>
          <a:lstStyle/>
          <a:p>
            <a:pPr algn="r"/>
            <a: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Strategies</a:t>
            </a:r>
            <a:b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I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B05F3E-B9AD-8063-BF7B-88DDE93FA3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47" y="2034438"/>
            <a:ext cx="2823586" cy="18847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E04F69-46F1-2AC4-E7C6-A25E6DD26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059" y="4383386"/>
            <a:ext cx="2823586" cy="2117689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8CF14DD-24AC-E29D-01E7-C4566CB8A2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3008265"/>
              </p:ext>
            </p:extLst>
          </p:nvPr>
        </p:nvGraphicFramePr>
        <p:xfrm>
          <a:off x="4671703" y="1785257"/>
          <a:ext cx="7117525" cy="4715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13382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3346177D-ADC4-4968-B747-5CFCD390B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A1FC8B-FF18-98DB-275E-5B58E8384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9429" y="489508"/>
            <a:ext cx="9391968" cy="1295749"/>
          </a:xfrm>
        </p:spPr>
        <p:txBody>
          <a:bodyPr anchor="b">
            <a:normAutofit/>
          </a:bodyPr>
          <a:lstStyle/>
          <a:p>
            <a: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Situational Analysis</a:t>
            </a:r>
            <a:b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I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846D55-86CF-E6B1-C6D2-4D878B4AEB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257"/>
            <a:ext cx="4080812" cy="1846567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0844A943-BF79-4FEA-ABB1-3BD54D236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90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437CC72-F4A8-4DC3-AFAB-D22C482C81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50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0577D71-8858-73DA-0744-1F7ED9751A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8526622"/>
              </p:ext>
            </p:extLst>
          </p:nvPr>
        </p:nvGraphicFramePr>
        <p:xfrm>
          <a:off x="5236029" y="1872343"/>
          <a:ext cx="6520542" cy="40712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5F4A3E46-8F8F-A303-8CB5-C1A48F8F2A3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9094" y="3680034"/>
            <a:ext cx="3757842" cy="226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88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3346177D-ADC4-4968-B747-5CFCD390B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4FC7BA-BDD8-AB42-4424-E0D8D8F73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3086" y="489509"/>
            <a:ext cx="8978311" cy="1273978"/>
          </a:xfrm>
        </p:spPr>
        <p:txBody>
          <a:bodyPr anchor="b">
            <a:normAutofit/>
          </a:bodyPr>
          <a:lstStyle/>
          <a:p>
            <a: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Financial Plan &amp; Future Growth </a:t>
            </a:r>
            <a:br>
              <a:rPr lang="en-IN" sz="3700" b="1" dirty="0"/>
            </a:br>
            <a:endParaRPr lang="en-IN" sz="37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2427B2-2AA9-CA9C-EAA4-96F2DB3AF1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336" y="2763018"/>
            <a:ext cx="4662993" cy="2331496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0844A943-BF79-4FEA-ABB1-3BD54D236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90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437CC72-F4A8-4DC3-AFAB-D22C482C81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50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B4E5226-5C9D-9FFE-02BF-6773D7F3E0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0189872"/>
              </p:ext>
            </p:extLst>
          </p:nvPr>
        </p:nvGraphicFramePr>
        <p:xfrm>
          <a:off x="5596501" y="2066543"/>
          <a:ext cx="6323356" cy="3996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80691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CCF1E9-9E80-A0BF-75E1-6A23EE69F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IN" sz="36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br>
              <a:rPr lang="en-IN" sz="4000" b="1" dirty="0">
                <a:solidFill>
                  <a:srgbClr val="FFFFFF"/>
                </a:solidFill>
              </a:rPr>
            </a:br>
            <a:endParaRPr lang="en-IN" sz="4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B350AE-C500-CC7C-663F-D38640C6D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1"/>
            <a:ext cx="5261049" cy="5522720"/>
          </a:xfrm>
        </p:spPr>
        <p:txBody>
          <a:bodyPr anchor="ctr">
            <a:normAutofit/>
          </a:bodyPr>
          <a:lstStyle/>
          <a:p>
            <a:r>
              <a:rPr lang="en-I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Núñez Rivas, H. P., Holst Schumacher, I., </a:t>
            </a:r>
            <a:r>
              <a:rPr lang="en-IN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Roselló</a:t>
            </a:r>
            <a:r>
              <a:rPr lang="en-I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Araya, M., and Blanco Metzler, A. (2025). Food literacy and caregivers' perceptions related to healthy eating and salt/sodium reduction in children and adolescents: A qualitative study in Costa Rica. </a:t>
            </a:r>
          </a:p>
          <a:p>
            <a:r>
              <a:rPr lang="en-I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Amiri, M., Li, J., and Hasan, W. (2023). Personalized Flexible Meal Planning for Individuals With Diet-Related Health Concerns: System Design and Feasibility Validation Study. </a:t>
            </a:r>
            <a:r>
              <a:rPr lang="en-IN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JMIR formative research</a:t>
            </a:r>
            <a:r>
              <a:rPr lang="en-I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I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e46434. </a:t>
            </a:r>
            <a:r>
              <a:rPr lang="en-IN" sz="1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https://doi.org/10.2196/46434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Chen, L., Han, H., Yan, W., and Yang, Y. (2026). How Online Food Delivery Services Are Reshaping the Urban Food Environment: Evidence from Hangzhou, China. Foods, 15(14), 2481. https://doi.org/10.3390/foods15142481</a:t>
            </a:r>
          </a:p>
          <a:p>
            <a:r>
              <a:rPr lang="en-I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Data Forecast (2025) </a:t>
            </a:r>
            <a:r>
              <a:rPr lang="en-IN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UK meal kit market size, share, trends and analysis, 2034</a:t>
            </a:r>
            <a:r>
              <a:rPr lang="en-I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Data Forecast</a:t>
            </a:r>
            <a:r>
              <a:rPr lang="en-I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https://www.marketdataforecast.com/market-reports/united-kingdom-meal-kit-market (Accessed: 05 August 2026).</a:t>
            </a:r>
          </a:p>
          <a:p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8291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617D04-1BFF-1FF7-B004-D76E67067B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799" y="457200"/>
            <a:ext cx="1056640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435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Archway</Template>
  <TotalTime>16</TotalTime>
  <Words>672</Words>
  <Application>Microsoft Office PowerPoint</Application>
  <PresentationFormat>Widescreen</PresentationFormat>
  <Paragraphs>33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Times New Roman</vt:lpstr>
      <vt:lpstr>Office Theme</vt:lpstr>
      <vt:lpstr>LCBB5013-Portfolio - 6 elements  </vt:lpstr>
      <vt:lpstr>Business Overview-NutriFork Kitchen  </vt:lpstr>
      <vt:lpstr>Market Opportunity and Competitive Position  </vt:lpstr>
      <vt:lpstr>Marketing Strategies </vt:lpstr>
      <vt:lpstr>Business Situational Analysis </vt:lpstr>
      <vt:lpstr>Financial Plan &amp; Future Growth  </vt:lpstr>
      <vt:lpstr>References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t75646</dc:creator>
  <cp:lastModifiedBy>t75646</cp:lastModifiedBy>
  <cp:revision>1</cp:revision>
  <dcterms:created xsi:type="dcterms:W3CDTF">2026-08-05T12:24:25Z</dcterms:created>
  <dcterms:modified xsi:type="dcterms:W3CDTF">2026-08-05T12:40:30Z</dcterms:modified>
</cp:coreProperties>
</file>