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9" r:id="rId14"/>
    <p:sldId id="268" r:id="rId15"/>
    <p:sldId id="269" r:id="rId16"/>
    <p:sldId id="270" r:id="rId17"/>
    <p:sldId id="271" r:id="rId18"/>
    <p:sldId id="272" r:id="rId19"/>
    <p:sldId id="273" r:id="rId20"/>
    <p:sldId id="274" r:id="rId21"/>
    <p:sldId id="275" r:id="rId22"/>
    <p:sldId id="276" r:id="rId23"/>
    <p:sldId id="277" r:id="rId24"/>
    <p:sldId id="278" r:id="rId2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461D84-E8C7-49BE-BE32-2FB0DC24FA08}" v="2" dt="2026-07-02T10:55:00.9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2" d="100"/>
          <a:sy n="82" d="100"/>
        </p:scale>
        <p:origin x="69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bia Tabassam (2222632)" userId="19ccd268-a9a5-422f-ba25-459049190a0d" providerId="ADAL" clId="{CFD2C134-555D-45AE-ABCE-A4C760C32606}"/>
    <pc:docChg chg="modSld">
      <pc:chgData name="Sobia Tabassam (2222632)" userId="19ccd268-a9a5-422f-ba25-459049190a0d" providerId="ADAL" clId="{CFD2C134-555D-45AE-ABCE-A4C760C32606}" dt="2026-07-02T10:55:17.815" v="32" actId="2711"/>
      <pc:docMkLst>
        <pc:docMk/>
      </pc:docMkLst>
      <pc:sldChg chg="modSp mod">
        <pc:chgData name="Sobia Tabassam (2222632)" userId="19ccd268-a9a5-422f-ba25-459049190a0d" providerId="ADAL" clId="{CFD2C134-555D-45AE-ABCE-A4C760C32606}" dt="2026-07-01T09:44:40.290" v="9" actId="20577"/>
        <pc:sldMkLst>
          <pc:docMk/>
          <pc:sldMk cId="0" sldId="257"/>
        </pc:sldMkLst>
        <pc:spChg chg="mod">
          <ac:chgData name="Sobia Tabassam (2222632)" userId="19ccd268-a9a5-422f-ba25-459049190a0d" providerId="ADAL" clId="{CFD2C134-555D-45AE-ABCE-A4C760C32606}" dt="2026-07-01T09:44:40.290" v="9" actId="20577"/>
          <ac:spMkLst>
            <pc:docMk/>
            <pc:sldMk cId="0" sldId="257"/>
            <ac:spMk id="18" creationId="{00000000-0000-0000-0000-000000000000}"/>
          </ac:spMkLst>
        </pc:spChg>
      </pc:sldChg>
      <pc:sldChg chg="modSp mod">
        <pc:chgData name="Sobia Tabassam (2222632)" userId="19ccd268-a9a5-422f-ba25-459049190a0d" providerId="ADAL" clId="{CFD2C134-555D-45AE-ABCE-A4C760C32606}" dt="2026-07-02T10:55:17.815" v="32" actId="2711"/>
        <pc:sldMkLst>
          <pc:docMk/>
          <pc:sldMk cId="0" sldId="258"/>
        </pc:sldMkLst>
        <pc:spChg chg="mod">
          <ac:chgData name="Sobia Tabassam (2222632)" userId="19ccd268-a9a5-422f-ba25-459049190a0d" providerId="ADAL" clId="{CFD2C134-555D-45AE-ABCE-A4C760C32606}" dt="2026-07-02T10:55:17.815" v="32" actId="2711"/>
          <ac:spMkLst>
            <pc:docMk/>
            <pc:sldMk cId="0" sldId="258"/>
            <ac:spMk id="10" creationId="{00000000-0000-0000-0000-000000000000}"/>
          </ac:spMkLst>
        </pc:spChg>
      </pc:sldChg>
      <pc:sldChg chg="modSp mod">
        <pc:chgData name="Sobia Tabassam (2222632)" userId="19ccd268-a9a5-422f-ba25-459049190a0d" providerId="ADAL" clId="{CFD2C134-555D-45AE-ABCE-A4C760C32606}" dt="2026-07-01T09:02:55.471" v="1" actId="1076"/>
        <pc:sldMkLst>
          <pc:docMk/>
          <pc:sldMk cId="0" sldId="260"/>
        </pc:sldMkLst>
        <pc:spChg chg="mod">
          <ac:chgData name="Sobia Tabassam (2222632)" userId="19ccd268-a9a5-422f-ba25-459049190a0d" providerId="ADAL" clId="{CFD2C134-555D-45AE-ABCE-A4C760C32606}" dt="2026-07-01T09:02:55.471" v="1" actId="1076"/>
          <ac:spMkLst>
            <pc:docMk/>
            <pc:sldMk cId="0" sldId="260"/>
            <ac:spMk id="3" creationId="{00000000-0000-0000-0000-000000000000}"/>
          </ac:spMkLst>
        </pc:spChg>
      </pc:sldChg>
      <pc:sldChg chg="modSp mod">
        <pc:chgData name="Sobia Tabassam (2222632)" userId="19ccd268-a9a5-422f-ba25-459049190a0d" providerId="ADAL" clId="{CFD2C134-555D-45AE-ABCE-A4C760C32606}" dt="2026-07-01T09:03:01.781" v="2" actId="1076"/>
        <pc:sldMkLst>
          <pc:docMk/>
          <pc:sldMk cId="0" sldId="261"/>
        </pc:sldMkLst>
        <pc:spChg chg="mod">
          <ac:chgData name="Sobia Tabassam (2222632)" userId="19ccd268-a9a5-422f-ba25-459049190a0d" providerId="ADAL" clId="{CFD2C134-555D-45AE-ABCE-A4C760C32606}" dt="2026-07-01T09:03:01.781" v="2" actId="1076"/>
          <ac:spMkLst>
            <pc:docMk/>
            <pc:sldMk cId="0" sldId="261"/>
            <ac:spMk id="3" creationId="{00000000-0000-0000-0000-000000000000}"/>
          </ac:spMkLst>
        </pc:spChg>
      </pc:sldChg>
      <pc:sldChg chg="modSp mod">
        <pc:chgData name="Sobia Tabassam (2222632)" userId="19ccd268-a9a5-422f-ba25-459049190a0d" providerId="ADAL" clId="{CFD2C134-555D-45AE-ABCE-A4C760C32606}" dt="2026-07-01T09:03:07.037" v="3" actId="1076"/>
        <pc:sldMkLst>
          <pc:docMk/>
          <pc:sldMk cId="0" sldId="262"/>
        </pc:sldMkLst>
        <pc:spChg chg="mod">
          <ac:chgData name="Sobia Tabassam (2222632)" userId="19ccd268-a9a5-422f-ba25-459049190a0d" providerId="ADAL" clId="{CFD2C134-555D-45AE-ABCE-A4C760C32606}" dt="2026-07-01T09:03:07.037" v="3" actId="1076"/>
          <ac:spMkLst>
            <pc:docMk/>
            <pc:sldMk cId="0" sldId="262"/>
            <ac:spMk id="3" creationId="{00000000-0000-0000-0000-000000000000}"/>
          </ac:spMkLst>
        </pc:spChg>
        <pc:spChg chg="mod">
          <ac:chgData name="Sobia Tabassam (2222632)" userId="19ccd268-a9a5-422f-ba25-459049190a0d" providerId="ADAL" clId="{CFD2C134-555D-45AE-ABCE-A4C760C32606}" dt="2026-07-01T08:47:46.654" v="0" actId="20577"/>
          <ac:spMkLst>
            <pc:docMk/>
            <pc:sldMk cId="0" sldId="262"/>
            <ac:spMk id="10" creationId="{00000000-0000-0000-0000-000000000000}"/>
          </ac:spMkLst>
        </pc:spChg>
      </pc:sldChg>
      <pc:sldChg chg="modSp mod">
        <pc:chgData name="Sobia Tabassam (2222632)" userId="19ccd268-a9a5-422f-ba25-459049190a0d" providerId="ADAL" clId="{CFD2C134-555D-45AE-ABCE-A4C760C32606}" dt="2026-07-01T09:03:10.898" v="4" actId="1076"/>
        <pc:sldMkLst>
          <pc:docMk/>
          <pc:sldMk cId="0" sldId="263"/>
        </pc:sldMkLst>
        <pc:spChg chg="mod">
          <ac:chgData name="Sobia Tabassam (2222632)" userId="19ccd268-a9a5-422f-ba25-459049190a0d" providerId="ADAL" clId="{CFD2C134-555D-45AE-ABCE-A4C760C32606}" dt="2026-07-01T09:03:10.898" v="4" actId="1076"/>
          <ac:spMkLst>
            <pc:docMk/>
            <pc:sldMk cId="0" sldId="263"/>
            <ac:spMk id="3" creationId="{00000000-0000-0000-0000-000000000000}"/>
          </ac:spMkLst>
        </pc:spChg>
      </pc:sldChg>
      <pc:sldChg chg="modSp mod">
        <pc:chgData name="Sobia Tabassam (2222632)" userId="19ccd268-a9a5-422f-ba25-459049190a0d" providerId="ADAL" clId="{CFD2C134-555D-45AE-ABCE-A4C760C32606}" dt="2026-07-01T09:03:15.529" v="5" actId="1076"/>
        <pc:sldMkLst>
          <pc:docMk/>
          <pc:sldMk cId="0" sldId="264"/>
        </pc:sldMkLst>
        <pc:spChg chg="mod">
          <ac:chgData name="Sobia Tabassam (2222632)" userId="19ccd268-a9a5-422f-ba25-459049190a0d" providerId="ADAL" clId="{CFD2C134-555D-45AE-ABCE-A4C760C32606}" dt="2026-07-01T09:03:15.529" v="5" actId="1076"/>
          <ac:spMkLst>
            <pc:docMk/>
            <pc:sldMk cId="0" sldId="264"/>
            <ac:spMk id="3" creationId="{00000000-0000-0000-0000-000000000000}"/>
          </ac:spMkLst>
        </pc:spChg>
      </pc:sldChg>
      <pc:sldChg chg="modSp mod">
        <pc:chgData name="Sobia Tabassam (2222632)" userId="19ccd268-a9a5-422f-ba25-459049190a0d" providerId="ADAL" clId="{CFD2C134-555D-45AE-ABCE-A4C760C32606}" dt="2026-07-01T09:03:21.067" v="6" actId="1076"/>
        <pc:sldMkLst>
          <pc:docMk/>
          <pc:sldMk cId="0" sldId="265"/>
        </pc:sldMkLst>
        <pc:spChg chg="mod">
          <ac:chgData name="Sobia Tabassam (2222632)" userId="19ccd268-a9a5-422f-ba25-459049190a0d" providerId="ADAL" clId="{CFD2C134-555D-45AE-ABCE-A4C760C32606}" dt="2026-07-01T09:03:21.067" v="6" actId="1076"/>
          <ac:spMkLst>
            <pc:docMk/>
            <pc:sldMk cId="0" sldId="265"/>
            <ac:spMk id="3" creationId="{00000000-0000-0000-0000-000000000000}"/>
          </ac:spMkLst>
        </pc:spChg>
      </pc:sldChg>
      <pc:sldChg chg="modSp mod">
        <pc:chgData name="Sobia Tabassam (2222632)" userId="19ccd268-a9a5-422f-ba25-459049190a0d" providerId="ADAL" clId="{CFD2C134-555D-45AE-ABCE-A4C760C32606}" dt="2026-07-01T09:51:44.624" v="27" actId="255"/>
        <pc:sldMkLst>
          <pc:docMk/>
          <pc:sldMk cId="0" sldId="275"/>
        </pc:sldMkLst>
        <pc:spChg chg="mod">
          <ac:chgData name="Sobia Tabassam (2222632)" userId="19ccd268-a9a5-422f-ba25-459049190a0d" providerId="ADAL" clId="{CFD2C134-555D-45AE-ABCE-A4C760C32606}" dt="2026-07-01T09:51:44.624" v="27" actId="255"/>
          <ac:spMkLst>
            <pc:docMk/>
            <pc:sldMk cId="0" sldId="275"/>
            <ac:spMk id="3" creationId="{00000000-0000-0000-0000-000000000000}"/>
          </ac:spMkLst>
        </pc:spChg>
      </pc:sldChg>
      <pc:sldChg chg="modSp mod">
        <pc:chgData name="Sobia Tabassam (2222632)" userId="19ccd268-a9a5-422f-ba25-459049190a0d" providerId="ADAL" clId="{CFD2C134-555D-45AE-ABCE-A4C760C32606}" dt="2026-07-01T09:52:08.499" v="29" actId="1076"/>
        <pc:sldMkLst>
          <pc:docMk/>
          <pc:sldMk cId="0" sldId="277"/>
        </pc:sldMkLst>
        <pc:spChg chg="mod">
          <ac:chgData name="Sobia Tabassam (2222632)" userId="19ccd268-a9a5-422f-ba25-459049190a0d" providerId="ADAL" clId="{CFD2C134-555D-45AE-ABCE-A4C760C32606}" dt="2026-07-01T09:52:08.499" v="29" actId="1076"/>
          <ac:spMkLst>
            <pc:docMk/>
            <pc:sldMk cId="0" sldId="277"/>
            <ac:spMk id="3" creationId="{00000000-0000-0000-0000-00000000000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doughnutChart>
        <c:varyColors val="1"/>
        <c:ser>
          <c:idx val="0"/>
          <c:order val="0"/>
          <c:tx>
            <c:strRef>
              <c:f>Sheet1!$B$1</c:f>
              <c:strCache>
                <c:ptCount val="1"/>
                <c:pt idx="0">
                  <c:v>Churn split</c:v>
                </c:pt>
              </c:strCache>
            </c:strRef>
          </c:tx>
          <c:spPr>
            <a:solidFill>
              <a:schemeClr val="accent1"/>
            </a:solidFill>
            <a:ln w="9525" cap="flat">
              <a:solidFill>
                <a:srgbClr val="F9F9F9"/>
              </a:solidFill>
              <a:prstDash val="solid"/>
              <a:round/>
            </a:ln>
            <a:effectLst/>
          </c:spPr>
          <c:dPt>
            <c:idx val="0"/>
            <c:bubble3D val="0"/>
            <c:spPr>
              <a:solidFill>
                <a:srgbClr val="0E7C7B"/>
              </a:solidFill>
              <a:effectLst/>
            </c:spPr>
            <c:extLst>
              <c:ext xmlns:c16="http://schemas.microsoft.com/office/drawing/2014/chart" uri="{C3380CC4-5D6E-409C-BE32-E72D297353CC}">
                <c16:uniqueId val="{00000001-5045-4DC3-B237-41F538F4BBC9}"/>
              </c:ext>
            </c:extLst>
          </c:dPt>
          <c:dPt>
            <c:idx val="1"/>
            <c:bubble3D val="0"/>
            <c:spPr>
              <a:solidFill>
                <a:srgbClr val="E2543B"/>
              </a:solidFill>
              <a:effectLst/>
            </c:spPr>
            <c:extLst>
              <c:ext xmlns:c16="http://schemas.microsoft.com/office/drawing/2014/chart" uri="{C3380CC4-5D6E-409C-BE32-E72D297353CC}">
                <c16:uniqueId val="{00000003-5045-4DC3-B237-41F538F4BBC9}"/>
              </c:ext>
            </c:extLst>
          </c:dPt>
          <c:dLbls>
            <c:dLbl>
              <c:idx val="0"/>
              <c:numFmt formatCode="0%" sourceLinked="0"/>
              <c:spPr/>
              <c:txPr>
                <a:bodyPr/>
                <a:lstStyle/>
                <a:p>
                  <a:pPr>
                    <a:defRPr sz="1200" b="1" i="0" u="none" strike="noStrike">
                      <a:solidFill>
                        <a:srgbClr val="FFFFFF"/>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5045-4DC3-B237-41F538F4BBC9}"/>
                </c:ext>
              </c:extLst>
            </c:dLbl>
            <c:dLbl>
              <c:idx val="1"/>
              <c:numFmt formatCode="0%" sourceLinked="0"/>
              <c:spPr/>
              <c:txPr>
                <a:bodyPr/>
                <a:lstStyle/>
                <a:p>
                  <a:pPr>
                    <a:defRPr sz="1200" b="1" i="0" u="none" strike="noStrike">
                      <a:solidFill>
                        <a:srgbClr val="FFFFFF"/>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5045-4DC3-B237-41F538F4BBC9}"/>
                </c:ext>
              </c:extLst>
            </c:dLbl>
            <c:numFmt formatCode="0%" sourceLinked="0"/>
            <c:spPr>
              <a:noFill/>
              <a:ln>
                <a:noFill/>
              </a:ln>
              <a:effectLst/>
            </c:spPr>
            <c:txPr>
              <a:bodyPr/>
              <a:lstStyle/>
              <a:p>
                <a:pPr>
                  <a:defRPr sz="1800" b="1" i="0" u="none" strike="noStrike">
                    <a:solidFill>
                      <a:srgbClr val="000000"/>
                    </a:solidFill>
                    <a:latin typeface="Arial"/>
                  </a:defRPr>
                </a:pPr>
                <a:endParaRPr lang="en-US"/>
              </a:p>
            </c:txPr>
            <c:showLegendKey val="0"/>
            <c:showVal val="0"/>
            <c:showCatName val="1"/>
            <c:showSerName val="0"/>
            <c:showPercent val="1"/>
            <c:showBubbleSize val="0"/>
            <c:showLeaderLines val="0"/>
            <c:extLst>
              <c:ext xmlns:c15="http://schemas.microsoft.com/office/drawing/2012/chart" uri="{CE6537A1-D6FC-4f65-9D91-7224C49458BB}"/>
            </c:extLst>
          </c:dLbls>
          <c:cat>
            <c:strRef>
              <c:f>Sheet1!$A$2:$A$3</c:f>
              <c:strCache>
                <c:ptCount val="2"/>
                <c:pt idx="0">
                  <c:v>Retained (0)</c:v>
                </c:pt>
                <c:pt idx="1">
                  <c:v>Churned (1)</c:v>
                </c:pt>
              </c:strCache>
            </c:strRef>
          </c:cat>
          <c:val>
            <c:numRef>
              <c:f>Sheet1!$B$2:$B$3</c:f>
              <c:numCache>
                <c:formatCode>General</c:formatCode>
                <c:ptCount val="2"/>
                <c:pt idx="0">
                  <c:v>50438</c:v>
                </c:pt>
                <c:pt idx="1">
                  <c:v>49562</c:v>
                </c:pt>
              </c:numCache>
            </c:numRef>
          </c:val>
          <c:extLst>
            <c:ext xmlns:c16="http://schemas.microsoft.com/office/drawing/2014/chart" uri="{C3380CC4-5D6E-409C-BE32-E72D297353CC}">
              <c16:uniqueId val="{00000004-5045-4DC3-B237-41F538F4BBC9}"/>
            </c:ext>
          </c:extLst>
        </c:ser>
        <c:dLbls>
          <c:showLegendKey val="0"/>
          <c:showVal val="0"/>
          <c:showCatName val="0"/>
          <c:showSerName val="0"/>
          <c:showPercent val="0"/>
          <c:showBubbleSize val="0"/>
          <c:showLeaderLines val="0"/>
        </c:dLbls>
        <c:firstSliceAng val="0"/>
        <c:holeSize val="60"/>
      </c:doughnutChart>
      <c:spPr>
        <a:solidFill>
          <a:srgbClr val="FFFFFF"/>
        </a:solidFill>
        <a:ln>
          <a:noFill/>
        </a:ln>
        <a:effectLst/>
      </c:spPr>
    </c:plotArea>
    <c:legend>
      <c:legendPos val="b"/>
      <c:overlay val="0"/>
      <c:txPr>
        <a:bodyPr/>
        <a:lstStyle/>
        <a:p>
          <a:pPr>
            <a:defRPr sz="1100">
              <a:solidFill>
                <a:srgbClr val="5B6B7F"/>
              </a:solidFill>
            </a:defRPr>
          </a:pPr>
          <a:endParaRPr lang="en-US"/>
        </a:p>
      </c:txPr>
    </c:legend>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3493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Sobia Tabassam, student number 2222632, and I am a postgraduate student on the MSc Data and Artificial Intelligence programme, studying L7 - Data Mining &amp; Visualisation. Today I am presenting Component 1 — an Exploratory Data Analysis of a real telecom customer churn dataset containing 100,000 customer records. Before I get into the data, I'll quickly run through the roadmap, then give some background on why churn matters in telecoms, and set out my aim and objectives in detail.</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I've structured this presentation into five sections. First, the data overview, where I'll cover the dataset's shape, its structure, and how balanced the target variable, churn, actually is. Second, univariate analysis, where I look at the distributions of the key behavioural and revenue features one at a time. Third, multivariate analysis, where I bring in the correlation structure, feature importance, and the limitations of this approach. Fourth, data handling and literature, where I walk through how I cleaned, encoded and balanced the data, and ground those choices in published methodological justification. And fifth, an executive summary, where I pull everything together into insights, recommendations, and the references behind them. One quick note before we start: the dataset has 100 variables in total, but to keep the visual analysis focused and presentable in the time available, I've carried through only the top 10 most predictive features, selected using SelectKBest.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getting into the data, it's worth grounding why customer churn matters so much specifically in telecommunications. First, the market context: telecom markets in most developed economies are saturated — there are very few new customers left to acquire, so providers are increasingly competing for the same finite pool of existing subscribers. That shifts the commercial priority from acquisition to retention. Second, the economics are stark: it is widely cited that acquiring a new customer costs five to seven times more than retaining an existing one, so even a small percentage-point reduction in churn can have an outsized impact on profitability. Third, churn in telecom is unusually high compared to other industries — often 15 to 30 percent annually — but a lot of that attrition isn't random. It tends to follow detectable behavioural patterns: declining usage, ageing equipment, rising customer-service contacts. That's exactly the kind of signal exploratory data analysis is designed to surface. And that's the framing for this whole presentation: before anyone can build a predictive churn model, you need a rigorous, evidence-based understanding of the data itself — its structure, its quality, what's distributed how, and which features actually relate to churn. That's the gap this EDA fills, and it's the necessary foundation for everything that follows.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overall aim of this work is to explore, clean and analyse the telecom customer churn dataset using exploratory data analysis, with the goal of uncovering the behavioural and revenue signals that explain why customers leave. That breaks down into four concrete objectives. First, cleaning and preparing the data — handling missing values, standardising placeholder codes like 'U' for unknown, and encoding categorical variables so the dataset is genuinely ready for analysis and, eventually, modelling. Second, uncovering trends and relationships — applying visual and statistical techniques, both univariate and multivariate, to identify patterns, distributions and natural groupings in customer behaviour. Third, interpreting and presenting findings in a way that's actually relevant to the telecom market — not just describing what the data shows, but explaining what it means for retention strategy. And fourth, addressing data quality issues directly — identifying where data is missing, where outliers exist, and where features are redundant, and proposing sensible solutions, which is something I come back to explicitly on the limitations slide later 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step, I loaded the telecom customer churn dataset into the notebook to begin exploring it. The dataset contains 100,000 rows and 100 columns — a large-scale dataset spanning customer behaviour, billing information, usage patterns and demographics. After loading it, I displayed the first few rows to confirm everything imported correctly and to get an initial feel for the structure of the data. The key point for this step is simply that the dataset was successfully loaded and its shape confirmed, setting up the exploratory analysis that follows. Starting with exploratory data analysis before any modelling is standard, recommended practice — reference one, a 2024 survey in the Journal of Big Data by Ogrizović and colleagues, identifies EDA as a cornerstone of the data-quality stage of any machine learning pipeline, used to understand data types, distributions and relationships before anything is built on top of it. And this overall structure — load, clean, explore, then model — mirrors what's described in reference two, a 2022 PLOS One study predicting telecom churn with kernel SVMs, which gives some external validation that this is a sound and recognised way to approach a dataset like this one. This is published in PLOS ONE, a peer-reviewed open-access journal that covers research across all areas of science.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count plot — and the donut chart alongside it — shows how many customers stayed (0) versus churned (1). With approximately 50,438 retained and 49,562 churned, the two segments are almost equal — a balanced dataset. It's worth noting that in real-world telecom datasets, churn is typically rare, often affecting only 10-15% of customers, which usually creates a class-imbalance problem. A model trained on imbalanced data tends to default to predicting the majority class and misses actual churners. This dataset is unusually balanced already, which is ideal — though SMOTE is still applied later during modelling preparation as good practice and for robustness.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prepared the churn target variable so it's clean, consistent and ready for modelling. First I removed the Customer_ID column — it doesn't help predict churn and can introduce noise or data leakage. Next I converted churn to a numeric format; any values that couldn't convert were marked missing and those rows removed, then standardised as integers, giving a clear binary target where 0 means stayed and 1 means churned. Checking the distribution confirmed it's almost perfectly balanced: around 50,438 non-churners and 49,562 churners — ideal, since the model won't be biased toward one class. For missing values, I replaced placeholder entries such as 'NA', 'U' and empty strings with proper missing values, technically called NaN — Python's way of marking a missing value. In this context 'U' simply means Unknown or Unspecified, so it needs to be handled as missing data. Overall this step ensures integrity (removing irrelevant/invalid data), consistency (standardising the target) and readiness for modelling techniques such as Random Forest or SMOTE.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standardising missing values, I organised the dataset by separating numerical and categorical columns — important because each type needs different preprocessing: numerical features may need scaling or transformation, categorical features need encoding. Splitting them at this stage keeps the workflow structured. Then in the imputation step, rather than deleting rows with missing values — which risks skewing the data — I used imputation: replacing gaps with statistically-informed estimates. Numerical columns were filled using the median, since it's more robust to outliers than the mean and better suited to skewed data; categorical columns were filled using the most frequent value, preserving the dominant pattern in each column. This keeps the dataset complete and consistent before modelling, so the model learns from reliable patterns rather than being distorted by gaps.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step is where all categorical variables are converted into numerical form using one-hot encoding. The code creates dummy variables for every category in each categorical column, dropping the first category to avoid multicollinearity. After encoding, the dataset expands to 199 columns, because each category becomes its own binary feature. This is essential because machine-learning models can only work with numerical inputs, so encoding ensures all categorical information is represented in a format the model can learn from.</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feature selection, I used SelectKBest, which evaluates each feature individually and keeps only the top-scoring ones — reducing noise, removing irrelevant variables and streamlining the dataset. To score features I used the ANOVA F-test, which measures how strongly each feature relates to the target by comparing variance between churn and non-churn groups to variance within each group; a higher F-score means a stronger relationship with churn. I selected the top 30 features and rebuilt the dataset using only these. Next, SMOTE — Synthetic Minority Oversampling Technique — balances the classes in the training data. The code checks both classes are present, then generates synthetic examples for the minority class until both are equal — here, 40,350 samples in each class. This prevents the model from becoming biased toward the majority class and improves its ability to identify churners correctly. Finally, StandardScaler standardises all numerical features to mean zero and standard deviation one. I fitted the scaler on the training data only, then applied the same transformation to the test data, to avoid data leakage. Scaling matters because many algorithms are sensitive to feature scale — if one feature ranges into the thousands while another ranges 0 to 1, the model may unintentionally give more weight to the larger-scale feature. This is especially crucial for distance- or gradient-based algorithms such as logistic regression, SVMs, KNN and neural networks, helping them converge faster and behave more reliably, and preventing issues like exploding or vanishing gradients.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grounds each preprocessing choice in current, peer-reviewed, Q1 literature rather than treating them as arbitrary defaults — all sources here are from the last five years. On imputation: Kampf et al., published in PLOS One in 2025, ran a large simulation study comparing imputation subroutines and found predictive mean matching consistently outperforms simple point-estimate methods like median imputation. I'm using median imputation here because it's robust to the skew in our usage features, but I want to be upfront that the literature shows more sophisticated methods exist — it's a reasonable, defensible choice for this stage of analysis, not necessarily the optimal one. On feature selection: Pathan et al., published in Healthcare Analytics in 2022, used the exact same ANOVA F-test filter method on a high-dimensional medical dataset and explicitly describe it as univariate — scoring each feature independently with no way to catch redundancy between features. That's precisely the blind spot that explains why several of our top-30 selected features turned out to be highly inter-correlated on the heatmap, which I address properly on the limitations slide. On SMOTE: Elreedy, Atiya and Kamalov published a theoretical distribution analysis in the journal Machine Learning in 2024, showing mathematically that SMOTE's synthetic points are interpolations between real neighbours and don't necessarily reproduce the true minority-class distribution. That's directly relevant to why I flag SMOTE's synthetic samples as a limitation later in the presentation.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distribution plots reveal that most numerical features are skewed — customer behaviour is not evenly distributed. Many show long-tailed, right-skewed distributions: most customers fall into the low-usage range, with only a small number reaching very high values, creating a long tail. This tells us the dataset is dominated by light users with a few heavy-usage outliers. Because this imbalance can influence how a model learns, it's important to apply normalisation or scaling during preprocessing so the model can learn patterns across both the common low-value ranges and the less frequent high-value extremes — which is exactly why median imputation and StandardScaler were chosen earlier.</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D65EBF-5A52-4A6E-6FB2-CB86AF1A86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3C7237-BEA5-C616-6B47-214256F2F3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470F99-3A8F-CF1F-3023-107EE359101C}"/>
              </a:ext>
            </a:extLst>
          </p:cNvPr>
          <p:cNvSpPr>
            <a:spLocks noGrp="1"/>
          </p:cNvSpPr>
          <p:nvPr>
            <p:ph type="body" idx="1"/>
          </p:nvPr>
        </p:nvSpPr>
        <p:spPr/>
        <p:txBody>
          <a:bodyPr/>
          <a:lstStyle/>
          <a:p>
            <a:r>
              <a:rPr lang="en-US" dirty="0"/>
              <a:t>The distribution plots reveal that most numerical features are skewed — customer behaviour is not evenly distributed. Many show long-tailed, right-skewed distributions: most customers fall into the low-usage range, with only a small number reaching very high values, creating a long tail. This tells us the dataset is dominated by light users with a few heavy-usage outliers. Because this imbalance can influence how a model learns, it's important to apply normalisation or scaling during preprocessing so the model can learn patterns across both the common low-value ranges and the less frequent high-value extremes — which is exactly why median imputation and StandardScaler were chosen earlier.</a:t>
            </a:r>
          </a:p>
        </p:txBody>
      </p:sp>
      <p:sp>
        <p:nvSpPr>
          <p:cNvPr id="4" name="Slide Number Placeholder 3">
            <a:extLst>
              <a:ext uri="{FF2B5EF4-FFF2-40B4-BE49-F238E27FC236}">
                <a16:creationId xmlns:a16="http://schemas.microsoft.com/office/drawing/2014/main" id="{73888BAB-BC3C-5307-DEF2-D34F3D6FECE7}"/>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638890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Univariate analysis means looking at one variable at a time, but here I've split each variable by churn status to see how its distribution differs between customers who stayed and customers who left. Equipment age is the single most important variable in this dataset. The violin plot shows that churned customers, shown in coral, have a noticeably higher and wider distribution of equipment ages — their phones are older on average by about 58 days, 421 versus 363 days. The correlation of plus 0.113 is the highest in the entire feature set. Put simply: an older phone is associated with a higher likelihood of leaving. For monthly usage, churned customers show lower average usage. This makes intuitive sense — customers who are about to leave tend to start using the service less before they actually cancel. This declining engagement is called a leading indicator, because it shows up in the data before the churn event itself happens. On methodology: both charts split the dataset into the two churn groups using pandas filtering, then plot each group's distribution. The violin plot shows the full distribution shape, not just a single bar — wider sections mean more customers sit at that value, which is why it's a richer view than a simple histogram for comparing two groups side by side.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looks at the revenue side: totmrc_Mean, the average monthly recurring charge — essentially the customer's monthly bill. The distribution shows retained customers paying slightly more on average, £47.8 a month versus £44.5 for churned customers — a difference of only £3.2, and the correlation with churn is just -0.069, which is weak. The key takeaway here is a genuinely important one for the business case: this £3.2 difference is small, and a correlation that weak tells us that price alone does not explain churn. If churn were primarily about cost, we'd expect to see a much larger gap and a much stronger correlation. Instead, this confirms what the earlier slides on equipment age and usage already suggested — the drivers of churn here are behavioural and device-related, not purely financial. That has a direct implication for retention strategy: discounting or price-matching campaigns are unlikely, on their own, to meaningfully reduce churn for this customer base.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feature importance analysis shows that customer tenure (eqpdays) is the strongest predictor of churn, underscoring the central role of how long a customer has been with the company — this aligns with reference six, a 2024 study in Machine Learning with Applications, which also identifies tenure-related features among the top churn drivers in a telecom dataset. Usage-related behaviours — overall minutes of use, call activity across different time windows, call attempts and completed calls — form the next most influential group: customers with declining, inconsistent or low usage are more likely to churn. Beyond usage, customer care interactions, billing characteristics such as monthly recurring charges, and service or device-related attributes contribute moderately — these suggest customer experience, service value and product choices also shape churn risk, though to a lesser extent than tenure and usage intensity. Overall the model relies primarily on tenure and engagement, with more specific usage categories and service-related attributes providing additional refinement.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looking at the actual heatmap, it's worth pausing on what this chart type is and how to read it, since it's doing a lot of work on the next slide. A correlation heatmap is a visual representation of a correlation matrix — a grid of rows and columns where each cell shows the correlation value between two variables. Colouring each cell based on its value makes patterns much easier to spot than staring at a table of raw numbers. The colour scale is what makes it readable at a glance: dark red means a strong positive relationship, blue means a negative relationship, and pale or white means little to no relationship. Values range from minus 1 to plus 1, where plus 1 is a perfect positive correlation, minus 1 is a perfect negative correlation, and 0 means no relationship at all. Before diving into the findings, it's also worth walking through what each variable actually represents, since several of these names aren't self-explanatory. eqpdays is how many days the customer has had their current device — their equipment tenure. mou_Mean is average monthly minutes of use, essentially overall call activity. avg6mou and avg3mou are the same idea measured over the last six and three months respectively. avg3qty is the number of calls made in the last three months. mou_cvce_Mean is minutes spent on customer care calls, which can be a signal of dissatisfaction. mou_peav_Mean and mou_opkv_Mean are average minutes during peak and off-peak hours. mou_rvce_Mean is average minutes on received voice calls. totmrc_Mean is the average monthly recurring charge — essentially the customer's bill. And churn is simply whether the customer left, coded as 1, or stayed, coded as 0. With that grounding in place, we can move on to what the heatmap actually shows.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that we know how to read the chart and what each variable means, let's go through what it actually tells us — four findings. Finding 1: usage features are heavily correlated with each other, between 0.75 and 0.98 in the middle block of the matrix — mou_Mean, avg3mou, avg6mou, avg3qty, mou_peav_Mean and mou_rvce_Mean are all essentially measuring the same underlying behaviour, how much the customer uses their phone. This is multicollinearity, and it suggests feature selection or dimensionality reduction would help, since not all of these are independently useful. Finding 2: equipment age is negatively correlated with usage, -0.21 to -0.31 across the eqpdays row and column. Customers with older devices tend to use their phone less, which may suggest longer-tenured customers are gradually disengaging from the service while newer customers stay more active. Finding 3: churn has weak correlations with every single feature, -0.07 to +0.11, and those cells are pale and near white on the map. No single feature strongly predicts churn on its own. eqpdays at +0.11 is the strongest individual predictor, but it's still modest — this confirms churn is multi-factorial, which is exactly why non-linear models like Random Forest or XGBoost are more appropriate than relying on any single variable. Finding 4: billing, totmrc_Mean, has only a moderate relationship with usage, 0.35 to 0.59 — noticeably lighter red than the deep red usage block. Higher usage does tend to mean a higher bill, but the relationship isn't extremely strong, which suggests some customers pay more regardless of how much they use the service — for example, those on premium or fixed-rate plans. Overall takeaway: no single feature drives churn in isolation. The matrix shows usage features are redundant with each other, equipment age is the most meaningful individual predictor, and churn itself is a complex, multi-dimensional outcome that needs advanced modelling techniques to predict reliably.</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builds on the correlation findings to talk through what natural groupings look like when combining eqpdays with usage intensity, since no single variable predicts churn alone. Customers who are recently equipped and heavy users look engaged and lower-risk. Customers with old equipment and low usage show the profile most associated with churn. And customers paying a premium without proportionally high usage are a distinct, price-sensitive segment worth watching separately. The point I want to land here is that this kind of segmentation is only visible when you look at features in combination — which is the core argument for multivariate over univariate analysis. It's worth noting this isn't just an intuition — reference eight, a 2024 paper in PLOS One, proposes a multi-objective evolutionary clustering-based ensemble specifically for telecom churn, where customers are grouped into clusters before classification is applied, and found it improved prediction performance over standard ensemble models. That's a published precedent for the value of segmenting customers before treating churn as a single classification problem.</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deliberate, critical look back at our own pipeline rather than a list of generic caveats. First: SelectKBest with ANOVA is a univariate filter method, as established in reference four, so by design it can't detect that several of the features it selected are highly inter-correlated — which our own heatmap proved. A correlation filter pass, or a wrapper/embedded method like Recursive Feature Elimination or Lasso regularisation, would directly penalise that redundancy instead of just ranking features independently. Second: because the classes were already nearly balanced, SMOTE's contribution here is more about methodological robustness than fixing a severe imbalance — and Elreedy, Atiya and Kamalov's theoretical analysis in reference five shows synthetic interpolation always carries some risk of generating points that don't reflect the true minority-class distribution, which is worth validating against a true held-out test set. Third: this is a cross-sectional snapshot, so we cannot see trends over time — a declining usage trend over recent months is, as reference six points out, a stronger signal than any single static feature, and that's something a future iteration with time-series data could capture. Fourth, and importantly: correlation is not causation, and reference seven makes this point precisely — the correlation coefficient assumes linearity and is sensitive to the range of the data, so a weak correlation between eqpdays and churn doesn't fully capture whatever relationship exists, and even a strong one wouldn't prove causation. EDA alone can't tell us whether old equipment causes disengagement, or whether both are explained by some other factor like contract type. Raising these limitations openly is what separates a purely descriptive EDA from a critically-aware one — and it points directly at the natural next steps for a fuller analysis.</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the EDA: customer behaviour metrics are the strongest indicators of churn, with clear distinctions in usage patterns between churned and retained customers. The top 10 selected features give a compact yet highly informative representation of the dataset. The absence of strong multicollinearity between the final selected features (after dropping redundant usage variables) supports the effectiveness of the feature-selection step, and the balanced class distribution makes this dataset well-suited for classification tasks. Overall, the EDA confirms the dataset is well-prepared for predictive modelling and that the selected features meaningfully contribute to churn-prediction accuracy.</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Translate the EDA into business actions. Equipment-upgrade campaigns target the strongest individual driver (eqpdays). Usage-decline monitoring catches the second-strongest signal group early, before a customer fully disengages. Because no single variable strongly predicts churn, retention scoring needs to combine signals rather than rely on any one metric like revenue. Close by framing this EDA as the preparation stage for a full predictive model — the dataset is now clean, encoded, feature-selected, balanced via SMOTE and scaled, so it is ready for classifiers such as logistic regression, Random Forest or XGBoost.</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eight sources are all peer-reviewed, Q1-ranked journal articles published within the last five years, and they directly underpin claims made throughout the presentation: references 1 and 2 ground the overall data-overview and EDA-first approach; references 3, 4 and 5 justify the imputation, feature-selection and SMOTE choices in the data-handling section; reference 6 supports the churn drivers discussed in the univariate analysis; and references 7 and 8 underpin the correlation-analysis limitations and the customer-segmentation argument in the multivariate analysis section. Happy to share the full reading list with anyone who wants to follow up on a specific method.</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the audience and open the floor for questions. Be ready to discuss: why median over mean imputation, why SMOTE despite an already-balanced dataset (good practice/robustness), why correlation alone isn't enough to explain churn, and what a sensible next modelling step would look like.</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F3A"/>
        </a:solidFill>
        <a:effectLst/>
      </p:bgPr>
    </p:bg>
    <p:spTree>
      <p:nvGrpSpPr>
        <p:cNvPr id="1" name=""/>
        <p:cNvGrpSpPr/>
        <p:nvPr/>
      </p:nvGrpSpPr>
      <p:grpSpPr>
        <a:xfrm>
          <a:off x="0" y="0"/>
          <a:ext cx="0" cy="0"/>
          <a:chOff x="0" y="0"/>
          <a:chExt cx="0" cy="0"/>
        </a:xfrm>
      </p:grpSpPr>
      <p:sp>
        <p:nvSpPr>
          <p:cNvPr id="2" name="Shape 0"/>
          <p:cNvSpPr/>
          <p:nvPr/>
        </p:nvSpPr>
        <p:spPr>
          <a:xfrm>
            <a:off x="822960" y="5669280"/>
            <a:ext cx="201168" cy="320040"/>
          </a:xfrm>
          <a:prstGeom prst="rect">
            <a:avLst/>
          </a:prstGeom>
          <a:solidFill>
            <a:srgbClr val="4FD1C5"/>
          </a:solidFill>
          <a:ln/>
        </p:spPr>
        <p:txBody>
          <a:bodyPr/>
          <a:lstStyle/>
          <a:p>
            <a:endParaRPr lang="en-GB"/>
          </a:p>
        </p:txBody>
      </p:sp>
      <p:sp>
        <p:nvSpPr>
          <p:cNvPr id="3" name="Shape 1"/>
          <p:cNvSpPr/>
          <p:nvPr/>
        </p:nvSpPr>
        <p:spPr>
          <a:xfrm>
            <a:off x="1133856" y="5486400"/>
            <a:ext cx="201168" cy="502920"/>
          </a:xfrm>
          <a:prstGeom prst="rect">
            <a:avLst/>
          </a:prstGeom>
          <a:solidFill>
            <a:srgbClr val="4FD1C5"/>
          </a:solidFill>
          <a:ln/>
        </p:spPr>
        <p:txBody>
          <a:bodyPr/>
          <a:lstStyle/>
          <a:p>
            <a:endParaRPr lang="en-GB"/>
          </a:p>
        </p:txBody>
      </p:sp>
      <p:sp>
        <p:nvSpPr>
          <p:cNvPr id="4" name="Shape 2"/>
          <p:cNvSpPr/>
          <p:nvPr/>
        </p:nvSpPr>
        <p:spPr>
          <a:xfrm>
            <a:off x="1444752" y="5257800"/>
            <a:ext cx="201168" cy="731520"/>
          </a:xfrm>
          <a:prstGeom prst="rect">
            <a:avLst/>
          </a:prstGeom>
          <a:solidFill>
            <a:srgbClr val="0E7C7B"/>
          </a:solidFill>
          <a:ln/>
        </p:spPr>
        <p:txBody>
          <a:bodyPr/>
          <a:lstStyle/>
          <a:p>
            <a:endParaRPr lang="en-GB"/>
          </a:p>
        </p:txBody>
      </p:sp>
      <p:sp>
        <p:nvSpPr>
          <p:cNvPr id="5" name="Shape 3"/>
          <p:cNvSpPr/>
          <p:nvPr/>
        </p:nvSpPr>
        <p:spPr>
          <a:xfrm>
            <a:off x="1755648" y="5029200"/>
            <a:ext cx="201168" cy="960120"/>
          </a:xfrm>
          <a:prstGeom prst="rect">
            <a:avLst/>
          </a:prstGeom>
          <a:solidFill>
            <a:srgbClr val="0E7C7B"/>
          </a:solidFill>
          <a:ln/>
        </p:spPr>
        <p:txBody>
          <a:bodyPr/>
          <a:lstStyle/>
          <a:p>
            <a:endParaRPr lang="en-GB"/>
          </a:p>
        </p:txBody>
      </p:sp>
      <p:sp>
        <p:nvSpPr>
          <p:cNvPr id="6" name="Text 4"/>
          <p:cNvSpPr/>
          <p:nvPr/>
        </p:nvSpPr>
        <p:spPr>
          <a:xfrm>
            <a:off x="4360817" y="1681221"/>
            <a:ext cx="3944983" cy="576865"/>
          </a:xfrm>
          <a:prstGeom prst="rect">
            <a:avLst/>
          </a:prstGeom>
          <a:noFill/>
          <a:ln/>
        </p:spPr>
        <p:txBody>
          <a:bodyPr wrap="square" rtlCol="0" anchor="ctr"/>
          <a:lstStyle/>
          <a:p>
            <a:pPr marL="0" indent="0">
              <a:buNone/>
            </a:pPr>
            <a:r>
              <a:rPr lang="en-US" sz="1600" b="1" kern="0" spc="300" dirty="0">
                <a:solidFill>
                  <a:srgbClr val="4FD1C5"/>
                </a:solidFill>
                <a:latin typeface="Calibri" pitchFamily="34" charset="0"/>
                <a:ea typeface="Calibri" pitchFamily="34" charset="-122"/>
                <a:cs typeface="Calibri" pitchFamily="34" charset="-120"/>
              </a:rPr>
              <a:t>TELECOM CUSTOMER CHURN</a:t>
            </a:r>
            <a:endParaRPr lang="en-US" sz="1600" dirty="0"/>
          </a:p>
        </p:txBody>
      </p:sp>
      <p:sp>
        <p:nvSpPr>
          <p:cNvPr id="7" name="Text 5"/>
          <p:cNvSpPr/>
          <p:nvPr/>
        </p:nvSpPr>
        <p:spPr>
          <a:xfrm>
            <a:off x="2707744" y="2121587"/>
            <a:ext cx="10515600" cy="1005840"/>
          </a:xfrm>
          <a:prstGeom prst="rect">
            <a:avLst/>
          </a:prstGeom>
          <a:noFill/>
          <a:ln/>
        </p:spPr>
        <p:txBody>
          <a:bodyPr wrap="square" rtlCol="0" anchor="ctr"/>
          <a:lstStyle/>
          <a:p>
            <a:pPr marL="0" indent="0">
              <a:buNone/>
            </a:pPr>
            <a:r>
              <a:rPr lang="en-US" sz="4400" b="1" dirty="0">
                <a:solidFill>
                  <a:srgbClr val="FFFFFF"/>
                </a:solidFill>
                <a:latin typeface="Cambria" pitchFamily="34" charset="0"/>
                <a:ea typeface="Cambria" pitchFamily="34" charset="-122"/>
                <a:cs typeface="Cambria" pitchFamily="34" charset="-120"/>
              </a:rPr>
              <a:t>Exploratory Data Analysis</a:t>
            </a:r>
            <a:endParaRPr lang="en-US" sz="4400" dirty="0"/>
          </a:p>
        </p:txBody>
      </p:sp>
      <p:sp>
        <p:nvSpPr>
          <p:cNvPr id="8" name="Text 6"/>
          <p:cNvSpPr/>
          <p:nvPr/>
        </p:nvSpPr>
        <p:spPr>
          <a:xfrm>
            <a:off x="3146282" y="3068839"/>
            <a:ext cx="8686800" cy="548640"/>
          </a:xfrm>
          <a:prstGeom prst="rect">
            <a:avLst/>
          </a:prstGeom>
          <a:noFill/>
          <a:ln/>
        </p:spPr>
        <p:txBody>
          <a:bodyPr wrap="square" rtlCol="0" anchor="ctr"/>
          <a:lstStyle/>
          <a:p>
            <a:pPr marL="0" indent="0">
              <a:buNone/>
            </a:pPr>
            <a:r>
              <a:rPr lang="en-US" sz="1600" i="1" dirty="0">
                <a:solidFill>
                  <a:srgbClr val="C9D6E3"/>
                </a:solidFill>
                <a:latin typeface="Calibri" pitchFamily="34" charset="0"/>
                <a:ea typeface="Calibri" pitchFamily="34" charset="-122"/>
                <a:cs typeface="Calibri" pitchFamily="34" charset="-120"/>
              </a:rPr>
              <a:t>Uncovering the behavioural and revenue signals behind customer attrition</a:t>
            </a:r>
            <a:endParaRPr lang="en-US" sz="1600" dirty="0"/>
          </a:p>
        </p:txBody>
      </p:sp>
      <p:sp>
        <p:nvSpPr>
          <p:cNvPr id="9" name="Text 7"/>
          <p:cNvSpPr/>
          <p:nvPr/>
        </p:nvSpPr>
        <p:spPr>
          <a:xfrm>
            <a:off x="822960" y="5989320"/>
            <a:ext cx="10058400" cy="365760"/>
          </a:xfrm>
          <a:prstGeom prst="rect">
            <a:avLst/>
          </a:prstGeom>
          <a:noFill/>
          <a:ln/>
        </p:spPr>
        <p:txBody>
          <a:bodyPr wrap="square" rtlCol="0" anchor="ctr"/>
          <a:lstStyle/>
          <a:p>
            <a:pPr marL="0" indent="0">
              <a:buNone/>
            </a:pPr>
            <a:r>
              <a:rPr lang="en-US" sz="1300" b="1" dirty="0">
                <a:solidFill>
                  <a:srgbClr val="4FD1C5"/>
                </a:solidFill>
                <a:latin typeface="Calibri" pitchFamily="34" charset="0"/>
                <a:ea typeface="Calibri" pitchFamily="34" charset="-122"/>
                <a:cs typeface="Calibri" pitchFamily="34" charset="-120"/>
              </a:rPr>
              <a:t>Dataset: </a:t>
            </a:r>
            <a:r>
              <a:rPr lang="en-US" sz="1300" dirty="0">
                <a:solidFill>
                  <a:srgbClr val="C9D6E3"/>
                </a:solidFill>
                <a:latin typeface="Calibri" pitchFamily="34" charset="0"/>
                <a:ea typeface="Calibri" pitchFamily="34" charset="-122"/>
                <a:cs typeface="Calibri" pitchFamily="34" charset="-120"/>
              </a:rPr>
              <a:t>Telecom_Customer_Churn.csv  |  100,000 customers  |  100 variables</a:t>
            </a:r>
            <a:endParaRPr lang="en-US" sz="1300" dirty="0"/>
          </a:p>
        </p:txBody>
      </p:sp>
      <p:sp>
        <p:nvSpPr>
          <p:cNvPr id="10" name="Text 8"/>
          <p:cNvSpPr/>
          <p:nvPr/>
        </p:nvSpPr>
        <p:spPr>
          <a:xfrm>
            <a:off x="8553450" y="5069668"/>
            <a:ext cx="3552825" cy="1294937"/>
          </a:xfrm>
          <a:prstGeom prst="rect">
            <a:avLst/>
          </a:prstGeom>
          <a:noFill/>
          <a:ln/>
        </p:spPr>
        <p:txBody>
          <a:bodyPr wrap="square" rtlCol="0" anchor="ctr"/>
          <a:lstStyle/>
          <a:p>
            <a:pPr marL="0" indent="0">
              <a:buNone/>
            </a:pPr>
            <a:r>
              <a:rPr lang="en-US" sz="1200" dirty="0">
                <a:solidFill>
                  <a:srgbClr val="C9D6E3"/>
                </a:solidFill>
                <a:latin typeface="Calibri" pitchFamily="34" charset="0"/>
              </a:rPr>
              <a:t>Name: Sobia Tabassam </a:t>
            </a:r>
          </a:p>
          <a:p>
            <a:pPr marL="0" indent="0">
              <a:buNone/>
            </a:pPr>
            <a:r>
              <a:rPr lang="en-US" sz="1200" dirty="0">
                <a:solidFill>
                  <a:srgbClr val="C9D6E3"/>
                </a:solidFill>
                <a:latin typeface="Calibri" pitchFamily="34" charset="0"/>
              </a:rPr>
              <a:t>Student ID: 2222632</a:t>
            </a:r>
          </a:p>
          <a:p>
            <a:pPr marL="0" indent="0">
              <a:buNone/>
            </a:pPr>
            <a:r>
              <a:rPr lang="en-US" sz="1200" dirty="0">
                <a:solidFill>
                  <a:srgbClr val="C9D6E3"/>
                </a:solidFill>
                <a:latin typeface="Calibri" pitchFamily="34" charset="0"/>
              </a:rPr>
              <a:t>Module: L7 - Data Mining &amp; </a:t>
            </a:r>
            <a:r>
              <a:rPr lang="en-US" sz="1200" dirty="0" err="1">
                <a:solidFill>
                  <a:srgbClr val="C9D6E3"/>
                </a:solidFill>
                <a:latin typeface="Calibri" pitchFamily="34" charset="0"/>
              </a:rPr>
              <a:t>Visualisation</a:t>
            </a:r>
            <a:r>
              <a:rPr lang="en-US" sz="1200" dirty="0">
                <a:solidFill>
                  <a:srgbClr val="C9D6E3"/>
                </a:solidFill>
                <a:latin typeface="Calibri" pitchFamily="34" charset="0"/>
              </a:rPr>
              <a:t>  - ACCA7015</a:t>
            </a:r>
          </a:p>
          <a:p>
            <a:pPr marL="0" indent="0">
              <a:buNone/>
            </a:pPr>
            <a:r>
              <a:rPr lang="en-US" sz="1200" dirty="0">
                <a:solidFill>
                  <a:srgbClr val="C9D6E3"/>
                </a:solidFill>
                <a:latin typeface="Calibri" pitchFamily="34" charset="0"/>
              </a:rPr>
              <a:t>Lecturer: Dr Nouh </a:t>
            </a:r>
            <a:r>
              <a:rPr lang="en-US" sz="1200" dirty="0" err="1">
                <a:solidFill>
                  <a:srgbClr val="C9D6E3"/>
                </a:solidFill>
                <a:latin typeface="Calibri" pitchFamily="34" charset="0"/>
              </a:rPr>
              <a:t>Elmitwally</a:t>
            </a:r>
            <a:endParaRPr lang="en-US" sz="1200" dirty="0">
              <a:solidFill>
                <a:srgbClr val="C9D6E3"/>
              </a:solidFill>
              <a:latin typeface="Calibri" pitchFamily="34" charset="0"/>
            </a:endParaRPr>
          </a:p>
          <a:p>
            <a:pPr marL="0" indent="0">
              <a:buNone/>
            </a:pPr>
            <a:r>
              <a:rPr lang="en-US" sz="1200" dirty="0">
                <a:solidFill>
                  <a:srgbClr val="C9D6E3"/>
                </a:solidFill>
                <a:latin typeface="Calibri" pitchFamily="34" charset="0"/>
              </a:rPr>
              <a:t>Date: 06-07-26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502920" y="594359"/>
            <a:ext cx="10515600" cy="767909"/>
          </a:xfrm>
          <a:prstGeom prst="rect">
            <a:avLst/>
          </a:prstGeom>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What We'll Cover</a:t>
            </a:r>
            <a:endParaRPr lang="en-US" sz="2800" dirty="0"/>
          </a:p>
        </p:txBody>
      </p:sp>
      <p:sp>
        <p:nvSpPr>
          <p:cNvPr id="4" name="Shape 2"/>
          <p:cNvSpPr/>
          <p:nvPr/>
        </p:nvSpPr>
        <p:spPr>
          <a:xfrm>
            <a:off x="502920" y="1920240"/>
            <a:ext cx="1810512" cy="3383280"/>
          </a:xfrm>
          <a:prstGeom prst="roundRect">
            <a:avLst>
              <a:gd name="adj" fmla="val 4040"/>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5" name="Text 3"/>
          <p:cNvSpPr/>
          <p:nvPr/>
        </p:nvSpPr>
        <p:spPr>
          <a:xfrm>
            <a:off x="685800" y="2148840"/>
            <a:ext cx="1444752" cy="548640"/>
          </a:xfrm>
          <a:prstGeom prst="rect">
            <a:avLst/>
          </a:prstGeom>
          <a:noFill/>
          <a:ln/>
        </p:spPr>
        <p:txBody>
          <a:bodyPr wrap="square" rtlCol="0" anchor="ctr"/>
          <a:lstStyle/>
          <a:p>
            <a:pPr marL="0" indent="0">
              <a:buNone/>
            </a:pPr>
            <a:r>
              <a:rPr lang="en-US" sz="2600" b="1" dirty="0">
                <a:solidFill>
                  <a:srgbClr val="4FD1C5"/>
                </a:solidFill>
                <a:latin typeface="Cambria" pitchFamily="34" charset="0"/>
                <a:ea typeface="Cambria" pitchFamily="34" charset="-122"/>
                <a:cs typeface="Cambria" pitchFamily="34" charset="-120"/>
              </a:rPr>
              <a:t>01</a:t>
            </a:r>
            <a:endParaRPr lang="en-US" sz="2600" dirty="0"/>
          </a:p>
        </p:txBody>
      </p:sp>
      <p:sp>
        <p:nvSpPr>
          <p:cNvPr id="6" name="Text 4"/>
          <p:cNvSpPr/>
          <p:nvPr/>
        </p:nvSpPr>
        <p:spPr>
          <a:xfrm>
            <a:off x="685800" y="2834640"/>
            <a:ext cx="1444752" cy="822960"/>
          </a:xfrm>
          <a:prstGeom prst="rect">
            <a:avLst/>
          </a:prstGeom>
          <a:noFill/>
          <a:ln/>
        </p:spPr>
        <p:txBody>
          <a:bodyPr wrap="square" rtlCol="0" anchor="ctr"/>
          <a:lstStyle/>
          <a:p>
            <a:pPr marL="0" indent="0">
              <a:buNone/>
            </a:pPr>
            <a:r>
              <a:rPr lang="en-US" sz="1500" b="1" dirty="0">
                <a:solidFill>
                  <a:srgbClr val="13202E"/>
                </a:solidFill>
                <a:latin typeface="Calibri" pitchFamily="34" charset="0"/>
                <a:ea typeface="Calibri" pitchFamily="34" charset="-122"/>
                <a:cs typeface="Calibri" pitchFamily="34" charset="-120"/>
              </a:rPr>
              <a:t>Data Overview</a:t>
            </a:r>
            <a:endParaRPr lang="en-US" sz="1500" dirty="0"/>
          </a:p>
        </p:txBody>
      </p:sp>
      <p:sp>
        <p:nvSpPr>
          <p:cNvPr id="7" name="Text 5"/>
          <p:cNvSpPr/>
          <p:nvPr/>
        </p:nvSpPr>
        <p:spPr>
          <a:xfrm>
            <a:off x="685800" y="3611880"/>
            <a:ext cx="1444752" cy="1554480"/>
          </a:xfrm>
          <a:prstGeom prst="rect">
            <a:avLst/>
          </a:prstGeom>
          <a:noFill/>
          <a:ln/>
        </p:spPr>
        <p:txBody>
          <a:bodyPr wrap="square" rtlCol="0" anchor="ctr"/>
          <a:lstStyle/>
          <a:p>
            <a:pPr marL="0" indent="0">
              <a:buNone/>
            </a:pPr>
            <a:r>
              <a:rPr lang="en-US" sz="1200" dirty="0">
                <a:solidFill>
                  <a:srgbClr val="5B6B7F"/>
                </a:solidFill>
                <a:latin typeface="Calibri" pitchFamily="34" charset="0"/>
                <a:ea typeface="Calibri" pitchFamily="34" charset="-122"/>
                <a:cs typeface="Calibri" pitchFamily="34" charset="-120"/>
              </a:rPr>
              <a:t>Dataset shape, structure, and target variable balance</a:t>
            </a:r>
            <a:endParaRPr lang="en-US" sz="1200" dirty="0"/>
          </a:p>
        </p:txBody>
      </p:sp>
      <p:sp>
        <p:nvSpPr>
          <p:cNvPr id="8" name="Shape 6"/>
          <p:cNvSpPr/>
          <p:nvPr/>
        </p:nvSpPr>
        <p:spPr>
          <a:xfrm>
            <a:off x="2679192" y="1920240"/>
            <a:ext cx="1810512" cy="3383280"/>
          </a:xfrm>
          <a:prstGeom prst="roundRect">
            <a:avLst>
              <a:gd name="adj" fmla="val 4040"/>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9" name="Text 7"/>
          <p:cNvSpPr/>
          <p:nvPr/>
        </p:nvSpPr>
        <p:spPr>
          <a:xfrm>
            <a:off x="2862072" y="2148840"/>
            <a:ext cx="1444752" cy="548640"/>
          </a:xfrm>
          <a:prstGeom prst="rect">
            <a:avLst/>
          </a:prstGeom>
          <a:noFill/>
          <a:ln/>
        </p:spPr>
        <p:txBody>
          <a:bodyPr wrap="square" rtlCol="0" anchor="ctr"/>
          <a:lstStyle/>
          <a:p>
            <a:pPr marL="0" indent="0">
              <a:buNone/>
            </a:pPr>
            <a:r>
              <a:rPr lang="en-US" sz="2600" b="1" dirty="0">
                <a:solidFill>
                  <a:srgbClr val="4FD1C5"/>
                </a:solidFill>
                <a:latin typeface="Cambria" pitchFamily="34" charset="0"/>
                <a:ea typeface="Cambria" pitchFamily="34" charset="-122"/>
                <a:cs typeface="Cambria" pitchFamily="34" charset="-120"/>
              </a:rPr>
              <a:t>02</a:t>
            </a:r>
            <a:endParaRPr lang="en-US" sz="2600" dirty="0"/>
          </a:p>
        </p:txBody>
      </p:sp>
      <p:sp>
        <p:nvSpPr>
          <p:cNvPr id="10" name="Text 8"/>
          <p:cNvSpPr/>
          <p:nvPr/>
        </p:nvSpPr>
        <p:spPr>
          <a:xfrm>
            <a:off x="2862072" y="2834640"/>
            <a:ext cx="1444752" cy="822960"/>
          </a:xfrm>
          <a:prstGeom prst="rect">
            <a:avLst/>
          </a:prstGeom>
          <a:noFill/>
          <a:ln/>
        </p:spPr>
        <p:txBody>
          <a:bodyPr wrap="square" rtlCol="0" anchor="ctr"/>
          <a:lstStyle/>
          <a:p>
            <a:pPr marL="0" indent="0">
              <a:buNone/>
            </a:pPr>
            <a:r>
              <a:rPr lang="en-US" sz="1500" b="1" dirty="0">
                <a:solidFill>
                  <a:srgbClr val="13202E"/>
                </a:solidFill>
                <a:latin typeface="Calibri" pitchFamily="34" charset="0"/>
                <a:ea typeface="Calibri" pitchFamily="34" charset="-122"/>
                <a:cs typeface="Calibri" pitchFamily="34" charset="-120"/>
              </a:rPr>
              <a:t>Univariate Analysis</a:t>
            </a:r>
            <a:endParaRPr lang="en-US" sz="1500" dirty="0"/>
          </a:p>
        </p:txBody>
      </p:sp>
      <p:sp>
        <p:nvSpPr>
          <p:cNvPr id="11" name="Text 9"/>
          <p:cNvSpPr/>
          <p:nvPr/>
        </p:nvSpPr>
        <p:spPr>
          <a:xfrm>
            <a:off x="2862072" y="3611880"/>
            <a:ext cx="1444752" cy="1554480"/>
          </a:xfrm>
          <a:prstGeom prst="rect">
            <a:avLst/>
          </a:prstGeom>
          <a:noFill/>
          <a:ln/>
        </p:spPr>
        <p:txBody>
          <a:bodyPr wrap="square" rtlCol="0" anchor="ctr"/>
          <a:lstStyle/>
          <a:p>
            <a:pPr marL="0" indent="0">
              <a:buNone/>
            </a:pPr>
            <a:r>
              <a:rPr lang="en-US" sz="1200" dirty="0">
                <a:solidFill>
                  <a:srgbClr val="5B6B7F"/>
                </a:solidFill>
                <a:latin typeface="Calibri" pitchFamily="34" charset="0"/>
                <a:ea typeface="Calibri" pitchFamily="34" charset="-122"/>
                <a:cs typeface="Calibri" pitchFamily="34" charset="-120"/>
              </a:rPr>
              <a:t>Distributions of key behavioural &amp; revenue features</a:t>
            </a:r>
            <a:endParaRPr lang="en-US" sz="1200" dirty="0"/>
          </a:p>
        </p:txBody>
      </p:sp>
      <p:sp>
        <p:nvSpPr>
          <p:cNvPr id="12" name="Shape 10"/>
          <p:cNvSpPr/>
          <p:nvPr/>
        </p:nvSpPr>
        <p:spPr>
          <a:xfrm>
            <a:off x="4855464" y="1920240"/>
            <a:ext cx="1810512" cy="3383280"/>
          </a:xfrm>
          <a:prstGeom prst="roundRect">
            <a:avLst>
              <a:gd name="adj" fmla="val 4040"/>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13" name="Text 11"/>
          <p:cNvSpPr/>
          <p:nvPr/>
        </p:nvSpPr>
        <p:spPr>
          <a:xfrm>
            <a:off x="5038344" y="2148840"/>
            <a:ext cx="1444752" cy="548640"/>
          </a:xfrm>
          <a:prstGeom prst="rect">
            <a:avLst/>
          </a:prstGeom>
          <a:noFill/>
          <a:ln/>
        </p:spPr>
        <p:txBody>
          <a:bodyPr wrap="square" rtlCol="0" anchor="ctr"/>
          <a:lstStyle/>
          <a:p>
            <a:pPr marL="0" indent="0">
              <a:buNone/>
            </a:pPr>
            <a:r>
              <a:rPr lang="en-US" sz="2600" b="1" dirty="0">
                <a:solidFill>
                  <a:srgbClr val="4FD1C5"/>
                </a:solidFill>
                <a:latin typeface="Cambria" pitchFamily="34" charset="0"/>
                <a:ea typeface="Cambria" pitchFamily="34" charset="-122"/>
                <a:cs typeface="Cambria" pitchFamily="34" charset="-120"/>
              </a:rPr>
              <a:t>03</a:t>
            </a:r>
            <a:endParaRPr lang="en-US" sz="2600" dirty="0"/>
          </a:p>
        </p:txBody>
      </p:sp>
      <p:sp>
        <p:nvSpPr>
          <p:cNvPr id="14" name="Text 12"/>
          <p:cNvSpPr/>
          <p:nvPr/>
        </p:nvSpPr>
        <p:spPr>
          <a:xfrm>
            <a:off x="5038344" y="2834640"/>
            <a:ext cx="1444752" cy="822960"/>
          </a:xfrm>
          <a:prstGeom prst="rect">
            <a:avLst/>
          </a:prstGeom>
          <a:noFill/>
          <a:ln/>
        </p:spPr>
        <p:txBody>
          <a:bodyPr wrap="square" rtlCol="0" anchor="ctr"/>
          <a:lstStyle/>
          <a:p>
            <a:pPr marL="0" indent="0">
              <a:buNone/>
            </a:pPr>
            <a:r>
              <a:rPr lang="en-US" sz="1500" b="1" dirty="0">
                <a:solidFill>
                  <a:srgbClr val="13202E"/>
                </a:solidFill>
                <a:latin typeface="Calibri" pitchFamily="34" charset="0"/>
                <a:ea typeface="Calibri" pitchFamily="34" charset="-122"/>
                <a:cs typeface="Calibri" pitchFamily="34" charset="-120"/>
              </a:rPr>
              <a:t>Multivariate Analysis</a:t>
            </a:r>
            <a:endParaRPr lang="en-US" sz="1500" dirty="0"/>
          </a:p>
        </p:txBody>
      </p:sp>
      <p:sp>
        <p:nvSpPr>
          <p:cNvPr id="15" name="Text 13"/>
          <p:cNvSpPr/>
          <p:nvPr/>
        </p:nvSpPr>
        <p:spPr>
          <a:xfrm>
            <a:off x="5038344" y="3611880"/>
            <a:ext cx="1444752" cy="1554480"/>
          </a:xfrm>
          <a:prstGeom prst="rect">
            <a:avLst/>
          </a:prstGeom>
          <a:noFill/>
          <a:ln/>
        </p:spPr>
        <p:txBody>
          <a:bodyPr wrap="square" rtlCol="0" anchor="ctr"/>
          <a:lstStyle/>
          <a:p>
            <a:pPr marL="0" indent="0">
              <a:buNone/>
            </a:pPr>
            <a:r>
              <a:rPr lang="en-US" sz="1200" dirty="0">
                <a:solidFill>
                  <a:srgbClr val="5B6B7F"/>
                </a:solidFill>
                <a:latin typeface="Calibri" pitchFamily="34" charset="0"/>
                <a:ea typeface="Calibri" pitchFamily="34" charset="-122"/>
                <a:cs typeface="Calibri" pitchFamily="34" charset="-120"/>
              </a:rPr>
              <a:t>Correlation structure, feature importance &amp; limitations</a:t>
            </a:r>
            <a:endParaRPr lang="en-US" sz="1200" dirty="0"/>
          </a:p>
        </p:txBody>
      </p:sp>
      <p:sp>
        <p:nvSpPr>
          <p:cNvPr id="16" name="Shape 14"/>
          <p:cNvSpPr/>
          <p:nvPr/>
        </p:nvSpPr>
        <p:spPr>
          <a:xfrm>
            <a:off x="7031736" y="1920240"/>
            <a:ext cx="1810512" cy="3383280"/>
          </a:xfrm>
          <a:prstGeom prst="roundRect">
            <a:avLst>
              <a:gd name="adj" fmla="val 4040"/>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17" name="Text 15"/>
          <p:cNvSpPr/>
          <p:nvPr/>
        </p:nvSpPr>
        <p:spPr>
          <a:xfrm>
            <a:off x="7214616" y="2148840"/>
            <a:ext cx="1444752" cy="548640"/>
          </a:xfrm>
          <a:prstGeom prst="rect">
            <a:avLst/>
          </a:prstGeom>
          <a:noFill/>
          <a:ln/>
        </p:spPr>
        <p:txBody>
          <a:bodyPr wrap="square" rtlCol="0" anchor="ctr"/>
          <a:lstStyle/>
          <a:p>
            <a:pPr marL="0" indent="0">
              <a:buNone/>
            </a:pPr>
            <a:r>
              <a:rPr lang="en-US" sz="2600" b="1" dirty="0">
                <a:solidFill>
                  <a:srgbClr val="4FD1C5"/>
                </a:solidFill>
                <a:latin typeface="Cambria" pitchFamily="34" charset="0"/>
                <a:ea typeface="Cambria" pitchFamily="34" charset="-122"/>
                <a:cs typeface="Cambria" pitchFamily="34" charset="-120"/>
              </a:rPr>
              <a:t>04</a:t>
            </a:r>
            <a:endParaRPr lang="en-US" sz="2600" dirty="0"/>
          </a:p>
        </p:txBody>
      </p:sp>
      <p:sp>
        <p:nvSpPr>
          <p:cNvPr id="18" name="Text 16"/>
          <p:cNvSpPr/>
          <p:nvPr/>
        </p:nvSpPr>
        <p:spPr>
          <a:xfrm>
            <a:off x="7214616" y="2834640"/>
            <a:ext cx="1444752" cy="822960"/>
          </a:xfrm>
          <a:prstGeom prst="rect">
            <a:avLst/>
          </a:prstGeom>
          <a:noFill/>
          <a:ln/>
        </p:spPr>
        <p:txBody>
          <a:bodyPr wrap="square" rtlCol="0" anchor="ctr"/>
          <a:lstStyle/>
          <a:p>
            <a:pPr marL="0" indent="0">
              <a:buNone/>
            </a:pPr>
            <a:r>
              <a:rPr lang="en-US" sz="1500" b="1" dirty="0">
                <a:solidFill>
                  <a:srgbClr val="13202E"/>
                </a:solidFill>
                <a:latin typeface="Calibri" pitchFamily="34" charset="0"/>
                <a:ea typeface="Calibri" pitchFamily="34" charset="-122"/>
                <a:cs typeface="Calibri" pitchFamily="34" charset="-120"/>
              </a:rPr>
              <a:t>Data Handling</a:t>
            </a:r>
            <a:endParaRPr lang="en-US" sz="1500" dirty="0"/>
          </a:p>
        </p:txBody>
      </p:sp>
      <p:sp>
        <p:nvSpPr>
          <p:cNvPr id="19" name="Text 17"/>
          <p:cNvSpPr/>
          <p:nvPr/>
        </p:nvSpPr>
        <p:spPr>
          <a:xfrm>
            <a:off x="7214616" y="3611880"/>
            <a:ext cx="1444752" cy="1554480"/>
          </a:xfrm>
          <a:prstGeom prst="rect">
            <a:avLst/>
          </a:prstGeom>
          <a:noFill/>
          <a:ln/>
        </p:spPr>
        <p:txBody>
          <a:bodyPr wrap="square" rtlCol="0" anchor="ctr"/>
          <a:lstStyle/>
          <a:p>
            <a:pPr marL="0" indent="0">
              <a:buNone/>
            </a:pPr>
            <a:r>
              <a:rPr lang="en-US" sz="1200" dirty="0">
                <a:solidFill>
                  <a:srgbClr val="5B6B7F"/>
                </a:solidFill>
                <a:latin typeface="Calibri" pitchFamily="34" charset="0"/>
                <a:ea typeface="Calibri" pitchFamily="34" charset="-122"/>
                <a:cs typeface="Calibri" pitchFamily="34" charset="-120"/>
              </a:rPr>
              <a:t>Cleaning, encoding, balancing &amp; methodological justification</a:t>
            </a:r>
            <a:endParaRPr lang="en-US" sz="1200" dirty="0"/>
          </a:p>
        </p:txBody>
      </p:sp>
      <p:sp>
        <p:nvSpPr>
          <p:cNvPr id="20" name="Shape 18"/>
          <p:cNvSpPr/>
          <p:nvPr/>
        </p:nvSpPr>
        <p:spPr>
          <a:xfrm>
            <a:off x="9208008" y="1920240"/>
            <a:ext cx="1810512" cy="3383280"/>
          </a:xfrm>
          <a:prstGeom prst="roundRect">
            <a:avLst>
              <a:gd name="adj" fmla="val 4040"/>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21" name="Text 19"/>
          <p:cNvSpPr/>
          <p:nvPr/>
        </p:nvSpPr>
        <p:spPr>
          <a:xfrm>
            <a:off x="9390888" y="2148840"/>
            <a:ext cx="1444752" cy="548640"/>
          </a:xfrm>
          <a:prstGeom prst="rect">
            <a:avLst/>
          </a:prstGeom>
          <a:noFill/>
          <a:ln/>
        </p:spPr>
        <p:txBody>
          <a:bodyPr wrap="square" rtlCol="0" anchor="ctr"/>
          <a:lstStyle/>
          <a:p>
            <a:pPr marL="0" indent="0">
              <a:buNone/>
            </a:pPr>
            <a:r>
              <a:rPr lang="en-US" sz="2600" b="1" dirty="0">
                <a:solidFill>
                  <a:srgbClr val="4FD1C5"/>
                </a:solidFill>
                <a:latin typeface="Cambria" pitchFamily="34" charset="0"/>
                <a:ea typeface="Cambria" pitchFamily="34" charset="-122"/>
                <a:cs typeface="Cambria" pitchFamily="34" charset="-120"/>
              </a:rPr>
              <a:t>05</a:t>
            </a:r>
            <a:endParaRPr lang="en-US" sz="2600" dirty="0"/>
          </a:p>
        </p:txBody>
      </p:sp>
      <p:sp>
        <p:nvSpPr>
          <p:cNvPr id="22" name="Text 20"/>
          <p:cNvSpPr/>
          <p:nvPr/>
        </p:nvSpPr>
        <p:spPr>
          <a:xfrm>
            <a:off x="9390888" y="2834640"/>
            <a:ext cx="1444752" cy="822960"/>
          </a:xfrm>
          <a:prstGeom prst="rect">
            <a:avLst/>
          </a:prstGeom>
          <a:noFill/>
          <a:ln/>
        </p:spPr>
        <p:txBody>
          <a:bodyPr wrap="square" rtlCol="0" anchor="ctr"/>
          <a:lstStyle/>
          <a:p>
            <a:pPr marL="0" indent="0">
              <a:buNone/>
            </a:pPr>
            <a:r>
              <a:rPr lang="en-US" sz="1500" b="1" dirty="0">
                <a:solidFill>
                  <a:srgbClr val="13202E"/>
                </a:solidFill>
                <a:latin typeface="Calibri" pitchFamily="34" charset="0"/>
                <a:ea typeface="Calibri" pitchFamily="34" charset="-122"/>
                <a:cs typeface="Calibri" pitchFamily="34" charset="-120"/>
              </a:rPr>
              <a:t>Executive Summary</a:t>
            </a:r>
            <a:endParaRPr lang="en-US" sz="1500" dirty="0"/>
          </a:p>
        </p:txBody>
      </p:sp>
      <p:sp>
        <p:nvSpPr>
          <p:cNvPr id="23" name="Text 21"/>
          <p:cNvSpPr/>
          <p:nvPr/>
        </p:nvSpPr>
        <p:spPr>
          <a:xfrm>
            <a:off x="9390888" y="3611880"/>
            <a:ext cx="1444752" cy="1554480"/>
          </a:xfrm>
          <a:prstGeom prst="rect">
            <a:avLst/>
          </a:prstGeom>
          <a:noFill/>
          <a:ln/>
        </p:spPr>
        <p:txBody>
          <a:bodyPr wrap="square" rtlCol="0" anchor="ctr"/>
          <a:lstStyle/>
          <a:p>
            <a:pPr marL="0" indent="0">
              <a:buNone/>
            </a:pPr>
            <a:r>
              <a:rPr lang="en-US" sz="1200" dirty="0">
                <a:solidFill>
                  <a:srgbClr val="5B6B7F"/>
                </a:solidFill>
                <a:latin typeface="Calibri" pitchFamily="34" charset="0"/>
                <a:ea typeface="Calibri" pitchFamily="34" charset="-122"/>
                <a:cs typeface="Calibri" pitchFamily="34" charset="-120"/>
              </a:rPr>
              <a:t>Insights, recommendations &amp; references</a:t>
            </a:r>
            <a:endParaRPr lang="en-US" sz="1200" dirty="0"/>
          </a:p>
        </p:txBody>
      </p:sp>
      <p:sp>
        <p:nvSpPr>
          <p:cNvPr id="24" name="Text 22"/>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502920" y="594360"/>
            <a:ext cx="10515600" cy="814562"/>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Introduction &amp; Background</a:t>
            </a:r>
            <a:endParaRPr lang="en-US" sz="2800" dirty="0"/>
          </a:p>
        </p:txBody>
      </p:sp>
      <p:sp>
        <p:nvSpPr>
          <p:cNvPr id="4" name="Text 2"/>
          <p:cNvSpPr/>
          <p:nvPr/>
        </p:nvSpPr>
        <p:spPr>
          <a:xfrm>
            <a:off x="502920" y="1600200"/>
            <a:ext cx="11155680" cy="685800"/>
          </a:xfrm>
          <a:prstGeom prst="rect">
            <a:avLst/>
          </a:prstGeom>
          <a:noFill/>
          <a:ln/>
        </p:spPr>
        <p:txBody>
          <a:bodyPr wrap="square" rtlCol="0" anchor="ctr"/>
          <a:lstStyle/>
          <a:p>
            <a:pPr marL="0" indent="0">
              <a:buNone/>
            </a:pPr>
            <a:r>
              <a:rPr lang="en-US" sz="1500" i="1" dirty="0">
                <a:solidFill>
                  <a:srgbClr val="13202E"/>
                </a:solidFill>
                <a:latin typeface="Calibri" pitchFamily="34" charset="0"/>
                <a:ea typeface="Calibri" pitchFamily="34" charset="-122"/>
                <a:cs typeface="Calibri" pitchFamily="34" charset="-120"/>
              </a:rPr>
              <a:t>Customer churn, when a subscriber ends their relationship with a service provider, is one of the most pressing commercial challenges in the telecommunications industry.</a:t>
            </a:r>
            <a:endParaRPr lang="en-US" sz="1500" dirty="0"/>
          </a:p>
        </p:txBody>
      </p:sp>
      <p:sp>
        <p:nvSpPr>
          <p:cNvPr id="5" name="Shape 3"/>
          <p:cNvSpPr/>
          <p:nvPr/>
        </p:nvSpPr>
        <p:spPr>
          <a:xfrm>
            <a:off x="502920" y="2514600"/>
            <a:ext cx="5394960" cy="1645920"/>
          </a:xfrm>
          <a:prstGeom prst="roundRect">
            <a:avLst>
              <a:gd name="adj" fmla="val 4444"/>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6" name="Text 4"/>
          <p:cNvSpPr/>
          <p:nvPr/>
        </p:nvSpPr>
        <p:spPr>
          <a:xfrm>
            <a:off x="777240" y="2679192"/>
            <a:ext cx="4846320" cy="457200"/>
          </a:xfrm>
          <a:prstGeom prst="rect">
            <a:avLst/>
          </a:prstGeom>
          <a:noFill/>
          <a:ln/>
        </p:spPr>
        <p:txBody>
          <a:bodyPr wrap="square" rtlCol="0" anchor="ctr"/>
          <a:lstStyle/>
          <a:p>
            <a:pPr marL="0" indent="0">
              <a:buNone/>
            </a:pPr>
            <a:r>
              <a:rPr lang="en-US" sz="1350" b="1" dirty="0">
                <a:solidFill>
                  <a:srgbClr val="0E7C7B"/>
                </a:solidFill>
                <a:latin typeface="Calibri" pitchFamily="34" charset="0"/>
                <a:ea typeface="Calibri" pitchFamily="34" charset="-122"/>
                <a:cs typeface="Calibri" pitchFamily="34" charset="-120"/>
              </a:rPr>
              <a:t>A saturated, hyper-competitive market</a:t>
            </a:r>
            <a:endParaRPr lang="en-US" sz="1350" dirty="0"/>
          </a:p>
        </p:txBody>
      </p:sp>
      <p:sp>
        <p:nvSpPr>
          <p:cNvPr id="7" name="Text 5"/>
          <p:cNvSpPr/>
          <p:nvPr/>
        </p:nvSpPr>
        <p:spPr>
          <a:xfrm>
            <a:off x="777240" y="3108960"/>
            <a:ext cx="4846320" cy="960120"/>
          </a:xfrm>
          <a:prstGeom prst="rect">
            <a:avLst/>
          </a:prstGeom>
          <a:noFill/>
          <a:ln/>
        </p:spPr>
        <p:txBody>
          <a:bodyPr wrap="square" rtlCol="0" anchor="ctr"/>
          <a:lstStyle/>
          <a:p>
            <a:pPr marL="0" indent="0">
              <a:buNone/>
            </a:pPr>
            <a:r>
              <a:rPr lang="en-US" sz="1200" dirty="0">
                <a:solidFill>
                  <a:srgbClr val="5B6B7F"/>
                </a:solidFill>
                <a:latin typeface="Calibri" pitchFamily="34" charset="0"/>
                <a:ea typeface="Calibri" pitchFamily="34" charset="-122"/>
                <a:cs typeface="Calibri" pitchFamily="34" charset="-120"/>
              </a:rPr>
              <a:t>Telecom markets in most developed economies are mature, with limited new-subscriber growth. Providers increasingly compete for the same finite pool of customers, making retention, not acquisition, the primary lever for sustainable revenue.</a:t>
            </a:r>
            <a:endParaRPr lang="en-US" sz="1200" dirty="0"/>
          </a:p>
        </p:txBody>
      </p:sp>
      <p:sp>
        <p:nvSpPr>
          <p:cNvPr id="8" name="Shape 6"/>
          <p:cNvSpPr/>
          <p:nvPr/>
        </p:nvSpPr>
        <p:spPr>
          <a:xfrm>
            <a:off x="6263640" y="2514600"/>
            <a:ext cx="5394960" cy="1645920"/>
          </a:xfrm>
          <a:prstGeom prst="roundRect">
            <a:avLst>
              <a:gd name="adj" fmla="val 4444"/>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9" name="Text 7"/>
          <p:cNvSpPr/>
          <p:nvPr/>
        </p:nvSpPr>
        <p:spPr>
          <a:xfrm>
            <a:off x="6537960" y="2679192"/>
            <a:ext cx="4846320" cy="457200"/>
          </a:xfrm>
          <a:prstGeom prst="rect">
            <a:avLst/>
          </a:prstGeom>
          <a:noFill/>
          <a:ln/>
        </p:spPr>
        <p:txBody>
          <a:bodyPr wrap="square" rtlCol="0" anchor="ctr"/>
          <a:lstStyle/>
          <a:p>
            <a:pPr marL="0" indent="0">
              <a:buNone/>
            </a:pPr>
            <a:r>
              <a:rPr lang="en-US" sz="1350" b="1" dirty="0">
                <a:solidFill>
                  <a:srgbClr val="0E7C7B"/>
                </a:solidFill>
                <a:latin typeface="Calibri" pitchFamily="34" charset="0"/>
                <a:ea typeface="Calibri" pitchFamily="34" charset="-122"/>
                <a:cs typeface="Calibri" pitchFamily="34" charset="-120"/>
              </a:rPr>
              <a:t>Retention is far cheaper than acquisition</a:t>
            </a:r>
            <a:endParaRPr lang="en-US" sz="1350" dirty="0"/>
          </a:p>
        </p:txBody>
      </p:sp>
      <p:sp>
        <p:nvSpPr>
          <p:cNvPr id="10" name="Text 8"/>
          <p:cNvSpPr/>
          <p:nvPr/>
        </p:nvSpPr>
        <p:spPr>
          <a:xfrm>
            <a:off x="6537960" y="3108960"/>
            <a:ext cx="4846320" cy="960120"/>
          </a:xfrm>
          <a:prstGeom prst="rect">
            <a:avLst/>
          </a:prstGeom>
          <a:noFill/>
          <a:ln/>
        </p:spPr>
        <p:txBody>
          <a:bodyPr wrap="square" rtlCol="0" anchor="ctr"/>
          <a:lstStyle/>
          <a:p>
            <a:r>
              <a:rPr lang="en-GB" sz="1200" dirty="0">
                <a:latin typeface="+mj-lt"/>
              </a:rPr>
              <a:t>Acquiring new customers is generally </a:t>
            </a:r>
            <a:r>
              <a:rPr lang="en-GB" sz="1200" b="1" dirty="0">
                <a:latin typeface="+mj-lt"/>
              </a:rPr>
              <a:t>five to seven times more expensive</a:t>
            </a:r>
            <a:r>
              <a:rPr lang="en-GB" sz="1200" dirty="0">
                <a:latin typeface="+mj-lt"/>
              </a:rPr>
              <a:t> than retaining existing ones. Consequently, even modest reductions in churn can produce substantial increases in profitability and long-term customer value.</a:t>
            </a:r>
            <a:r>
              <a:rPr lang="en-US" sz="1200" dirty="0">
                <a:solidFill>
                  <a:srgbClr val="5B6B7F"/>
                </a:solidFill>
                <a:latin typeface="+mj-lt"/>
                <a:ea typeface="Calibri" pitchFamily="34" charset="-122"/>
                <a:cs typeface="Calibri" pitchFamily="34" charset="-120"/>
              </a:rPr>
              <a:t>.</a:t>
            </a:r>
            <a:endParaRPr lang="en-US" sz="1200" dirty="0">
              <a:latin typeface="+mj-lt"/>
            </a:endParaRPr>
          </a:p>
        </p:txBody>
      </p:sp>
      <p:sp>
        <p:nvSpPr>
          <p:cNvPr id="11" name="Shape 9"/>
          <p:cNvSpPr/>
          <p:nvPr/>
        </p:nvSpPr>
        <p:spPr>
          <a:xfrm>
            <a:off x="502920" y="4389120"/>
            <a:ext cx="5394960" cy="1645920"/>
          </a:xfrm>
          <a:prstGeom prst="roundRect">
            <a:avLst>
              <a:gd name="adj" fmla="val 4444"/>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12" name="Text 10"/>
          <p:cNvSpPr/>
          <p:nvPr/>
        </p:nvSpPr>
        <p:spPr>
          <a:xfrm>
            <a:off x="777240" y="4553712"/>
            <a:ext cx="4846320" cy="457200"/>
          </a:xfrm>
          <a:prstGeom prst="rect">
            <a:avLst/>
          </a:prstGeom>
          <a:noFill/>
          <a:ln/>
        </p:spPr>
        <p:txBody>
          <a:bodyPr wrap="square" rtlCol="0" anchor="ctr"/>
          <a:lstStyle/>
          <a:p>
            <a:pPr marL="0" indent="0">
              <a:buNone/>
            </a:pPr>
            <a:r>
              <a:rPr lang="en-US" sz="1350" b="1" dirty="0">
                <a:solidFill>
                  <a:srgbClr val="0E7C7B"/>
                </a:solidFill>
                <a:latin typeface="Calibri" pitchFamily="34" charset="0"/>
                <a:ea typeface="Calibri" pitchFamily="34" charset="-122"/>
                <a:cs typeface="Calibri" pitchFamily="34" charset="-120"/>
              </a:rPr>
              <a:t>Churn is costly and often preventable</a:t>
            </a:r>
            <a:endParaRPr lang="en-US" sz="1350" dirty="0"/>
          </a:p>
        </p:txBody>
      </p:sp>
      <p:sp>
        <p:nvSpPr>
          <p:cNvPr id="13" name="Text 11"/>
          <p:cNvSpPr/>
          <p:nvPr/>
        </p:nvSpPr>
        <p:spPr>
          <a:xfrm>
            <a:off x="777240" y="4983480"/>
            <a:ext cx="4846320" cy="960120"/>
          </a:xfrm>
          <a:prstGeom prst="rect">
            <a:avLst/>
          </a:prstGeom>
          <a:noFill/>
          <a:ln/>
        </p:spPr>
        <p:txBody>
          <a:bodyPr wrap="square" rtlCol="0" anchor="ctr"/>
          <a:lstStyle/>
          <a:p>
            <a:pPr marL="0" indent="0">
              <a:buNone/>
            </a:pPr>
            <a:r>
              <a:rPr lang="en-US" sz="1200" dirty="0">
                <a:solidFill>
                  <a:srgbClr val="5B6B7F"/>
                </a:solidFill>
                <a:latin typeface="Calibri" pitchFamily="34" charset="0"/>
                <a:ea typeface="Calibri" pitchFamily="34" charset="-122"/>
                <a:cs typeface="Calibri" pitchFamily="34" charset="-120"/>
              </a:rPr>
              <a:t>Annual churn in telecom frequently ranges from 15-30%, among the highest of any major industry. Much of this attrition follows detectable </a:t>
            </a:r>
            <a:r>
              <a:rPr lang="en-US" sz="1200" dirty="0" err="1">
                <a:solidFill>
                  <a:srgbClr val="5B6B7F"/>
                </a:solidFill>
                <a:latin typeface="Calibri" pitchFamily="34" charset="0"/>
                <a:ea typeface="Calibri" pitchFamily="34" charset="-122"/>
                <a:cs typeface="Calibri" pitchFamily="34" charset="-120"/>
              </a:rPr>
              <a:t>behavioural</a:t>
            </a:r>
            <a:r>
              <a:rPr lang="en-US" sz="1200" dirty="0">
                <a:solidFill>
                  <a:srgbClr val="5B6B7F"/>
                </a:solidFill>
                <a:latin typeface="Calibri" pitchFamily="34" charset="0"/>
                <a:ea typeface="Calibri" pitchFamily="34" charset="-122"/>
                <a:cs typeface="Calibri" pitchFamily="34" charset="-120"/>
              </a:rPr>
              <a:t> patterns, declining usage, ageing equipment, and rising support contacts, which EDA can help surface before a customer leaves.</a:t>
            </a:r>
            <a:endParaRPr lang="en-US" sz="1200" dirty="0"/>
          </a:p>
        </p:txBody>
      </p:sp>
      <p:sp>
        <p:nvSpPr>
          <p:cNvPr id="14" name="Shape 12"/>
          <p:cNvSpPr/>
          <p:nvPr/>
        </p:nvSpPr>
        <p:spPr>
          <a:xfrm>
            <a:off x="6263640" y="4389120"/>
            <a:ext cx="5394960" cy="1645920"/>
          </a:xfrm>
          <a:prstGeom prst="roundRect">
            <a:avLst>
              <a:gd name="adj" fmla="val 4444"/>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15" name="Text 13"/>
          <p:cNvSpPr/>
          <p:nvPr/>
        </p:nvSpPr>
        <p:spPr>
          <a:xfrm>
            <a:off x="6537960" y="4553712"/>
            <a:ext cx="4846320" cy="457200"/>
          </a:xfrm>
          <a:prstGeom prst="rect">
            <a:avLst/>
          </a:prstGeom>
          <a:noFill/>
          <a:ln/>
        </p:spPr>
        <p:txBody>
          <a:bodyPr wrap="square" rtlCol="0" anchor="ctr"/>
          <a:lstStyle/>
          <a:p>
            <a:pPr marL="0" indent="0">
              <a:buNone/>
            </a:pPr>
            <a:r>
              <a:rPr lang="en-US" sz="1350" b="1" dirty="0">
                <a:solidFill>
                  <a:srgbClr val="0E7C7B"/>
                </a:solidFill>
                <a:latin typeface="Calibri" pitchFamily="34" charset="0"/>
                <a:ea typeface="Calibri" pitchFamily="34" charset="-122"/>
                <a:cs typeface="Calibri" pitchFamily="34" charset="-120"/>
              </a:rPr>
              <a:t>Why EDA matters here</a:t>
            </a:r>
            <a:endParaRPr lang="en-US" sz="1350" dirty="0"/>
          </a:p>
        </p:txBody>
      </p:sp>
      <p:sp>
        <p:nvSpPr>
          <p:cNvPr id="16" name="Text 14"/>
          <p:cNvSpPr/>
          <p:nvPr/>
        </p:nvSpPr>
        <p:spPr>
          <a:xfrm>
            <a:off x="6537960" y="4983480"/>
            <a:ext cx="4846320" cy="960120"/>
          </a:xfrm>
          <a:prstGeom prst="rect">
            <a:avLst/>
          </a:prstGeom>
          <a:noFill/>
          <a:ln/>
        </p:spPr>
        <p:txBody>
          <a:bodyPr wrap="square" rtlCol="0" anchor="ctr"/>
          <a:lstStyle/>
          <a:p>
            <a:pPr marL="0" indent="0">
              <a:buNone/>
            </a:pPr>
            <a:r>
              <a:rPr lang="en-US" sz="1200" dirty="0">
                <a:solidFill>
                  <a:srgbClr val="5B6B7F"/>
                </a:solidFill>
                <a:latin typeface="Calibri" pitchFamily="34" charset="0"/>
                <a:ea typeface="Calibri" pitchFamily="34" charset="-122"/>
                <a:cs typeface="Calibri" pitchFamily="34" charset="-120"/>
              </a:rPr>
              <a:t>Before any predictive model can be built, the underlying data must be understood: its structure, quality, distributions and relationships. This presentation focuses on that foundational stage, turning 100 raw variables into a clear, evidence-based picture of what drives churn.</a:t>
            </a:r>
            <a:endParaRPr lang="en-US" sz="1200" dirty="0"/>
          </a:p>
        </p:txBody>
      </p:sp>
      <p:sp>
        <p:nvSpPr>
          <p:cNvPr id="17" name="Text 15"/>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914400" y="398418"/>
            <a:ext cx="10515600" cy="758578"/>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Aim &amp; Objectives</a:t>
            </a:r>
            <a:endParaRPr lang="en-US" sz="2800" dirty="0"/>
          </a:p>
        </p:txBody>
      </p:sp>
      <p:sp>
        <p:nvSpPr>
          <p:cNvPr id="4" name="Shape 2"/>
          <p:cNvSpPr/>
          <p:nvPr/>
        </p:nvSpPr>
        <p:spPr>
          <a:xfrm>
            <a:off x="502920" y="1600200"/>
            <a:ext cx="11155680" cy="1005840"/>
          </a:xfrm>
          <a:prstGeom prst="roundRect">
            <a:avLst>
              <a:gd name="adj" fmla="val 7273"/>
            </a:avLst>
          </a:prstGeom>
          <a:solidFill>
            <a:srgbClr val="0B1F3A"/>
          </a:solidFill>
          <a:ln/>
        </p:spPr>
        <p:txBody>
          <a:bodyPr/>
          <a:lstStyle/>
          <a:p>
            <a:endParaRPr lang="en-GB"/>
          </a:p>
        </p:txBody>
      </p:sp>
      <p:sp>
        <p:nvSpPr>
          <p:cNvPr id="5" name="Text 3"/>
          <p:cNvSpPr/>
          <p:nvPr/>
        </p:nvSpPr>
        <p:spPr>
          <a:xfrm>
            <a:off x="777240" y="1737360"/>
            <a:ext cx="10607040" cy="731520"/>
          </a:xfrm>
          <a:prstGeom prst="rect">
            <a:avLst/>
          </a:prstGeom>
          <a:noFill/>
          <a:ln/>
        </p:spPr>
        <p:txBody>
          <a:bodyPr wrap="square" rtlCol="0" anchor="ctr"/>
          <a:lstStyle/>
          <a:p>
            <a:pPr marL="0" indent="0">
              <a:buNone/>
            </a:pPr>
            <a:r>
              <a:rPr lang="en-US" b="1" dirty="0">
                <a:solidFill>
                  <a:srgbClr val="4FD1C5"/>
                </a:solidFill>
                <a:latin typeface="Calibri" pitchFamily="34" charset="0"/>
                <a:ea typeface="Calibri" pitchFamily="34" charset="-122"/>
                <a:cs typeface="Calibri" pitchFamily="34" charset="-120"/>
              </a:rPr>
              <a:t>Aim:  </a:t>
            </a:r>
            <a:r>
              <a:rPr lang="en-US" sz="1400" dirty="0">
                <a:solidFill>
                  <a:srgbClr val="E8EEF3"/>
                </a:solidFill>
                <a:latin typeface="Calibri" pitchFamily="34" charset="0"/>
                <a:ea typeface="Calibri" pitchFamily="34" charset="-122"/>
                <a:cs typeface="Calibri" pitchFamily="34" charset="-120"/>
              </a:rPr>
              <a:t>To explore, clean and analyse the Telecom_Customer_Churn dataset using Exploratory Data Analysis (EDA), uncovering the behavioural and revenue signals that explain customer attrition.</a:t>
            </a:r>
            <a:endParaRPr lang="en-US" sz="1400" dirty="0"/>
          </a:p>
        </p:txBody>
      </p:sp>
      <p:sp>
        <p:nvSpPr>
          <p:cNvPr id="6" name="Shape 4"/>
          <p:cNvSpPr/>
          <p:nvPr/>
        </p:nvSpPr>
        <p:spPr>
          <a:xfrm>
            <a:off x="502920" y="2926080"/>
            <a:ext cx="2514600" cy="3246120"/>
          </a:xfrm>
          <a:prstGeom prst="roundRect">
            <a:avLst>
              <a:gd name="adj" fmla="val 290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7" name="Shape 5"/>
          <p:cNvSpPr/>
          <p:nvPr/>
        </p:nvSpPr>
        <p:spPr>
          <a:xfrm>
            <a:off x="731520" y="3154680"/>
            <a:ext cx="457200" cy="457200"/>
          </a:xfrm>
          <a:prstGeom prst="ellipse">
            <a:avLst/>
          </a:prstGeom>
          <a:solidFill>
            <a:srgbClr val="0E7C7B"/>
          </a:solidFill>
          <a:ln/>
        </p:spPr>
        <p:txBody>
          <a:bodyPr/>
          <a:lstStyle/>
          <a:p>
            <a:endParaRPr lang="en-GB"/>
          </a:p>
        </p:txBody>
      </p:sp>
      <p:sp>
        <p:nvSpPr>
          <p:cNvPr id="8" name="Text 6"/>
          <p:cNvSpPr/>
          <p:nvPr/>
        </p:nvSpPr>
        <p:spPr>
          <a:xfrm>
            <a:off x="731520" y="3154680"/>
            <a:ext cx="457200" cy="4572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1</a:t>
            </a:r>
            <a:endParaRPr lang="en-US" sz="1800" dirty="0"/>
          </a:p>
        </p:txBody>
      </p:sp>
      <p:sp>
        <p:nvSpPr>
          <p:cNvPr id="9" name="Text 7"/>
          <p:cNvSpPr/>
          <p:nvPr/>
        </p:nvSpPr>
        <p:spPr>
          <a:xfrm>
            <a:off x="731520" y="3794760"/>
            <a:ext cx="2057400" cy="731520"/>
          </a:xfrm>
          <a:prstGeom prst="rect">
            <a:avLst/>
          </a:prstGeom>
          <a:noFill/>
          <a:ln/>
        </p:spPr>
        <p:txBody>
          <a:bodyPr wrap="square" rtlCol="0" anchor="ctr"/>
          <a:lstStyle/>
          <a:p>
            <a:pPr marL="0" indent="0">
              <a:buNone/>
            </a:pPr>
            <a:r>
              <a:rPr lang="en-US" sz="1300" b="1" dirty="0">
                <a:solidFill>
                  <a:srgbClr val="13202E"/>
                </a:solidFill>
                <a:latin typeface="Calibri" pitchFamily="34" charset="0"/>
                <a:ea typeface="Calibri" pitchFamily="34" charset="-122"/>
                <a:cs typeface="Calibri" pitchFamily="34" charset="-120"/>
              </a:rPr>
              <a:t>Clean &amp; prepare the data</a:t>
            </a:r>
            <a:endParaRPr lang="en-US" sz="1300" dirty="0"/>
          </a:p>
        </p:txBody>
      </p:sp>
      <p:sp>
        <p:nvSpPr>
          <p:cNvPr id="10" name="Text 8"/>
          <p:cNvSpPr/>
          <p:nvPr/>
        </p:nvSpPr>
        <p:spPr>
          <a:xfrm>
            <a:off x="731520" y="4526280"/>
            <a:ext cx="2057400" cy="1554480"/>
          </a:xfrm>
          <a:prstGeom prst="rect">
            <a:avLst/>
          </a:prstGeom>
          <a:noFill/>
          <a:ln/>
        </p:spPr>
        <p:txBody>
          <a:bodyPr wrap="square" rtlCol="0" anchor="ctr"/>
          <a:lstStyle/>
          <a:p>
            <a:pPr marL="0" indent="0">
              <a:buNone/>
            </a:pPr>
            <a:r>
              <a:rPr lang="en-US" sz="1050" dirty="0">
                <a:solidFill>
                  <a:srgbClr val="5B6B7F"/>
                </a:solidFill>
                <a:latin typeface="Calibri" pitchFamily="34" charset="0"/>
                <a:ea typeface="Calibri" pitchFamily="34" charset="-122"/>
                <a:cs typeface="Calibri" pitchFamily="34" charset="-120"/>
              </a:rPr>
              <a:t>Handle missing values, standardise placeholder codes and encode categorical variables to produce a model-ready dataset.</a:t>
            </a:r>
            <a:endParaRPr lang="en-US" sz="1050" dirty="0"/>
          </a:p>
        </p:txBody>
      </p:sp>
      <p:sp>
        <p:nvSpPr>
          <p:cNvPr id="11" name="Shape 9"/>
          <p:cNvSpPr/>
          <p:nvPr/>
        </p:nvSpPr>
        <p:spPr>
          <a:xfrm>
            <a:off x="3383280" y="2926080"/>
            <a:ext cx="2514600" cy="3246120"/>
          </a:xfrm>
          <a:prstGeom prst="roundRect">
            <a:avLst>
              <a:gd name="adj" fmla="val 290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12" name="Shape 10"/>
          <p:cNvSpPr/>
          <p:nvPr/>
        </p:nvSpPr>
        <p:spPr>
          <a:xfrm>
            <a:off x="3611880" y="3154680"/>
            <a:ext cx="457200" cy="457200"/>
          </a:xfrm>
          <a:prstGeom prst="ellipse">
            <a:avLst/>
          </a:prstGeom>
          <a:solidFill>
            <a:srgbClr val="0E7C7B"/>
          </a:solidFill>
          <a:ln/>
        </p:spPr>
        <p:txBody>
          <a:bodyPr/>
          <a:lstStyle/>
          <a:p>
            <a:endParaRPr lang="en-GB"/>
          </a:p>
        </p:txBody>
      </p:sp>
      <p:sp>
        <p:nvSpPr>
          <p:cNvPr id="13" name="Text 11"/>
          <p:cNvSpPr/>
          <p:nvPr/>
        </p:nvSpPr>
        <p:spPr>
          <a:xfrm>
            <a:off x="3611880" y="3154680"/>
            <a:ext cx="457200" cy="4572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14" name="Text 12"/>
          <p:cNvSpPr/>
          <p:nvPr/>
        </p:nvSpPr>
        <p:spPr>
          <a:xfrm>
            <a:off x="3611880" y="3794760"/>
            <a:ext cx="2057400" cy="731520"/>
          </a:xfrm>
          <a:prstGeom prst="rect">
            <a:avLst/>
          </a:prstGeom>
          <a:noFill/>
          <a:ln/>
        </p:spPr>
        <p:txBody>
          <a:bodyPr wrap="square" rtlCol="0" anchor="ctr"/>
          <a:lstStyle/>
          <a:p>
            <a:pPr marL="0" indent="0">
              <a:buNone/>
            </a:pPr>
            <a:r>
              <a:rPr lang="en-US" sz="1300" b="1" dirty="0">
                <a:solidFill>
                  <a:srgbClr val="13202E"/>
                </a:solidFill>
                <a:latin typeface="Calibri" pitchFamily="34" charset="0"/>
                <a:ea typeface="Calibri" pitchFamily="34" charset="-122"/>
                <a:cs typeface="Calibri" pitchFamily="34" charset="-120"/>
              </a:rPr>
              <a:t>Uncover trends &amp; relationships</a:t>
            </a:r>
            <a:endParaRPr lang="en-US" sz="1300" dirty="0"/>
          </a:p>
        </p:txBody>
      </p:sp>
      <p:sp>
        <p:nvSpPr>
          <p:cNvPr id="15" name="Text 13"/>
          <p:cNvSpPr/>
          <p:nvPr/>
        </p:nvSpPr>
        <p:spPr>
          <a:xfrm>
            <a:off x="3611880" y="4526280"/>
            <a:ext cx="2057400" cy="1554480"/>
          </a:xfrm>
          <a:prstGeom prst="rect">
            <a:avLst/>
          </a:prstGeom>
          <a:noFill/>
          <a:ln/>
        </p:spPr>
        <p:txBody>
          <a:bodyPr wrap="square" rtlCol="0" anchor="ctr"/>
          <a:lstStyle/>
          <a:p>
            <a:pPr marL="0" indent="0">
              <a:buNone/>
            </a:pPr>
            <a:r>
              <a:rPr lang="en-US" sz="1050" dirty="0">
                <a:solidFill>
                  <a:srgbClr val="5B6B7F"/>
                </a:solidFill>
                <a:latin typeface="Calibri" pitchFamily="34" charset="0"/>
                <a:ea typeface="Calibri" pitchFamily="34" charset="-122"/>
                <a:cs typeface="Calibri" pitchFamily="34" charset="-120"/>
              </a:rPr>
              <a:t>Apply visual and statistical techniques to identify patterns, distributions and natural groupings relevant to churn.</a:t>
            </a:r>
            <a:endParaRPr lang="en-US" sz="1050" dirty="0"/>
          </a:p>
        </p:txBody>
      </p:sp>
      <p:sp>
        <p:nvSpPr>
          <p:cNvPr id="16" name="Shape 14"/>
          <p:cNvSpPr/>
          <p:nvPr/>
        </p:nvSpPr>
        <p:spPr>
          <a:xfrm>
            <a:off x="6263640" y="2926080"/>
            <a:ext cx="2514600" cy="3246120"/>
          </a:xfrm>
          <a:prstGeom prst="roundRect">
            <a:avLst>
              <a:gd name="adj" fmla="val 290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17" name="Shape 15"/>
          <p:cNvSpPr/>
          <p:nvPr/>
        </p:nvSpPr>
        <p:spPr>
          <a:xfrm>
            <a:off x="6492240" y="3154680"/>
            <a:ext cx="457200" cy="457200"/>
          </a:xfrm>
          <a:prstGeom prst="ellipse">
            <a:avLst/>
          </a:prstGeom>
          <a:solidFill>
            <a:srgbClr val="0E7C7B"/>
          </a:solidFill>
          <a:ln/>
        </p:spPr>
        <p:txBody>
          <a:bodyPr/>
          <a:lstStyle/>
          <a:p>
            <a:endParaRPr lang="en-GB"/>
          </a:p>
        </p:txBody>
      </p:sp>
      <p:sp>
        <p:nvSpPr>
          <p:cNvPr id="18" name="Text 16"/>
          <p:cNvSpPr/>
          <p:nvPr/>
        </p:nvSpPr>
        <p:spPr>
          <a:xfrm>
            <a:off x="6492240" y="3154680"/>
            <a:ext cx="457200" cy="4572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3</a:t>
            </a:r>
            <a:endParaRPr lang="en-US" sz="1800" dirty="0"/>
          </a:p>
        </p:txBody>
      </p:sp>
      <p:sp>
        <p:nvSpPr>
          <p:cNvPr id="19" name="Text 17"/>
          <p:cNvSpPr/>
          <p:nvPr/>
        </p:nvSpPr>
        <p:spPr>
          <a:xfrm>
            <a:off x="6492240" y="3794760"/>
            <a:ext cx="2057400" cy="731520"/>
          </a:xfrm>
          <a:prstGeom prst="rect">
            <a:avLst/>
          </a:prstGeom>
          <a:noFill/>
          <a:ln/>
        </p:spPr>
        <p:txBody>
          <a:bodyPr wrap="square" rtlCol="0" anchor="ctr"/>
          <a:lstStyle/>
          <a:p>
            <a:pPr marL="0" indent="0">
              <a:buNone/>
            </a:pPr>
            <a:r>
              <a:rPr lang="en-US" sz="1300" b="1" dirty="0">
                <a:solidFill>
                  <a:srgbClr val="13202E"/>
                </a:solidFill>
                <a:latin typeface="Calibri" pitchFamily="34" charset="0"/>
                <a:ea typeface="Calibri" pitchFamily="34" charset="-122"/>
                <a:cs typeface="Calibri" pitchFamily="34" charset="-120"/>
              </a:rPr>
              <a:t>Interpret &amp; present findings</a:t>
            </a:r>
            <a:endParaRPr lang="en-US" sz="1300" dirty="0"/>
          </a:p>
        </p:txBody>
      </p:sp>
      <p:sp>
        <p:nvSpPr>
          <p:cNvPr id="20" name="Text 18"/>
          <p:cNvSpPr/>
          <p:nvPr/>
        </p:nvSpPr>
        <p:spPr>
          <a:xfrm>
            <a:off x="6492240" y="4526280"/>
            <a:ext cx="2057400" cy="1554480"/>
          </a:xfrm>
          <a:prstGeom prst="rect">
            <a:avLst/>
          </a:prstGeom>
          <a:noFill/>
          <a:ln/>
        </p:spPr>
        <p:txBody>
          <a:bodyPr wrap="square" rtlCol="0" anchor="ctr"/>
          <a:lstStyle/>
          <a:p>
            <a:pPr marL="0" indent="0">
              <a:buNone/>
            </a:pPr>
            <a:r>
              <a:rPr lang="en-US" sz="1050" dirty="0">
                <a:solidFill>
                  <a:srgbClr val="5B6B7F"/>
                </a:solidFill>
                <a:latin typeface="Calibri" pitchFamily="34" charset="0"/>
                <a:ea typeface="Calibri" pitchFamily="34" charset="-122"/>
                <a:cs typeface="Calibri" pitchFamily="34" charset="-120"/>
              </a:rPr>
              <a:t>Translate EDA results into insights relevant to the telecom market, highlighting what genuinely drives attrition.</a:t>
            </a:r>
            <a:endParaRPr lang="en-US" sz="1050" dirty="0"/>
          </a:p>
        </p:txBody>
      </p:sp>
      <p:sp>
        <p:nvSpPr>
          <p:cNvPr id="21" name="Shape 19"/>
          <p:cNvSpPr/>
          <p:nvPr/>
        </p:nvSpPr>
        <p:spPr>
          <a:xfrm>
            <a:off x="9144000" y="2926080"/>
            <a:ext cx="2514600" cy="3246120"/>
          </a:xfrm>
          <a:prstGeom prst="roundRect">
            <a:avLst>
              <a:gd name="adj" fmla="val 290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22" name="Shape 20"/>
          <p:cNvSpPr/>
          <p:nvPr/>
        </p:nvSpPr>
        <p:spPr>
          <a:xfrm>
            <a:off x="9372600" y="3154680"/>
            <a:ext cx="457200" cy="457200"/>
          </a:xfrm>
          <a:prstGeom prst="ellipse">
            <a:avLst/>
          </a:prstGeom>
          <a:solidFill>
            <a:srgbClr val="0E7C7B"/>
          </a:solidFill>
          <a:ln/>
        </p:spPr>
        <p:txBody>
          <a:bodyPr/>
          <a:lstStyle/>
          <a:p>
            <a:endParaRPr lang="en-GB"/>
          </a:p>
        </p:txBody>
      </p:sp>
      <p:sp>
        <p:nvSpPr>
          <p:cNvPr id="23" name="Text 21"/>
          <p:cNvSpPr/>
          <p:nvPr/>
        </p:nvSpPr>
        <p:spPr>
          <a:xfrm>
            <a:off x="9372600" y="3154680"/>
            <a:ext cx="457200" cy="4572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4</a:t>
            </a:r>
            <a:endParaRPr lang="en-US" sz="1800" dirty="0"/>
          </a:p>
        </p:txBody>
      </p:sp>
      <p:sp>
        <p:nvSpPr>
          <p:cNvPr id="24" name="Text 22"/>
          <p:cNvSpPr/>
          <p:nvPr/>
        </p:nvSpPr>
        <p:spPr>
          <a:xfrm>
            <a:off x="9372600" y="3794760"/>
            <a:ext cx="2057400" cy="731520"/>
          </a:xfrm>
          <a:prstGeom prst="rect">
            <a:avLst/>
          </a:prstGeom>
          <a:noFill/>
          <a:ln/>
        </p:spPr>
        <p:txBody>
          <a:bodyPr wrap="square" rtlCol="0" anchor="ctr"/>
          <a:lstStyle/>
          <a:p>
            <a:pPr marL="0" indent="0">
              <a:buNone/>
            </a:pPr>
            <a:r>
              <a:rPr lang="en-US" sz="1300" b="1" dirty="0">
                <a:solidFill>
                  <a:srgbClr val="13202E"/>
                </a:solidFill>
                <a:latin typeface="Calibri" pitchFamily="34" charset="0"/>
                <a:ea typeface="Calibri" pitchFamily="34" charset="-122"/>
                <a:cs typeface="Calibri" pitchFamily="34" charset="-120"/>
              </a:rPr>
              <a:t>Address data quality issues</a:t>
            </a:r>
            <a:endParaRPr lang="en-US" sz="1300" dirty="0"/>
          </a:p>
        </p:txBody>
      </p:sp>
      <p:sp>
        <p:nvSpPr>
          <p:cNvPr id="25" name="Text 23"/>
          <p:cNvSpPr/>
          <p:nvPr/>
        </p:nvSpPr>
        <p:spPr>
          <a:xfrm>
            <a:off x="9372600" y="4526280"/>
            <a:ext cx="2057400" cy="1554480"/>
          </a:xfrm>
          <a:prstGeom prst="rect">
            <a:avLst/>
          </a:prstGeom>
          <a:noFill/>
          <a:ln/>
        </p:spPr>
        <p:txBody>
          <a:bodyPr wrap="square" rtlCol="0" anchor="ctr"/>
          <a:lstStyle/>
          <a:p>
            <a:pPr marL="0" indent="0">
              <a:buNone/>
            </a:pPr>
            <a:r>
              <a:rPr lang="en-US" sz="1050" dirty="0">
                <a:solidFill>
                  <a:srgbClr val="5B6B7F"/>
                </a:solidFill>
                <a:latin typeface="Calibri" pitchFamily="34" charset="0"/>
                <a:ea typeface="Calibri" pitchFamily="34" charset="-122"/>
                <a:cs typeface="Calibri" pitchFamily="34" charset="-120"/>
              </a:rPr>
              <a:t>Identify missing data, outliers and redundancy, and propose appropriate solutions to improve analysis quality.</a:t>
            </a:r>
            <a:endParaRPr lang="en-US" sz="1050" dirty="0"/>
          </a:p>
        </p:txBody>
      </p:sp>
      <p:sp>
        <p:nvSpPr>
          <p:cNvPr id="26" name="Text 24"/>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731520" y="594360"/>
            <a:ext cx="10515600" cy="640080"/>
          </a:xfrm>
          <a:prstGeom prst="rect">
            <a:avLst/>
          </a:prstGeom>
          <a:solidFill>
            <a:schemeClr val="tx2">
              <a:lumMod val="40000"/>
              <a:lumOff val="60000"/>
            </a:schemeClr>
          </a:solidFill>
          <a:ln>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Loading the Dataset</a:t>
            </a:r>
            <a:endParaRPr lang="en-US" sz="2800" dirty="0"/>
          </a:p>
        </p:txBody>
      </p:sp>
      <p:sp>
        <p:nvSpPr>
          <p:cNvPr id="4" name="Shape 2"/>
          <p:cNvSpPr/>
          <p:nvPr/>
        </p:nvSpPr>
        <p:spPr>
          <a:xfrm>
            <a:off x="502920" y="1828800"/>
            <a:ext cx="4297680" cy="1005840"/>
          </a:xfrm>
          <a:prstGeom prst="roundRect">
            <a:avLst>
              <a:gd name="adj" fmla="val 7273"/>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76200" dist="25400" dir="5400000" algn="bl" rotWithShape="0">
              <a:srgbClr val="000000">
                <a:alpha val="7000"/>
              </a:srgbClr>
            </a:outerShdw>
          </a:effectLst>
        </p:spPr>
        <p:txBody>
          <a:bodyPr/>
          <a:lstStyle/>
          <a:p>
            <a:endParaRPr lang="en-GB"/>
          </a:p>
        </p:txBody>
      </p:sp>
      <p:sp>
        <p:nvSpPr>
          <p:cNvPr id="5" name="Text 3"/>
          <p:cNvSpPr/>
          <p:nvPr/>
        </p:nvSpPr>
        <p:spPr>
          <a:xfrm>
            <a:off x="731520" y="1938528"/>
            <a:ext cx="1737360" cy="777240"/>
          </a:xfrm>
          <a:prstGeom prst="rect">
            <a:avLst/>
          </a:prstGeom>
          <a:noFill/>
          <a:ln/>
        </p:spPr>
        <p:txBody>
          <a:bodyPr wrap="square" rtlCol="0" anchor="ctr"/>
          <a:lstStyle/>
          <a:p>
            <a:pPr marL="0" indent="0">
              <a:buNone/>
            </a:pPr>
            <a:r>
              <a:rPr lang="en-US" sz="2200" b="1" dirty="0">
                <a:solidFill>
                  <a:srgbClr val="0E7C7B"/>
                </a:solidFill>
                <a:latin typeface="Cambria" pitchFamily="34" charset="0"/>
                <a:ea typeface="Cambria" pitchFamily="34" charset="-122"/>
                <a:cs typeface="Cambria" pitchFamily="34" charset="-120"/>
              </a:rPr>
              <a:t>100,000</a:t>
            </a:r>
            <a:endParaRPr lang="en-US" sz="2200" dirty="0"/>
          </a:p>
        </p:txBody>
      </p:sp>
      <p:sp>
        <p:nvSpPr>
          <p:cNvPr id="6" name="Text 4"/>
          <p:cNvSpPr/>
          <p:nvPr/>
        </p:nvSpPr>
        <p:spPr>
          <a:xfrm>
            <a:off x="2514600" y="1938528"/>
            <a:ext cx="2194560" cy="777240"/>
          </a:xfrm>
          <a:prstGeom prst="rect">
            <a:avLst/>
          </a:prstGeom>
          <a:noFill/>
          <a:ln/>
        </p:spPr>
        <p:txBody>
          <a:bodyPr wrap="square" rtlCol="0" anchor="ctr"/>
          <a:lstStyle/>
          <a:p>
            <a:pPr marL="0" indent="0">
              <a:buNone/>
            </a:pPr>
            <a:r>
              <a:rPr lang="en-US" sz="1250" dirty="0">
                <a:solidFill>
                  <a:srgbClr val="5B6B7F"/>
                </a:solidFill>
                <a:latin typeface="Calibri" pitchFamily="34" charset="0"/>
                <a:ea typeface="Calibri" pitchFamily="34" charset="-122"/>
                <a:cs typeface="Calibri" pitchFamily="34" charset="-120"/>
              </a:rPr>
              <a:t>Customer records</a:t>
            </a:r>
            <a:endParaRPr lang="en-US" sz="1250" dirty="0"/>
          </a:p>
        </p:txBody>
      </p:sp>
      <p:sp>
        <p:nvSpPr>
          <p:cNvPr id="7" name="Shape 5"/>
          <p:cNvSpPr/>
          <p:nvPr/>
        </p:nvSpPr>
        <p:spPr>
          <a:xfrm>
            <a:off x="502920" y="3063240"/>
            <a:ext cx="4297680" cy="1005840"/>
          </a:xfrm>
          <a:prstGeom prst="roundRect">
            <a:avLst>
              <a:gd name="adj" fmla="val 7273"/>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76200" dist="25400" dir="5400000" algn="bl" rotWithShape="0">
              <a:srgbClr val="000000">
                <a:alpha val="7000"/>
              </a:srgbClr>
            </a:outerShdw>
          </a:effectLst>
        </p:spPr>
        <p:txBody>
          <a:bodyPr/>
          <a:lstStyle/>
          <a:p>
            <a:endParaRPr lang="en-GB"/>
          </a:p>
        </p:txBody>
      </p:sp>
      <p:sp>
        <p:nvSpPr>
          <p:cNvPr id="8" name="Text 6"/>
          <p:cNvSpPr/>
          <p:nvPr/>
        </p:nvSpPr>
        <p:spPr>
          <a:xfrm>
            <a:off x="731520" y="3172968"/>
            <a:ext cx="1737360" cy="777240"/>
          </a:xfrm>
          <a:prstGeom prst="rect">
            <a:avLst/>
          </a:prstGeom>
          <a:noFill/>
          <a:ln/>
        </p:spPr>
        <p:txBody>
          <a:bodyPr wrap="square" rtlCol="0" anchor="ctr"/>
          <a:lstStyle/>
          <a:p>
            <a:pPr marL="0" indent="0">
              <a:buNone/>
            </a:pPr>
            <a:r>
              <a:rPr lang="en-US" sz="2200" b="1" dirty="0">
                <a:solidFill>
                  <a:srgbClr val="0E7C7B"/>
                </a:solidFill>
                <a:latin typeface="Cambria" pitchFamily="34" charset="0"/>
                <a:ea typeface="Cambria" pitchFamily="34" charset="-122"/>
                <a:cs typeface="Cambria" pitchFamily="34" charset="-120"/>
              </a:rPr>
              <a:t>100</a:t>
            </a:r>
            <a:endParaRPr lang="en-US" sz="2200" dirty="0"/>
          </a:p>
        </p:txBody>
      </p:sp>
      <p:sp>
        <p:nvSpPr>
          <p:cNvPr id="9" name="Text 7"/>
          <p:cNvSpPr/>
          <p:nvPr/>
        </p:nvSpPr>
        <p:spPr>
          <a:xfrm>
            <a:off x="2514600" y="3172968"/>
            <a:ext cx="2194560" cy="777240"/>
          </a:xfrm>
          <a:prstGeom prst="rect">
            <a:avLst/>
          </a:prstGeom>
          <a:noFill/>
          <a:ln/>
        </p:spPr>
        <p:txBody>
          <a:bodyPr wrap="square" rtlCol="0" anchor="ctr"/>
          <a:lstStyle/>
          <a:p>
            <a:pPr marL="0" indent="0">
              <a:buNone/>
            </a:pPr>
            <a:r>
              <a:rPr lang="en-US" sz="1250" dirty="0">
                <a:solidFill>
                  <a:srgbClr val="5B6B7F"/>
                </a:solidFill>
                <a:latin typeface="Calibri" pitchFamily="34" charset="0"/>
                <a:ea typeface="Calibri" pitchFamily="34" charset="-122"/>
                <a:cs typeface="Calibri" pitchFamily="34" charset="-120"/>
              </a:rPr>
              <a:t>Raw variables</a:t>
            </a:r>
            <a:endParaRPr lang="en-US" sz="1250" dirty="0"/>
          </a:p>
        </p:txBody>
      </p:sp>
      <p:sp>
        <p:nvSpPr>
          <p:cNvPr id="10" name="Shape 8"/>
          <p:cNvSpPr/>
          <p:nvPr/>
        </p:nvSpPr>
        <p:spPr>
          <a:xfrm>
            <a:off x="502920" y="4297680"/>
            <a:ext cx="4297680" cy="1005840"/>
          </a:xfrm>
          <a:prstGeom prst="roundRect">
            <a:avLst>
              <a:gd name="adj" fmla="val 7273"/>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76200" dist="25400" dir="5400000" algn="bl" rotWithShape="0">
              <a:srgbClr val="000000">
                <a:alpha val="7000"/>
              </a:srgbClr>
            </a:outerShdw>
          </a:effectLst>
        </p:spPr>
        <p:txBody>
          <a:bodyPr/>
          <a:lstStyle/>
          <a:p>
            <a:endParaRPr lang="en-GB"/>
          </a:p>
        </p:txBody>
      </p:sp>
      <p:sp>
        <p:nvSpPr>
          <p:cNvPr id="11" name="Text 9"/>
          <p:cNvSpPr/>
          <p:nvPr/>
        </p:nvSpPr>
        <p:spPr>
          <a:xfrm>
            <a:off x="731520" y="4407408"/>
            <a:ext cx="1737360" cy="777240"/>
          </a:xfrm>
          <a:prstGeom prst="rect">
            <a:avLst/>
          </a:prstGeom>
          <a:noFill/>
          <a:ln/>
        </p:spPr>
        <p:txBody>
          <a:bodyPr wrap="square" rtlCol="0" anchor="ctr"/>
          <a:lstStyle/>
          <a:p>
            <a:pPr marL="0" indent="0">
              <a:buNone/>
            </a:pPr>
            <a:r>
              <a:rPr lang="en-US" sz="2200" b="1" dirty="0">
                <a:solidFill>
                  <a:srgbClr val="0E7C7B"/>
                </a:solidFill>
                <a:latin typeface="Cambria" pitchFamily="34" charset="0"/>
                <a:ea typeface="Cambria" pitchFamily="34" charset="-122"/>
                <a:cs typeface="Cambria" pitchFamily="34" charset="-120"/>
              </a:rPr>
              <a:t>≈ 50/50</a:t>
            </a:r>
            <a:endParaRPr lang="en-US" sz="2200" dirty="0"/>
          </a:p>
        </p:txBody>
      </p:sp>
      <p:sp>
        <p:nvSpPr>
          <p:cNvPr id="12" name="Text 10"/>
          <p:cNvSpPr/>
          <p:nvPr/>
        </p:nvSpPr>
        <p:spPr>
          <a:xfrm>
            <a:off x="2514600" y="4407408"/>
            <a:ext cx="2194560" cy="777240"/>
          </a:xfrm>
          <a:prstGeom prst="rect">
            <a:avLst/>
          </a:prstGeom>
          <a:noFill/>
          <a:ln/>
        </p:spPr>
        <p:txBody>
          <a:bodyPr wrap="square" rtlCol="0" anchor="ctr"/>
          <a:lstStyle/>
          <a:p>
            <a:pPr marL="0" indent="0">
              <a:buNone/>
            </a:pPr>
            <a:r>
              <a:rPr lang="en-US" sz="1250" dirty="0">
                <a:solidFill>
                  <a:srgbClr val="5B6B7F"/>
                </a:solidFill>
                <a:latin typeface="Calibri" pitchFamily="34" charset="0"/>
                <a:ea typeface="Calibri" pitchFamily="34" charset="-122"/>
                <a:cs typeface="Calibri" pitchFamily="34" charset="-120"/>
              </a:rPr>
              <a:t>Non-churn vs. churn split</a:t>
            </a:r>
            <a:endParaRPr lang="en-US" sz="1250" dirty="0"/>
          </a:p>
        </p:txBody>
      </p:sp>
      <p:sp>
        <p:nvSpPr>
          <p:cNvPr id="13" name="Shape 11"/>
          <p:cNvSpPr/>
          <p:nvPr/>
        </p:nvSpPr>
        <p:spPr>
          <a:xfrm>
            <a:off x="5074920" y="2588134"/>
            <a:ext cx="6583680" cy="1813302"/>
          </a:xfrm>
          <a:prstGeom prst="roundRect">
            <a:avLst>
              <a:gd name="adj" fmla="val 3026"/>
            </a:avLst>
          </a:prstGeom>
          <a:solidFill>
            <a:srgbClr val="FFFFFF"/>
          </a:solidFill>
          <a:ln w="12700">
            <a:solidFill>
              <a:srgbClr val="E3E9EE"/>
            </a:solidFill>
            <a:prstDash val="solid"/>
          </a:ln>
          <a:effectLst>
            <a:outerShdw blurRad="101600" dist="38100" dir="5400000" algn="bl" rotWithShape="0">
              <a:srgbClr val="000000">
                <a:alpha val="10000"/>
              </a:srgbClr>
            </a:outerShdw>
          </a:effectLst>
        </p:spPr>
        <p:txBody>
          <a:bodyPr/>
          <a:lstStyle/>
          <a:p>
            <a:endParaRPr lang="en-GB"/>
          </a:p>
        </p:txBody>
      </p:sp>
      <p:pic>
        <p:nvPicPr>
          <p:cNvPr id="14" name="Image 0" descr="images/image1.png"/>
          <p:cNvPicPr>
            <a:picLocks noChangeAspect="1"/>
          </p:cNvPicPr>
          <p:nvPr/>
        </p:nvPicPr>
        <p:blipFill>
          <a:blip r:embed="rId3"/>
          <a:stretch>
            <a:fillRect/>
          </a:stretch>
        </p:blipFill>
        <p:spPr>
          <a:xfrm>
            <a:off x="5294376" y="2813562"/>
            <a:ext cx="6254496" cy="1484118"/>
          </a:xfrm>
          <a:prstGeom prst="rect">
            <a:avLst/>
          </a:prstGeom>
        </p:spPr>
      </p:pic>
      <p:sp>
        <p:nvSpPr>
          <p:cNvPr id="15" name="Text 12"/>
          <p:cNvSpPr/>
          <p:nvPr/>
        </p:nvSpPr>
        <p:spPr>
          <a:xfrm>
            <a:off x="6292005" y="2146974"/>
            <a:ext cx="6583680" cy="274320"/>
          </a:xfrm>
          <a:prstGeom prst="rect">
            <a:avLst/>
          </a:prstGeom>
          <a:noFill/>
          <a:ln/>
        </p:spPr>
        <p:txBody>
          <a:bodyPr wrap="square" rtlCol="0" anchor="ctr"/>
          <a:lstStyle/>
          <a:p>
            <a:pPr marL="0" indent="0">
              <a:buNone/>
            </a:pPr>
            <a:r>
              <a:rPr lang="en-US" sz="1050" i="1" dirty="0">
                <a:solidFill>
                  <a:srgbClr val="5B6B7F"/>
                </a:solidFill>
                <a:latin typeface="Calibri" pitchFamily="34" charset="0"/>
                <a:ea typeface="Calibri" pitchFamily="34" charset="-122"/>
                <a:cs typeface="Calibri" pitchFamily="34" charset="-120"/>
              </a:rPr>
              <a:t>Loading the CSV in Colab and inspecting initial shape &amp; sample rows</a:t>
            </a:r>
            <a:endParaRPr lang="en-US" sz="1050" dirty="0"/>
          </a:p>
        </p:txBody>
      </p:sp>
      <p:sp>
        <p:nvSpPr>
          <p:cNvPr id="16" name="Text 13"/>
          <p:cNvSpPr/>
          <p:nvPr/>
        </p:nvSpPr>
        <p:spPr>
          <a:xfrm>
            <a:off x="502920" y="5623560"/>
            <a:ext cx="11155680" cy="822960"/>
          </a:xfrm>
          <a:prstGeom prst="rect">
            <a:avLst/>
          </a:prstGeom>
          <a:noFill/>
          <a:ln/>
        </p:spPr>
        <p:txBody>
          <a:bodyPr wrap="square" rtlCol="0" anchor="ctr"/>
          <a:lstStyle/>
          <a:p>
            <a:pPr marL="0" indent="0">
              <a:buNone/>
            </a:pPr>
            <a:r>
              <a:rPr lang="en-US" sz="1250" i="1" dirty="0">
                <a:solidFill>
                  <a:srgbClr val="5B6B7F"/>
                </a:solidFill>
                <a:latin typeface="Calibri" pitchFamily="34" charset="0"/>
                <a:ea typeface="Calibri" pitchFamily="34" charset="-122"/>
                <a:cs typeface="Calibri" pitchFamily="34" charset="-120"/>
              </a:rPr>
              <a:t>Target variable churn is binary (0 = retained, 1 = churned) and well balanced — no severe class imbalance correction is strictly required, though SMOTE is later applied for model robustness. Beginning with structured exploratory analysis before modelling is established good practice for ensuring data quality [1], and mirrors the pipeline used in prior telecom-churn studies on comparably-sized datasets [2].</a:t>
            </a:r>
            <a:endParaRPr lang="en-US" sz="1250" dirty="0"/>
          </a:p>
        </p:txBody>
      </p:sp>
      <p:sp>
        <p:nvSpPr>
          <p:cNvPr id="17" name="Text 14"/>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904136" y="640080"/>
            <a:ext cx="10515600" cy="640080"/>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The Target Variable: Churn</a:t>
            </a:r>
            <a:endParaRPr lang="en-US" sz="2800" dirty="0"/>
          </a:p>
        </p:txBody>
      </p:sp>
      <p:pic>
        <p:nvPicPr>
          <p:cNvPr id="5" name="Image 0" descr="images/image16.png"/>
          <p:cNvPicPr>
            <a:picLocks noChangeAspect="1"/>
          </p:cNvPicPr>
          <p:nvPr/>
        </p:nvPicPr>
        <p:blipFill>
          <a:blip r:embed="rId3"/>
          <a:srcRect t="7402"/>
          <a:stretch>
            <a:fillRect/>
          </a:stretch>
        </p:blipFill>
        <p:spPr>
          <a:xfrm>
            <a:off x="667512" y="1877058"/>
            <a:ext cx="4334256" cy="37073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 3"/>
          <p:cNvSpPr/>
          <p:nvPr/>
        </p:nvSpPr>
        <p:spPr>
          <a:xfrm>
            <a:off x="1325880" y="5715000"/>
            <a:ext cx="4663440" cy="274320"/>
          </a:xfrm>
          <a:prstGeom prst="rect">
            <a:avLst/>
          </a:prstGeom>
          <a:noFill/>
          <a:ln/>
        </p:spPr>
        <p:txBody>
          <a:bodyPr wrap="square" rtlCol="0" anchor="ctr"/>
          <a:lstStyle/>
          <a:p>
            <a:pPr marL="0" indent="0">
              <a:buNone/>
            </a:pPr>
            <a:r>
              <a:rPr lang="en-US" sz="1050" i="1" dirty="0">
                <a:solidFill>
                  <a:srgbClr val="5B6B7F"/>
                </a:solidFill>
                <a:latin typeface="Calibri" pitchFamily="34" charset="0"/>
                <a:ea typeface="Calibri" pitchFamily="34" charset="-122"/>
                <a:cs typeface="Calibri" pitchFamily="34" charset="-120"/>
              </a:rPr>
              <a:t>Class distribution of churn (sns.countplot)</a:t>
            </a:r>
            <a:endParaRPr lang="en-US" sz="1050" dirty="0"/>
          </a:p>
        </p:txBody>
      </p:sp>
      <p:graphicFrame>
        <p:nvGraphicFramePr>
          <p:cNvPr id="7" name="Chart 0"/>
          <p:cNvGraphicFramePr/>
          <p:nvPr>
            <p:extLst>
              <p:ext uri="{D42A27DB-BD31-4B8C-83A1-F6EECF244321}">
                <p14:modId xmlns:p14="http://schemas.microsoft.com/office/powerpoint/2010/main" val="818026407"/>
              </p:ext>
            </p:extLst>
          </p:nvPr>
        </p:nvGraphicFramePr>
        <p:xfrm>
          <a:off x="5440680" y="2176832"/>
          <a:ext cx="3246120" cy="3246120"/>
        </p:xfrm>
        <a:graphic>
          <a:graphicData uri="http://schemas.openxmlformats.org/drawingml/2006/chart">
            <c:chart xmlns:c="http://schemas.openxmlformats.org/drawingml/2006/chart" xmlns:r="http://schemas.openxmlformats.org/officeDocument/2006/relationships" r:id="rId4"/>
          </a:graphicData>
        </a:graphic>
      </p:graphicFrame>
      <p:sp>
        <p:nvSpPr>
          <p:cNvPr id="8" name="Text 4"/>
          <p:cNvSpPr/>
          <p:nvPr/>
        </p:nvSpPr>
        <p:spPr>
          <a:xfrm>
            <a:off x="5440680" y="5528388"/>
            <a:ext cx="3246120" cy="365760"/>
          </a:xfrm>
          <a:prstGeom prst="rect">
            <a:avLst/>
          </a:prstGeom>
          <a:noFill/>
          <a:ln/>
        </p:spPr>
        <p:txBody>
          <a:bodyPr wrap="square" rtlCol="0" anchor="ctr"/>
          <a:lstStyle/>
          <a:p>
            <a:pPr marL="0" indent="0" algn="ctr">
              <a:buNone/>
            </a:pPr>
            <a:r>
              <a:rPr lang="en-US" sz="1300" b="1" dirty="0">
                <a:solidFill>
                  <a:srgbClr val="0E7C7B"/>
                </a:solidFill>
                <a:latin typeface="Calibri" pitchFamily="34" charset="0"/>
                <a:ea typeface="Calibri" pitchFamily="34" charset="-122"/>
                <a:cs typeface="Calibri" pitchFamily="34" charset="-120"/>
              </a:rPr>
              <a:t>≈ 50 / 50 split</a:t>
            </a:r>
            <a:endParaRPr lang="en-US" sz="1300" dirty="0"/>
          </a:p>
        </p:txBody>
      </p:sp>
      <p:sp>
        <p:nvSpPr>
          <p:cNvPr id="9" name="Text 5"/>
          <p:cNvSpPr/>
          <p:nvPr/>
        </p:nvSpPr>
        <p:spPr>
          <a:xfrm>
            <a:off x="5989320" y="2057400"/>
            <a:ext cx="3246120" cy="274320"/>
          </a:xfrm>
          <a:prstGeom prst="rect">
            <a:avLst/>
          </a:prstGeom>
          <a:noFill/>
          <a:ln/>
        </p:spPr>
        <p:txBody>
          <a:bodyPr wrap="square" rtlCol="0" anchor="ctr"/>
          <a:lstStyle/>
          <a:p>
            <a:pPr marL="0" indent="0">
              <a:buNone/>
            </a:pPr>
            <a:r>
              <a:rPr lang="en-US" sz="1050" i="1" dirty="0">
                <a:solidFill>
                  <a:srgbClr val="5B6B7F"/>
                </a:solidFill>
                <a:latin typeface="Calibri" pitchFamily="34" charset="0"/>
                <a:ea typeface="Calibri" pitchFamily="34" charset="-122"/>
                <a:cs typeface="Calibri" pitchFamily="34" charset="-120"/>
              </a:rPr>
              <a:t>Churn split visualised as a doughnut</a:t>
            </a:r>
            <a:endParaRPr lang="en-US" sz="1050" dirty="0"/>
          </a:p>
        </p:txBody>
      </p:sp>
      <p:sp>
        <p:nvSpPr>
          <p:cNvPr id="10" name="Shape 6"/>
          <p:cNvSpPr/>
          <p:nvPr/>
        </p:nvSpPr>
        <p:spPr>
          <a:xfrm>
            <a:off x="9098280" y="1691640"/>
            <a:ext cx="365760" cy="365760"/>
          </a:xfrm>
          <a:prstGeom prst="ellipse">
            <a:avLst/>
          </a:prstGeom>
          <a:solidFill>
            <a:srgbClr val="0E7C7B"/>
          </a:solidFill>
          <a:ln/>
        </p:spPr>
        <p:txBody>
          <a:bodyPr/>
          <a:lstStyle/>
          <a:p>
            <a:endParaRPr lang="en-GB"/>
          </a:p>
        </p:txBody>
      </p:sp>
      <p:sp>
        <p:nvSpPr>
          <p:cNvPr id="11" name="Text 7"/>
          <p:cNvSpPr/>
          <p:nvPr/>
        </p:nvSpPr>
        <p:spPr>
          <a:xfrm>
            <a:off x="9098280" y="1691640"/>
            <a:ext cx="365760" cy="36576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12" name="Text 8"/>
          <p:cNvSpPr/>
          <p:nvPr/>
        </p:nvSpPr>
        <p:spPr>
          <a:xfrm>
            <a:off x="9555480" y="1645920"/>
            <a:ext cx="2103120" cy="365760"/>
          </a:xfrm>
          <a:prstGeom prst="rect">
            <a:avLst/>
          </a:prstGeom>
          <a:noFill/>
          <a:ln/>
        </p:spPr>
        <p:txBody>
          <a:bodyPr wrap="square" rtlCol="0" anchor="ctr"/>
          <a:lstStyle/>
          <a:p>
            <a:pPr marL="0" indent="0">
              <a:buNone/>
            </a:pPr>
            <a:r>
              <a:rPr lang="en-US" sz="1250" b="1" dirty="0">
                <a:solidFill>
                  <a:srgbClr val="13202E"/>
                </a:solidFill>
                <a:latin typeface="Calibri" pitchFamily="34" charset="0"/>
                <a:ea typeface="Calibri" pitchFamily="34" charset="-122"/>
                <a:cs typeface="Calibri" pitchFamily="34" charset="-120"/>
              </a:rPr>
              <a:t>Balanced classes</a:t>
            </a:r>
            <a:endParaRPr lang="en-US" sz="1250" dirty="0"/>
          </a:p>
        </p:txBody>
      </p:sp>
      <p:sp>
        <p:nvSpPr>
          <p:cNvPr id="13" name="Text 9"/>
          <p:cNvSpPr/>
          <p:nvPr/>
        </p:nvSpPr>
        <p:spPr>
          <a:xfrm>
            <a:off x="9555480" y="2011680"/>
            <a:ext cx="2103120" cy="1005840"/>
          </a:xfrm>
          <a:prstGeom prst="rect">
            <a:avLst/>
          </a:prstGeom>
          <a:noFill/>
          <a:ln/>
        </p:spPr>
        <p:txBody>
          <a:bodyPr wrap="square" rtlCol="0" anchor="ctr"/>
          <a:lstStyle/>
          <a:p>
            <a:pPr marL="0" indent="0">
              <a:buNone/>
            </a:pPr>
            <a:r>
              <a:rPr lang="en-US" sz="950" dirty="0">
                <a:solidFill>
                  <a:srgbClr val="5B6B7F"/>
                </a:solidFill>
                <a:latin typeface="Calibri" pitchFamily="34" charset="0"/>
                <a:ea typeface="Calibri" pitchFamily="34" charset="-122"/>
                <a:cs typeface="Calibri" pitchFamily="34" charset="-120"/>
              </a:rPr>
              <a:t>50,438 retained vs 49,562 churned — close to a 50/50 split, ideal for unbiased model training.</a:t>
            </a:r>
            <a:endParaRPr lang="en-US" sz="950" dirty="0"/>
          </a:p>
        </p:txBody>
      </p:sp>
      <p:sp>
        <p:nvSpPr>
          <p:cNvPr id="14" name="Shape 10"/>
          <p:cNvSpPr/>
          <p:nvPr/>
        </p:nvSpPr>
        <p:spPr>
          <a:xfrm>
            <a:off x="9098280" y="3108960"/>
            <a:ext cx="365760" cy="365760"/>
          </a:xfrm>
          <a:prstGeom prst="ellipse">
            <a:avLst/>
          </a:prstGeom>
          <a:solidFill>
            <a:srgbClr val="0E7C7B"/>
          </a:solidFill>
          <a:ln/>
        </p:spPr>
        <p:txBody>
          <a:bodyPr/>
          <a:lstStyle/>
          <a:p>
            <a:endParaRPr lang="en-GB"/>
          </a:p>
        </p:txBody>
      </p:sp>
      <p:sp>
        <p:nvSpPr>
          <p:cNvPr id="15" name="Text 11"/>
          <p:cNvSpPr/>
          <p:nvPr/>
        </p:nvSpPr>
        <p:spPr>
          <a:xfrm>
            <a:off x="9098280" y="3108960"/>
            <a:ext cx="365760" cy="36576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6" name="Text 12"/>
          <p:cNvSpPr/>
          <p:nvPr/>
        </p:nvSpPr>
        <p:spPr>
          <a:xfrm>
            <a:off x="9555480" y="3063240"/>
            <a:ext cx="2103120" cy="365760"/>
          </a:xfrm>
          <a:prstGeom prst="rect">
            <a:avLst/>
          </a:prstGeom>
          <a:noFill/>
          <a:ln/>
        </p:spPr>
        <p:txBody>
          <a:bodyPr wrap="square" rtlCol="0" anchor="ctr"/>
          <a:lstStyle/>
          <a:p>
            <a:pPr marL="0" indent="0">
              <a:buNone/>
            </a:pPr>
            <a:r>
              <a:rPr lang="en-US" sz="1250" b="1" dirty="0">
                <a:solidFill>
                  <a:srgbClr val="13202E"/>
                </a:solidFill>
                <a:latin typeface="Calibri" pitchFamily="34" charset="0"/>
                <a:ea typeface="Calibri" pitchFamily="34" charset="-122"/>
                <a:cs typeface="Calibri" pitchFamily="34" charset="-120"/>
              </a:rPr>
              <a:t>No resampling bias</a:t>
            </a:r>
            <a:endParaRPr lang="en-US" sz="1250" dirty="0"/>
          </a:p>
        </p:txBody>
      </p:sp>
      <p:sp>
        <p:nvSpPr>
          <p:cNvPr id="17" name="Text 13"/>
          <p:cNvSpPr/>
          <p:nvPr/>
        </p:nvSpPr>
        <p:spPr>
          <a:xfrm>
            <a:off x="9555480" y="3429000"/>
            <a:ext cx="2103120" cy="1005840"/>
          </a:xfrm>
          <a:prstGeom prst="rect">
            <a:avLst/>
          </a:prstGeom>
          <a:noFill/>
          <a:ln/>
        </p:spPr>
        <p:txBody>
          <a:bodyPr wrap="square" rtlCol="0" anchor="ctr"/>
          <a:lstStyle/>
          <a:p>
            <a:pPr marL="0" indent="0">
              <a:buNone/>
            </a:pPr>
            <a:r>
              <a:rPr lang="en-US" sz="950" dirty="0">
                <a:solidFill>
                  <a:srgbClr val="5B6B7F"/>
                </a:solidFill>
                <a:latin typeface="Calibri" pitchFamily="34" charset="0"/>
                <a:ea typeface="Calibri" pitchFamily="34" charset="-122"/>
                <a:cs typeface="Calibri" pitchFamily="34" charset="-120"/>
              </a:rPr>
              <a:t>Because classes are near-equal, EDA insights are not skewed toward the majority class.</a:t>
            </a:r>
            <a:endParaRPr lang="en-US" sz="950" dirty="0"/>
          </a:p>
        </p:txBody>
      </p:sp>
      <p:sp>
        <p:nvSpPr>
          <p:cNvPr id="18" name="Shape 14"/>
          <p:cNvSpPr/>
          <p:nvPr/>
        </p:nvSpPr>
        <p:spPr>
          <a:xfrm>
            <a:off x="9098280" y="4526280"/>
            <a:ext cx="365760" cy="365760"/>
          </a:xfrm>
          <a:prstGeom prst="ellipse">
            <a:avLst/>
          </a:prstGeom>
          <a:solidFill>
            <a:srgbClr val="0E7C7B"/>
          </a:solidFill>
          <a:ln/>
        </p:spPr>
        <p:txBody>
          <a:bodyPr/>
          <a:lstStyle/>
          <a:p>
            <a:endParaRPr lang="en-GB"/>
          </a:p>
        </p:txBody>
      </p:sp>
      <p:sp>
        <p:nvSpPr>
          <p:cNvPr id="19" name="Text 15"/>
          <p:cNvSpPr/>
          <p:nvPr/>
        </p:nvSpPr>
        <p:spPr>
          <a:xfrm>
            <a:off x="9098280" y="4526280"/>
            <a:ext cx="365760" cy="36576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20" name="Text 16"/>
          <p:cNvSpPr/>
          <p:nvPr/>
        </p:nvSpPr>
        <p:spPr>
          <a:xfrm>
            <a:off x="9555480" y="4480560"/>
            <a:ext cx="2103120" cy="365760"/>
          </a:xfrm>
          <a:prstGeom prst="rect">
            <a:avLst/>
          </a:prstGeom>
          <a:noFill/>
          <a:ln/>
        </p:spPr>
        <p:txBody>
          <a:bodyPr wrap="square" rtlCol="0" anchor="ctr"/>
          <a:lstStyle/>
          <a:p>
            <a:pPr marL="0" indent="0">
              <a:buNone/>
            </a:pPr>
            <a:r>
              <a:rPr lang="en-US" sz="1250" b="1" dirty="0">
                <a:solidFill>
                  <a:srgbClr val="13202E"/>
                </a:solidFill>
                <a:latin typeface="Calibri" pitchFamily="34" charset="0"/>
                <a:ea typeface="Calibri" pitchFamily="34" charset="-122"/>
                <a:cs typeface="Calibri" pitchFamily="34" charset="-120"/>
              </a:rPr>
              <a:t>Why it matters</a:t>
            </a:r>
            <a:endParaRPr lang="en-US" sz="1250" dirty="0"/>
          </a:p>
        </p:txBody>
      </p:sp>
      <p:sp>
        <p:nvSpPr>
          <p:cNvPr id="21" name="Text 17"/>
          <p:cNvSpPr/>
          <p:nvPr/>
        </p:nvSpPr>
        <p:spPr>
          <a:xfrm>
            <a:off x="9555480" y="4846320"/>
            <a:ext cx="2103120" cy="1005840"/>
          </a:xfrm>
          <a:prstGeom prst="rect">
            <a:avLst/>
          </a:prstGeom>
          <a:noFill/>
          <a:ln/>
        </p:spPr>
        <p:txBody>
          <a:bodyPr wrap="square" rtlCol="0" anchor="ctr"/>
          <a:lstStyle/>
          <a:p>
            <a:pPr marL="0" indent="0">
              <a:buNone/>
            </a:pPr>
            <a:r>
              <a:rPr lang="en-US" sz="950" dirty="0">
                <a:solidFill>
                  <a:srgbClr val="5B6B7F"/>
                </a:solidFill>
                <a:latin typeface="Calibri" pitchFamily="34" charset="0"/>
                <a:ea typeface="Calibri" pitchFamily="34" charset="-122"/>
                <a:cs typeface="Calibri" pitchFamily="34" charset="-120"/>
              </a:rPr>
              <a:t>A balanced target lets feature relationships (correlation, importance) be interpreted directly as churn drivers.</a:t>
            </a:r>
            <a:endParaRPr lang="en-US" sz="950" dirty="0"/>
          </a:p>
        </p:txBody>
      </p:sp>
      <p:sp>
        <p:nvSpPr>
          <p:cNvPr id="22" name="Text 18"/>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914400" y="594360"/>
            <a:ext cx="10515600" cy="640080"/>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Cleaning: Target &amp; Missing Values</a:t>
            </a:r>
            <a:endParaRPr lang="en-US" sz="2800" dirty="0"/>
          </a:p>
        </p:txBody>
      </p:sp>
      <p:pic>
        <p:nvPicPr>
          <p:cNvPr id="5" name="Image 0" descr="images/image2.png"/>
          <p:cNvPicPr>
            <a:picLocks noChangeAspect="1"/>
          </p:cNvPicPr>
          <p:nvPr/>
        </p:nvPicPr>
        <p:blipFill>
          <a:blip r:embed="rId3"/>
          <a:srcRect t="4970"/>
          <a:stretch>
            <a:fillRect/>
          </a:stretch>
        </p:blipFill>
        <p:spPr>
          <a:xfrm>
            <a:off x="241358" y="1718562"/>
            <a:ext cx="5846866" cy="1830081"/>
          </a:xfrm>
          <a:prstGeom prst="rect">
            <a:avLst/>
          </a:prstGeom>
          <a:solidFill>
            <a:schemeClr val="tx1"/>
          </a:solidFill>
          <a:ln>
            <a:solidFill>
              <a:schemeClr val="tx1"/>
            </a:solidFill>
          </a:ln>
        </p:spPr>
      </p:pic>
      <p:sp>
        <p:nvSpPr>
          <p:cNvPr id="6" name="Text 3"/>
          <p:cNvSpPr/>
          <p:nvPr/>
        </p:nvSpPr>
        <p:spPr>
          <a:xfrm>
            <a:off x="418944" y="3611880"/>
            <a:ext cx="5669280" cy="274320"/>
          </a:xfrm>
          <a:prstGeom prst="rect">
            <a:avLst/>
          </a:prstGeom>
          <a:noFill/>
          <a:ln/>
        </p:spPr>
        <p:txBody>
          <a:bodyPr wrap="square" rtlCol="0" anchor="ctr"/>
          <a:lstStyle/>
          <a:p>
            <a:pPr marL="0" indent="0" algn="ctr">
              <a:buNone/>
            </a:pPr>
            <a:r>
              <a:rPr lang="en-US" sz="1050" i="1" dirty="0">
                <a:solidFill>
                  <a:srgbClr val="5B6B7F"/>
                </a:solidFill>
                <a:latin typeface="Calibri" pitchFamily="34" charset="0"/>
                <a:ea typeface="Calibri" pitchFamily="34" charset="-122"/>
                <a:cs typeface="Calibri" pitchFamily="34" charset="-120"/>
              </a:rPr>
              <a:t>Step 4 — coercing churn to numeric &amp; removing the ID column</a:t>
            </a:r>
            <a:endParaRPr lang="en-US" sz="1050" dirty="0"/>
          </a:p>
        </p:txBody>
      </p:sp>
      <p:sp>
        <p:nvSpPr>
          <p:cNvPr id="7" name="Shape 4"/>
          <p:cNvSpPr/>
          <p:nvPr/>
        </p:nvSpPr>
        <p:spPr>
          <a:xfrm>
            <a:off x="502920" y="4526280"/>
            <a:ext cx="5669280" cy="1737360"/>
          </a:xfrm>
          <a:prstGeom prst="roundRect">
            <a:avLst>
              <a:gd name="adj" fmla="val 4211"/>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8" name="Text 5"/>
          <p:cNvSpPr/>
          <p:nvPr/>
        </p:nvSpPr>
        <p:spPr>
          <a:xfrm>
            <a:off x="731520" y="4690872"/>
            <a:ext cx="5212080" cy="320040"/>
          </a:xfrm>
          <a:prstGeom prst="rect">
            <a:avLst/>
          </a:prstGeom>
          <a:noFill/>
          <a:ln/>
        </p:spPr>
        <p:txBody>
          <a:bodyPr wrap="square" rtlCol="0" anchor="ctr"/>
          <a:lstStyle/>
          <a:p>
            <a:pPr marL="0" indent="0">
              <a:buNone/>
            </a:pPr>
            <a:r>
              <a:rPr lang="en-US" sz="1300" b="1" dirty="0">
                <a:solidFill>
                  <a:srgbClr val="0E7C7B"/>
                </a:solidFill>
                <a:latin typeface="Calibri" pitchFamily="34" charset="0"/>
                <a:ea typeface="Calibri" pitchFamily="34" charset="-122"/>
                <a:cs typeface="Calibri" pitchFamily="34" charset="-120"/>
              </a:rPr>
              <a:t>Pipeline order</a:t>
            </a:r>
            <a:endParaRPr lang="en-US" sz="1300" dirty="0"/>
          </a:p>
        </p:txBody>
      </p:sp>
      <p:sp>
        <p:nvSpPr>
          <p:cNvPr id="9" name="Text 6"/>
          <p:cNvSpPr/>
          <p:nvPr/>
        </p:nvSpPr>
        <p:spPr>
          <a:xfrm>
            <a:off x="731520" y="5074920"/>
            <a:ext cx="5212080" cy="502920"/>
          </a:xfrm>
          <a:prstGeom prst="rect">
            <a:avLst/>
          </a:prstGeom>
          <a:noFill/>
          <a:ln/>
        </p:spPr>
        <p:txBody>
          <a:bodyPr wrap="square" rtlCol="0" anchor="ctr"/>
          <a:lstStyle/>
          <a:p>
            <a:pPr marL="0" indent="0">
              <a:buNone/>
            </a:pPr>
            <a:r>
              <a:rPr lang="en-US" sz="1200" b="1" dirty="0">
                <a:solidFill>
                  <a:srgbClr val="13202E"/>
                </a:solidFill>
                <a:latin typeface="Calibri" pitchFamily="34" charset="0"/>
                <a:ea typeface="Calibri" pitchFamily="34" charset="-122"/>
                <a:cs typeface="Calibri" pitchFamily="34" charset="-120"/>
              </a:rPr>
              <a:t>Drop ID  →  Fix target dtype  →  Standardise missing codes  →  Impute  →  Encode</a:t>
            </a:r>
            <a:endParaRPr lang="en-US" sz="1200" dirty="0"/>
          </a:p>
        </p:txBody>
      </p:sp>
      <p:sp>
        <p:nvSpPr>
          <p:cNvPr id="10" name="Text 7"/>
          <p:cNvSpPr/>
          <p:nvPr/>
        </p:nvSpPr>
        <p:spPr>
          <a:xfrm>
            <a:off x="731520" y="5532120"/>
            <a:ext cx="5212080" cy="640080"/>
          </a:xfrm>
          <a:prstGeom prst="rect">
            <a:avLst/>
          </a:prstGeom>
          <a:noFill/>
          <a:ln/>
        </p:spPr>
        <p:txBody>
          <a:bodyPr wrap="square" rtlCol="0" anchor="ctr"/>
          <a:lstStyle/>
          <a:p>
            <a:pPr marL="0" indent="0">
              <a:buNone/>
            </a:pPr>
            <a:r>
              <a:rPr lang="en-US" sz="1100" i="1" dirty="0">
                <a:solidFill>
                  <a:srgbClr val="5B6B7F"/>
                </a:solidFill>
                <a:latin typeface="Calibri" pitchFamily="34" charset="0"/>
                <a:ea typeface="Calibri" pitchFamily="34" charset="-122"/>
                <a:cs typeface="Calibri" pitchFamily="34" charset="-120"/>
              </a:rPr>
              <a:t>Each step is applied in sequence, so later steps (encoding, scaling) always operate on clean, fully-typed data.</a:t>
            </a:r>
            <a:endParaRPr lang="en-US" sz="1100" dirty="0"/>
          </a:p>
        </p:txBody>
      </p:sp>
      <p:sp>
        <p:nvSpPr>
          <p:cNvPr id="11" name="Shape 8"/>
          <p:cNvSpPr/>
          <p:nvPr/>
        </p:nvSpPr>
        <p:spPr>
          <a:xfrm>
            <a:off x="6355080" y="1745621"/>
            <a:ext cx="5303520" cy="1080758"/>
          </a:xfrm>
          <a:prstGeom prst="roundRect">
            <a:avLst>
              <a:gd name="adj" fmla="val 5076"/>
            </a:avLst>
          </a:prstGeom>
          <a:solidFill>
            <a:srgbClr val="FFFFFF"/>
          </a:solidFill>
          <a:ln w="12700">
            <a:solidFill>
              <a:schemeClr val="tx1"/>
            </a:solidFill>
            <a:prstDash val="solid"/>
          </a:ln>
          <a:effectLst>
            <a:outerShdw blurRad="101600" dist="38100" dir="5400000" algn="bl" rotWithShape="0">
              <a:srgbClr val="000000">
                <a:alpha val="10000"/>
              </a:srgbClr>
            </a:outerShdw>
          </a:effectLst>
        </p:spPr>
        <p:txBody>
          <a:bodyPr/>
          <a:lstStyle/>
          <a:p>
            <a:endParaRPr lang="en-GB"/>
          </a:p>
        </p:txBody>
      </p:sp>
      <p:pic>
        <p:nvPicPr>
          <p:cNvPr id="12" name="Image 1" descr="images/image3.png"/>
          <p:cNvPicPr>
            <a:picLocks noChangeAspect="1"/>
          </p:cNvPicPr>
          <p:nvPr/>
        </p:nvPicPr>
        <p:blipFill>
          <a:blip r:embed="rId4"/>
          <a:stretch>
            <a:fillRect/>
          </a:stretch>
        </p:blipFill>
        <p:spPr>
          <a:xfrm>
            <a:off x="6519672" y="1910213"/>
            <a:ext cx="4974336" cy="751574"/>
          </a:xfrm>
          <a:prstGeom prst="rect">
            <a:avLst/>
          </a:prstGeom>
        </p:spPr>
      </p:pic>
      <p:sp>
        <p:nvSpPr>
          <p:cNvPr id="13" name="Text 9"/>
          <p:cNvSpPr/>
          <p:nvPr/>
        </p:nvSpPr>
        <p:spPr>
          <a:xfrm>
            <a:off x="6190488" y="2841308"/>
            <a:ext cx="5303520" cy="274320"/>
          </a:xfrm>
          <a:prstGeom prst="rect">
            <a:avLst/>
          </a:prstGeom>
          <a:noFill/>
          <a:ln/>
        </p:spPr>
        <p:txBody>
          <a:bodyPr wrap="square" rtlCol="0" anchor="ctr"/>
          <a:lstStyle/>
          <a:p>
            <a:pPr marL="0" indent="0" algn="ctr">
              <a:buNone/>
            </a:pPr>
            <a:r>
              <a:rPr lang="en-US" sz="1050" i="1" dirty="0">
                <a:solidFill>
                  <a:srgbClr val="5B6B7F"/>
                </a:solidFill>
                <a:latin typeface="Calibri" pitchFamily="34" charset="0"/>
                <a:ea typeface="Calibri" pitchFamily="34" charset="-122"/>
                <a:cs typeface="Calibri" pitchFamily="34" charset="-120"/>
              </a:rPr>
              <a:t>Step 5 — placeholder codes ('NA','U','') converted to NaN</a:t>
            </a:r>
            <a:endParaRPr lang="en-US" sz="1050" dirty="0"/>
          </a:p>
        </p:txBody>
      </p:sp>
      <p:sp>
        <p:nvSpPr>
          <p:cNvPr id="14" name="Shape 10"/>
          <p:cNvSpPr/>
          <p:nvPr/>
        </p:nvSpPr>
        <p:spPr>
          <a:xfrm>
            <a:off x="6355080" y="3429000"/>
            <a:ext cx="5303520" cy="2651760"/>
          </a:xfrm>
          <a:prstGeom prst="roundRect">
            <a:avLst>
              <a:gd name="adj" fmla="val 275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15" name="Text 11"/>
          <p:cNvSpPr/>
          <p:nvPr/>
        </p:nvSpPr>
        <p:spPr>
          <a:xfrm>
            <a:off x="6583680" y="3611880"/>
            <a:ext cx="4846320" cy="365760"/>
          </a:xfrm>
          <a:prstGeom prst="rect">
            <a:avLst/>
          </a:prstGeom>
          <a:noFill/>
          <a:ln/>
        </p:spPr>
        <p:txBody>
          <a:bodyPr wrap="square" rtlCol="0" anchor="ctr"/>
          <a:lstStyle/>
          <a:p>
            <a:pPr marL="0" indent="0">
              <a:buNone/>
            </a:pPr>
            <a:r>
              <a:rPr lang="en-US" sz="1400" b="1" dirty="0">
                <a:solidFill>
                  <a:srgbClr val="0E7C7B"/>
                </a:solidFill>
                <a:latin typeface="Calibri" pitchFamily="34" charset="0"/>
                <a:ea typeface="Calibri" pitchFamily="34" charset="-122"/>
                <a:cs typeface="Calibri" pitchFamily="34" charset="-120"/>
              </a:rPr>
              <a:t>Why this matters</a:t>
            </a:r>
            <a:endParaRPr lang="en-US" sz="1400" dirty="0"/>
          </a:p>
        </p:txBody>
      </p:sp>
      <p:sp>
        <p:nvSpPr>
          <p:cNvPr id="16" name="Text 12"/>
          <p:cNvSpPr/>
          <p:nvPr/>
        </p:nvSpPr>
        <p:spPr>
          <a:xfrm>
            <a:off x="6583680" y="3977640"/>
            <a:ext cx="4846320" cy="2011680"/>
          </a:xfrm>
          <a:prstGeom prst="rect">
            <a:avLst/>
          </a:prstGeom>
          <a:noFill/>
          <a:ln/>
        </p:spPr>
        <p:txBody>
          <a:bodyPr wrap="square" rtlCol="0" anchor="ctr"/>
          <a:lstStyle/>
          <a:p>
            <a:pPr marL="342900" indent="-342900">
              <a:spcAft>
                <a:spcPts val="800"/>
              </a:spcAft>
              <a:buSzPct val="100000"/>
              <a:buChar char="•"/>
            </a:pPr>
            <a:r>
              <a:rPr lang="en-US" sz="1150" dirty="0">
                <a:solidFill>
                  <a:srgbClr val="5B6B7F"/>
                </a:solidFill>
                <a:latin typeface="Calibri" pitchFamily="34" charset="0"/>
                <a:ea typeface="Calibri" pitchFamily="34" charset="-122"/>
                <a:cs typeface="Calibri" pitchFamily="34" charset="-120"/>
              </a:rPr>
              <a:t>The Customer_ID column carries no predictive signal and is dropped — it can only introduce noise or data leakage.</a:t>
            </a:r>
            <a:endParaRPr lang="en-US" sz="1150" dirty="0"/>
          </a:p>
          <a:p>
            <a:pPr marL="342900" indent="-342900">
              <a:spcAft>
                <a:spcPts val="800"/>
              </a:spcAft>
              <a:buSzPct val="100000"/>
              <a:buChar char="•"/>
            </a:pPr>
            <a:r>
              <a:rPr lang="en-US" sz="1150" dirty="0">
                <a:solidFill>
                  <a:srgbClr val="5B6B7F"/>
                </a:solidFill>
                <a:latin typeface="Calibri" pitchFamily="34" charset="0"/>
                <a:ea typeface="Calibri" pitchFamily="34" charset="-122"/>
                <a:cs typeface="Calibri" pitchFamily="34" charset="-120"/>
              </a:rPr>
              <a:t>Coercing churn to numeric guards against silent string/NaN errors downstream in modelling.</a:t>
            </a:r>
            <a:endParaRPr lang="en-US" sz="1150" dirty="0"/>
          </a:p>
          <a:p>
            <a:pPr marL="342900" indent="-342900">
              <a:spcAft>
                <a:spcPts val="800"/>
              </a:spcAft>
              <a:buSzPct val="100000"/>
              <a:buChar char="•"/>
            </a:pPr>
            <a:r>
              <a:rPr lang="en-US" sz="1150" dirty="0">
                <a:solidFill>
                  <a:srgbClr val="5B6B7F"/>
                </a:solidFill>
                <a:latin typeface="Calibri" pitchFamily="34" charset="0"/>
                <a:ea typeface="Calibri" pitchFamily="34" charset="-122"/>
                <a:cs typeface="Calibri" pitchFamily="34" charset="-120"/>
              </a:rPr>
              <a:t>'U' (Unknown/Unspecified), 'NA' and empty strings are placeholder codes for missingness, not true </a:t>
            </a:r>
            <a:r>
              <a:rPr lang="en-US" sz="1150" dirty="0" err="1">
                <a:solidFill>
                  <a:srgbClr val="5B6B7F"/>
                </a:solidFill>
                <a:latin typeface="Calibri" pitchFamily="34" charset="0"/>
                <a:ea typeface="Calibri" pitchFamily="34" charset="-122"/>
                <a:cs typeface="Calibri" pitchFamily="34" charset="-120"/>
              </a:rPr>
              <a:t>NaN</a:t>
            </a:r>
            <a:r>
              <a:rPr lang="en-US" sz="1150" dirty="0">
                <a:solidFill>
                  <a:srgbClr val="5B6B7F"/>
                </a:solidFill>
                <a:latin typeface="Calibri" pitchFamily="34" charset="0"/>
                <a:ea typeface="Calibri" pitchFamily="34" charset="-122"/>
                <a:cs typeface="Calibri" pitchFamily="34" charset="-120"/>
              </a:rPr>
              <a:t>, they must be standardised before any statistical method can treat them correctly.</a:t>
            </a:r>
            <a:endParaRPr lang="en-US" sz="1150" dirty="0"/>
          </a:p>
        </p:txBody>
      </p:sp>
      <p:sp>
        <p:nvSpPr>
          <p:cNvPr id="17" name="Text 13"/>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914400" y="594360"/>
            <a:ext cx="10515600" cy="640080"/>
          </a:xfrm>
          <a:prstGeom prst="rect">
            <a:avLst/>
          </a:prstGeom>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Imputation Strategy</a:t>
            </a:r>
            <a:endParaRPr lang="en-US" sz="2800" dirty="0"/>
          </a:p>
        </p:txBody>
      </p:sp>
      <p:pic>
        <p:nvPicPr>
          <p:cNvPr id="5" name="Image 0" descr="images/image4.png"/>
          <p:cNvPicPr>
            <a:picLocks noChangeAspect="1"/>
          </p:cNvPicPr>
          <p:nvPr/>
        </p:nvPicPr>
        <p:blipFill>
          <a:blip r:embed="rId3"/>
          <a:srcRect t="14834"/>
          <a:stretch>
            <a:fillRect/>
          </a:stretch>
        </p:blipFill>
        <p:spPr>
          <a:xfrm>
            <a:off x="502920" y="2195563"/>
            <a:ext cx="5340096" cy="100784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 3"/>
          <p:cNvSpPr/>
          <p:nvPr/>
        </p:nvSpPr>
        <p:spPr>
          <a:xfrm>
            <a:off x="1342676" y="3303317"/>
            <a:ext cx="5669280" cy="274320"/>
          </a:xfrm>
          <a:prstGeom prst="rect">
            <a:avLst/>
          </a:prstGeom>
          <a:noFill/>
          <a:ln/>
        </p:spPr>
        <p:txBody>
          <a:bodyPr wrap="square" rtlCol="0" anchor="ctr"/>
          <a:lstStyle/>
          <a:p>
            <a:pPr marL="0" indent="0">
              <a:buNone/>
            </a:pPr>
            <a:r>
              <a:rPr lang="en-US" sz="1050" i="1" dirty="0">
                <a:solidFill>
                  <a:srgbClr val="5B6B7F"/>
                </a:solidFill>
                <a:latin typeface="Calibri" pitchFamily="34" charset="0"/>
                <a:ea typeface="Calibri" pitchFamily="34" charset="-122"/>
                <a:cs typeface="Calibri" pitchFamily="34" charset="-120"/>
              </a:rPr>
              <a:t>Step 6 — separating numerical vs categorical columns</a:t>
            </a:r>
            <a:endParaRPr lang="en-US" sz="1050" dirty="0"/>
          </a:p>
        </p:txBody>
      </p:sp>
      <p:pic>
        <p:nvPicPr>
          <p:cNvPr id="8" name="Image 1" descr="images/image5.png"/>
          <p:cNvPicPr>
            <a:picLocks noChangeAspect="1"/>
          </p:cNvPicPr>
          <p:nvPr/>
        </p:nvPicPr>
        <p:blipFill>
          <a:blip r:embed="rId4"/>
          <a:srcRect t="12116"/>
          <a:stretch>
            <a:fillRect/>
          </a:stretch>
        </p:blipFill>
        <p:spPr>
          <a:xfrm>
            <a:off x="970734" y="4270995"/>
            <a:ext cx="4155155" cy="13982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 5"/>
          <p:cNvSpPr/>
          <p:nvPr/>
        </p:nvSpPr>
        <p:spPr>
          <a:xfrm>
            <a:off x="1045380" y="5760720"/>
            <a:ext cx="5669280" cy="274320"/>
          </a:xfrm>
          <a:prstGeom prst="rect">
            <a:avLst/>
          </a:prstGeom>
          <a:noFill/>
          <a:ln/>
        </p:spPr>
        <p:txBody>
          <a:bodyPr wrap="square" rtlCol="0" anchor="ctr"/>
          <a:lstStyle/>
          <a:p>
            <a:pPr marL="0" indent="0">
              <a:buNone/>
            </a:pPr>
            <a:r>
              <a:rPr lang="en-US" sz="1050" i="1" dirty="0">
                <a:solidFill>
                  <a:srgbClr val="5B6B7F"/>
                </a:solidFill>
                <a:latin typeface="Calibri" pitchFamily="34" charset="0"/>
                <a:ea typeface="Calibri" pitchFamily="34" charset="-122"/>
                <a:cs typeface="Calibri" pitchFamily="34" charset="-120"/>
              </a:rPr>
              <a:t>Step 7 — median imputation (numeric), mode imputation (categorical)</a:t>
            </a:r>
            <a:endParaRPr lang="en-US" sz="1050" dirty="0"/>
          </a:p>
        </p:txBody>
      </p:sp>
      <p:sp>
        <p:nvSpPr>
          <p:cNvPr id="10" name="Shape 6"/>
          <p:cNvSpPr/>
          <p:nvPr/>
        </p:nvSpPr>
        <p:spPr>
          <a:xfrm>
            <a:off x="6355080" y="1819643"/>
            <a:ext cx="5303520" cy="4206240"/>
          </a:xfrm>
          <a:prstGeom prst="roundRect">
            <a:avLst>
              <a:gd name="adj" fmla="val 1739"/>
            </a:avLst>
          </a:prstGeom>
          <a:solidFill>
            <a:srgbClr val="F4F7F9"/>
          </a:solidFill>
          <a:ln/>
        </p:spPr>
        <p:txBody>
          <a:bodyPr/>
          <a:lstStyle/>
          <a:p>
            <a:endParaRPr lang="en-GB"/>
          </a:p>
        </p:txBody>
      </p:sp>
      <p:sp>
        <p:nvSpPr>
          <p:cNvPr id="11" name="Text 7"/>
          <p:cNvSpPr/>
          <p:nvPr/>
        </p:nvSpPr>
        <p:spPr>
          <a:xfrm>
            <a:off x="7874000" y="2580640"/>
            <a:ext cx="2357120" cy="365760"/>
          </a:xfrm>
          <a:prstGeom prst="rect">
            <a:avLst/>
          </a:prstGeom>
          <a:noFill/>
          <a:ln/>
        </p:spPr>
        <p:txBody>
          <a:bodyPr wrap="square" rtlCol="0" anchor="ctr"/>
          <a:lstStyle/>
          <a:p>
            <a:pPr marL="0" indent="0">
              <a:buNone/>
            </a:pPr>
            <a:r>
              <a:rPr lang="en-US" sz="1400" b="1" dirty="0">
                <a:solidFill>
                  <a:srgbClr val="0E7C7B"/>
                </a:solidFill>
                <a:latin typeface="Calibri" pitchFamily="34" charset="0"/>
                <a:ea typeface="Calibri" pitchFamily="34" charset="-122"/>
                <a:cs typeface="Calibri" pitchFamily="34" charset="-120"/>
              </a:rPr>
              <a:t>Method justification</a:t>
            </a:r>
            <a:endParaRPr lang="en-US" sz="1400" dirty="0"/>
          </a:p>
        </p:txBody>
      </p:sp>
      <p:sp>
        <p:nvSpPr>
          <p:cNvPr id="12" name="Text 8"/>
          <p:cNvSpPr/>
          <p:nvPr/>
        </p:nvSpPr>
        <p:spPr>
          <a:xfrm>
            <a:off x="6583680" y="2794000"/>
            <a:ext cx="4846320" cy="3383280"/>
          </a:xfrm>
          <a:prstGeom prst="rect">
            <a:avLst/>
          </a:prstGeom>
          <a:noFill/>
          <a:ln/>
        </p:spPr>
        <p:txBody>
          <a:bodyPr wrap="square" rtlCol="0" anchor="ctr"/>
          <a:lstStyle/>
          <a:p>
            <a:pPr marL="0" indent="0">
              <a:spcAft>
                <a:spcPts val="400"/>
              </a:spcAft>
              <a:buNone/>
            </a:pPr>
            <a:r>
              <a:rPr lang="en-US" sz="1200" b="1" dirty="0">
                <a:solidFill>
                  <a:srgbClr val="13202E"/>
                </a:solidFill>
                <a:latin typeface="Calibri" pitchFamily="34" charset="0"/>
                <a:ea typeface="Calibri" pitchFamily="34" charset="-122"/>
                <a:cs typeface="Calibri" pitchFamily="34" charset="-120"/>
              </a:rPr>
              <a:t>Median imputation: </a:t>
            </a:r>
            <a:endParaRPr lang="en-US" sz="1200" dirty="0"/>
          </a:p>
          <a:p>
            <a:pPr marL="0" indent="0">
              <a:spcAft>
                <a:spcPts val="400"/>
              </a:spcAft>
              <a:buNone/>
            </a:pPr>
            <a:r>
              <a:rPr lang="en-US" sz="1200" dirty="0">
                <a:solidFill>
                  <a:srgbClr val="5B6B7F"/>
                </a:solidFill>
                <a:latin typeface="Calibri" pitchFamily="34" charset="0"/>
                <a:ea typeface="Calibri" pitchFamily="34" charset="-122"/>
                <a:cs typeface="Calibri" pitchFamily="34" charset="-120"/>
              </a:rPr>
              <a:t>robust to the heavy right-skew seen in usage/revenue features (e.g. mou_Mean), unlike the mean which outliers would distort.</a:t>
            </a:r>
            <a:endParaRPr lang="en-US" sz="1200" dirty="0"/>
          </a:p>
          <a:p>
            <a:pPr marL="0" indent="0">
              <a:spcAft>
                <a:spcPts val="400"/>
              </a:spcAft>
              <a:buNone/>
            </a:pPr>
            <a:r>
              <a:rPr lang="en-US" sz="1200" dirty="0">
                <a:solidFill>
                  <a:srgbClr val="13202E"/>
                </a:solidFill>
                <a:latin typeface="Calibri" pitchFamily="34" charset="0"/>
                <a:ea typeface="Calibri" pitchFamily="34" charset="-122"/>
                <a:cs typeface="Calibri" pitchFamily="34" charset="-120"/>
              </a:rPr>
              <a:t> </a:t>
            </a:r>
            <a:endParaRPr lang="en-US" sz="1200" dirty="0"/>
          </a:p>
          <a:p>
            <a:pPr marL="0" indent="0">
              <a:spcAft>
                <a:spcPts val="400"/>
              </a:spcAft>
              <a:buNone/>
            </a:pPr>
            <a:r>
              <a:rPr lang="en-US" sz="1200" b="1" dirty="0">
                <a:solidFill>
                  <a:srgbClr val="13202E"/>
                </a:solidFill>
                <a:latin typeface="Calibri" pitchFamily="34" charset="0"/>
                <a:ea typeface="Calibri" pitchFamily="34" charset="-122"/>
                <a:cs typeface="Calibri" pitchFamily="34" charset="-120"/>
              </a:rPr>
              <a:t>Most-frequent imputation: </a:t>
            </a:r>
            <a:endParaRPr lang="en-US" sz="1200" dirty="0"/>
          </a:p>
          <a:p>
            <a:pPr marL="0" indent="0">
              <a:spcAft>
                <a:spcPts val="400"/>
              </a:spcAft>
              <a:buNone/>
            </a:pPr>
            <a:r>
              <a:rPr lang="en-US" sz="1200" dirty="0">
                <a:solidFill>
                  <a:srgbClr val="5B6B7F"/>
                </a:solidFill>
                <a:latin typeface="Calibri" pitchFamily="34" charset="0"/>
                <a:ea typeface="Calibri" pitchFamily="34" charset="-122"/>
                <a:cs typeface="Calibri" pitchFamily="34" charset="-120"/>
              </a:rPr>
              <a:t>appropriate for categorical fields (e.g. ethnic, creditcd) where a numeric average is meaningless.</a:t>
            </a:r>
            <a:endParaRPr lang="en-US" sz="1200" dirty="0"/>
          </a:p>
          <a:p>
            <a:pPr marL="0" indent="0">
              <a:spcAft>
                <a:spcPts val="400"/>
              </a:spcAft>
              <a:buNone/>
            </a:pPr>
            <a:r>
              <a:rPr lang="en-US" sz="1200" dirty="0">
                <a:solidFill>
                  <a:srgbClr val="13202E"/>
                </a:solidFill>
                <a:latin typeface="Calibri" pitchFamily="34" charset="0"/>
                <a:ea typeface="Calibri" pitchFamily="34" charset="-122"/>
                <a:cs typeface="Calibri" pitchFamily="34" charset="-120"/>
              </a:rPr>
              <a:t> </a:t>
            </a:r>
            <a:endParaRPr lang="en-US" sz="1200" dirty="0"/>
          </a:p>
          <a:p>
            <a:pPr marL="0" indent="0">
              <a:spcAft>
                <a:spcPts val="400"/>
              </a:spcAft>
              <a:buNone/>
            </a:pPr>
            <a:r>
              <a:rPr lang="en-US" sz="1200" b="1" dirty="0">
                <a:solidFill>
                  <a:srgbClr val="13202E"/>
                </a:solidFill>
                <a:latin typeface="Calibri" pitchFamily="34" charset="0"/>
                <a:ea typeface="Calibri" pitchFamily="34" charset="-122"/>
                <a:cs typeface="Calibri" pitchFamily="34" charset="-120"/>
              </a:rPr>
              <a:t>Column-type split: </a:t>
            </a:r>
            <a:endParaRPr lang="en-US" sz="1200" dirty="0"/>
          </a:p>
          <a:p>
            <a:pPr marL="0" indent="0">
              <a:spcAft>
                <a:spcPts val="400"/>
              </a:spcAft>
              <a:buNone/>
            </a:pPr>
            <a:r>
              <a:rPr lang="en-US" sz="1200" dirty="0">
                <a:solidFill>
                  <a:srgbClr val="5B6B7F"/>
                </a:solidFill>
                <a:latin typeface="Calibri" pitchFamily="34" charset="0"/>
                <a:ea typeface="Calibri" pitchFamily="34" charset="-122"/>
                <a:cs typeface="Calibri" pitchFamily="34" charset="-120"/>
              </a:rPr>
              <a:t>ensures the correct imputer is applied to the correct dtype, preventing silent type errors.</a:t>
            </a:r>
            <a:endParaRPr lang="en-US" sz="1200" dirty="0"/>
          </a:p>
        </p:txBody>
      </p:sp>
      <p:sp>
        <p:nvSpPr>
          <p:cNvPr id="13" name="Text 9"/>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731520" y="594360"/>
            <a:ext cx="10515600" cy="640080"/>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Encoding Categorical Variables</a:t>
            </a:r>
            <a:endParaRPr lang="en-US" sz="2800" dirty="0"/>
          </a:p>
        </p:txBody>
      </p:sp>
      <p:pic>
        <p:nvPicPr>
          <p:cNvPr id="5" name="Image 0" descr="images/image6.png"/>
          <p:cNvPicPr>
            <a:picLocks noChangeAspect="1"/>
          </p:cNvPicPr>
          <p:nvPr/>
        </p:nvPicPr>
        <p:blipFill>
          <a:blip r:embed="rId3"/>
          <a:srcRect t="7741"/>
          <a:stretch>
            <a:fillRect/>
          </a:stretch>
        </p:blipFill>
        <p:spPr>
          <a:xfrm>
            <a:off x="814883" y="1912983"/>
            <a:ext cx="10348874" cy="25646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 3"/>
          <p:cNvSpPr/>
          <p:nvPr/>
        </p:nvSpPr>
        <p:spPr>
          <a:xfrm>
            <a:off x="502920" y="4613470"/>
            <a:ext cx="11155680" cy="274320"/>
          </a:xfrm>
          <a:prstGeom prst="rect">
            <a:avLst/>
          </a:prstGeom>
          <a:noFill/>
          <a:ln/>
        </p:spPr>
        <p:txBody>
          <a:bodyPr wrap="square" rtlCol="0" anchor="ctr"/>
          <a:lstStyle/>
          <a:p>
            <a:pPr marL="0" indent="0" algn="ctr">
              <a:buNone/>
            </a:pPr>
            <a:r>
              <a:rPr lang="en-US" sz="1050" i="1" dirty="0">
                <a:solidFill>
                  <a:srgbClr val="5B6B7F"/>
                </a:solidFill>
                <a:latin typeface="Calibri" pitchFamily="34" charset="0"/>
                <a:ea typeface="Calibri" pitchFamily="34" charset="-122"/>
                <a:cs typeface="Calibri" pitchFamily="34" charset="-120"/>
              </a:rPr>
              <a:t>Step 8 — one-hot encoding via pd.get_dummies (drop_first=True avoids the dummy-variable trap)</a:t>
            </a:r>
            <a:endParaRPr lang="en-US" sz="1050" dirty="0"/>
          </a:p>
        </p:txBody>
      </p:sp>
      <p:sp>
        <p:nvSpPr>
          <p:cNvPr id="7" name="Shape 4"/>
          <p:cNvSpPr/>
          <p:nvPr/>
        </p:nvSpPr>
        <p:spPr>
          <a:xfrm>
            <a:off x="502920" y="5257800"/>
            <a:ext cx="11155680" cy="960120"/>
          </a:xfrm>
          <a:prstGeom prst="roundRect">
            <a:avLst>
              <a:gd name="adj" fmla="val 7619"/>
            </a:avLst>
          </a:prstGeom>
          <a:solidFill>
            <a:srgbClr val="F4F7F9"/>
          </a:solidFill>
          <a:ln/>
        </p:spPr>
        <p:txBody>
          <a:bodyPr/>
          <a:lstStyle/>
          <a:p>
            <a:endParaRPr lang="en-GB"/>
          </a:p>
        </p:txBody>
      </p:sp>
      <p:sp>
        <p:nvSpPr>
          <p:cNvPr id="8" name="Text 5"/>
          <p:cNvSpPr/>
          <p:nvPr/>
        </p:nvSpPr>
        <p:spPr>
          <a:xfrm>
            <a:off x="731520" y="5394960"/>
            <a:ext cx="10698480" cy="731520"/>
          </a:xfrm>
          <a:prstGeom prst="rect">
            <a:avLst/>
          </a:prstGeom>
          <a:noFill/>
          <a:ln/>
        </p:spPr>
        <p:txBody>
          <a:bodyPr wrap="square" rtlCol="0" anchor="ctr"/>
          <a:lstStyle/>
          <a:p>
            <a:pPr marL="0" indent="0">
              <a:buNone/>
            </a:pPr>
            <a:r>
              <a:rPr lang="en-US" sz="1250" b="1" dirty="0">
                <a:solidFill>
                  <a:srgbClr val="0E7C7B"/>
                </a:solidFill>
                <a:latin typeface="Calibri" pitchFamily="34" charset="0"/>
                <a:ea typeface="Calibri" pitchFamily="34" charset="-122"/>
                <a:cs typeface="Calibri" pitchFamily="34" charset="-120"/>
              </a:rPr>
              <a:t>Result: </a:t>
            </a:r>
            <a:r>
              <a:rPr lang="en-US" sz="1250" dirty="0">
                <a:solidFill>
                  <a:srgbClr val="13202E"/>
                </a:solidFill>
                <a:latin typeface="Calibri" pitchFamily="34" charset="0"/>
                <a:ea typeface="Calibri" pitchFamily="34" charset="-122"/>
                <a:cs typeface="Calibri" pitchFamily="34" charset="-120"/>
              </a:rPr>
              <a:t>199 columns after encoding (up from 100), categorical fields like ethnic and creditcd expand into multiple binary indicator columns, enabling them to be used in correlation and importance analysis alongside numeric features.</a:t>
            </a:r>
            <a:endParaRPr lang="en-US" sz="1250" dirty="0"/>
          </a:p>
        </p:txBody>
      </p:sp>
      <p:sp>
        <p:nvSpPr>
          <p:cNvPr id="9" name="Text 6"/>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731520" y="640080"/>
            <a:ext cx="10515600" cy="796834"/>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Feature Selection &amp; Preparation for Modelling</a:t>
            </a:r>
            <a:endParaRPr lang="en-US" sz="2800" dirty="0"/>
          </a:p>
        </p:txBody>
      </p:sp>
      <p:pic>
        <p:nvPicPr>
          <p:cNvPr id="5" name="Image 0" descr="images/image7.png"/>
          <p:cNvPicPr>
            <a:picLocks noChangeAspect="1"/>
          </p:cNvPicPr>
          <p:nvPr/>
        </p:nvPicPr>
        <p:blipFill>
          <a:blip r:embed="rId3"/>
          <a:srcRect t="11860"/>
          <a:stretch>
            <a:fillRect/>
          </a:stretch>
        </p:blipFill>
        <p:spPr>
          <a:xfrm>
            <a:off x="667512" y="2207313"/>
            <a:ext cx="3328416" cy="18645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 3"/>
          <p:cNvSpPr/>
          <p:nvPr/>
        </p:nvSpPr>
        <p:spPr>
          <a:xfrm>
            <a:off x="1296022" y="4219303"/>
            <a:ext cx="3657600" cy="274320"/>
          </a:xfrm>
          <a:prstGeom prst="rect">
            <a:avLst/>
          </a:prstGeom>
          <a:noFill/>
          <a:ln/>
        </p:spPr>
        <p:txBody>
          <a:bodyPr wrap="square" rtlCol="0" anchor="ctr"/>
          <a:lstStyle/>
          <a:p>
            <a:pPr marL="0" indent="0">
              <a:buNone/>
            </a:pPr>
            <a:r>
              <a:rPr lang="en-US" sz="1050" i="1" dirty="0">
                <a:solidFill>
                  <a:srgbClr val="5B6B7F"/>
                </a:solidFill>
                <a:latin typeface="Calibri" pitchFamily="34" charset="0"/>
                <a:ea typeface="Calibri" pitchFamily="34" charset="-122"/>
                <a:cs typeface="Calibri" pitchFamily="34" charset="-120"/>
              </a:rPr>
              <a:t>Step 9 — SelectKBest (k=30)</a:t>
            </a:r>
            <a:endParaRPr lang="en-US" sz="1050" dirty="0"/>
          </a:p>
        </p:txBody>
      </p:sp>
      <p:pic>
        <p:nvPicPr>
          <p:cNvPr id="8" name="Image 1" descr="images/image8.png"/>
          <p:cNvPicPr>
            <a:picLocks noChangeAspect="1"/>
          </p:cNvPicPr>
          <p:nvPr/>
        </p:nvPicPr>
        <p:blipFill>
          <a:blip r:embed="rId4"/>
          <a:srcRect t="12682"/>
          <a:stretch>
            <a:fillRect/>
          </a:stretch>
        </p:blipFill>
        <p:spPr>
          <a:xfrm>
            <a:off x="4329628" y="2320427"/>
            <a:ext cx="3573176" cy="154726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 5"/>
          <p:cNvSpPr/>
          <p:nvPr/>
        </p:nvSpPr>
        <p:spPr>
          <a:xfrm>
            <a:off x="4953622" y="3958979"/>
            <a:ext cx="3657600" cy="274320"/>
          </a:xfrm>
          <a:prstGeom prst="rect">
            <a:avLst/>
          </a:prstGeom>
          <a:noFill/>
          <a:ln/>
        </p:spPr>
        <p:txBody>
          <a:bodyPr wrap="square" rtlCol="0" anchor="ctr"/>
          <a:lstStyle/>
          <a:p>
            <a:pPr marL="0" indent="0">
              <a:buNone/>
            </a:pPr>
            <a:r>
              <a:rPr lang="en-US" sz="1050" i="1" dirty="0">
                <a:solidFill>
                  <a:srgbClr val="5B6B7F"/>
                </a:solidFill>
                <a:latin typeface="Calibri" pitchFamily="34" charset="0"/>
                <a:ea typeface="Calibri" pitchFamily="34" charset="-122"/>
                <a:cs typeface="Calibri" pitchFamily="34" charset="-120"/>
              </a:rPr>
              <a:t>Step 11 — SMOTE class balancing</a:t>
            </a:r>
            <a:endParaRPr lang="en-US" sz="1050" dirty="0"/>
          </a:p>
        </p:txBody>
      </p:sp>
      <p:pic>
        <p:nvPicPr>
          <p:cNvPr id="11" name="Image 2" descr="images/image9.png"/>
          <p:cNvPicPr>
            <a:picLocks noChangeAspect="1"/>
          </p:cNvPicPr>
          <p:nvPr/>
        </p:nvPicPr>
        <p:blipFill>
          <a:blip r:embed="rId5"/>
          <a:srcRect t="26626"/>
          <a:stretch>
            <a:fillRect/>
          </a:stretch>
        </p:blipFill>
        <p:spPr>
          <a:xfrm>
            <a:off x="8220456" y="2547256"/>
            <a:ext cx="3328416" cy="8874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 7"/>
          <p:cNvSpPr/>
          <p:nvPr/>
        </p:nvSpPr>
        <p:spPr>
          <a:xfrm>
            <a:off x="9034832" y="3579372"/>
            <a:ext cx="3657600" cy="274320"/>
          </a:xfrm>
          <a:prstGeom prst="rect">
            <a:avLst/>
          </a:prstGeom>
          <a:noFill/>
          <a:ln/>
        </p:spPr>
        <p:txBody>
          <a:bodyPr wrap="square" rtlCol="0" anchor="ctr"/>
          <a:lstStyle/>
          <a:p>
            <a:pPr marL="0" indent="0">
              <a:buNone/>
            </a:pPr>
            <a:r>
              <a:rPr lang="en-US" sz="1050" i="1" dirty="0">
                <a:solidFill>
                  <a:srgbClr val="5B6B7F"/>
                </a:solidFill>
                <a:latin typeface="Calibri" pitchFamily="34" charset="0"/>
                <a:ea typeface="Calibri" pitchFamily="34" charset="-122"/>
                <a:cs typeface="Calibri" pitchFamily="34" charset="-120"/>
              </a:rPr>
              <a:t>Step 12 — StandardScaler</a:t>
            </a:r>
            <a:endParaRPr lang="en-US" sz="1050" dirty="0"/>
          </a:p>
        </p:txBody>
      </p:sp>
      <p:sp>
        <p:nvSpPr>
          <p:cNvPr id="13" name="Shape 8"/>
          <p:cNvSpPr/>
          <p:nvPr/>
        </p:nvSpPr>
        <p:spPr>
          <a:xfrm>
            <a:off x="502920" y="4850675"/>
            <a:ext cx="11155680" cy="1417320"/>
          </a:xfrm>
          <a:prstGeom prst="roundRect">
            <a:avLst>
              <a:gd name="adj" fmla="val 5161"/>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14" name="Text 9"/>
          <p:cNvSpPr/>
          <p:nvPr/>
        </p:nvSpPr>
        <p:spPr>
          <a:xfrm>
            <a:off x="731520" y="4947920"/>
            <a:ext cx="10698480" cy="1188720"/>
          </a:xfrm>
          <a:prstGeom prst="rect">
            <a:avLst/>
          </a:prstGeom>
          <a:noFill/>
          <a:ln/>
        </p:spPr>
        <p:txBody>
          <a:bodyPr wrap="square" rtlCol="0" anchor="ctr"/>
          <a:lstStyle/>
          <a:p>
            <a:pPr marL="0" indent="0">
              <a:buNone/>
            </a:pPr>
            <a:r>
              <a:rPr lang="en-US" sz="1200" b="1" dirty="0">
                <a:solidFill>
                  <a:srgbClr val="0E7C7B"/>
                </a:solidFill>
                <a:latin typeface="Calibri" pitchFamily="34" charset="0"/>
                <a:ea typeface="Calibri" pitchFamily="34" charset="-122"/>
                <a:cs typeface="Calibri" pitchFamily="34" charset="-120"/>
              </a:rPr>
              <a:t>From 100 raw variables to 30 statistically significant features </a:t>
            </a:r>
            <a:endParaRPr lang="en-US" sz="1200" dirty="0"/>
          </a:p>
          <a:p>
            <a:pPr marL="0" indent="0">
              <a:buNone/>
            </a:pPr>
            <a:r>
              <a:rPr lang="en-US" sz="1200" dirty="0">
                <a:solidFill>
                  <a:srgbClr val="5B6B7F"/>
                </a:solidFill>
                <a:latin typeface="Calibri" pitchFamily="34" charset="0"/>
                <a:ea typeface="Calibri" pitchFamily="34" charset="-122"/>
                <a:cs typeface="Calibri" pitchFamily="34" charset="-120"/>
              </a:rPr>
              <a:t>(SelectKBest with ANOVA F-test), keeping only those with a genuine relationship to churn, reducing noise and dimensionality. SMOTE then synthesises minority-class samples (40,350 vs 40,350 after balancing) so any downstream model isn't biased toward the majority class, and StandardScaler normalises feature scales for distance- and gradient-based methods.</a:t>
            </a:r>
            <a:endParaRPr lang="en-US" sz="1200" dirty="0"/>
          </a:p>
        </p:txBody>
      </p:sp>
      <p:sp>
        <p:nvSpPr>
          <p:cNvPr id="15" name="Text 10"/>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502920" y="594360"/>
            <a:ext cx="10515600" cy="640080"/>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Methodological Justification: What the Literature Says</a:t>
            </a:r>
            <a:endParaRPr lang="en-US" sz="2800" dirty="0"/>
          </a:p>
        </p:txBody>
      </p:sp>
      <p:sp>
        <p:nvSpPr>
          <p:cNvPr id="4" name="Shape 2"/>
          <p:cNvSpPr/>
          <p:nvPr/>
        </p:nvSpPr>
        <p:spPr>
          <a:xfrm>
            <a:off x="502920" y="1691640"/>
            <a:ext cx="11155680" cy="1298448"/>
          </a:xfrm>
          <a:prstGeom prst="roundRect">
            <a:avLst>
              <a:gd name="adj" fmla="val 5634"/>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76200" dist="25400" dir="5400000" algn="bl" rotWithShape="0">
              <a:srgbClr val="000000">
                <a:alpha val="6000"/>
              </a:srgbClr>
            </a:outerShdw>
          </a:effectLst>
        </p:spPr>
        <p:txBody>
          <a:bodyPr/>
          <a:lstStyle/>
          <a:p>
            <a:endParaRPr lang="en-GB"/>
          </a:p>
        </p:txBody>
      </p:sp>
      <p:sp>
        <p:nvSpPr>
          <p:cNvPr id="5" name="Text 3"/>
          <p:cNvSpPr/>
          <p:nvPr/>
        </p:nvSpPr>
        <p:spPr>
          <a:xfrm>
            <a:off x="731520" y="1810512"/>
            <a:ext cx="10698480" cy="320040"/>
          </a:xfrm>
          <a:prstGeom prst="rect">
            <a:avLst/>
          </a:prstGeom>
          <a:noFill/>
          <a:ln/>
        </p:spPr>
        <p:txBody>
          <a:bodyPr wrap="square" rtlCol="0" anchor="ctr"/>
          <a:lstStyle/>
          <a:p>
            <a:pPr marL="0" indent="0">
              <a:buNone/>
            </a:pPr>
            <a:r>
              <a:rPr lang="en-US" sz="1350" b="1" dirty="0">
                <a:solidFill>
                  <a:srgbClr val="0E7C7B"/>
                </a:solidFill>
                <a:latin typeface="Calibri" pitchFamily="34" charset="0"/>
                <a:ea typeface="Calibri" pitchFamily="34" charset="-122"/>
                <a:cs typeface="Calibri" pitchFamily="34" charset="-120"/>
              </a:rPr>
              <a:t>Imputation method choice [3]</a:t>
            </a:r>
            <a:endParaRPr lang="en-US" sz="1350" dirty="0"/>
          </a:p>
        </p:txBody>
      </p:sp>
      <p:sp>
        <p:nvSpPr>
          <p:cNvPr id="6" name="Text 4"/>
          <p:cNvSpPr/>
          <p:nvPr/>
        </p:nvSpPr>
        <p:spPr>
          <a:xfrm>
            <a:off x="731520" y="2148840"/>
            <a:ext cx="10698480" cy="777240"/>
          </a:xfrm>
          <a:prstGeom prst="rect">
            <a:avLst/>
          </a:prstGeom>
          <a:noFill/>
          <a:ln/>
        </p:spPr>
        <p:txBody>
          <a:bodyPr wrap="square" rtlCol="0" anchor="ctr"/>
          <a:lstStyle/>
          <a:p>
            <a:pPr marL="0" indent="0">
              <a:buNone/>
            </a:pPr>
            <a:r>
              <a:rPr lang="en-US" sz="1080" dirty="0">
                <a:solidFill>
                  <a:srgbClr val="13202E"/>
                </a:solidFill>
                <a:latin typeface="Calibri" pitchFamily="34" charset="0"/>
                <a:ea typeface="Calibri" pitchFamily="34" charset="-122"/>
                <a:cs typeface="Calibri" pitchFamily="34" charset="-120"/>
              </a:rPr>
              <a:t>Single-value imputation (mean/median) is the most widely used approach for handling missingness, but Kampf et al. [3] show in a large-scale comparison (2025) that predictive mean matching consistently outperforms simple point-estimate imputation, particularly under MAR conditions,  a useful caveat that median imputation, while appropriate here for skewed usage features, is a pragmatic choice rather than a statistically optimal one.</a:t>
            </a:r>
            <a:endParaRPr lang="en-US" sz="1080" dirty="0"/>
          </a:p>
        </p:txBody>
      </p:sp>
      <p:sp>
        <p:nvSpPr>
          <p:cNvPr id="7" name="Shape 5"/>
          <p:cNvSpPr/>
          <p:nvPr/>
        </p:nvSpPr>
        <p:spPr>
          <a:xfrm>
            <a:off x="502920" y="3172968"/>
            <a:ext cx="11155680" cy="1298448"/>
          </a:xfrm>
          <a:prstGeom prst="roundRect">
            <a:avLst>
              <a:gd name="adj" fmla="val 5634"/>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76200" dist="25400" dir="5400000" algn="bl" rotWithShape="0">
              <a:srgbClr val="000000">
                <a:alpha val="6000"/>
              </a:srgbClr>
            </a:outerShdw>
          </a:effectLst>
        </p:spPr>
        <p:txBody>
          <a:bodyPr/>
          <a:lstStyle/>
          <a:p>
            <a:endParaRPr lang="en-GB"/>
          </a:p>
        </p:txBody>
      </p:sp>
      <p:sp>
        <p:nvSpPr>
          <p:cNvPr id="8" name="Text 6"/>
          <p:cNvSpPr/>
          <p:nvPr/>
        </p:nvSpPr>
        <p:spPr>
          <a:xfrm>
            <a:off x="731520" y="3291840"/>
            <a:ext cx="10698480" cy="320040"/>
          </a:xfrm>
          <a:prstGeom prst="rect">
            <a:avLst/>
          </a:prstGeom>
          <a:noFill/>
          <a:ln/>
        </p:spPr>
        <p:txBody>
          <a:bodyPr wrap="square" rtlCol="0" anchor="ctr"/>
          <a:lstStyle/>
          <a:p>
            <a:pPr marL="0" indent="0">
              <a:buNone/>
            </a:pPr>
            <a:r>
              <a:rPr lang="en-US" sz="1350" b="1" dirty="0">
                <a:solidFill>
                  <a:srgbClr val="0E7C7B"/>
                </a:solidFill>
                <a:latin typeface="Calibri" pitchFamily="34" charset="0"/>
                <a:ea typeface="Calibri" pitchFamily="34" charset="-122"/>
                <a:cs typeface="Calibri" pitchFamily="34" charset="-120"/>
              </a:rPr>
              <a:t>SelectKBest with the ANOVA F-test [4]</a:t>
            </a:r>
            <a:endParaRPr lang="en-US" sz="1350" dirty="0"/>
          </a:p>
        </p:txBody>
      </p:sp>
      <p:sp>
        <p:nvSpPr>
          <p:cNvPr id="9" name="Text 7"/>
          <p:cNvSpPr/>
          <p:nvPr/>
        </p:nvSpPr>
        <p:spPr>
          <a:xfrm>
            <a:off x="731520" y="3630168"/>
            <a:ext cx="10698480" cy="777240"/>
          </a:xfrm>
          <a:prstGeom prst="rect">
            <a:avLst/>
          </a:prstGeom>
          <a:noFill/>
          <a:ln/>
        </p:spPr>
        <p:txBody>
          <a:bodyPr wrap="square" rtlCol="0" anchor="ctr"/>
          <a:lstStyle/>
          <a:p>
            <a:pPr marL="0" indent="0">
              <a:buNone/>
            </a:pPr>
            <a:r>
              <a:rPr lang="en-US" sz="1080" dirty="0">
                <a:solidFill>
                  <a:srgbClr val="13202E"/>
                </a:solidFill>
                <a:latin typeface="Calibri" pitchFamily="34" charset="0"/>
                <a:ea typeface="Calibri" pitchFamily="34" charset="-122"/>
                <a:cs typeface="Calibri" pitchFamily="34" charset="-120"/>
              </a:rPr>
              <a:t>Pathan et al. [4] apply the same filter-based ANOVA-F approach to a high-dimensional clinical dataset (2022) and explicitly note it is a univariate statistical test: each feature is scored independently against the target, with no mechanism to detect inter-feature redundancy, directly explaining why several top-30 selected features here remain highly correlated.</a:t>
            </a:r>
            <a:endParaRPr lang="en-US" sz="1080" dirty="0"/>
          </a:p>
        </p:txBody>
      </p:sp>
      <p:sp>
        <p:nvSpPr>
          <p:cNvPr id="10" name="Shape 8"/>
          <p:cNvSpPr/>
          <p:nvPr/>
        </p:nvSpPr>
        <p:spPr>
          <a:xfrm>
            <a:off x="502920" y="4654296"/>
            <a:ext cx="11155680" cy="1298448"/>
          </a:xfrm>
          <a:prstGeom prst="roundRect">
            <a:avLst>
              <a:gd name="adj" fmla="val 5634"/>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76200" dist="25400" dir="5400000" algn="bl" rotWithShape="0">
              <a:srgbClr val="000000">
                <a:alpha val="6000"/>
              </a:srgbClr>
            </a:outerShdw>
          </a:effectLst>
        </p:spPr>
        <p:txBody>
          <a:bodyPr/>
          <a:lstStyle/>
          <a:p>
            <a:endParaRPr lang="en-GB"/>
          </a:p>
        </p:txBody>
      </p:sp>
      <p:sp>
        <p:nvSpPr>
          <p:cNvPr id="11" name="Text 9"/>
          <p:cNvSpPr/>
          <p:nvPr/>
        </p:nvSpPr>
        <p:spPr>
          <a:xfrm>
            <a:off x="731520" y="4773168"/>
            <a:ext cx="10698480" cy="320040"/>
          </a:xfrm>
          <a:prstGeom prst="rect">
            <a:avLst/>
          </a:prstGeom>
          <a:noFill/>
          <a:ln/>
        </p:spPr>
        <p:txBody>
          <a:bodyPr wrap="square" rtlCol="0" anchor="ctr"/>
          <a:lstStyle/>
          <a:p>
            <a:pPr marL="0" indent="0">
              <a:buNone/>
            </a:pPr>
            <a:r>
              <a:rPr lang="en-US" sz="1350" b="1" dirty="0">
                <a:solidFill>
                  <a:srgbClr val="0E7C7B"/>
                </a:solidFill>
                <a:latin typeface="Calibri" pitchFamily="34" charset="0"/>
                <a:ea typeface="Calibri" pitchFamily="34" charset="-122"/>
                <a:cs typeface="Calibri" pitchFamily="34" charset="-120"/>
              </a:rPr>
              <a:t>SMOTE for class balancing [5]</a:t>
            </a:r>
            <a:endParaRPr lang="en-US" sz="1350" dirty="0"/>
          </a:p>
        </p:txBody>
      </p:sp>
      <p:sp>
        <p:nvSpPr>
          <p:cNvPr id="12" name="Text 10"/>
          <p:cNvSpPr/>
          <p:nvPr/>
        </p:nvSpPr>
        <p:spPr>
          <a:xfrm>
            <a:off x="731520" y="5111496"/>
            <a:ext cx="10698480" cy="777240"/>
          </a:xfrm>
          <a:prstGeom prst="rect">
            <a:avLst/>
          </a:prstGeom>
          <a:noFill/>
          <a:ln/>
        </p:spPr>
        <p:txBody>
          <a:bodyPr wrap="square" rtlCol="0" anchor="ctr"/>
          <a:lstStyle/>
          <a:p>
            <a:pPr marL="0" indent="0">
              <a:buNone/>
            </a:pPr>
            <a:r>
              <a:rPr lang="en-US" sz="1080" dirty="0">
                <a:solidFill>
                  <a:srgbClr val="13202E"/>
                </a:solidFill>
                <a:latin typeface="Calibri" pitchFamily="34" charset="0"/>
                <a:ea typeface="Calibri" pitchFamily="34" charset="-122"/>
                <a:cs typeface="Calibri" pitchFamily="34" charset="-120"/>
              </a:rPr>
              <a:t>Elreedy, Atiya and Kamalov [5] provide a 2024 theoretical distribution analysis showing SMOTE-generated samples do not necessarily preserve the original minority-class distribution, since synthetic points are linear interpolations between k-nearest neighbours. This supports using SMOTE here for robustness, while motivating the validation caveat raised on the limitations slide.</a:t>
            </a:r>
            <a:endParaRPr lang="en-US" sz="1080" dirty="0"/>
          </a:p>
        </p:txBody>
      </p:sp>
      <p:sp>
        <p:nvSpPr>
          <p:cNvPr id="13" name="Text 11"/>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502920" y="594360"/>
            <a:ext cx="10515600" cy="640080"/>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Distribution of Features: </a:t>
            </a:r>
            <a:r>
              <a:rPr lang="en-US" sz="2800" b="1" dirty="0" err="1">
                <a:solidFill>
                  <a:srgbClr val="13202E"/>
                </a:solidFill>
                <a:latin typeface="Cambria" pitchFamily="34" charset="0"/>
                <a:ea typeface="Cambria" pitchFamily="34" charset="-122"/>
                <a:cs typeface="Cambria" pitchFamily="34" charset="-120"/>
              </a:rPr>
              <a:t>eqpdays</a:t>
            </a:r>
            <a:endParaRPr lang="en-US" sz="2800" dirty="0"/>
          </a:p>
        </p:txBody>
      </p:sp>
      <p:sp>
        <p:nvSpPr>
          <p:cNvPr id="6" name="Text 3"/>
          <p:cNvSpPr/>
          <p:nvPr/>
        </p:nvSpPr>
        <p:spPr>
          <a:xfrm>
            <a:off x="-443564" y="6556248"/>
            <a:ext cx="6949440" cy="274320"/>
          </a:xfrm>
          <a:prstGeom prst="rect">
            <a:avLst/>
          </a:prstGeom>
          <a:noFill/>
          <a:ln/>
        </p:spPr>
        <p:txBody>
          <a:bodyPr wrap="square" rtlCol="0" anchor="ctr"/>
          <a:lstStyle/>
          <a:p>
            <a:pPr algn="ctr"/>
            <a:r>
              <a:rPr lang="en-US" sz="1050" i="1" dirty="0" err="1">
                <a:solidFill>
                  <a:srgbClr val="5B6B7F"/>
                </a:solidFill>
                <a:latin typeface="Calibri" pitchFamily="34" charset="0"/>
              </a:rPr>
              <a:t>eqpdays</a:t>
            </a:r>
            <a:r>
              <a:rPr lang="en-US" sz="1050" i="1" dirty="0">
                <a:solidFill>
                  <a:srgbClr val="5B6B7F"/>
                </a:solidFill>
                <a:latin typeface="Calibri" pitchFamily="34" charset="0"/>
              </a:rPr>
              <a:t> histogram — days since equipment upgrade (post feature-selection)</a:t>
            </a:r>
          </a:p>
          <a:p>
            <a:pPr marL="0" indent="0" algn="ctr">
              <a:buNone/>
            </a:pPr>
            <a:endParaRPr lang="en-US" sz="1050" dirty="0"/>
          </a:p>
        </p:txBody>
      </p:sp>
      <p:sp>
        <p:nvSpPr>
          <p:cNvPr id="10" name="Text 7"/>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12</a:t>
            </a:r>
            <a:endParaRPr lang="en-US" sz="1000" dirty="0"/>
          </a:p>
        </p:txBody>
      </p:sp>
      <p:sp>
        <p:nvSpPr>
          <p:cNvPr id="11" name="Shape 1">
            <a:extLst>
              <a:ext uri="{FF2B5EF4-FFF2-40B4-BE49-F238E27FC236}">
                <a16:creationId xmlns:a16="http://schemas.microsoft.com/office/drawing/2014/main" id="{FFA21AA8-2036-08AD-D1A8-B91B9A8AF0BE}"/>
              </a:ext>
            </a:extLst>
          </p:cNvPr>
          <p:cNvSpPr/>
          <p:nvPr/>
        </p:nvSpPr>
        <p:spPr>
          <a:xfrm>
            <a:off x="711468" y="1772754"/>
            <a:ext cx="5000000" cy="640080"/>
          </a:xfrm>
          <a:prstGeom prst="roundRect">
            <a:avLst>
              <a:gd name="adj" fmla="val 1132"/>
            </a:avLst>
          </a:prstGeom>
          <a:solidFill>
            <a:srgbClr val="1E1E1E"/>
          </a:solidFill>
          <a:ln/>
        </p:spPr>
        <p:txBody>
          <a:bodyPr wrap="square" lIns="180000" rIns="180000" rtlCol="0" anchor="ctr"/>
          <a:lstStyle/>
          <a:p>
            <a:pPr marL="0" indent="0">
              <a:buNone/>
            </a:pPr>
            <a:r>
              <a:rPr lang="en-US" sz="1100" dirty="0">
                <a:solidFill>
                  <a:srgbClr val="4FD1C5"/>
                </a:solidFill>
                <a:latin typeface="Courier New" pitchFamily="49" charset="0"/>
              </a:rPr>
              <a:t>df_top10.hist(figsize=(12,10))</a:t>
            </a:r>
          </a:p>
          <a:p>
            <a:pPr marL="0" indent="0">
              <a:buNone/>
            </a:pPr>
            <a:r>
              <a:rPr lang="en-US" sz="1100" dirty="0">
                <a:solidFill>
                  <a:srgbClr val="4FD1C5"/>
                </a:solidFill>
                <a:latin typeface="Courier New" pitchFamily="49" charset="0"/>
              </a:rPr>
              <a:t>plt.tight_layout()</a:t>
            </a:r>
          </a:p>
          <a:p>
            <a:pPr marL="0" indent="0">
              <a:buNone/>
            </a:pPr>
            <a:r>
              <a:rPr lang="en-US" sz="1100" dirty="0">
                <a:solidFill>
                  <a:srgbClr val="4FD1C5"/>
                </a:solidFill>
                <a:latin typeface="Courier New" pitchFamily="49" charset="0"/>
              </a:rPr>
              <a:t>plt.show()</a:t>
            </a:r>
          </a:p>
        </p:txBody>
      </p:sp>
      <p:pic>
        <p:nvPicPr>
          <p:cNvPr id="12" name="Image 0" descr="images/image17.png">
            <a:extLst>
              <a:ext uri="{FF2B5EF4-FFF2-40B4-BE49-F238E27FC236}">
                <a16:creationId xmlns:a16="http://schemas.microsoft.com/office/drawing/2014/main" id="{F7442A62-C1BB-F32F-283E-80020E3AFAB4}"/>
              </a:ext>
            </a:extLst>
          </p:cNvPr>
          <p:cNvPicPr>
            <a:picLocks noChangeAspect="1"/>
          </p:cNvPicPr>
          <p:nvPr/>
        </p:nvPicPr>
        <p:blipFill>
          <a:blip r:embed="rId3"/>
          <a:srcRect l="12205" t="33821" r="14095"/>
          <a:stretch>
            <a:fillRect/>
          </a:stretch>
        </p:blipFill>
        <p:spPr>
          <a:xfrm>
            <a:off x="893445" y="3433111"/>
            <a:ext cx="4422006" cy="264715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3" name="TextBox 12">
            <a:extLst>
              <a:ext uri="{FF2B5EF4-FFF2-40B4-BE49-F238E27FC236}">
                <a16:creationId xmlns:a16="http://schemas.microsoft.com/office/drawing/2014/main" id="{FE90B8C1-60E8-80A0-EA9C-AFF46DA06EA0}"/>
              </a:ext>
            </a:extLst>
          </p:cNvPr>
          <p:cNvSpPr txBox="1"/>
          <p:nvPr/>
        </p:nvSpPr>
        <p:spPr>
          <a:xfrm>
            <a:off x="1668380" y="2914149"/>
            <a:ext cx="3481137" cy="368968"/>
          </a:xfrm>
          <a:prstGeom prst="rect">
            <a:avLst/>
          </a:prstGeom>
          <a:noFill/>
        </p:spPr>
        <p:txBody>
          <a:bodyPr wrap="square" rtlCol="0">
            <a:spAutoFit/>
          </a:bodyPr>
          <a:lstStyle/>
          <a:p>
            <a:r>
              <a:rPr lang="en-GB" b="1" i="1" dirty="0"/>
              <a:t>Distribution of Features</a:t>
            </a:r>
          </a:p>
        </p:txBody>
      </p:sp>
      <p:sp>
        <p:nvSpPr>
          <p:cNvPr id="14" name="Shape 3">
            <a:extLst>
              <a:ext uri="{FF2B5EF4-FFF2-40B4-BE49-F238E27FC236}">
                <a16:creationId xmlns:a16="http://schemas.microsoft.com/office/drawing/2014/main" id="{87C10FB8-51EA-DE9B-D3B9-3A32F0EA03D9}"/>
              </a:ext>
            </a:extLst>
          </p:cNvPr>
          <p:cNvSpPr/>
          <p:nvPr/>
        </p:nvSpPr>
        <p:spPr>
          <a:xfrm>
            <a:off x="6505876" y="2092794"/>
            <a:ext cx="4057560" cy="4000000"/>
          </a:xfrm>
          <a:prstGeom prst="roundRect">
            <a:avLst>
              <a:gd name="adj" fmla="val 1839"/>
            </a:avLst>
          </a:prstGeom>
          <a:solidFill>
            <a:srgbClr val="F4F7F9"/>
          </a:solidFill>
          <a:ln>
            <a:solidFill>
              <a:srgbClr val="E3E9EE"/>
            </a:solidFill>
          </a:ln>
        </p:spPr>
        <p:txBody>
          <a:bodyPr wrap="square" lIns="180000" tIns="180000" rIns="180000" rtlCol="0" anchor="t"/>
          <a:lstStyle/>
          <a:p>
            <a:pPr marL="0" indent="0">
              <a:spcAft>
                <a:spcPts val="300"/>
              </a:spcAft>
              <a:buNone/>
            </a:pPr>
            <a:endParaRPr lang="en-US" sz="1200" b="1" dirty="0">
              <a:solidFill>
                <a:srgbClr val="0E7C7B"/>
              </a:solidFill>
              <a:latin typeface="Calibri" pitchFamily="34" charset="0"/>
            </a:endParaRPr>
          </a:p>
          <a:p>
            <a:pPr marL="0" indent="0">
              <a:spcAft>
                <a:spcPts val="300"/>
              </a:spcAft>
              <a:buNone/>
            </a:pPr>
            <a:endParaRPr lang="en-US" sz="1200" b="1" dirty="0">
              <a:solidFill>
                <a:srgbClr val="0E7C7B"/>
              </a:solidFill>
              <a:latin typeface="Calibri" pitchFamily="34" charset="0"/>
            </a:endParaRPr>
          </a:p>
          <a:p>
            <a:pPr marL="0" indent="0">
              <a:spcAft>
                <a:spcPts val="300"/>
              </a:spcAft>
              <a:buNone/>
            </a:pPr>
            <a:endParaRPr lang="en-US" sz="1200" b="1" dirty="0">
              <a:solidFill>
                <a:srgbClr val="0E7C7B"/>
              </a:solidFill>
              <a:latin typeface="Calibri" pitchFamily="34" charset="0"/>
            </a:endParaRPr>
          </a:p>
          <a:p>
            <a:pPr marL="0" indent="0">
              <a:spcAft>
                <a:spcPts val="300"/>
              </a:spcAft>
              <a:buNone/>
            </a:pPr>
            <a:endParaRPr lang="en-US" sz="1200" b="1" dirty="0">
              <a:solidFill>
                <a:srgbClr val="0E7C7B"/>
              </a:solidFill>
              <a:latin typeface="Calibri" pitchFamily="34" charset="0"/>
            </a:endParaRPr>
          </a:p>
          <a:p>
            <a:pPr marL="0" indent="0">
              <a:spcAft>
                <a:spcPts val="300"/>
              </a:spcAft>
              <a:buNone/>
            </a:pPr>
            <a:r>
              <a:rPr lang="en-US" sz="1200" b="1" dirty="0">
                <a:solidFill>
                  <a:srgbClr val="0E7C7B"/>
                </a:solidFill>
                <a:latin typeface="Calibri" pitchFamily="34" charset="0"/>
              </a:rPr>
              <a:t>What this shows</a:t>
            </a:r>
          </a:p>
          <a:p>
            <a:pPr marL="0" indent="0">
              <a:spcAft>
                <a:spcPts val="300"/>
              </a:spcAft>
              <a:buNone/>
            </a:pPr>
            <a:r>
              <a:rPr lang="en-US" sz="1200" b="1" dirty="0">
                <a:solidFill>
                  <a:srgbClr val="13202E"/>
                </a:solidFill>
                <a:latin typeface="Calibri" pitchFamily="34" charset="0"/>
              </a:rPr>
              <a:t>Unlike other features, eqpdays is spread evenly</a:t>
            </a:r>
          </a:p>
          <a:p>
            <a:pPr marL="0" indent="0">
              <a:spcAft>
                <a:spcPts val="300"/>
              </a:spcAft>
              <a:buNone/>
            </a:pPr>
            <a:r>
              <a:rPr lang="en-US" sz="1200" dirty="0">
                <a:solidFill>
                  <a:srgbClr val="5B6B7F"/>
                </a:solidFill>
                <a:latin typeface="Calibri" pitchFamily="34" charset="0"/>
              </a:rPr>
              <a:t>Peaks between 250-400 days with a gentle right tail — customers vary widely in how long they have had their current device.</a:t>
            </a:r>
          </a:p>
          <a:p>
            <a:pPr marL="0" indent="0">
              <a:spcAft>
                <a:spcPts val="300"/>
              </a:spcAft>
              <a:buNone/>
            </a:pPr>
            <a:r>
              <a:rPr lang="en-US" sz="1200" b="1" dirty="0">
                <a:solidFill>
                  <a:srgbClr val="13202E"/>
                </a:solidFill>
                <a:latin typeface="Calibri" pitchFamily="34" charset="0"/>
              </a:rPr>
              <a:t>Why it matters</a:t>
            </a:r>
          </a:p>
          <a:p>
            <a:pPr marL="0" indent="0">
              <a:spcAft>
                <a:spcPts val="300"/>
              </a:spcAft>
              <a:buNone/>
            </a:pPr>
            <a:r>
              <a:rPr lang="en-US" sz="1200" dirty="0">
                <a:solidFill>
                  <a:srgbClr val="5B6B7F"/>
                </a:solidFill>
                <a:latin typeface="Calibri" pitchFamily="34" charset="0"/>
              </a:rPr>
              <a:t>Customers with older equipment may be more likely to churn, a signal worth exploring further in the multivariate analysis.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09A37E37-779C-5265-DBD1-79202AE93534}"/>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F1B93CEE-6AC6-F578-7E17-6031174C1734}"/>
              </a:ext>
            </a:extLst>
          </p:cNvPr>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a:extLst>
              <a:ext uri="{FF2B5EF4-FFF2-40B4-BE49-F238E27FC236}">
                <a16:creationId xmlns:a16="http://schemas.microsoft.com/office/drawing/2014/main" id="{7B2C5D80-BDEF-9C23-43D9-15EF7C230AB0}"/>
              </a:ext>
            </a:extLst>
          </p:cNvPr>
          <p:cNvSpPr/>
          <p:nvPr/>
        </p:nvSpPr>
        <p:spPr>
          <a:xfrm>
            <a:off x="502920" y="594360"/>
            <a:ext cx="10515600" cy="640080"/>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Distribution of the Top 10 Features</a:t>
            </a:r>
            <a:endParaRPr lang="en-US" sz="2800" dirty="0"/>
          </a:p>
        </p:txBody>
      </p:sp>
      <p:sp>
        <p:nvSpPr>
          <p:cNvPr id="4" name="Shape 2">
            <a:extLst>
              <a:ext uri="{FF2B5EF4-FFF2-40B4-BE49-F238E27FC236}">
                <a16:creationId xmlns:a16="http://schemas.microsoft.com/office/drawing/2014/main" id="{3B8DEF43-B4C7-BB91-6F70-22D7BD1DB504}"/>
              </a:ext>
            </a:extLst>
          </p:cNvPr>
          <p:cNvSpPr/>
          <p:nvPr/>
        </p:nvSpPr>
        <p:spPr>
          <a:xfrm>
            <a:off x="1107809" y="1554480"/>
            <a:ext cx="5739661" cy="4846320"/>
          </a:xfrm>
          <a:prstGeom prst="roundRect">
            <a:avLst>
              <a:gd name="adj" fmla="val 1132"/>
            </a:avLst>
          </a:prstGeom>
          <a:solidFill>
            <a:srgbClr val="FFFFFF"/>
          </a:solidFill>
          <a:ln w="12700">
            <a:solidFill>
              <a:srgbClr val="E3E9EE"/>
            </a:solidFill>
            <a:prstDash val="solid"/>
          </a:ln>
          <a:effectLst>
            <a:outerShdw blurRad="101600" dist="38100" dir="5400000" algn="bl" rotWithShape="0">
              <a:srgbClr val="000000">
                <a:alpha val="10000"/>
              </a:srgbClr>
            </a:outerShdw>
          </a:effectLst>
        </p:spPr>
        <p:txBody>
          <a:bodyPr/>
          <a:lstStyle/>
          <a:p>
            <a:endParaRPr lang="en-GB"/>
          </a:p>
        </p:txBody>
      </p:sp>
      <p:pic>
        <p:nvPicPr>
          <p:cNvPr id="5" name="Image 0" descr="images/image15.png">
            <a:extLst>
              <a:ext uri="{FF2B5EF4-FFF2-40B4-BE49-F238E27FC236}">
                <a16:creationId xmlns:a16="http://schemas.microsoft.com/office/drawing/2014/main" id="{C2C6C4C7-A87B-E6CE-8AE4-6FBAF5E33773}"/>
              </a:ext>
            </a:extLst>
          </p:cNvPr>
          <p:cNvPicPr>
            <a:picLocks noChangeAspect="1"/>
          </p:cNvPicPr>
          <p:nvPr/>
        </p:nvPicPr>
        <p:blipFill>
          <a:blip r:embed="rId3"/>
          <a:stretch>
            <a:fillRect/>
          </a:stretch>
        </p:blipFill>
        <p:spPr>
          <a:xfrm>
            <a:off x="1272401" y="1719072"/>
            <a:ext cx="5410477" cy="4517136"/>
          </a:xfrm>
          <a:prstGeom prst="rect">
            <a:avLst/>
          </a:prstGeom>
          <a:ln>
            <a:noFill/>
          </a:ln>
          <a:effectLst>
            <a:outerShdw blurRad="292100" dist="139700" dir="2700000" algn="tl" rotWithShape="0">
              <a:srgbClr val="333333">
                <a:alpha val="65000"/>
              </a:srgbClr>
            </a:outerShdw>
          </a:effectLst>
        </p:spPr>
      </p:pic>
      <p:sp>
        <p:nvSpPr>
          <p:cNvPr id="6" name="Text 3">
            <a:extLst>
              <a:ext uri="{FF2B5EF4-FFF2-40B4-BE49-F238E27FC236}">
                <a16:creationId xmlns:a16="http://schemas.microsoft.com/office/drawing/2014/main" id="{83E6AE36-DFAD-99DF-537E-5B7DA6D2CE0D}"/>
              </a:ext>
            </a:extLst>
          </p:cNvPr>
          <p:cNvSpPr/>
          <p:nvPr/>
        </p:nvSpPr>
        <p:spPr>
          <a:xfrm>
            <a:off x="502920" y="6419088"/>
            <a:ext cx="6949440" cy="274320"/>
          </a:xfrm>
          <a:prstGeom prst="rect">
            <a:avLst/>
          </a:prstGeom>
          <a:noFill/>
          <a:ln/>
        </p:spPr>
        <p:txBody>
          <a:bodyPr wrap="square" rtlCol="0" anchor="ctr"/>
          <a:lstStyle/>
          <a:p>
            <a:pPr marL="0" indent="0" algn="ctr">
              <a:buNone/>
            </a:pPr>
            <a:r>
              <a:rPr lang="en-US" sz="1050" i="1" dirty="0">
                <a:solidFill>
                  <a:srgbClr val="5B6B7F"/>
                </a:solidFill>
                <a:latin typeface="Calibri" pitchFamily="34" charset="0"/>
                <a:ea typeface="Calibri" pitchFamily="34" charset="-122"/>
                <a:cs typeface="Calibri" pitchFamily="34" charset="-120"/>
              </a:rPr>
              <a:t>Histograms of the 10 most predictive features (post feature-selection)</a:t>
            </a:r>
            <a:endParaRPr lang="en-US" sz="1050" dirty="0"/>
          </a:p>
        </p:txBody>
      </p:sp>
      <p:sp>
        <p:nvSpPr>
          <p:cNvPr id="7" name="Shape 4">
            <a:extLst>
              <a:ext uri="{FF2B5EF4-FFF2-40B4-BE49-F238E27FC236}">
                <a16:creationId xmlns:a16="http://schemas.microsoft.com/office/drawing/2014/main" id="{8ED347AB-96AF-85BE-B8F0-D35020B68359}"/>
              </a:ext>
            </a:extLst>
          </p:cNvPr>
          <p:cNvSpPr/>
          <p:nvPr/>
        </p:nvSpPr>
        <p:spPr>
          <a:xfrm>
            <a:off x="7680960" y="1554480"/>
            <a:ext cx="3977640" cy="4846320"/>
          </a:xfrm>
          <a:prstGeom prst="roundRect">
            <a:avLst>
              <a:gd name="adj" fmla="val 183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8" name="Text 5">
            <a:extLst>
              <a:ext uri="{FF2B5EF4-FFF2-40B4-BE49-F238E27FC236}">
                <a16:creationId xmlns:a16="http://schemas.microsoft.com/office/drawing/2014/main" id="{BC5C9260-F3B8-61CA-A167-4384536B2E56}"/>
              </a:ext>
            </a:extLst>
          </p:cNvPr>
          <p:cNvSpPr/>
          <p:nvPr/>
        </p:nvSpPr>
        <p:spPr>
          <a:xfrm>
            <a:off x="7909560" y="1737360"/>
            <a:ext cx="3566160" cy="365760"/>
          </a:xfrm>
          <a:prstGeom prst="rect">
            <a:avLst/>
          </a:prstGeom>
          <a:noFill/>
          <a:ln/>
        </p:spPr>
        <p:txBody>
          <a:bodyPr wrap="square" rtlCol="0" anchor="ctr"/>
          <a:lstStyle/>
          <a:p>
            <a:pPr marL="0" indent="0">
              <a:buNone/>
            </a:pPr>
            <a:r>
              <a:rPr lang="en-US" sz="1400" b="1" dirty="0">
                <a:solidFill>
                  <a:srgbClr val="0E7C7B"/>
                </a:solidFill>
                <a:latin typeface="Calibri" pitchFamily="34" charset="0"/>
                <a:ea typeface="Calibri" pitchFamily="34" charset="-122"/>
                <a:cs typeface="Calibri" pitchFamily="34" charset="-120"/>
              </a:rPr>
              <a:t>Key observations</a:t>
            </a:r>
            <a:endParaRPr lang="en-US" sz="1400" dirty="0"/>
          </a:p>
        </p:txBody>
      </p:sp>
      <p:sp>
        <p:nvSpPr>
          <p:cNvPr id="9" name="Text 6">
            <a:extLst>
              <a:ext uri="{FF2B5EF4-FFF2-40B4-BE49-F238E27FC236}">
                <a16:creationId xmlns:a16="http://schemas.microsoft.com/office/drawing/2014/main" id="{A584BAB4-ED4C-2720-0DCF-8216031AFDE2}"/>
              </a:ext>
            </a:extLst>
          </p:cNvPr>
          <p:cNvSpPr/>
          <p:nvPr/>
        </p:nvSpPr>
        <p:spPr>
          <a:xfrm>
            <a:off x="7909560" y="2148840"/>
            <a:ext cx="3566160" cy="4114800"/>
          </a:xfrm>
          <a:prstGeom prst="rect">
            <a:avLst/>
          </a:prstGeom>
          <a:noFill/>
          <a:ln/>
        </p:spPr>
        <p:txBody>
          <a:bodyPr wrap="square" rtlCol="0" anchor="ctr"/>
          <a:lstStyle/>
          <a:p>
            <a:pPr marL="0" indent="0">
              <a:spcAft>
                <a:spcPts val="400"/>
              </a:spcAft>
              <a:buNone/>
            </a:pPr>
            <a:r>
              <a:rPr lang="en-US" sz="1150" b="1" dirty="0">
                <a:solidFill>
                  <a:srgbClr val="13202E"/>
                </a:solidFill>
                <a:latin typeface="Calibri" pitchFamily="34" charset="0"/>
                <a:ea typeface="Calibri" pitchFamily="34" charset="-122"/>
                <a:cs typeface="Calibri" pitchFamily="34" charset="-120"/>
              </a:rPr>
              <a:t>Heavy right-skew: </a:t>
            </a:r>
            <a:endParaRPr lang="en-US" sz="1150" dirty="0"/>
          </a:p>
          <a:p>
            <a:pPr marL="0" indent="0">
              <a:spcAft>
                <a:spcPts val="400"/>
              </a:spcAft>
              <a:buNone/>
            </a:pPr>
            <a:r>
              <a:rPr lang="en-US" sz="1150" dirty="0">
                <a:solidFill>
                  <a:srgbClr val="5B6B7F"/>
                </a:solidFill>
                <a:latin typeface="Calibri" pitchFamily="34" charset="0"/>
                <a:ea typeface="Calibri" pitchFamily="34" charset="-122"/>
                <a:cs typeface="Calibri" pitchFamily="34" charset="-120"/>
              </a:rPr>
              <a:t>almost every usage/revenue feature (mou_Mean, avg6mou, totmrc_Mean) is concentrated near zero with a long tail of high-usage customers.</a:t>
            </a:r>
            <a:endParaRPr lang="en-US" sz="1150" dirty="0"/>
          </a:p>
          <a:p>
            <a:pPr marL="0" indent="0">
              <a:spcAft>
                <a:spcPts val="400"/>
              </a:spcAft>
              <a:buNone/>
            </a:pPr>
            <a:r>
              <a:rPr lang="en-US" sz="1150" dirty="0">
                <a:solidFill>
                  <a:srgbClr val="13202E"/>
                </a:solidFill>
                <a:latin typeface="Calibri" pitchFamily="34" charset="0"/>
                <a:ea typeface="Calibri" pitchFamily="34" charset="-122"/>
                <a:cs typeface="Calibri" pitchFamily="34" charset="-120"/>
              </a:rPr>
              <a:t> </a:t>
            </a:r>
            <a:endParaRPr lang="en-US" sz="1150" dirty="0"/>
          </a:p>
          <a:p>
            <a:pPr marL="0" indent="0">
              <a:spcAft>
                <a:spcPts val="400"/>
              </a:spcAft>
              <a:buNone/>
            </a:pPr>
            <a:r>
              <a:rPr lang="en-US" sz="1150" b="1" dirty="0">
                <a:solidFill>
                  <a:srgbClr val="13202E"/>
                </a:solidFill>
                <a:latin typeface="Calibri" pitchFamily="34" charset="0"/>
                <a:ea typeface="Calibri" pitchFamily="34" charset="-122"/>
                <a:cs typeface="Calibri" pitchFamily="34" charset="-120"/>
              </a:rPr>
              <a:t>eqpdays stands apart: </a:t>
            </a:r>
            <a:endParaRPr lang="en-US" sz="1150" dirty="0"/>
          </a:p>
          <a:p>
            <a:pPr marL="0" indent="0">
              <a:spcAft>
                <a:spcPts val="400"/>
              </a:spcAft>
              <a:buNone/>
            </a:pPr>
            <a:r>
              <a:rPr lang="en-US" sz="1150" dirty="0">
                <a:solidFill>
                  <a:srgbClr val="5B6B7F"/>
                </a:solidFill>
                <a:latin typeface="Calibri" pitchFamily="34" charset="0"/>
                <a:ea typeface="Calibri" pitchFamily="34" charset="-122"/>
                <a:cs typeface="Calibri" pitchFamily="34" charset="-120"/>
              </a:rPr>
              <a:t>more evenly spread, peaking between 250–500 days,  equipment age is not dominated by a single short window.</a:t>
            </a:r>
            <a:endParaRPr lang="en-US" sz="1150" dirty="0"/>
          </a:p>
          <a:p>
            <a:pPr marL="0" indent="0">
              <a:spcAft>
                <a:spcPts val="400"/>
              </a:spcAft>
              <a:buNone/>
            </a:pPr>
            <a:r>
              <a:rPr lang="en-US" sz="1150" dirty="0">
                <a:solidFill>
                  <a:srgbClr val="13202E"/>
                </a:solidFill>
                <a:latin typeface="Calibri" pitchFamily="34" charset="0"/>
                <a:ea typeface="Calibri" pitchFamily="34" charset="-122"/>
                <a:cs typeface="Calibri" pitchFamily="34" charset="-120"/>
              </a:rPr>
              <a:t> </a:t>
            </a:r>
            <a:endParaRPr lang="en-US" sz="1150" dirty="0"/>
          </a:p>
          <a:p>
            <a:pPr marL="0" indent="0">
              <a:spcAft>
                <a:spcPts val="400"/>
              </a:spcAft>
              <a:buNone/>
            </a:pPr>
            <a:r>
              <a:rPr lang="en-US" sz="1150" b="1" dirty="0">
                <a:solidFill>
                  <a:srgbClr val="13202E"/>
                </a:solidFill>
                <a:latin typeface="Calibri" pitchFamily="34" charset="0"/>
                <a:ea typeface="Calibri" pitchFamily="34" charset="-122"/>
                <a:cs typeface="Calibri" pitchFamily="34" charset="-120"/>
              </a:rPr>
              <a:t>Implication: </a:t>
            </a:r>
            <a:endParaRPr lang="en-US" sz="1150" dirty="0"/>
          </a:p>
          <a:p>
            <a:pPr marL="0" indent="0">
              <a:spcAft>
                <a:spcPts val="400"/>
              </a:spcAft>
              <a:buNone/>
            </a:pPr>
            <a:r>
              <a:rPr lang="en-US" sz="1150" dirty="0">
                <a:solidFill>
                  <a:srgbClr val="5B6B7F"/>
                </a:solidFill>
                <a:latin typeface="Calibri" pitchFamily="34" charset="0"/>
                <a:ea typeface="Calibri" pitchFamily="34" charset="-122"/>
                <a:cs typeface="Calibri" pitchFamily="34" charset="-120"/>
              </a:rPr>
              <a:t>skewed distributions justify median (not mean) imputation and support the choice to scale features before modelling.</a:t>
            </a:r>
            <a:endParaRPr lang="en-US" sz="1150" dirty="0"/>
          </a:p>
        </p:txBody>
      </p:sp>
      <p:sp>
        <p:nvSpPr>
          <p:cNvPr id="10" name="Text 7">
            <a:extLst>
              <a:ext uri="{FF2B5EF4-FFF2-40B4-BE49-F238E27FC236}">
                <a16:creationId xmlns:a16="http://schemas.microsoft.com/office/drawing/2014/main" id="{9138D67A-49E2-AED4-8E82-15B3E14F5447}"/>
              </a:ext>
            </a:extLst>
          </p:cNvPr>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12</a:t>
            </a:r>
            <a:endParaRPr lang="en-US" sz="1000" dirty="0"/>
          </a:p>
        </p:txBody>
      </p:sp>
    </p:spTree>
    <p:extLst>
      <p:ext uri="{BB962C8B-B14F-4D97-AF65-F5344CB8AC3E}">
        <p14:creationId xmlns:p14="http://schemas.microsoft.com/office/powerpoint/2010/main" val="2113828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502920" y="594360"/>
            <a:ext cx="10515600" cy="640080"/>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Equipment Age &amp; Monthly Usage, Split by Churn</a:t>
            </a:r>
            <a:endParaRPr lang="en-US" sz="2800" dirty="0"/>
          </a:p>
        </p:txBody>
      </p:sp>
      <p:sp>
        <p:nvSpPr>
          <p:cNvPr id="4" name="Shape 2"/>
          <p:cNvSpPr/>
          <p:nvPr/>
        </p:nvSpPr>
        <p:spPr>
          <a:xfrm>
            <a:off x="725175" y="1554480"/>
            <a:ext cx="5041890" cy="4114800"/>
          </a:xfrm>
          <a:prstGeom prst="roundRect">
            <a:avLst>
              <a:gd name="adj" fmla="val 1333"/>
            </a:avLst>
          </a:prstGeom>
          <a:solidFill>
            <a:srgbClr val="FFFFFF"/>
          </a:solidFill>
          <a:ln w="12700">
            <a:solidFill>
              <a:srgbClr val="E3E9EE"/>
            </a:solidFill>
            <a:prstDash val="solid"/>
            <a:extLst>
              <a:ext uri="{C807C97D-BFC1-408E-A445-0C87EB9F89A2}">
                <ask:lineSketchStyleProps xmlns:ask="http://schemas.microsoft.com/office/drawing/2018/sketchyshapes">
                  <ask:type>
                    <ask:lineSketchNone/>
                  </ask:type>
                </ask:lineSketchStyleProps>
              </a:ext>
            </a:extLst>
          </a:ln>
          <a:effectLst>
            <a:outerShdw blurRad="101600" dist="38100" dir="5400000" algn="bl" rotWithShape="0">
              <a:srgbClr val="000000">
                <a:alpha val="10000"/>
              </a:srgbClr>
            </a:outerShdw>
          </a:effectLst>
        </p:spPr>
        <p:txBody>
          <a:bodyPr/>
          <a:lstStyle/>
          <a:p>
            <a:endParaRPr lang="en-GB"/>
          </a:p>
        </p:txBody>
      </p:sp>
      <p:pic>
        <p:nvPicPr>
          <p:cNvPr id="5" name="Image 0" descr="images/chart_eqpdays_violin.png"/>
          <p:cNvPicPr>
            <a:picLocks noChangeAspect="1"/>
          </p:cNvPicPr>
          <p:nvPr/>
        </p:nvPicPr>
        <p:blipFill>
          <a:blip r:embed="rId3"/>
          <a:stretch>
            <a:fillRect/>
          </a:stretch>
        </p:blipFill>
        <p:spPr>
          <a:xfrm>
            <a:off x="889767" y="1719072"/>
            <a:ext cx="4712706" cy="3785616"/>
          </a:xfrm>
          <a:prstGeom prst="rect">
            <a:avLst/>
          </a:prstGeom>
        </p:spPr>
      </p:pic>
      <p:sp>
        <p:nvSpPr>
          <p:cNvPr id="6" name="Shape 3"/>
          <p:cNvSpPr/>
          <p:nvPr/>
        </p:nvSpPr>
        <p:spPr>
          <a:xfrm>
            <a:off x="502920" y="5760720"/>
            <a:ext cx="5486400" cy="868680"/>
          </a:xfrm>
          <a:prstGeom prst="roundRect">
            <a:avLst>
              <a:gd name="adj" fmla="val 6316"/>
            </a:avLst>
          </a:prstGeom>
          <a:solidFill>
            <a:srgbClr val="F4F7F9"/>
          </a:solidFill>
          <a:ln/>
        </p:spPr>
        <p:txBody>
          <a:bodyPr/>
          <a:lstStyle/>
          <a:p>
            <a:endParaRPr lang="en-GB"/>
          </a:p>
        </p:txBody>
      </p:sp>
      <p:sp>
        <p:nvSpPr>
          <p:cNvPr id="7" name="Text 4"/>
          <p:cNvSpPr/>
          <p:nvPr/>
        </p:nvSpPr>
        <p:spPr>
          <a:xfrm>
            <a:off x="685800" y="5852160"/>
            <a:ext cx="5120640" cy="731520"/>
          </a:xfrm>
          <a:prstGeom prst="rect">
            <a:avLst/>
          </a:prstGeom>
          <a:noFill/>
          <a:ln/>
        </p:spPr>
        <p:txBody>
          <a:bodyPr wrap="square" rtlCol="0" anchor="ctr"/>
          <a:lstStyle/>
          <a:p>
            <a:pPr marL="0" indent="0">
              <a:buNone/>
            </a:pPr>
            <a:r>
              <a:rPr lang="en-US" sz="1050" b="1" dirty="0">
                <a:solidFill>
                  <a:srgbClr val="0E7C7B"/>
                </a:solidFill>
                <a:latin typeface="Calibri" pitchFamily="34" charset="0"/>
                <a:ea typeface="Calibri" pitchFamily="34" charset="-122"/>
                <a:cs typeface="Calibri" pitchFamily="34" charset="-120"/>
              </a:rPr>
              <a:t>Key finding: </a:t>
            </a:r>
            <a:endParaRPr lang="en-US" sz="1050" dirty="0"/>
          </a:p>
          <a:p>
            <a:pPr marL="0" indent="0">
              <a:buNone/>
            </a:pPr>
            <a:r>
              <a:rPr lang="en-US" sz="1050" dirty="0">
                <a:solidFill>
                  <a:srgbClr val="13202E"/>
                </a:solidFill>
                <a:latin typeface="Calibri" pitchFamily="34" charset="0"/>
                <a:ea typeface="Calibri" pitchFamily="34" charset="-122"/>
                <a:cs typeface="Calibri" pitchFamily="34" charset="-120"/>
              </a:rPr>
              <a:t>churned customers hold handsets ~58 days longer on average (421 vs 363). Equipment age is the strongest individual correlate of churn (r = +0.113).</a:t>
            </a:r>
            <a:endParaRPr lang="en-US" sz="1050" dirty="0"/>
          </a:p>
        </p:txBody>
      </p:sp>
      <p:sp>
        <p:nvSpPr>
          <p:cNvPr id="8" name="Shape 5"/>
          <p:cNvSpPr/>
          <p:nvPr/>
        </p:nvSpPr>
        <p:spPr>
          <a:xfrm>
            <a:off x="6392048" y="1554480"/>
            <a:ext cx="5046703" cy="4114800"/>
          </a:xfrm>
          <a:prstGeom prst="roundRect">
            <a:avLst>
              <a:gd name="adj" fmla="val 1333"/>
            </a:avLst>
          </a:prstGeom>
          <a:solidFill>
            <a:srgbClr val="FFFFFF"/>
          </a:solidFill>
          <a:ln w="12700">
            <a:solidFill>
              <a:srgbClr val="E3E9EE"/>
            </a:solidFill>
            <a:prstDash val="solid"/>
            <a:extLst>
              <a:ext uri="{C807C97D-BFC1-408E-A445-0C87EB9F89A2}">
                <ask:lineSketchStyleProps xmlns:ask="http://schemas.microsoft.com/office/drawing/2018/sketchyshapes">
                  <ask:type>
                    <ask:lineSketchNone/>
                  </ask:type>
                </ask:lineSketchStyleProps>
              </a:ext>
            </a:extLst>
          </a:ln>
          <a:effectLst>
            <a:outerShdw blurRad="101600" dist="38100" dir="5400000" algn="bl" rotWithShape="0">
              <a:srgbClr val="000000">
                <a:alpha val="10000"/>
              </a:srgbClr>
            </a:outerShdw>
          </a:effectLst>
        </p:spPr>
        <p:txBody>
          <a:bodyPr/>
          <a:lstStyle/>
          <a:p>
            <a:endParaRPr lang="en-GB"/>
          </a:p>
        </p:txBody>
      </p:sp>
      <p:pic>
        <p:nvPicPr>
          <p:cNvPr id="9" name="Image 1" descr="images/chart_usage_hist.png"/>
          <p:cNvPicPr>
            <a:picLocks noChangeAspect="1"/>
          </p:cNvPicPr>
          <p:nvPr/>
        </p:nvPicPr>
        <p:blipFill>
          <a:blip r:embed="rId4"/>
          <a:stretch>
            <a:fillRect/>
          </a:stretch>
        </p:blipFill>
        <p:spPr>
          <a:xfrm>
            <a:off x="6556640" y="1719072"/>
            <a:ext cx="4717519" cy="3785616"/>
          </a:xfrm>
          <a:prstGeom prst="rect">
            <a:avLst/>
          </a:prstGeom>
        </p:spPr>
      </p:pic>
      <p:sp>
        <p:nvSpPr>
          <p:cNvPr id="10" name="Shape 6"/>
          <p:cNvSpPr/>
          <p:nvPr/>
        </p:nvSpPr>
        <p:spPr>
          <a:xfrm>
            <a:off x="6172200" y="5760720"/>
            <a:ext cx="5486400" cy="868680"/>
          </a:xfrm>
          <a:prstGeom prst="roundRect">
            <a:avLst>
              <a:gd name="adj" fmla="val 6316"/>
            </a:avLst>
          </a:prstGeom>
          <a:solidFill>
            <a:srgbClr val="F4F7F9"/>
          </a:solidFill>
          <a:ln/>
        </p:spPr>
        <p:txBody>
          <a:bodyPr/>
          <a:lstStyle/>
          <a:p>
            <a:endParaRPr lang="en-GB"/>
          </a:p>
        </p:txBody>
      </p:sp>
      <p:sp>
        <p:nvSpPr>
          <p:cNvPr id="11" name="Text 7"/>
          <p:cNvSpPr/>
          <p:nvPr/>
        </p:nvSpPr>
        <p:spPr>
          <a:xfrm>
            <a:off x="6355080" y="5852160"/>
            <a:ext cx="5120640" cy="731520"/>
          </a:xfrm>
          <a:prstGeom prst="rect">
            <a:avLst/>
          </a:prstGeom>
          <a:noFill/>
          <a:ln/>
        </p:spPr>
        <p:txBody>
          <a:bodyPr wrap="square" rtlCol="0" anchor="ctr"/>
          <a:lstStyle/>
          <a:p>
            <a:pPr marL="0" indent="0">
              <a:buNone/>
            </a:pPr>
            <a:r>
              <a:rPr lang="en-US" sz="1050" b="1" dirty="0">
                <a:solidFill>
                  <a:srgbClr val="0E7C7B"/>
                </a:solidFill>
                <a:latin typeface="Calibri" pitchFamily="34" charset="0"/>
                <a:ea typeface="Calibri" pitchFamily="34" charset="-122"/>
                <a:cs typeface="Calibri" pitchFamily="34" charset="-120"/>
              </a:rPr>
              <a:t>Key finding: </a:t>
            </a:r>
            <a:endParaRPr lang="en-US" sz="1050" dirty="0"/>
          </a:p>
          <a:p>
            <a:pPr marL="0" indent="0">
              <a:buNone/>
            </a:pPr>
            <a:r>
              <a:rPr lang="en-US" sz="1050" dirty="0">
                <a:solidFill>
                  <a:srgbClr val="13202E"/>
                </a:solidFill>
                <a:latin typeface="Calibri" pitchFamily="34" charset="0"/>
                <a:ea typeface="Calibri" pitchFamily="34" charset="-122"/>
                <a:cs typeface="Calibri" pitchFamily="34" charset="-120"/>
              </a:rPr>
              <a:t>Churned customers show lower average monthly usage (r = -0.057). Declining engagement is a leading indicator; customers disengage before they cancel.</a:t>
            </a:r>
            <a:endParaRPr lang="en-US" sz="1050" dirty="0"/>
          </a:p>
        </p:txBody>
      </p:sp>
      <p:sp>
        <p:nvSpPr>
          <p:cNvPr id="12" name="Text 8"/>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13</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502920" y="594360"/>
            <a:ext cx="10515600" cy="640080"/>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Monthly Recurring Charge, Split by Churn</a:t>
            </a:r>
            <a:endParaRPr lang="en-US" sz="2800" dirty="0"/>
          </a:p>
        </p:txBody>
      </p:sp>
      <p:sp>
        <p:nvSpPr>
          <p:cNvPr id="4" name="Shape 2"/>
          <p:cNvSpPr/>
          <p:nvPr/>
        </p:nvSpPr>
        <p:spPr>
          <a:xfrm>
            <a:off x="790023" y="1554480"/>
            <a:ext cx="6009474" cy="4892040"/>
          </a:xfrm>
          <a:prstGeom prst="roundRect">
            <a:avLst>
              <a:gd name="adj" fmla="val 1121"/>
            </a:avLst>
          </a:prstGeom>
          <a:solidFill>
            <a:srgbClr val="FFFFFF"/>
          </a:solidFill>
          <a:ln w="12700">
            <a:solidFill>
              <a:srgbClr val="E3E9EE"/>
            </a:solidFill>
            <a:prstDash val="solid"/>
          </a:ln>
          <a:effectLst>
            <a:outerShdw blurRad="101600" dist="38100" dir="5400000" algn="bl" rotWithShape="0">
              <a:srgbClr val="000000">
                <a:alpha val="10000"/>
              </a:srgbClr>
            </a:outerShdw>
          </a:effectLst>
        </p:spPr>
        <p:txBody>
          <a:bodyPr/>
          <a:lstStyle/>
          <a:p>
            <a:endParaRPr lang="en-GB"/>
          </a:p>
        </p:txBody>
      </p:sp>
      <p:pic>
        <p:nvPicPr>
          <p:cNvPr id="5" name="Image 0" descr="images/chart_totmrc_hist.png"/>
          <p:cNvPicPr>
            <a:picLocks noChangeAspect="1"/>
          </p:cNvPicPr>
          <p:nvPr/>
        </p:nvPicPr>
        <p:blipFill>
          <a:blip r:embed="rId3"/>
          <a:stretch>
            <a:fillRect/>
          </a:stretch>
        </p:blipFill>
        <p:spPr>
          <a:xfrm>
            <a:off x="954615" y="1719072"/>
            <a:ext cx="5680290" cy="4562856"/>
          </a:xfrm>
          <a:prstGeom prst="rect">
            <a:avLst/>
          </a:prstGeom>
        </p:spPr>
      </p:pic>
      <p:sp>
        <p:nvSpPr>
          <p:cNvPr id="6" name="Text 3"/>
          <p:cNvSpPr/>
          <p:nvPr/>
        </p:nvSpPr>
        <p:spPr>
          <a:xfrm>
            <a:off x="2285067" y="6448013"/>
            <a:ext cx="6583680" cy="274320"/>
          </a:xfrm>
          <a:prstGeom prst="rect">
            <a:avLst/>
          </a:prstGeom>
          <a:noFill/>
          <a:ln/>
        </p:spPr>
        <p:txBody>
          <a:bodyPr wrap="square" rtlCol="0" anchor="ctr"/>
          <a:lstStyle/>
          <a:p>
            <a:pPr marL="0" indent="0">
              <a:buNone/>
            </a:pPr>
            <a:r>
              <a:rPr lang="en-US" sz="1050" i="1" dirty="0">
                <a:solidFill>
                  <a:srgbClr val="5B6B7F"/>
                </a:solidFill>
                <a:latin typeface="Calibri" pitchFamily="34" charset="0"/>
                <a:ea typeface="Calibri" pitchFamily="34" charset="-122"/>
                <a:cs typeface="Calibri" pitchFamily="34" charset="-120"/>
              </a:rPr>
              <a:t>Distribution of totmrc_Mean (average monthly bill) by churn status</a:t>
            </a:r>
            <a:endParaRPr lang="en-US" sz="1050" dirty="0"/>
          </a:p>
        </p:txBody>
      </p:sp>
      <p:sp>
        <p:nvSpPr>
          <p:cNvPr id="7" name="Shape 4"/>
          <p:cNvSpPr/>
          <p:nvPr/>
        </p:nvSpPr>
        <p:spPr>
          <a:xfrm>
            <a:off x="7315200" y="1554480"/>
            <a:ext cx="4343400" cy="1417320"/>
          </a:xfrm>
          <a:prstGeom prst="roundRect">
            <a:avLst>
              <a:gd name="adj" fmla="val 5161"/>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8" name="Text 5"/>
          <p:cNvSpPr/>
          <p:nvPr/>
        </p:nvSpPr>
        <p:spPr>
          <a:xfrm>
            <a:off x="7543800" y="1691640"/>
            <a:ext cx="3886200" cy="320040"/>
          </a:xfrm>
          <a:prstGeom prst="rect">
            <a:avLst/>
          </a:prstGeom>
          <a:noFill/>
          <a:ln/>
        </p:spPr>
        <p:txBody>
          <a:bodyPr wrap="square" rtlCol="0" anchor="ctr"/>
          <a:lstStyle/>
          <a:p>
            <a:pPr marL="0" indent="0">
              <a:buNone/>
            </a:pPr>
            <a:r>
              <a:rPr lang="en-US" sz="1250" b="1" dirty="0">
                <a:solidFill>
                  <a:srgbClr val="0E7C7B"/>
                </a:solidFill>
                <a:latin typeface="Calibri" pitchFamily="34" charset="0"/>
                <a:ea typeface="Calibri" pitchFamily="34" charset="-122"/>
                <a:cs typeface="Calibri" pitchFamily="34" charset="-120"/>
              </a:rPr>
              <a:t>What is totmrc_Mean?</a:t>
            </a:r>
            <a:endParaRPr lang="en-US" sz="1250" dirty="0"/>
          </a:p>
        </p:txBody>
      </p:sp>
      <p:sp>
        <p:nvSpPr>
          <p:cNvPr id="9" name="Text 6"/>
          <p:cNvSpPr/>
          <p:nvPr/>
        </p:nvSpPr>
        <p:spPr>
          <a:xfrm>
            <a:off x="7543800" y="2029968"/>
            <a:ext cx="3886200" cy="868680"/>
          </a:xfrm>
          <a:prstGeom prst="rect">
            <a:avLst/>
          </a:prstGeom>
          <a:noFill/>
          <a:ln/>
        </p:spPr>
        <p:txBody>
          <a:bodyPr wrap="square" rtlCol="0" anchor="ctr"/>
          <a:lstStyle/>
          <a:p>
            <a:pPr marL="0" indent="0">
              <a:buNone/>
            </a:pPr>
            <a:r>
              <a:rPr lang="en-US" sz="1050" dirty="0">
                <a:solidFill>
                  <a:srgbClr val="5B6B7F"/>
                </a:solidFill>
                <a:latin typeface="Calibri" pitchFamily="34" charset="0"/>
                <a:ea typeface="Calibri" pitchFamily="34" charset="-122"/>
                <a:cs typeface="Calibri" pitchFamily="34" charset="-120"/>
              </a:rPr>
              <a:t>The average monthly recurring charge paid by the customer is the closest variable in this feature set to revenue.</a:t>
            </a:r>
            <a:endParaRPr lang="en-US" sz="1050" dirty="0"/>
          </a:p>
        </p:txBody>
      </p:sp>
      <p:sp>
        <p:nvSpPr>
          <p:cNvPr id="10" name="Shape 7"/>
          <p:cNvSpPr/>
          <p:nvPr/>
        </p:nvSpPr>
        <p:spPr>
          <a:xfrm>
            <a:off x="7315200" y="3154680"/>
            <a:ext cx="4343400" cy="1874520"/>
          </a:xfrm>
          <a:prstGeom prst="roundRect">
            <a:avLst>
              <a:gd name="adj" fmla="val 3902"/>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11" name="Text 8"/>
          <p:cNvSpPr/>
          <p:nvPr/>
        </p:nvSpPr>
        <p:spPr>
          <a:xfrm>
            <a:off x="7543800" y="3291840"/>
            <a:ext cx="3886200" cy="320040"/>
          </a:xfrm>
          <a:prstGeom prst="rect">
            <a:avLst/>
          </a:prstGeom>
          <a:noFill/>
          <a:ln/>
        </p:spPr>
        <p:txBody>
          <a:bodyPr wrap="square" rtlCol="0" anchor="ctr"/>
          <a:lstStyle/>
          <a:p>
            <a:pPr marL="0" indent="0">
              <a:buNone/>
            </a:pPr>
            <a:r>
              <a:rPr lang="en-US" sz="1250" b="1" dirty="0">
                <a:solidFill>
                  <a:srgbClr val="0E7C7B"/>
                </a:solidFill>
                <a:latin typeface="Calibri" pitchFamily="34" charset="0"/>
                <a:ea typeface="Calibri" pitchFamily="34" charset="-122"/>
                <a:cs typeface="Calibri" pitchFamily="34" charset="-120"/>
              </a:rPr>
              <a:t>Statistical summary</a:t>
            </a:r>
            <a:endParaRPr lang="en-US" sz="1250" dirty="0"/>
          </a:p>
        </p:txBody>
      </p:sp>
      <p:sp>
        <p:nvSpPr>
          <p:cNvPr id="12" name="Text 9"/>
          <p:cNvSpPr/>
          <p:nvPr/>
        </p:nvSpPr>
        <p:spPr>
          <a:xfrm>
            <a:off x="7543800" y="3639312"/>
            <a:ext cx="2194560" cy="310896"/>
          </a:xfrm>
          <a:prstGeom prst="rect">
            <a:avLst/>
          </a:prstGeom>
          <a:noFill/>
          <a:ln/>
        </p:spPr>
        <p:txBody>
          <a:bodyPr wrap="square" rtlCol="0" anchor="ctr"/>
          <a:lstStyle/>
          <a:p>
            <a:pPr marL="0" indent="0">
              <a:buNone/>
            </a:pPr>
            <a:r>
              <a:rPr lang="en-US" sz="1080" dirty="0">
                <a:solidFill>
                  <a:srgbClr val="5B6B7F"/>
                </a:solidFill>
                <a:latin typeface="Calibri" pitchFamily="34" charset="0"/>
                <a:ea typeface="Calibri" pitchFamily="34" charset="-122"/>
                <a:cs typeface="Calibri" pitchFamily="34" charset="-120"/>
              </a:rPr>
              <a:t>Retained mean</a:t>
            </a:r>
            <a:endParaRPr lang="en-US" sz="1080" dirty="0"/>
          </a:p>
        </p:txBody>
      </p:sp>
      <p:sp>
        <p:nvSpPr>
          <p:cNvPr id="13" name="Text 10"/>
          <p:cNvSpPr/>
          <p:nvPr/>
        </p:nvSpPr>
        <p:spPr>
          <a:xfrm>
            <a:off x="9692640" y="3639312"/>
            <a:ext cx="1828800" cy="310896"/>
          </a:xfrm>
          <a:prstGeom prst="rect">
            <a:avLst/>
          </a:prstGeom>
          <a:noFill/>
          <a:ln/>
        </p:spPr>
        <p:txBody>
          <a:bodyPr wrap="square" rtlCol="0" anchor="ctr"/>
          <a:lstStyle/>
          <a:p>
            <a:pPr marL="0" indent="0" algn="r">
              <a:buNone/>
            </a:pPr>
            <a:r>
              <a:rPr lang="en-US" sz="1080" b="1" dirty="0">
                <a:solidFill>
                  <a:srgbClr val="13202E"/>
                </a:solidFill>
                <a:latin typeface="Calibri" pitchFamily="34" charset="0"/>
                <a:ea typeface="Calibri" pitchFamily="34" charset="-122"/>
                <a:cs typeface="Calibri" pitchFamily="34" charset="-120"/>
              </a:rPr>
              <a:t>£47.8/month</a:t>
            </a:r>
            <a:endParaRPr lang="en-US" sz="1080" dirty="0"/>
          </a:p>
        </p:txBody>
      </p:sp>
      <p:sp>
        <p:nvSpPr>
          <p:cNvPr id="14" name="Text 11"/>
          <p:cNvSpPr/>
          <p:nvPr/>
        </p:nvSpPr>
        <p:spPr>
          <a:xfrm>
            <a:off x="7543800" y="3968496"/>
            <a:ext cx="2194560" cy="310896"/>
          </a:xfrm>
          <a:prstGeom prst="rect">
            <a:avLst/>
          </a:prstGeom>
          <a:noFill/>
          <a:ln/>
        </p:spPr>
        <p:txBody>
          <a:bodyPr wrap="square" rtlCol="0" anchor="ctr"/>
          <a:lstStyle/>
          <a:p>
            <a:pPr marL="0" indent="0">
              <a:buNone/>
            </a:pPr>
            <a:r>
              <a:rPr lang="en-US" sz="1080" dirty="0">
                <a:solidFill>
                  <a:srgbClr val="5B6B7F"/>
                </a:solidFill>
                <a:latin typeface="Calibri" pitchFamily="34" charset="0"/>
                <a:ea typeface="Calibri" pitchFamily="34" charset="-122"/>
                <a:cs typeface="Calibri" pitchFamily="34" charset="-120"/>
              </a:rPr>
              <a:t>Churned mean</a:t>
            </a:r>
            <a:endParaRPr lang="en-US" sz="1080" dirty="0"/>
          </a:p>
        </p:txBody>
      </p:sp>
      <p:sp>
        <p:nvSpPr>
          <p:cNvPr id="15" name="Text 12"/>
          <p:cNvSpPr/>
          <p:nvPr/>
        </p:nvSpPr>
        <p:spPr>
          <a:xfrm>
            <a:off x="9692640" y="3968496"/>
            <a:ext cx="1828800" cy="310896"/>
          </a:xfrm>
          <a:prstGeom prst="rect">
            <a:avLst/>
          </a:prstGeom>
          <a:noFill/>
          <a:ln/>
        </p:spPr>
        <p:txBody>
          <a:bodyPr wrap="square" rtlCol="0" anchor="ctr"/>
          <a:lstStyle/>
          <a:p>
            <a:pPr marL="0" indent="0" algn="r">
              <a:buNone/>
            </a:pPr>
            <a:r>
              <a:rPr lang="en-US" sz="1080" b="1" dirty="0">
                <a:solidFill>
                  <a:srgbClr val="13202E"/>
                </a:solidFill>
                <a:latin typeface="Calibri" pitchFamily="34" charset="0"/>
                <a:ea typeface="Calibri" pitchFamily="34" charset="-122"/>
                <a:cs typeface="Calibri" pitchFamily="34" charset="-120"/>
              </a:rPr>
              <a:t>£44.5/month</a:t>
            </a:r>
            <a:endParaRPr lang="en-US" sz="1080" dirty="0"/>
          </a:p>
        </p:txBody>
      </p:sp>
      <p:sp>
        <p:nvSpPr>
          <p:cNvPr id="16" name="Text 13"/>
          <p:cNvSpPr/>
          <p:nvPr/>
        </p:nvSpPr>
        <p:spPr>
          <a:xfrm>
            <a:off x="7543800" y="4297680"/>
            <a:ext cx="2194560" cy="310896"/>
          </a:xfrm>
          <a:prstGeom prst="rect">
            <a:avLst/>
          </a:prstGeom>
          <a:noFill/>
          <a:ln/>
        </p:spPr>
        <p:txBody>
          <a:bodyPr wrap="square" rtlCol="0" anchor="ctr"/>
          <a:lstStyle/>
          <a:p>
            <a:pPr marL="0" indent="0">
              <a:buNone/>
            </a:pPr>
            <a:r>
              <a:rPr lang="en-US" sz="1080" dirty="0">
                <a:solidFill>
                  <a:srgbClr val="5B6B7F"/>
                </a:solidFill>
                <a:latin typeface="Calibri" pitchFamily="34" charset="0"/>
                <a:ea typeface="Calibri" pitchFamily="34" charset="-122"/>
                <a:cs typeface="Calibri" pitchFamily="34" charset="-120"/>
              </a:rPr>
              <a:t>Difference</a:t>
            </a:r>
            <a:endParaRPr lang="en-US" sz="1080" dirty="0"/>
          </a:p>
        </p:txBody>
      </p:sp>
      <p:sp>
        <p:nvSpPr>
          <p:cNvPr id="17" name="Text 14"/>
          <p:cNvSpPr/>
          <p:nvPr/>
        </p:nvSpPr>
        <p:spPr>
          <a:xfrm>
            <a:off x="9692640" y="4297680"/>
            <a:ext cx="1828800" cy="310896"/>
          </a:xfrm>
          <a:prstGeom prst="rect">
            <a:avLst/>
          </a:prstGeom>
          <a:noFill/>
          <a:ln/>
        </p:spPr>
        <p:txBody>
          <a:bodyPr wrap="square" rtlCol="0" anchor="ctr"/>
          <a:lstStyle/>
          <a:p>
            <a:pPr marL="0" indent="0" algn="r">
              <a:buNone/>
            </a:pPr>
            <a:r>
              <a:rPr lang="en-US" sz="1080" b="1" dirty="0">
                <a:solidFill>
                  <a:srgbClr val="13202E"/>
                </a:solidFill>
                <a:latin typeface="Calibri" pitchFamily="34" charset="0"/>
                <a:ea typeface="Calibri" pitchFamily="34" charset="-122"/>
                <a:cs typeface="Calibri" pitchFamily="34" charset="-120"/>
              </a:rPr>
              <a:t>£3.2 — small</a:t>
            </a:r>
            <a:endParaRPr lang="en-US" sz="1080" dirty="0"/>
          </a:p>
        </p:txBody>
      </p:sp>
      <p:sp>
        <p:nvSpPr>
          <p:cNvPr id="18" name="Text 15"/>
          <p:cNvSpPr/>
          <p:nvPr/>
        </p:nvSpPr>
        <p:spPr>
          <a:xfrm>
            <a:off x="7543800" y="4626864"/>
            <a:ext cx="2194560" cy="310896"/>
          </a:xfrm>
          <a:prstGeom prst="rect">
            <a:avLst/>
          </a:prstGeom>
          <a:noFill/>
          <a:ln/>
        </p:spPr>
        <p:txBody>
          <a:bodyPr wrap="square" rtlCol="0" anchor="ctr"/>
          <a:lstStyle/>
          <a:p>
            <a:pPr marL="0" indent="0">
              <a:buNone/>
            </a:pPr>
            <a:r>
              <a:rPr lang="en-US" sz="1080" dirty="0">
                <a:solidFill>
                  <a:srgbClr val="5B6B7F"/>
                </a:solidFill>
                <a:latin typeface="Calibri" pitchFamily="34" charset="0"/>
                <a:ea typeface="Calibri" pitchFamily="34" charset="-122"/>
                <a:cs typeface="Calibri" pitchFamily="34" charset="-120"/>
              </a:rPr>
              <a:t>Correlation</a:t>
            </a:r>
            <a:endParaRPr lang="en-US" sz="1080" dirty="0"/>
          </a:p>
        </p:txBody>
      </p:sp>
      <p:sp>
        <p:nvSpPr>
          <p:cNvPr id="19" name="Text 16"/>
          <p:cNvSpPr/>
          <p:nvPr/>
        </p:nvSpPr>
        <p:spPr>
          <a:xfrm>
            <a:off x="9692640" y="4626864"/>
            <a:ext cx="1828800" cy="310896"/>
          </a:xfrm>
          <a:prstGeom prst="rect">
            <a:avLst/>
          </a:prstGeom>
          <a:noFill/>
          <a:ln/>
        </p:spPr>
        <p:txBody>
          <a:bodyPr wrap="square" rtlCol="0" anchor="ctr"/>
          <a:lstStyle/>
          <a:p>
            <a:pPr marL="0" indent="0" algn="r">
              <a:buNone/>
            </a:pPr>
            <a:r>
              <a:rPr lang="en-US" sz="1080" b="1" dirty="0">
                <a:solidFill>
                  <a:srgbClr val="13202E"/>
                </a:solidFill>
                <a:latin typeface="Calibri" pitchFamily="34" charset="0"/>
                <a:ea typeface="Calibri" pitchFamily="34" charset="-122"/>
                <a:cs typeface="Calibri" pitchFamily="34" charset="-120"/>
              </a:rPr>
              <a:t>r = -0.069</a:t>
            </a:r>
            <a:endParaRPr lang="en-US" sz="1080" dirty="0"/>
          </a:p>
        </p:txBody>
      </p:sp>
      <p:sp>
        <p:nvSpPr>
          <p:cNvPr id="20" name="Shape 17"/>
          <p:cNvSpPr/>
          <p:nvPr/>
        </p:nvSpPr>
        <p:spPr>
          <a:xfrm>
            <a:off x="7315200" y="5166360"/>
            <a:ext cx="4343400" cy="1463040"/>
          </a:xfrm>
          <a:prstGeom prst="roundRect">
            <a:avLst>
              <a:gd name="adj" fmla="val 5000"/>
            </a:avLst>
          </a:prstGeom>
          <a:solidFill>
            <a:srgbClr val="E2543B"/>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21" name="Text 18"/>
          <p:cNvSpPr/>
          <p:nvPr/>
        </p:nvSpPr>
        <p:spPr>
          <a:xfrm>
            <a:off x="7543800" y="5285232"/>
            <a:ext cx="3886200" cy="292608"/>
          </a:xfrm>
          <a:prstGeom prst="rect">
            <a:avLst/>
          </a:prstGeom>
          <a:noFill/>
          <a:ln/>
        </p:spPr>
        <p:txBody>
          <a:bodyPr wrap="square" rtlCol="0" anchor="ctr"/>
          <a:lstStyle/>
          <a:p>
            <a:pPr marL="0" indent="0">
              <a:buNone/>
            </a:pPr>
            <a:r>
              <a:rPr lang="en-US" sz="1250" b="1" dirty="0">
                <a:solidFill>
                  <a:srgbClr val="FFFFFF"/>
                </a:solidFill>
                <a:latin typeface="Calibri" pitchFamily="34" charset="0"/>
                <a:ea typeface="Calibri" pitchFamily="34" charset="-122"/>
                <a:cs typeface="Calibri" pitchFamily="34" charset="-120"/>
              </a:rPr>
              <a:t>Key finding</a:t>
            </a:r>
            <a:endParaRPr lang="en-US" sz="1250" dirty="0"/>
          </a:p>
        </p:txBody>
      </p:sp>
      <p:sp>
        <p:nvSpPr>
          <p:cNvPr id="22" name="Text 19"/>
          <p:cNvSpPr/>
          <p:nvPr/>
        </p:nvSpPr>
        <p:spPr>
          <a:xfrm>
            <a:off x="7543800" y="5577840"/>
            <a:ext cx="3886200" cy="1005840"/>
          </a:xfrm>
          <a:prstGeom prst="rect">
            <a:avLst/>
          </a:prstGeom>
          <a:noFill/>
          <a:ln/>
        </p:spPr>
        <p:txBody>
          <a:bodyPr wrap="square" rtlCol="0" anchor="ctr"/>
          <a:lstStyle/>
          <a:p>
            <a:pPr marL="0" indent="0" algn="just">
              <a:buNone/>
            </a:pPr>
            <a:r>
              <a:rPr lang="en-US" sz="1200" dirty="0">
                <a:solidFill>
                  <a:srgbClr val="FFFFFF"/>
                </a:solidFill>
                <a:latin typeface="Calibri" pitchFamily="34" charset="0"/>
                <a:ea typeface="Calibri" pitchFamily="34" charset="-122"/>
                <a:cs typeface="Calibri" pitchFamily="34" charset="-120"/>
              </a:rPr>
              <a:t>The £3.2 difference is small and the correlation (-0.069) is weak. Cutting prices alone would not solve this churn problem, the causes are behavioural and device-related, not financial.</a:t>
            </a:r>
            <a:endParaRPr lang="en-US" sz="1200" dirty="0"/>
          </a:p>
        </p:txBody>
      </p:sp>
      <p:sp>
        <p:nvSpPr>
          <p:cNvPr id="23" name="Text 20"/>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14</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502920" y="594360"/>
            <a:ext cx="10515600" cy="640080"/>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Which Features Matter Most?</a:t>
            </a:r>
            <a:endParaRPr lang="en-US" sz="2800" dirty="0"/>
          </a:p>
        </p:txBody>
      </p:sp>
      <p:sp>
        <p:nvSpPr>
          <p:cNvPr id="4" name="Shape 2"/>
          <p:cNvSpPr/>
          <p:nvPr/>
        </p:nvSpPr>
        <p:spPr>
          <a:xfrm>
            <a:off x="502920" y="1840986"/>
            <a:ext cx="7315200" cy="4181868"/>
          </a:xfrm>
          <a:prstGeom prst="roundRect">
            <a:avLst>
              <a:gd name="adj" fmla="val 1312"/>
            </a:avLst>
          </a:prstGeom>
          <a:solidFill>
            <a:srgbClr val="FFFFFF"/>
          </a:solidFill>
          <a:ln w="12700">
            <a:solidFill>
              <a:srgbClr val="E3E9EE"/>
            </a:solidFill>
            <a:prstDash val="solid"/>
            <a:extLst>
              <a:ext uri="{C807C97D-BFC1-408E-A445-0C87EB9F89A2}">
                <ask:lineSketchStyleProps xmlns:ask="http://schemas.microsoft.com/office/drawing/2018/sketchyshapes">
                  <ask:type>
                    <ask:lineSketchNone/>
                  </ask:type>
                </ask:lineSketchStyleProps>
              </a:ext>
            </a:extLst>
          </a:ln>
          <a:effectLst>
            <a:outerShdw blurRad="101600" dist="38100" dir="5400000" algn="bl" rotWithShape="0">
              <a:srgbClr val="000000">
                <a:alpha val="10000"/>
              </a:srgbClr>
            </a:outerShdw>
          </a:effectLst>
        </p:spPr>
        <p:txBody>
          <a:bodyPr/>
          <a:lstStyle/>
          <a:p>
            <a:endParaRPr lang="en-GB"/>
          </a:p>
        </p:txBody>
      </p:sp>
      <p:pic>
        <p:nvPicPr>
          <p:cNvPr id="5" name="Image 0" descr="images/image12.png"/>
          <p:cNvPicPr>
            <a:picLocks noChangeAspect="1"/>
          </p:cNvPicPr>
          <p:nvPr/>
        </p:nvPicPr>
        <p:blipFill>
          <a:blip r:embed="rId3"/>
          <a:srcRect t="3404"/>
          <a:stretch>
            <a:fillRect/>
          </a:stretch>
        </p:blipFill>
        <p:spPr>
          <a:xfrm>
            <a:off x="667512" y="2136710"/>
            <a:ext cx="6986016" cy="3721552"/>
          </a:xfrm>
          <a:prstGeom prst="rect">
            <a:avLst/>
          </a:prstGeom>
        </p:spPr>
      </p:pic>
      <p:sp>
        <p:nvSpPr>
          <p:cNvPr id="6" name="Text 3"/>
          <p:cNvSpPr/>
          <p:nvPr/>
        </p:nvSpPr>
        <p:spPr>
          <a:xfrm>
            <a:off x="1818536" y="6048047"/>
            <a:ext cx="7315200" cy="274320"/>
          </a:xfrm>
          <a:prstGeom prst="rect">
            <a:avLst/>
          </a:prstGeom>
          <a:noFill/>
          <a:ln/>
        </p:spPr>
        <p:txBody>
          <a:bodyPr wrap="square" rtlCol="0" anchor="ctr"/>
          <a:lstStyle/>
          <a:p>
            <a:pPr marL="0" indent="0">
              <a:buNone/>
            </a:pPr>
            <a:r>
              <a:rPr lang="en-US" sz="1050" i="1" dirty="0">
                <a:solidFill>
                  <a:srgbClr val="5B6B7F"/>
                </a:solidFill>
                <a:latin typeface="Calibri" pitchFamily="34" charset="0"/>
                <a:ea typeface="Calibri" pitchFamily="34" charset="-122"/>
                <a:cs typeface="Calibri" pitchFamily="34" charset="-120"/>
              </a:rPr>
              <a:t>Top 10 feature importance scores (from the feature-selection step)</a:t>
            </a:r>
            <a:endParaRPr lang="en-US" sz="1050" dirty="0"/>
          </a:p>
        </p:txBody>
      </p:sp>
      <p:sp>
        <p:nvSpPr>
          <p:cNvPr id="7" name="Shape 4"/>
          <p:cNvSpPr/>
          <p:nvPr/>
        </p:nvSpPr>
        <p:spPr>
          <a:xfrm>
            <a:off x="8092440" y="1691640"/>
            <a:ext cx="3566160" cy="4480560"/>
          </a:xfrm>
          <a:prstGeom prst="roundRect">
            <a:avLst>
              <a:gd name="adj" fmla="val 2051"/>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8" name="Text 5"/>
          <p:cNvSpPr/>
          <p:nvPr/>
        </p:nvSpPr>
        <p:spPr>
          <a:xfrm>
            <a:off x="8321040" y="1874520"/>
            <a:ext cx="3108960" cy="365760"/>
          </a:xfrm>
          <a:prstGeom prst="rect">
            <a:avLst/>
          </a:prstGeom>
          <a:noFill/>
          <a:ln/>
        </p:spPr>
        <p:txBody>
          <a:bodyPr wrap="square" rtlCol="0" anchor="ctr"/>
          <a:lstStyle/>
          <a:p>
            <a:pPr marL="0" indent="0">
              <a:buNone/>
            </a:pPr>
            <a:r>
              <a:rPr lang="en-US" sz="1400" b="1" dirty="0">
                <a:solidFill>
                  <a:srgbClr val="0E7C7B"/>
                </a:solidFill>
                <a:latin typeface="Calibri" pitchFamily="34" charset="0"/>
                <a:ea typeface="Calibri" pitchFamily="34" charset="-122"/>
                <a:cs typeface="Calibri" pitchFamily="34" charset="-120"/>
              </a:rPr>
              <a:t>Top drivers</a:t>
            </a:r>
            <a:endParaRPr lang="en-US" sz="1400" dirty="0"/>
          </a:p>
        </p:txBody>
      </p:sp>
      <p:sp>
        <p:nvSpPr>
          <p:cNvPr id="9" name="Text 6"/>
          <p:cNvSpPr/>
          <p:nvPr/>
        </p:nvSpPr>
        <p:spPr>
          <a:xfrm>
            <a:off x="8321040" y="2286000"/>
            <a:ext cx="3108960" cy="3749040"/>
          </a:xfrm>
          <a:prstGeom prst="rect">
            <a:avLst/>
          </a:prstGeom>
          <a:noFill/>
          <a:ln/>
        </p:spPr>
        <p:txBody>
          <a:bodyPr wrap="square" rtlCol="0" anchor="ctr"/>
          <a:lstStyle/>
          <a:p>
            <a:pPr marL="0" indent="0">
              <a:spcAft>
                <a:spcPts val="400"/>
              </a:spcAft>
              <a:buNone/>
            </a:pPr>
            <a:r>
              <a:rPr lang="en-US" sz="1100" b="1" dirty="0">
                <a:solidFill>
                  <a:srgbClr val="13202E"/>
                </a:solidFill>
                <a:latin typeface="Calibri" pitchFamily="34" charset="0"/>
                <a:ea typeface="Calibri" pitchFamily="34" charset="-122"/>
                <a:cs typeface="Calibri" pitchFamily="34" charset="-120"/>
              </a:rPr>
              <a:t>eqpdays </a:t>
            </a:r>
            <a:endParaRPr lang="en-US" sz="1100" dirty="0"/>
          </a:p>
          <a:p>
            <a:pPr marL="0" indent="0">
              <a:spcAft>
                <a:spcPts val="400"/>
              </a:spcAft>
              <a:buNone/>
            </a:pPr>
            <a:r>
              <a:rPr lang="en-US" sz="1100" dirty="0">
                <a:solidFill>
                  <a:srgbClr val="5B6B7F"/>
                </a:solidFill>
                <a:latin typeface="Calibri" pitchFamily="34" charset="0"/>
                <a:ea typeface="Calibri" pitchFamily="34" charset="-122"/>
                <a:cs typeface="Calibri" pitchFamily="34" charset="-120"/>
              </a:rPr>
              <a:t>(customer tenure/equipment age) is the strongest single predictor, underscoring how central tenure is to churn risk, consistent with recent telecom-churn literature [6].</a:t>
            </a:r>
            <a:endParaRPr lang="en-US" sz="1100" dirty="0"/>
          </a:p>
          <a:p>
            <a:pPr marL="0" indent="0">
              <a:spcAft>
                <a:spcPts val="400"/>
              </a:spcAft>
              <a:buNone/>
            </a:pPr>
            <a:r>
              <a:rPr lang="en-US" sz="1100" dirty="0">
                <a:solidFill>
                  <a:srgbClr val="13202E"/>
                </a:solidFill>
                <a:latin typeface="Calibri" pitchFamily="34" charset="0"/>
                <a:ea typeface="Calibri" pitchFamily="34" charset="-122"/>
                <a:cs typeface="Calibri" pitchFamily="34" charset="-120"/>
              </a:rPr>
              <a:t> </a:t>
            </a:r>
            <a:endParaRPr lang="en-US" sz="1100" dirty="0"/>
          </a:p>
          <a:p>
            <a:pPr marL="0" indent="0">
              <a:spcAft>
                <a:spcPts val="400"/>
              </a:spcAft>
              <a:buNone/>
            </a:pPr>
            <a:r>
              <a:rPr lang="en-US" sz="1100" b="1" dirty="0">
                <a:solidFill>
                  <a:srgbClr val="13202E"/>
                </a:solidFill>
                <a:latin typeface="Calibri" pitchFamily="34" charset="0"/>
                <a:ea typeface="Calibri" pitchFamily="34" charset="-122"/>
                <a:cs typeface="Calibri" pitchFamily="34" charset="-120"/>
              </a:rPr>
              <a:t>Usage behaviours </a:t>
            </a:r>
            <a:endParaRPr lang="en-US" sz="1100" dirty="0"/>
          </a:p>
          <a:p>
            <a:pPr marL="0" indent="0">
              <a:spcAft>
                <a:spcPts val="400"/>
              </a:spcAft>
              <a:buNone/>
            </a:pPr>
            <a:r>
              <a:rPr lang="en-US" sz="1100" dirty="0">
                <a:solidFill>
                  <a:srgbClr val="5B6B7F"/>
                </a:solidFill>
                <a:latin typeface="Calibri" pitchFamily="34" charset="0"/>
                <a:ea typeface="Calibri" pitchFamily="34" charset="-122"/>
                <a:cs typeface="Calibri" pitchFamily="34" charset="-120"/>
              </a:rPr>
              <a:t>(mou_Mean, avg6mou, avg3mou and related call-activity features) From the next most influential group, engagement and activity patterns are critical signals.</a:t>
            </a:r>
            <a:endParaRPr lang="en-US" sz="1100" dirty="0"/>
          </a:p>
          <a:p>
            <a:pPr marL="0" indent="0">
              <a:spcAft>
                <a:spcPts val="400"/>
              </a:spcAft>
              <a:buNone/>
            </a:pPr>
            <a:r>
              <a:rPr lang="en-US" sz="1100" dirty="0">
                <a:solidFill>
                  <a:srgbClr val="13202E"/>
                </a:solidFill>
                <a:latin typeface="Calibri" pitchFamily="34" charset="0"/>
                <a:ea typeface="Calibri" pitchFamily="34" charset="-122"/>
                <a:cs typeface="Calibri" pitchFamily="34" charset="-120"/>
              </a:rPr>
              <a:t> </a:t>
            </a:r>
            <a:endParaRPr lang="en-US" sz="1100" dirty="0"/>
          </a:p>
          <a:p>
            <a:pPr marL="0" indent="0">
              <a:spcAft>
                <a:spcPts val="400"/>
              </a:spcAft>
              <a:buNone/>
            </a:pPr>
            <a:r>
              <a:rPr lang="en-US" sz="1100" b="1" dirty="0">
                <a:solidFill>
                  <a:srgbClr val="13202E"/>
                </a:solidFill>
                <a:latin typeface="Calibri" pitchFamily="34" charset="0"/>
                <a:ea typeface="Calibri" pitchFamily="34" charset="-122"/>
                <a:cs typeface="Calibri" pitchFamily="34" charset="-120"/>
              </a:rPr>
              <a:t>Secondary signals: </a:t>
            </a:r>
            <a:endParaRPr lang="en-US" sz="1100" dirty="0"/>
          </a:p>
          <a:p>
            <a:pPr marL="0" indent="0">
              <a:spcAft>
                <a:spcPts val="400"/>
              </a:spcAft>
              <a:buNone/>
            </a:pPr>
            <a:r>
              <a:rPr lang="en-US" sz="1100" dirty="0">
                <a:solidFill>
                  <a:srgbClr val="5B6B7F"/>
                </a:solidFill>
                <a:latin typeface="Calibri" pitchFamily="34" charset="0"/>
                <a:ea typeface="Calibri" pitchFamily="34" charset="-122"/>
                <a:cs typeface="Calibri" pitchFamily="34" charset="-120"/>
              </a:rPr>
              <a:t>customer care interactions, billing (totmrc_Mean) and service/device attributes contribute moderately; customer experience and service value matter, but less than tenure and engagement.</a:t>
            </a:r>
            <a:endParaRPr lang="en-US" sz="1100" dirty="0"/>
          </a:p>
        </p:txBody>
      </p:sp>
      <p:sp>
        <p:nvSpPr>
          <p:cNvPr id="10" name="Text 7"/>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15</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502920" y="594360"/>
            <a:ext cx="10515600" cy="640080"/>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How to Read a Correlation Heatmap</a:t>
            </a:r>
            <a:endParaRPr lang="en-US" sz="2800" dirty="0"/>
          </a:p>
        </p:txBody>
      </p:sp>
      <p:sp>
        <p:nvSpPr>
          <p:cNvPr id="4" name="Text 2"/>
          <p:cNvSpPr/>
          <p:nvPr/>
        </p:nvSpPr>
        <p:spPr>
          <a:xfrm>
            <a:off x="502920" y="1554480"/>
            <a:ext cx="11155680" cy="594360"/>
          </a:xfrm>
          <a:prstGeom prst="rect">
            <a:avLst/>
          </a:prstGeom>
          <a:noFill/>
          <a:ln/>
        </p:spPr>
        <p:txBody>
          <a:bodyPr wrap="square" rtlCol="0" anchor="ctr"/>
          <a:lstStyle/>
          <a:p>
            <a:pPr marL="0" indent="0">
              <a:buNone/>
            </a:pPr>
            <a:r>
              <a:rPr lang="en-US" sz="1250" i="1" dirty="0">
                <a:solidFill>
                  <a:srgbClr val="13202E"/>
                </a:solidFill>
                <a:latin typeface="Calibri" pitchFamily="34" charset="0"/>
                <a:ea typeface="Calibri" pitchFamily="34" charset="-122"/>
                <a:cs typeface="Calibri" pitchFamily="34" charset="-120"/>
              </a:rPr>
              <a:t>A correlation heatmap is a visual representation of a correlation matrix — a grid where each cell shows how strongly two variables move together. Colouring the grid makes patterns far easier to spot than scanning raw numbers.</a:t>
            </a:r>
            <a:endParaRPr lang="en-US" sz="1250" dirty="0"/>
          </a:p>
        </p:txBody>
      </p:sp>
      <p:sp>
        <p:nvSpPr>
          <p:cNvPr id="5" name="Shape 3"/>
          <p:cNvSpPr/>
          <p:nvPr/>
        </p:nvSpPr>
        <p:spPr>
          <a:xfrm>
            <a:off x="502920" y="2286000"/>
            <a:ext cx="11155680" cy="1252728"/>
          </a:xfrm>
          <a:prstGeom prst="roundRect">
            <a:avLst>
              <a:gd name="adj" fmla="val 6400"/>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6" name="Text 4"/>
          <p:cNvSpPr/>
          <p:nvPr/>
        </p:nvSpPr>
        <p:spPr>
          <a:xfrm>
            <a:off x="731520" y="2414016"/>
            <a:ext cx="3657600" cy="320040"/>
          </a:xfrm>
          <a:prstGeom prst="rect">
            <a:avLst/>
          </a:prstGeom>
          <a:noFill/>
          <a:ln/>
        </p:spPr>
        <p:txBody>
          <a:bodyPr wrap="square" rtlCol="0" anchor="ctr"/>
          <a:lstStyle/>
          <a:p>
            <a:pPr marL="0" indent="0">
              <a:buNone/>
            </a:pPr>
            <a:r>
              <a:rPr lang="en-US" sz="1250" b="1" dirty="0">
                <a:solidFill>
                  <a:srgbClr val="0E7C7B"/>
                </a:solidFill>
                <a:latin typeface="Calibri" pitchFamily="34" charset="0"/>
                <a:ea typeface="Calibri" pitchFamily="34" charset="-122"/>
                <a:cs typeface="Calibri" pitchFamily="34" charset="-120"/>
              </a:rPr>
              <a:t>Colour scale: -1 to +1</a:t>
            </a:r>
            <a:endParaRPr lang="en-US" sz="1250" dirty="0"/>
          </a:p>
        </p:txBody>
      </p:sp>
      <p:sp>
        <p:nvSpPr>
          <p:cNvPr id="7" name="Shape 5"/>
          <p:cNvSpPr/>
          <p:nvPr/>
        </p:nvSpPr>
        <p:spPr>
          <a:xfrm>
            <a:off x="731520" y="2788920"/>
            <a:ext cx="1874520" cy="292608"/>
          </a:xfrm>
          <a:prstGeom prst="rect">
            <a:avLst/>
          </a:prstGeom>
          <a:solidFill>
            <a:srgbClr val="185FA5"/>
          </a:solidFill>
          <a:ln/>
        </p:spPr>
        <p:txBody>
          <a:bodyPr/>
          <a:lstStyle/>
          <a:p>
            <a:endParaRPr lang="en-GB"/>
          </a:p>
        </p:txBody>
      </p:sp>
      <p:sp>
        <p:nvSpPr>
          <p:cNvPr id="8" name="Text 6"/>
          <p:cNvSpPr/>
          <p:nvPr/>
        </p:nvSpPr>
        <p:spPr>
          <a:xfrm>
            <a:off x="731520" y="3127248"/>
            <a:ext cx="1874520" cy="228600"/>
          </a:xfrm>
          <a:prstGeom prst="rect">
            <a:avLst/>
          </a:prstGeom>
          <a:noFill/>
          <a:ln/>
        </p:spPr>
        <p:txBody>
          <a:bodyPr wrap="square" rtlCol="0" anchor="ctr"/>
          <a:lstStyle/>
          <a:p>
            <a:pPr marL="0" indent="0" algn="ctr">
              <a:buNone/>
            </a:pPr>
            <a:r>
              <a:rPr lang="en-US" sz="1000" b="1" dirty="0">
                <a:solidFill>
                  <a:srgbClr val="13202E"/>
                </a:solidFill>
                <a:latin typeface="Calibri" pitchFamily="34" charset="0"/>
                <a:ea typeface="Calibri" pitchFamily="34" charset="-122"/>
                <a:cs typeface="Calibri" pitchFamily="34" charset="-120"/>
              </a:rPr>
              <a:t>-1</a:t>
            </a:r>
            <a:endParaRPr lang="en-US" sz="1000" dirty="0"/>
          </a:p>
        </p:txBody>
      </p:sp>
      <p:sp>
        <p:nvSpPr>
          <p:cNvPr id="9" name="Text 7"/>
          <p:cNvSpPr/>
          <p:nvPr/>
        </p:nvSpPr>
        <p:spPr>
          <a:xfrm>
            <a:off x="731520" y="3310128"/>
            <a:ext cx="1874520" cy="228600"/>
          </a:xfrm>
          <a:prstGeom prst="rect">
            <a:avLst/>
          </a:prstGeom>
          <a:noFill/>
          <a:ln/>
        </p:spPr>
        <p:txBody>
          <a:bodyPr wrap="square" rtlCol="0" anchor="ctr"/>
          <a:lstStyle/>
          <a:p>
            <a:pPr marL="0" indent="0" algn="ctr">
              <a:buNone/>
            </a:pPr>
            <a:r>
              <a:rPr lang="en-US" sz="850" dirty="0">
                <a:solidFill>
                  <a:srgbClr val="5B6B7F"/>
                </a:solidFill>
                <a:latin typeface="Calibri" pitchFamily="34" charset="0"/>
                <a:ea typeface="Calibri" pitchFamily="34" charset="-122"/>
                <a:cs typeface="Calibri" pitchFamily="34" charset="-120"/>
              </a:rPr>
              <a:t>Perfect negative</a:t>
            </a:r>
            <a:endParaRPr lang="en-US" sz="850" dirty="0"/>
          </a:p>
        </p:txBody>
      </p:sp>
      <p:sp>
        <p:nvSpPr>
          <p:cNvPr id="10" name="Shape 8"/>
          <p:cNvSpPr/>
          <p:nvPr/>
        </p:nvSpPr>
        <p:spPr>
          <a:xfrm>
            <a:off x="2743200" y="2788920"/>
            <a:ext cx="1874520" cy="292608"/>
          </a:xfrm>
          <a:prstGeom prst="rect">
            <a:avLst/>
          </a:prstGeom>
          <a:solidFill>
            <a:srgbClr val="B5D4F4"/>
          </a:solidFill>
          <a:ln/>
        </p:spPr>
        <p:txBody>
          <a:bodyPr/>
          <a:lstStyle/>
          <a:p>
            <a:endParaRPr lang="en-GB"/>
          </a:p>
        </p:txBody>
      </p:sp>
      <p:sp>
        <p:nvSpPr>
          <p:cNvPr id="11" name="Text 9"/>
          <p:cNvSpPr/>
          <p:nvPr/>
        </p:nvSpPr>
        <p:spPr>
          <a:xfrm>
            <a:off x="2743200" y="3127248"/>
            <a:ext cx="1874520" cy="228600"/>
          </a:xfrm>
          <a:prstGeom prst="rect">
            <a:avLst/>
          </a:prstGeom>
          <a:noFill/>
          <a:ln/>
        </p:spPr>
        <p:txBody>
          <a:bodyPr wrap="square" rtlCol="0" anchor="ctr"/>
          <a:lstStyle/>
          <a:p>
            <a:pPr marL="0" indent="0" algn="ctr">
              <a:buNone/>
            </a:pPr>
            <a:r>
              <a:rPr lang="en-US" sz="1000" b="1" dirty="0">
                <a:solidFill>
                  <a:srgbClr val="13202E"/>
                </a:solidFill>
                <a:latin typeface="Calibri" pitchFamily="34" charset="0"/>
                <a:ea typeface="Calibri" pitchFamily="34" charset="-122"/>
                <a:cs typeface="Calibri" pitchFamily="34" charset="-120"/>
              </a:rPr>
              <a:t>-0.5</a:t>
            </a:r>
            <a:endParaRPr lang="en-US" sz="1000" dirty="0"/>
          </a:p>
        </p:txBody>
      </p:sp>
      <p:sp>
        <p:nvSpPr>
          <p:cNvPr id="12" name="Text 10"/>
          <p:cNvSpPr/>
          <p:nvPr/>
        </p:nvSpPr>
        <p:spPr>
          <a:xfrm>
            <a:off x="2743200" y="3310128"/>
            <a:ext cx="1874520" cy="228600"/>
          </a:xfrm>
          <a:prstGeom prst="rect">
            <a:avLst/>
          </a:prstGeom>
          <a:noFill/>
          <a:ln/>
        </p:spPr>
        <p:txBody>
          <a:bodyPr wrap="square" rtlCol="0" anchor="ctr"/>
          <a:lstStyle/>
          <a:p>
            <a:pPr marL="0" indent="0" algn="ctr">
              <a:buNone/>
            </a:pPr>
            <a:r>
              <a:rPr lang="en-US" sz="850" dirty="0">
                <a:solidFill>
                  <a:srgbClr val="5B6B7F"/>
                </a:solidFill>
                <a:latin typeface="Calibri" pitchFamily="34" charset="0"/>
                <a:ea typeface="Calibri" pitchFamily="34" charset="-122"/>
                <a:cs typeface="Calibri" pitchFamily="34" charset="-120"/>
              </a:rPr>
              <a:t>Moderate negative</a:t>
            </a:r>
            <a:endParaRPr lang="en-US" sz="850" dirty="0"/>
          </a:p>
        </p:txBody>
      </p:sp>
      <p:sp>
        <p:nvSpPr>
          <p:cNvPr id="13" name="Shape 11"/>
          <p:cNvSpPr/>
          <p:nvPr/>
        </p:nvSpPr>
        <p:spPr>
          <a:xfrm>
            <a:off x="4754880" y="2788920"/>
            <a:ext cx="1874520" cy="292608"/>
          </a:xfrm>
          <a:prstGeom prst="rect">
            <a:avLst/>
          </a:prstGeom>
          <a:solidFill>
            <a:srgbClr val="F1EFE8"/>
          </a:solidFill>
          <a:ln/>
        </p:spPr>
        <p:txBody>
          <a:bodyPr/>
          <a:lstStyle/>
          <a:p>
            <a:endParaRPr lang="en-GB"/>
          </a:p>
        </p:txBody>
      </p:sp>
      <p:sp>
        <p:nvSpPr>
          <p:cNvPr id="14" name="Text 12"/>
          <p:cNvSpPr/>
          <p:nvPr/>
        </p:nvSpPr>
        <p:spPr>
          <a:xfrm>
            <a:off x="4754880" y="3127248"/>
            <a:ext cx="1874520" cy="228600"/>
          </a:xfrm>
          <a:prstGeom prst="rect">
            <a:avLst/>
          </a:prstGeom>
          <a:noFill/>
          <a:ln/>
        </p:spPr>
        <p:txBody>
          <a:bodyPr wrap="square" rtlCol="0" anchor="ctr"/>
          <a:lstStyle/>
          <a:p>
            <a:pPr marL="0" indent="0" algn="ctr">
              <a:buNone/>
            </a:pPr>
            <a:r>
              <a:rPr lang="en-US" sz="1000" b="1" dirty="0">
                <a:solidFill>
                  <a:srgbClr val="13202E"/>
                </a:solidFill>
                <a:latin typeface="Calibri" pitchFamily="34" charset="0"/>
                <a:ea typeface="Calibri" pitchFamily="34" charset="-122"/>
                <a:cs typeface="Calibri" pitchFamily="34" charset="-120"/>
              </a:rPr>
              <a:t>0</a:t>
            </a:r>
            <a:endParaRPr lang="en-US" sz="1000" dirty="0"/>
          </a:p>
        </p:txBody>
      </p:sp>
      <p:sp>
        <p:nvSpPr>
          <p:cNvPr id="15" name="Text 13"/>
          <p:cNvSpPr/>
          <p:nvPr/>
        </p:nvSpPr>
        <p:spPr>
          <a:xfrm>
            <a:off x="4754880" y="3310128"/>
            <a:ext cx="1874520" cy="228600"/>
          </a:xfrm>
          <a:prstGeom prst="rect">
            <a:avLst/>
          </a:prstGeom>
          <a:noFill/>
          <a:ln/>
        </p:spPr>
        <p:txBody>
          <a:bodyPr wrap="square" rtlCol="0" anchor="ctr"/>
          <a:lstStyle/>
          <a:p>
            <a:pPr marL="0" indent="0" algn="ctr">
              <a:buNone/>
            </a:pPr>
            <a:r>
              <a:rPr lang="en-US" sz="850" dirty="0">
                <a:solidFill>
                  <a:srgbClr val="5B6B7F"/>
                </a:solidFill>
                <a:latin typeface="Calibri" pitchFamily="34" charset="0"/>
                <a:ea typeface="Calibri" pitchFamily="34" charset="-122"/>
                <a:cs typeface="Calibri" pitchFamily="34" charset="-120"/>
              </a:rPr>
              <a:t>No relationship</a:t>
            </a:r>
            <a:endParaRPr lang="en-US" sz="850" dirty="0"/>
          </a:p>
        </p:txBody>
      </p:sp>
      <p:sp>
        <p:nvSpPr>
          <p:cNvPr id="16" name="Shape 14"/>
          <p:cNvSpPr/>
          <p:nvPr/>
        </p:nvSpPr>
        <p:spPr>
          <a:xfrm>
            <a:off x="6766560" y="2788920"/>
            <a:ext cx="1874520" cy="292608"/>
          </a:xfrm>
          <a:prstGeom prst="rect">
            <a:avLst/>
          </a:prstGeom>
          <a:solidFill>
            <a:srgbClr val="F0997B"/>
          </a:solidFill>
          <a:ln/>
        </p:spPr>
        <p:txBody>
          <a:bodyPr/>
          <a:lstStyle/>
          <a:p>
            <a:endParaRPr lang="en-GB"/>
          </a:p>
        </p:txBody>
      </p:sp>
      <p:sp>
        <p:nvSpPr>
          <p:cNvPr id="17" name="Text 15"/>
          <p:cNvSpPr/>
          <p:nvPr/>
        </p:nvSpPr>
        <p:spPr>
          <a:xfrm>
            <a:off x="6766560" y="3127248"/>
            <a:ext cx="1874520" cy="228600"/>
          </a:xfrm>
          <a:prstGeom prst="rect">
            <a:avLst/>
          </a:prstGeom>
          <a:noFill/>
          <a:ln/>
        </p:spPr>
        <p:txBody>
          <a:bodyPr wrap="square" rtlCol="0" anchor="ctr"/>
          <a:lstStyle/>
          <a:p>
            <a:pPr marL="0" indent="0" algn="ctr">
              <a:buNone/>
            </a:pPr>
            <a:r>
              <a:rPr lang="en-US" sz="1000" b="1" dirty="0">
                <a:solidFill>
                  <a:srgbClr val="13202E"/>
                </a:solidFill>
                <a:latin typeface="Calibri" pitchFamily="34" charset="0"/>
                <a:ea typeface="Calibri" pitchFamily="34" charset="-122"/>
                <a:cs typeface="Calibri" pitchFamily="34" charset="-120"/>
              </a:rPr>
              <a:t>+0.5</a:t>
            </a:r>
            <a:endParaRPr lang="en-US" sz="1000" dirty="0"/>
          </a:p>
        </p:txBody>
      </p:sp>
      <p:sp>
        <p:nvSpPr>
          <p:cNvPr id="18" name="Text 16"/>
          <p:cNvSpPr/>
          <p:nvPr/>
        </p:nvSpPr>
        <p:spPr>
          <a:xfrm>
            <a:off x="6766560" y="3310128"/>
            <a:ext cx="1874520" cy="228600"/>
          </a:xfrm>
          <a:prstGeom prst="rect">
            <a:avLst/>
          </a:prstGeom>
          <a:noFill/>
          <a:ln/>
        </p:spPr>
        <p:txBody>
          <a:bodyPr wrap="square" rtlCol="0" anchor="ctr"/>
          <a:lstStyle/>
          <a:p>
            <a:pPr marL="0" indent="0" algn="ctr">
              <a:buNone/>
            </a:pPr>
            <a:r>
              <a:rPr lang="en-US" sz="850" dirty="0">
                <a:solidFill>
                  <a:srgbClr val="5B6B7F"/>
                </a:solidFill>
                <a:latin typeface="Calibri" pitchFamily="34" charset="0"/>
                <a:ea typeface="Calibri" pitchFamily="34" charset="-122"/>
                <a:cs typeface="Calibri" pitchFamily="34" charset="-120"/>
              </a:rPr>
              <a:t>Moderate positive</a:t>
            </a:r>
            <a:endParaRPr lang="en-US" sz="850" dirty="0"/>
          </a:p>
        </p:txBody>
      </p:sp>
      <p:sp>
        <p:nvSpPr>
          <p:cNvPr id="19" name="Shape 17"/>
          <p:cNvSpPr/>
          <p:nvPr/>
        </p:nvSpPr>
        <p:spPr>
          <a:xfrm>
            <a:off x="8778240" y="2788920"/>
            <a:ext cx="1874520" cy="292608"/>
          </a:xfrm>
          <a:prstGeom prst="rect">
            <a:avLst/>
          </a:prstGeom>
          <a:solidFill>
            <a:srgbClr val="993C1D"/>
          </a:solidFill>
          <a:ln/>
        </p:spPr>
        <p:txBody>
          <a:bodyPr/>
          <a:lstStyle/>
          <a:p>
            <a:endParaRPr lang="en-GB"/>
          </a:p>
        </p:txBody>
      </p:sp>
      <p:sp>
        <p:nvSpPr>
          <p:cNvPr id="20" name="Text 18"/>
          <p:cNvSpPr/>
          <p:nvPr/>
        </p:nvSpPr>
        <p:spPr>
          <a:xfrm>
            <a:off x="8778240" y="3127248"/>
            <a:ext cx="1874520" cy="228600"/>
          </a:xfrm>
          <a:prstGeom prst="rect">
            <a:avLst/>
          </a:prstGeom>
          <a:noFill/>
          <a:ln/>
        </p:spPr>
        <p:txBody>
          <a:bodyPr wrap="square" rtlCol="0" anchor="ctr"/>
          <a:lstStyle/>
          <a:p>
            <a:pPr marL="0" indent="0" algn="ctr">
              <a:buNone/>
            </a:pPr>
            <a:r>
              <a:rPr lang="en-US" sz="1000" b="1" dirty="0">
                <a:solidFill>
                  <a:srgbClr val="13202E"/>
                </a:solidFill>
                <a:latin typeface="Calibri" pitchFamily="34" charset="0"/>
                <a:ea typeface="Calibri" pitchFamily="34" charset="-122"/>
                <a:cs typeface="Calibri" pitchFamily="34" charset="-120"/>
              </a:rPr>
              <a:t>+1</a:t>
            </a:r>
            <a:endParaRPr lang="en-US" sz="1000" dirty="0"/>
          </a:p>
        </p:txBody>
      </p:sp>
      <p:sp>
        <p:nvSpPr>
          <p:cNvPr id="21" name="Text 19"/>
          <p:cNvSpPr/>
          <p:nvPr/>
        </p:nvSpPr>
        <p:spPr>
          <a:xfrm>
            <a:off x="8778240" y="3310128"/>
            <a:ext cx="1874520" cy="228600"/>
          </a:xfrm>
          <a:prstGeom prst="rect">
            <a:avLst/>
          </a:prstGeom>
          <a:noFill/>
          <a:ln/>
        </p:spPr>
        <p:txBody>
          <a:bodyPr wrap="square" rtlCol="0" anchor="ctr"/>
          <a:lstStyle/>
          <a:p>
            <a:pPr marL="0" indent="0" algn="ctr">
              <a:buNone/>
            </a:pPr>
            <a:r>
              <a:rPr lang="en-US" sz="850" dirty="0">
                <a:solidFill>
                  <a:srgbClr val="5B6B7F"/>
                </a:solidFill>
                <a:latin typeface="Calibri" pitchFamily="34" charset="0"/>
                <a:ea typeface="Calibri" pitchFamily="34" charset="-122"/>
                <a:cs typeface="Calibri" pitchFamily="34" charset="-120"/>
              </a:rPr>
              <a:t>Perfect positive</a:t>
            </a:r>
            <a:endParaRPr lang="en-US" sz="850" dirty="0"/>
          </a:p>
        </p:txBody>
      </p:sp>
      <p:sp>
        <p:nvSpPr>
          <p:cNvPr id="22" name="Text 20"/>
          <p:cNvSpPr/>
          <p:nvPr/>
        </p:nvSpPr>
        <p:spPr>
          <a:xfrm>
            <a:off x="502920" y="3657600"/>
            <a:ext cx="5486400" cy="320040"/>
          </a:xfrm>
          <a:prstGeom prst="rect">
            <a:avLst/>
          </a:prstGeom>
          <a:noFill/>
          <a:ln/>
        </p:spPr>
        <p:txBody>
          <a:bodyPr wrap="square" rtlCol="0" anchor="ctr"/>
          <a:lstStyle/>
          <a:p>
            <a:pPr marL="0" indent="0">
              <a:buNone/>
            </a:pPr>
            <a:r>
              <a:rPr lang="en-US" sz="1300" b="1" dirty="0">
                <a:solidFill>
                  <a:srgbClr val="0E7C7B"/>
                </a:solidFill>
                <a:latin typeface="Calibri" pitchFamily="34" charset="0"/>
                <a:ea typeface="Calibri" pitchFamily="34" charset="-122"/>
                <a:cs typeface="Calibri" pitchFamily="34" charset="-120"/>
              </a:rPr>
              <a:t>Feature names explained</a:t>
            </a:r>
            <a:endParaRPr lang="en-US" sz="1300" dirty="0"/>
          </a:p>
        </p:txBody>
      </p:sp>
      <p:sp>
        <p:nvSpPr>
          <p:cNvPr id="23" name="Shape 21"/>
          <p:cNvSpPr/>
          <p:nvPr/>
        </p:nvSpPr>
        <p:spPr>
          <a:xfrm>
            <a:off x="502920" y="4069080"/>
            <a:ext cx="3535680" cy="777240"/>
          </a:xfrm>
          <a:prstGeom prst="roundRect">
            <a:avLst>
              <a:gd name="adj" fmla="val 705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24" name="Text 22"/>
          <p:cNvSpPr/>
          <p:nvPr/>
        </p:nvSpPr>
        <p:spPr>
          <a:xfrm>
            <a:off x="667512" y="4142232"/>
            <a:ext cx="3206496" cy="274320"/>
          </a:xfrm>
          <a:prstGeom prst="rect">
            <a:avLst/>
          </a:prstGeom>
          <a:noFill/>
          <a:ln/>
        </p:spPr>
        <p:txBody>
          <a:bodyPr wrap="square" rtlCol="0" anchor="ctr"/>
          <a:lstStyle/>
          <a:p>
            <a:pPr marL="0" indent="0">
              <a:buNone/>
            </a:pPr>
            <a:r>
              <a:rPr lang="en-US" sz="1050" b="1" dirty="0">
                <a:solidFill>
                  <a:srgbClr val="0E7C7B"/>
                </a:solidFill>
                <a:latin typeface="Calibri" pitchFamily="34" charset="0"/>
                <a:ea typeface="Calibri" pitchFamily="34" charset="-122"/>
                <a:cs typeface="Calibri" pitchFamily="34" charset="-120"/>
              </a:rPr>
              <a:t>eqpdays</a:t>
            </a:r>
            <a:endParaRPr lang="en-US" sz="1050" dirty="0"/>
          </a:p>
        </p:txBody>
      </p:sp>
      <p:sp>
        <p:nvSpPr>
          <p:cNvPr id="25" name="Text 23"/>
          <p:cNvSpPr/>
          <p:nvPr/>
        </p:nvSpPr>
        <p:spPr>
          <a:xfrm>
            <a:off x="667512" y="4416552"/>
            <a:ext cx="3206496" cy="411480"/>
          </a:xfrm>
          <a:prstGeom prst="rect">
            <a:avLst/>
          </a:prstGeom>
          <a:noFill/>
          <a:ln/>
        </p:spPr>
        <p:txBody>
          <a:bodyPr wrap="square" rtlCol="0" anchor="ctr"/>
          <a:lstStyle/>
          <a:p>
            <a:pPr marL="0" indent="0">
              <a:buNone/>
            </a:pPr>
            <a:r>
              <a:rPr lang="en-US" sz="880" dirty="0">
                <a:solidFill>
                  <a:srgbClr val="5B6B7F"/>
                </a:solidFill>
                <a:latin typeface="Calibri" pitchFamily="34" charset="0"/>
                <a:ea typeface="Calibri" pitchFamily="34" charset="-122"/>
                <a:cs typeface="Calibri" pitchFamily="34" charset="-120"/>
              </a:rPr>
              <a:t>Days the customer has had their current device (equipment tenure)</a:t>
            </a:r>
            <a:endParaRPr lang="en-US" sz="880" dirty="0"/>
          </a:p>
        </p:txBody>
      </p:sp>
      <p:sp>
        <p:nvSpPr>
          <p:cNvPr id="26" name="Shape 24"/>
          <p:cNvSpPr/>
          <p:nvPr/>
        </p:nvSpPr>
        <p:spPr>
          <a:xfrm>
            <a:off x="4312920" y="4069080"/>
            <a:ext cx="3535680" cy="777240"/>
          </a:xfrm>
          <a:prstGeom prst="roundRect">
            <a:avLst>
              <a:gd name="adj" fmla="val 705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27" name="Text 25"/>
          <p:cNvSpPr/>
          <p:nvPr/>
        </p:nvSpPr>
        <p:spPr>
          <a:xfrm>
            <a:off x="4477512" y="4142232"/>
            <a:ext cx="3206496" cy="274320"/>
          </a:xfrm>
          <a:prstGeom prst="rect">
            <a:avLst/>
          </a:prstGeom>
          <a:noFill/>
          <a:ln/>
        </p:spPr>
        <p:txBody>
          <a:bodyPr wrap="square" rtlCol="0" anchor="ctr"/>
          <a:lstStyle/>
          <a:p>
            <a:pPr marL="0" indent="0">
              <a:buNone/>
            </a:pPr>
            <a:r>
              <a:rPr lang="en-US" sz="1050" b="1" dirty="0">
                <a:solidFill>
                  <a:srgbClr val="0E7C7B"/>
                </a:solidFill>
                <a:latin typeface="Calibri" pitchFamily="34" charset="0"/>
                <a:ea typeface="Calibri" pitchFamily="34" charset="-122"/>
                <a:cs typeface="Calibri" pitchFamily="34" charset="-120"/>
              </a:rPr>
              <a:t>mou_Mean</a:t>
            </a:r>
            <a:endParaRPr lang="en-US" sz="1050" dirty="0"/>
          </a:p>
        </p:txBody>
      </p:sp>
      <p:sp>
        <p:nvSpPr>
          <p:cNvPr id="28" name="Text 26"/>
          <p:cNvSpPr/>
          <p:nvPr/>
        </p:nvSpPr>
        <p:spPr>
          <a:xfrm>
            <a:off x="4477512" y="4416552"/>
            <a:ext cx="3206496" cy="411480"/>
          </a:xfrm>
          <a:prstGeom prst="rect">
            <a:avLst/>
          </a:prstGeom>
          <a:noFill/>
          <a:ln/>
        </p:spPr>
        <p:txBody>
          <a:bodyPr wrap="square" rtlCol="0" anchor="ctr"/>
          <a:lstStyle/>
          <a:p>
            <a:pPr marL="0" indent="0">
              <a:buNone/>
            </a:pPr>
            <a:r>
              <a:rPr lang="en-US" sz="880" dirty="0">
                <a:solidFill>
                  <a:srgbClr val="5B6B7F"/>
                </a:solidFill>
                <a:latin typeface="Calibri" pitchFamily="34" charset="0"/>
                <a:ea typeface="Calibri" pitchFamily="34" charset="-122"/>
                <a:cs typeface="Calibri" pitchFamily="34" charset="-120"/>
              </a:rPr>
              <a:t>Average monthly minutes of use (overall call activity)</a:t>
            </a:r>
            <a:endParaRPr lang="en-US" sz="880" dirty="0"/>
          </a:p>
        </p:txBody>
      </p:sp>
      <p:sp>
        <p:nvSpPr>
          <p:cNvPr id="29" name="Shape 27"/>
          <p:cNvSpPr/>
          <p:nvPr/>
        </p:nvSpPr>
        <p:spPr>
          <a:xfrm>
            <a:off x="8122920" y="4069080"/>
            <a:ext cx="3535680" cy="777240"/>
          </a:xfrm>
          <a:prstGeom prst="roundRect">
            <a:avLst>
              <a:gd name="adj" fmla="val 705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30" name="Text 28"/>
          <p:cNvSpPr/>
          <p:nvPr/>
        </p:nvSpPr>
        <p:spPr>
          <a:xfrm>
            <a:off x="8287512" y="4142232"/>
            <a:ext cx="3206496" cy="274320"/>
          </a:xfrm>
          <a:prstGeom prst="rect">
            <a:avLst/>
          </a:prstGeom>
          <a:noFill/>
          <a:ln/>
        </p:spPr>
        <p:txBody>
          <a:bodyPr wrap="square" rtlCol="0" anchor="ctr"/>
          <a:lstStyle/>
          <a:p>
            <a:pPr marL="0" indent="0">
              <a:buNone/>
            </a:pPr>
            <a:r>
              <a:rPr lang="en-US" sz="1050" b="1" dirty="0">
                <a:solidFill>
                  <a:srgbClr val="0E7C7B"/>
                </a:solidFill>
                <a:latin typeface="Calibri" pitchFamily="34" charset="0"/>
                <a:ea typeface="Calibri" pitchFamily="34" charset="-122"/>
                <a:cs typeface="Calibri" pitchFamily="34" charset="-120"/>
              </a:rPr>
              <a:t>avg6mou / avg3mou</a:t>
            </a:r>
            <a:endParaRPr lang="en-US" sz="1050" dirty="0"/>
          </a:p>
        </p:txBody>
      </p:sp>
      <p:sp>
        <p:nvSpPr>
          <p:cNvPr id="31" name="Text 29"/>
          <p:cNvSpPr/>
          <p:nvPr/>
        </p:nvSpPr>
        <p:spPr>
          <a:xfrm>
            <a:off x="8287512" y="4416552"/>
            <a:ext cx="3206496" cy="411480"/>
          </a:xfrm>
          <a:prstGeom prst="rect">
            <a:avLst/>
          </a:prstGeom>
          <a:noFill/>
          <a:ln/>
        </p:spPr>
        <p:txBody>
          <a:bodyPr wrap="square" rtlCol="0" anchor="ctr"/>
          <a:lstStyle/>
          <a:p>
            <a:pPr marL="0" indent="0">
              <a:buNone/>
            </a:pPr>
            <a:r>
              <a:rPr lang="en-US" sz="880" dirty="0">
                <a:solidFill>
                  <a:srgbClr val="5B6B7F"/>
                </a:solidFill>
                <a:latin typeface="Calibri" pitchFamily="34" charset="0"/>
                <a:ea typeface="Calibri" pitchFamily="34" charset="-122"/>
                <a:cs typeface="Calibri" pitchFamily="34" charset="-120"/>
              </a:rPr>
              <a:t>Average minutes of use over the last 6 / 3 months</a:t>
            </a:r>
            <a:endParaRPr lang="en-US" sz="880" dirty="0"/>
          </a:p>
        </p:txBody>
      </p:sp>
      <p:sp>
        <p:nvSpPr>
          <p:cNvPr id="32" name="Shape 30"/>
          <p:cNvSpPr/>
          <p:nvPr/>
        </p:nvSpPr>
        <p:spPr>
          <a:xfrm>
            <a:off x="502920" y="4937760"/>
            <a:ext cx="3535680" cy="777240"/>
          </a:xfrm>
          <a:prstGeom prst="roundRect">
            <a:avLst>
              <a:gd name="adj" fmla="val 705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33" name="Text 31"/>
          <p:cNvSpPr/>
          <p:nvPr/>
        </p:nvSpPr>
        <p:spPr>
          <a:xfrm>
            <a:off x="667512" y="5010912"/>
            <a:ext cx="3206496" cy="274320"/>
          </a:xfrm>
          <a:prstGeom prst="rect">
            <a:avLst/>
          </a:prstGeom>
          <a:noFill/>
          <a:ln/>
        </p:spPr>
        <p:txBody>
          <a:bodyPr wrap="square" rtlCol="0" anchor="ctr"/>
          <a:lstStyle/>
          <a:p>
            <a:pPr marL="0" indent="0">
              <a:buNone/>
            </a:pPr>
            <a:r>
              <a:rPr lang="en-US" sz="1050" b="1" dirty="0">
                <a:solidFill>
                  <a:srgbClr val="0E7C7B"/>
                </a:solidFill>
                <a:latin typeface="Calibri" pitchFamily="34" charset="0"/>
                <a:ea typeface="Calibri" pitchFamily="34" charset="-122"/>
                <a:cs typeface="Calibri" pitchFamily="34" charset="-120"/>
              </a:rPr>
              <a:t>avg3qty</a:t>
            </a:r>
            <a:endParaRPr lang="en-US" sz="1050" dirty="0"/>
          </a:p>
        </p:txBody>
      </p:sp>
      <p:sp>
        <p:nvSpPr>
          <p:cNvPr id="34" name="Text 32"/>
          <p:cNvSpPr/>
          <p:nvPr/>
        </p:nvSpPr>
        <p:spPr>
          <a:xfrm>
            <a:off x="667512" y="5285232"/>
            <a:ext cx="3206496" cy="411480"/>
          </a:xfrm>
          <a:prstGeom prst="rect">
            <a:avLst/>
          </a:prstGeom>
          <a:noFill/>
          <a:ln/>
        </p:spPr>
        <p:txBody>
          <a:bodyPr wrap="square" rtlCol="0" anchor="ctr"/>
          <a:lstStyle/>
          <a:p>
            <a:pPr marL="0" indent="0">
              <a:buNone/>
            </a:pPr>
            <a:r>
              <a:rPr lang="en-US" sz="880" dirty="0">
                <a:solidFill>
                  <a:srgbClr val="5B6B7F"/>
                </a:solidFill>
                <a:latin typeface="Calibri" pitchFamily="34" charset="0"/>
                <a:ea typeface="Calibri" pitchFamily="34" charset="-122"/>
                <a:cs typeface="Calibri" pitchFamily="34" charset="-120"/>
              </a:rPr>
              <a:t>Number of calls made in the last 3 months</a:t>
            </a:r>
            <a:endParaRPr lang="en-US" sz="880" dirty="0"/>
          </a:p>
        </p:txBody>
      </p:sp>
      <p:sp>
        <p:nvSpPr>
          <p:cNvPr id="35" name="Shape 33"/>
          <p:cNvSpPr/>
          <p:nvPr/>
        </p:nvSpPr>
        <p:spPr>
          <a:xfrm>
            <a:off x="4312920" y="4937760"/>
            <a:ext cx="3535680" cy="777240"/>
          </a:xfrm>
          <a:prstGeom prst="roundRect">
            <a:avLst>
              <a:gd name="adj" fmla="val 705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36" name="Text 34"/>
          <p:cNvSpPr/>
          <p:nvPr/>
        </p:nvSpPr>
        <p:spPr>
          <a:xfrm>
            <a:off x="4477512" y="5010912"/>
            <a:ext cx="3206496" cy="274320"/>
          </a:xfrm>
          <a:prstGeom prst="rect">
            <a:avLst/>
          </a:prstGeom>
          <a:noFill/>
          <a:ln/>
        </p:spPr>
        <p:txBody>
          <a:bodyPr wrap="square" rtlCol="0" anchor="ctr"/>
          <a:lstStyle/>
          <a:p>
            <a:pPr marL="0" indent="0">
              <a:buNone/>
            </a:pPr>
            <a:r>
              <a:rPr lang="en-US" sz="1050" b="1" dirty="0">
                <a:solidFill>
                  <a:srgbClr val="0E7C7B"/>
                </a:solidFill>
                <a:latin typeface="Calibri" pitchFamily="34" charset="0"/>
                <a:ea typeface="Calibri" pitchFamily="34" charset="-122"/>
                <a:cs typeface="Calibri" pitchFamily="34" charset="-120"/>
              </a:rPr>
              <a:t>mou_cvce_Mean</a:t>
            </a:r>
            <a:endParaRPr lang="en-US" sz="1050" dirty="0"/>
          </a:p>
        </p:txBody>
      </p:sp>
      <p:sp>
        <p:nvSpPr>
          <p:cNvPr id="37" name="Text 35"/>
          <p:cNvSpPr/>
          <p:nvPr/>
        </p:nvSpPr>
        <p:spPr>
          <a:xfrm>
            <a:off x="4477512" y="5285232"/>
            <a:ext cx="3206496" cy="411480"/>
          </a:xfrm>
          <a:prstGeom prst="rect">
            <a:avLst/>
          </a:prstGeom>
          <a:noFill/>
          <a:ln/>
        </p:spPr>
        <p:txBody>
          <a:bodyPr wrap="square" rtlCol="0" anchor="ctr"/>
          <a:lstStyle/>
          <a:p>
            <a:pPr marL="0" indent="0">
              <a:buNone/>
            </a:pPr>
            <a:r>
              <a:rPr lang="en-US" sz="880" dirty="0">
                <a:solidFill>
                  <a:srgbClr val="5B6B7F"/>
                </a:solidFill>
                <a:latin typeface="Calibri" pitchFamily="34" charset="0"/>
                <a:ea typeface="Calibri" pitchFamily="34" charset="-122"/>
                <a:cs typeface="Calibri" pitchFamily="34" charset="-120"/>
              </a:rPr>
              <a:t>Minutes on customer care calls can indicate dissatisfaction</a:t>
            </a:r>
            <a:endParaRPr lang="en-US" sz="880" dirty="0"/>
          </a:p>
        </p:txBody>
      </p:sp>
      <p:sp>
        <p:nvSpPr>
          <p:cNvPr id="38" name="Shape 36"/>
          <p:cNvSpPr/>
          <p:nvPr/>
        </p:nvSpPr>
        <p:spPr>
          <a:xfrm>
            <a:off x="8122920" y="4937760"/>
            <a:ext cx="3535680" cy="777240"/>
          </a:xfrm>
          <a:prstGeom prst="roundRect">
            <a:avLst>
              <a:gd name="adj" fmla="val 705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39" name="Text 37"/>
          <p:cNvSpPr/>
          <p:nvPr/>
        </p:nvSpPr>
        <p:spPr>
          <a:xfrm>
            <a:off x="8287512" y="5010912"/>
            <a:ext cx="3206496" cy="274320"/>
          </a:xfrm>
          <a:prstGeom prst="rect">
            <a:avLst/>
          </a:prstGeom>
          <a:noFill/>
          <a:ln/>
        </p:spPr>
        <p:txBody>
          <a:bodyPr wrap="square" rtlCol="0" anchor="ctr"/>
          <a:lstStyle/>
          <a:p>
            <a:pPr marL="0" indent="0">
              <a:buNone/>
            </a:pPr>
            <a:r>
              <a:rPr lang="en-US" sz="1050" b="1" dirty="0">
                <a:solidFill>
                  <a:srgbClr val="0E7C7B"/>
                </a:solidFill>
                <a:latin typeface="Calibri" pitchFamily="34" charset="0"/>
                <a:ea typeface="Calibri" pitchFamily="34" charset="-122"/>
                <a:cs typeface="Calibri" pitchFamily="34" charset="-120"/>
              </a:rPr>
              <a:t>mou_peav_Mean / mou_opkv_Mean</a:t>
            </a:r>
            <a:endParaRPr lang="en-US" sz="1050" dirty="0"/>
          </a:p>
        </p:txBody>
      </p:sp>
      <p:sp>
        <p:nvSpPr>
          <p:cNvPr id="40" name="Text 38"/>
          <p:cNvSpPr/>
          <p:nvPr/>
        </p:nvSpPr>
        <p:spPr>
          <a:xfrm>
            <a:off x="8287512" y="5285232"/>
            <a:ext cx="3206496" cy="411480"/>
          </a:xfrm>
          <a:prstGeom prst="rect">
            <a:avLst/>
          </a:prstGeom>
          <a:noFill/>
          <a:ln/>
        </p:spPr>
        <p:txBody>
          <a:bodyPr wrap="square" rtlCol="0" anchor="ctr"/>
          <a:lstStyle/>
          <a:p>
            <a:pPr marL="0" indent="0">
              <a:buNone/>
            </a:pPr>
            <a:r>
              <a:rPr lang="en-US" sz="880" dirty="0">
                <a:solidFill>
                  <a:srgbClr val="5B6B7F"/>
                </a:solidFill>
                <a:latin typeface="Calibri" pitchFamily="34" charset="0"/>
                <a:ea typeface="Calibri" pitchFamily="34" charset="-122"/>
                <a:cs typeface="Calibri" pitchFamily="34" charset="-120"/>
              </a:rPr>
              <a:t>Average minutes during peak / off-peak hours</a:t>
            </a:r>
            <a:endParaRPr lang="en-US" sz="880" dirty="0"/>
          </a:p>
        </p:txBody>
      </p:sp>
      <p:sp>
        <p:nvSpPr>
          <p:cNvPr id="41" name="Shape 39"/>
          <p:cNvSpPr/>
          <p:nvPr/>
        </p:nvSpPr>
        <p:spPr>
          <a:xfrm>
            <a:off x="502920" y="5806440"/>
            <a:ext cx="3535680" cy="777240"/>
          </a:xfrm>
          <a:prstGeom prst="roundRect">
            <a:avLst>
              <a:gd name="adj" fmla="val 705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42" name="Text 40"/>
          <p:cNvSpPr/>
          <p:nvPr/>
        </p:nvSpPr>
        <p:spPr>
          <a:xfrm>
            <a:off x="667512" y="5879592"/>
            <a:ext cx="3206496" cy="274320"/>
          </a:xfrm>
          <a:prstGeom prst="rect">
            <a:avLst/>
          </a:prstGeom>
          <a:noFill/>
          <a:ln/>
        </p:spPr>
        <p:txBody>
          <a:bodyPr wrap="square" rtlCol="0" anchor="ctr"/>
          <a:lstStyle/>
          <a:p>
            <a:pPr marL="0" indent="0">
              <a:buNone/>
            </a:pPr>
            <a:r>
              <a:rPr lang="en-US" sz="1050" b="1" dirty="0">
                <a:solidFill>
                  <a:srgbClr val="0E7C7B"/>
                </a:solidFill>
                <a:latin typeface="Calibri" pitchFamily="34" charset="0"/>
                <a:ea typeface="Calibri" pitchFamily="34" charset="-122"/>
                <a:cs typeface="Calibri" pitchFamily="34" charset="-120"/>
              </a:rPr>
              <a:t>mou_rvce_Mean</a:t>
            </a:r>
            <a:endParaRPr lang="en-US" sz="1050" dirty="0"/>
          </a:p>
        </p:txBody>
      </p:sp>
      <p:sp>
        <p:nvSpPr>
          <p:cNvPr id="43" name="Text 41"/>
          <p:cNvSpPr/>
          <p:nvPr/>
        </p:nvSpPr>
        <p:spPr>
          <a:xfrm>
            <a:off x="667512" y="6153912"/>
            <a:ext cx="3206496" cy="411480"/>
          </a:xfrm>
          <a:prstGeom prst="rect">
            <a:avLst/>
          </a:prstGeom>
          <a:noFill/>
          <a:ln/>
        </p:spPr>
        <p:txBody>
          <a:bodyPr wrap="square" rtlCol="0" anchor="ctr"/>
          <a:lstStyle/>
          <a:p>
            <a:pPr marL="0" indent="0">
              <a:buNone/>
            </a:pPr>
            <a:r>
              <a:rPr lang="en-US" sz="880" dirty="0">
                <a:solidFill>
                  <a:srgbClr val="5B6B7F"/>
                </a:solidFill>
                <a:latin typeface="Calibri" pitchFamily="34" charset="0"/>
                <a:ea typeface="Calibri" pitchFamily="34" charset="-122"/>
                <a:cs typeface="Calibri" pitchFamily="34" charset="-120"/>
              </a:rPr>
              <a:t>Average minutes on received voice calls</a:t>
            </a:r>
            <a:endParaRPr lang="en-US" sz="880" dirty="0"/>
          </a:p>
        </p:txBody>
      </p:sp>
      <p:sp>
        <p:nvSpPr>
          <p:cNvPr id="44" name="Shape 42"/>
          <p:cNvSpPr/>
          <p:nvPr/>
        </p:nvSpPr>
        <p:spPr>
          <a:xfrm>
            <a:off x="4312920" y="5806440"/>
            <a:ext cx="3535680" cy="777240"/>
          </a:xfrm>
          <a:prstGeom prst="roundRect">
            <a:avLst>
              <a:gd name="adj" fmla="val 705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45" name="Text 43"/>
          <p:cNvSpPr/>
          <p:nvPr/>
        </p:nvSpPr>
        <p:spPr>
          <a:xfrm>
            <a:off x="4477512" y="5879592"/>
            <a:ext cx="3206496" cy="274320"/>
          </a:xfrm>
          <a:prstGeom prst="rect">
            <a:avLst/>
          </a:prstGeom>
          <a:noFill/>
          <a:ln/>
        </p:spPr>
        <p:txBody>
          <a:bodyPr wrap="square" rtlCol="0" anchor="ctr"/>
          <a:lstStyle/>
          <a:p>
            <a:pPr marL="0" indent="0">
              <a:buNone/>
            </a:pPr>
            <a:r>
              <a:rPr lang="en-US" sz="1050" b="1" dirty="0">
                <a:solidFill>
                  <a:srgbClr val="0E7C7B"/>
                </a:solidFill>
                <a:latin typeface="Calibri" pitchFamily="34" charset="0"/>
                <a:ea typeface="Calibri" pitchFamily="34" charset="-122"/>
                <a:cs typeface="Calibri" pitchFamily="34" charset="-120"/>
              </a:rPr>
              <a:t>totmrc_Mean</a:t>
            </a:r>
            <a:endParaRPr lang="en-US" sz="1050" dirty="0"/>
          </a:p>
        </p:txBody>
      </p:sp>
      <p:sp>
        <p:nvSpPr>
          <p:cNvPr id="46" name="Text 44"/>
          <p:cNvSpPr/>
          <p:nvPr/>
        </p:nvSpPr>
        <p:spPr>
          <a:xfrm>
            <a:off x="4477512" y="6153912"/>
            <a:ext cx="3206496" cy="411480"/>
          </a:xfrm>
          <a:prstGeom prst="rect">
            <a:avLst/>
          </a:prstGeom>
          <a:noFill/>
          <a:ln/>
        </p:spPr>
        <p:txBody>
          <a:bodyPr wrap="square" rtlCol="0" anchor="ctr"/>
          <a:lstStyle/>
          <a:p>
            <a:pPr marL="0" indent="0">
              <a:buNone/>
            </a:pPr>
            <a:r>
              <a:rPr lang="en-US" sz="880" dirty="0">
                <a:solidFill>
                  <a:srgbClr val="5B6B7F"/>
                </a:solidFill>
                <a:latin typeface="Calibri" pitchFamily="34" charset="0"/>
                <a:ea typeface="Calibri" pitchFamily="34" charset="-122"/>
                <a:cs typeface="Calibri" pitchFamily="34" charset="-120"/>
              </a:rPr>
              <a:t>Average monthly recurring charge (the customer's bill)</a:t>
            </a:r>
            <a:endParaRPr lang="en-US" sz="880" dirty="0"/>
          </a:p>
        </p:txBody>
      </p:sp>
      <p:sp>
        <p:nvSpPr>
          <p:cNvPr id="47" name="Shape 45"/>
          <p:cNvSpPr/>
          <p:nvPr/>
        </p:nvSpPr>
        <p:spPr>
          <a:xfrm>
            <a:off x="8122920" y="5806440"/>
            <a:ext cx="3535680" cy="777240"/>
          </a:xfrm>
          <a:prstGeom prst="roundRect">
            <a:avLst>
              <a:gd name="adj" fmla="val 7059"/>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48" name="Text 46"/>
          <p:cNvSpPr/>
          <p:nvPr/>
        </p:nvSpPr>
        <p:spPr>
          <a:xfrm>
            <a:off x="8287512" y="5879592"/>
            <a:ext cx="3206496" cy="274320"/>
          </a:xfrm>
          <a:prstGeom prst="rect">
            <a:avLst/>
          </a:prstGeom>
          <a:noFill/>
          <a:ln/>
        </p:spPr>
        <p:txBody>
          <a:bodyPr wrap="square" rtlCol="0" anchor="ctr"/>
          <a:lstStyle/>
          <a:p>
            <a:pPr marL="0" indent="0">
              <a:buNone/>
            </a:pPr>
            <a:r>
              <a:rPr lang="en-US" sz="1050" b="1" dirty="0">
                <a:solidFill>
                  <a:srgbClr val="0E7C7B"/>
                </a:solidFill>
                <a:latin typeface="Calibri" pitchFamily="34" charset="0"/>
                <a:ea typeface="Calibri" pitchFamily="34" charset="-122"/>
                <a:cs typeface="Calibri" pitchFamily="34" charset="-120"/>
              </a:rPr>
              <a:t>churn</a:t>
            </a:r>
            <a:endParaRPr lang="en-US" sz="1050" dirty="0"/>
          </a:p>
        </p:txBody>
      </p:sp>
      <p:sp>
        <p:nvSpPr>
          <p:cNvPr id="49" name="Text 47"/>
          <p:cNvSpPr/>
          <p:nvPr/>
        </p:nvSpPr>
        <p:spPr>
          <a:xfrm>
            <a:off x="8287512" y="6153912"/>
            <a:ext cx="3206496" cy="411480"/>
          </a:xfrm>
          <a:prstGeom prst="rect">
            <a:avLst/>
          </a:prstGeom>
          <a:noFill/>
          <a:ln/>
        </p:spPr>
        <p:txBody>
          <a:bodyPr wrap="square" rtlCol="0" anchor="ctr"/>
          <a:lstStyle/>
          <a:p>
            <a:pPr marL="0" indent="0">
              <a:buNone/>
            </a:pPr>
            <a:r>
              <a:rPr lang="en-US" sz="880" dirty="0">
                <a:solidFill>
                  <a:srgbClr val="5B6B7F"/>
                </a:solidFill>
                <a:latin typeface="Calibri" pitchFamily="34" charset="0"/>
                <a:ea typeface="Calibri" pitchFamily="34" charset="-122"/>
                <a:cs typeface="Calibri" pitchFamily="34" charset="-120"/>
              </a:rPr>
              <a:t>Whether the customer left (1) or stayed (0)</a:t>
            </a:r>
            <a:endParaRPr lang="en-US" sz="880" dirty="0"/>
          </a:p>
        </p:txBody>
      </p:sp>
      <p:sp>
        <p:nvSpPr>
          <p:cNvPr id="50" name="Text 48"/>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16</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502920" y="594360"/>
            <a:ext cx="10515600" cy="640080"/>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Correlation Heatmap: Key Findings</a:t>
            </a:r>
            <a:endParaRPr lang="en-US" sz="2800" dirty="0"/>
          </a:p>
        </p:txBody>
      </p:sp>
      <p:sp>
        <p:nvSpPr>
          <p:cNvPr id="4" name="Shape 2"/>
          <p:cNvSpPr/>
          <p:nvPr/>
        </p:nvSpPr>
        <p:spPr>
          <a:xfrm>
            <a:off x="502920" y="1644792"/>
            <a:ext cx="5669280" cy="4711415"/>
          </a:xfrm>
          <a:prstGeom prst="roundRect">
            <a:avLst>
              <a:gd name="adj" fmla="val 1164"/>
            </a:avLst>
          </a:prstGeom>
          <a:solidFill>
            <a:srgbClr val="FFFFFF"/>
          </a:solidFill>
          <a:ln w="12700">
            <a:solidFill>
              <a:srgbClr val="E3E9EE"/>
            </a:solidFill>
            <a:prstDash val="solid"/>
          </a:ln>
          <a:effectLst>
            <a:outerShdw blurRad="101600" dist="38100" dir="5400000" algn="bl" rotWithShape="0">
              <a:srgbClr val="000000">
                <a:alpha val="10000"/>
              </a:srgbClr>
            </a:outerShdw>
          </a:effectLst>
        </p:spPr>
        <p:txBody>
          <a:bodyPr/>
          <a:lstStyle/>
          <a:p>
            <a:endParaRPr lang="en-GB"/>
          </a:p>
        </p:txBody>
      </p:sp>
      <p:pic>
        <p:nvPicPr>
          <p:cNvPr id="5" name="Image 0" descr="images/image10.png"/>
          <p:cNvPicPr>
            <a:picLocks noChangeAspect="1"/>
          </p:cNvPicPr>
          <p:nvPr/>
        </p:nvPicPr>
        <p:blipFill>
          <a:blip r:embed="rId3"/>
          <a:srcRect t="4276"/>
          <a:stretch>
            <a:fillRect/>
          </a:stretch>
        </p:blipFill>
        <p:spPr>
          <a:xfrm>
            <a:off x="751488" y="1826748"/>
            <a:ext cx="5340096" cy="4194864"/>
          </a:xfrm>
          <a:prstGeom prst="rect">
            <a:avLst/>
          </a:prstGeom>
        </p:spPr>
      </p:pic>
      <p:sp>
        <p:nvSpPr>
          <p:cNvPr id="6" name="Text 3"/>
          <p:cNvSpPr/>
          <p:nvPr/>
        </p:nvSpPr>
        <p:spPr>
          <a:xfrm>
            <a:off x="1930503" y="6365911"/>
            <a:ext cx="5669280" cy="274320"/>
          </a:xfrm>
          <a:prstGeom prst="rect">
            <a:avLst/>
          </a:prstGeom>
          <a:noFill/>
          <a:ln/>
        </p:spPr>
        <p:txBody>
          <a:bodyPr wrap="square" rtlCol="0" anchor="ctr"/>
          <a:lstStyle/>
          <a:p>
            <a:pPr marL="0" indent="0">
              <a:buNone/>
            </a:pPr>
            <a:r>
              <a:rPr lang="en-US" sz="1050" i="1" dirty="0">
                <a:solidFill>
                  <a:srgbClr val="5B6B7F"/>
                </a:solidFill>
                <a:latin typeface="Calibri" pitchFamily="34" charset="0"/>
                <a:ea typeface="Calibri" pitchFamily="34" charset="-122"/>
                <a:cs typeface="Calibri" pitchFamily="34" charset="-120"/>
              </a:rPr>
              <a:t>Correlation matrix — top 10 features plus churn</a:t>
            </a:r>
            <a:endParaRPr lang="en-US" sz="1050" dirty="0"/>
          </a:p>
        </p:txBody>
      </p:sp>
      <p:sp>
        <p:nvSpPr>
          <p:cNvPr id="7" name="Shape 4"/>
          <p:cNvSpPr/>
          <p:nvPr/>
        </p:nvSpPr>
        <p:spPr>
          <a:xfrm>
            <a:off x="6446520" y="1463040"/>
            <a:ext cx="5212080" cy="5074920"/>
          </a:xfrm>
          <a:prstGeom prst="roundRect">
            <a:avLst>
              <a:gd name="adj" fmla="val 1441"/>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8" name="Text 5"/>
          <p:cNvSpPr/>
          <p:nvPr/>
        </p:nvSpPr>
        <p:spPr>
          <a:xfrm>
            <a:off x="6675120" y="1627632"/>
            <a:ext cx="4754880" cy="292608"/>
          </a:xfrm>
          <a:prstGeom prst="rect">
            <a:avLst/>
          </a:prstGeom>
          <a:noFill/>
          <a:ln/>
        </p:spPr>
        <p:txBody>
          <a:bodyPr wrap="square" rtlCol="0" anchor="ctr"/>
          <a:lstStyle/>
          <a:p>
            <a:pPr marL="0" indent="0">
              <a:buNone/>
            </a:pPr>
            <a:r>
              <a:rPr lang="en-US" sz="1180" b="1" dirty="0">
                <a:solidFill>
                  <a:srgbClr val="0E7C7B"/>
                </a:solidFill>
                <a:latin typeface="Calibri" pitchFamily="34" charset="0"/>
                <a:ea typeface="Calibri" pitchFamily="34" charset="-122"/>
                <a:cs typeface="Calibri" pitchFamily="34" charset="-120"/>
              </a:rPr>
              <a:t>1. Usage features are heavily inter-correlated</a:t>
            </a:r>
            <a:endParaRPr lang="en-US" sz="1180" dirty="0"/>
          </a:p>
        </p:txBody>
      </p:sp>
      <p:sp>
        <p:nvSpPr>
          <p:cNvPr id="9" name="Text 6"/>
          <p:cNvSpPr/>
          <p:nvPr/>
        </p:nvSpPr>
        <p:spPr>
          <a:xfrm>
            <a:off x="6675120" y="1929384"/>
            <a:ext cx="4754880" cy="896112"/>
          </a:xfrm>
          <a:prstGeom prst="rect">
            <a:avLst/>
          </a:prstGeom>
          <a:noFill/>
          <a:ln/>
        </p:spPr>
        <p:txBody>
          <a:bodyPr wrap="square" rtlCol="0" anchor="ctr"/>
          <a:lstStyle/>
          <a:p>
            <a:pPr marL="0" indent="0">
              <a:buNone/>
            </a:pPr>
            <a:r>
              <a:rPr lang="en-US" sz="980" dirty="0">
                <a:solidFill>
                  <a:srgbClr val="13202E"/>
                </a:solidFill>
                <a:latin typeface="Calibri" pitchFamily="34" charset="0"/>
                <a:ea typeface="Calibri" pitchFamily="34" charset="-122"/>
                <a:cs typeface="Calibri" pitchFamily="34" charset="-120"/>
              </a:rPr>
              <a:t>mou_Mean, avg3mou, avg6mou, avg3qty and related call-activity features intersect at 0.75–0.98 (dark red); they measure essentially the same underlying behaviour. This multicollinearity means not all are needed in a model.</a:t>
            </a:r>
            <a:endParaRPr lang="en-US" sz="980" dirty="0"/>
          </a:p>
        </p:txBody>
      </p:sp>
      <p:sp>
        <p:nvSpPr>
          <p:cNvPr id="10" name="Text 7"/>
          <p:cNvSpPr/>
          <p:nvPr/>
        </p:nvSpPr>
        <p:spPr>
          <a:xfrm>
            <a:off x="6675120" y="2871216"/>
            <a:ext cx="4754880" cy="292608"/>
          </a:xfrm>
          <a:prstGeom prst="rect">
            <a:avLst/>
          </a:prstGeom>
          <a:noFill/>
          <a:ln/>
        </p:spPr>
        <p:txBody>
          <a:bodyPr wrap="square" rtlCol="0" anchor="ctr"/>
          <a:lstStyle/>
          <a:p>
            <a:pPr marL="0" indent="0">
              <a:buNone/>
            </a:pPr>
            <a:r>
              <a:rPr lang="en-US" sz="1180" b="1" dirty="0">
                <a:solidFill>
                  <a:srgbClr val="0E7C7B"/>
                </a:solidFill>
                <a:latin typeface="Calibri" pitchFamily="34" charset="0"/>
                <a:ea typeface="Calibri" pitchFamily="34" charset="-122"/>
                <a:cs typeface="Calibri" pitchFamily="34" charset="-120"/>
              </a:rPr>
              <a:t>2. Equipment age is negatively correlated with usage</a:t>
            </a:r>
            <a:endParaRPr lang="en-US" sz="1180" dirty="0"/>
          </a:p>
        </p:txBody>
      </p:sp>
      <p:sp>
        <p:nvSpPr>
          <p:cNvPr id="11" name="Text 8"/>
          <p:cNvSpPr/>
          <p:nvPr/>
        </p:nvSpPr>
        <p:spPr>
          <a:xfrm>
            <a:off x="6675120" y="3172968"/>
            <a:ext cx="4754880" cy="896112"/>
          </a:xfrm>
          <a:prstGeom prst="rect">
            <a:avLst/>
          </a:prstGeom>
          <a:noFill/>
          <a:ln/>
        </p:spPr>
        <p:txBody>
          <a:bodyPr wrap="square" rtlCol="0" anchor="ctr"/>
          <a:lstStyle/>
          <a:p>
            <a:pPr marL="0" indent="0">
              <a:buNone/>
            </a:pPr>
            <a:r>
              <a:rPr lang="en-US" sz="980" dirty="0">
                <a:solidFill>
                  <a:srgbClr val="13202E"/>
                </a:solidFill>
                <a:latin typeface="Calibri" pitchFamily="34" charset="0"/>
                <a:ea typeface="Calibri" pitchFamily="34" charset="-122"/>
                <a:cs typeface="Calibri" pitchFamily="34" charset="-120"/>
              </a:rPr>
              <a:t>eqpdays shows -0.21 to -0.31 against every usage feature; customers with older devices use their phone less, suggesting longer-tenured customers gradually disengage while newer customers stay more active.</a:t>
            </a:r>
            <a:endParaRPr lang="en-US" sz="980" dirty="0"/>
          </a:p>
        </p:txBody>
      </p:sp>
      <p:sp>
        <p:nvSpPr>
          <p:cNvPr id="12" name="Text 9"/>
          <p:cNvSpPr/>
          <p:nvPr/>
        </p:nvSpPr>
        <p:spPr>
          <a:xfrm>
            <a:off x="6675120" y="4114800"/>
            <a:ext cx="4754880" cy="292608"/>
          </a:xfrm>
          <a:prstGeom prst="rect">
            <a:avLst/>
          </a:prstGeom>
          <a:noFill/>
          <a:ln/>
        </p:spPr>
        <p:txBody>
          <a:bodyPr wrap="square" rtlCol="0" anchor="ctr"/>
          <a:lstStyle/>
          <a:p>
            <a:pPr marL="0" indent="0">
              <a:buNone/>
            </a:pPr>
            <a:r>
              <a:rPr lang="en-US" sz="1180" b="1" dirty="0">
                <a:solidFill>
                  <a:srgbClr val="0E7C7B"/>
                </a:solidFill>
                <a:latin typeface="Calibri" pitchFamily="34" charset="0"/>
                <a:ea typeface="Calibri" pitchFamily="34" charset="-122"/>
                <a:cs typeface="Calibri" pitchFamily="34" charset="-120"/>
              </a:rPr>
              <a:t>3. Churn correlates weakly with every feature</a:t>
            </a:r>
            <a:endParaRPr lang="en-US" sz="1180" dirty="0"/>
          </a:p>
        </p:txBody>
      </p:sp>
      <p:sp>
        <p:nvSpPr>
          <p:cNvPr id="13" name="Text 10"/>
          <p:cNvSpPr/>
          <p:nvPr/>
        </p:nvSpPr>
        <p:spPr>
          <a:xfrm>
            <a:off x="6675120" y="4416552"/>
            <a:ext cx="4754880" cy="896112"/>
          </a:xfrm>
          <a:prstGeom prst="rect">
            <a:avLst/>
          </a:prstGeom>
          <a:noFill/>
          <a:ln/>
        </p:spPr>
        <p:txBody>
          <a:bodyPr wrap="square" rtlCol="0" anchor="ctr"/>
          <a:lstStyle/>
          <a:p>
            <a:pPr marL="0" indent="0">
              <a:buNone/>
            </a:pPr>
            <a:r>
              <a:rPr lang="en-US" sz="980" dirty="0">
                <a:solidFill>
                  <a:srgbClr val="13202E"/>
                </a:solidFill>
                <a:latin typeface="Calibri" pitchFamily="34" charset="0"/>
                <a:ea typeface="Calibri" pitchFamily="34" charset="-122"/>
                <a:cs typeface="Calibri" pitchFamily="34" charset="-120"/>
              </a:rPr>
              <a:t>Values range only from -0.07 to +0.11, all pale on the map. eqpdays at +0.11 is the strongest individual predictor, still modest, confirming churn is multi-factorial and needs non-linear models like Random Forest or XGBoost.</a:t>
            </a:r>
            <a:endParaRPr lang="en-US" sz="980" dirty="0"/>
          </a:p>
        </p:txBody>
      </p:sp>
      <p:sp>
        <p:nvSpPr>
          <p:cNvPr id="14" name="Text 11"/>
          <p:cNvSpPr/>
          <p:nvPr/>
        </p:nvSpPr>
        <p:spPr>
          <a:xfrm>
            <a:off x="6675120" y="5358384"/>
            <a:ext cx="4754880" cy="292608"/>
          </a:xfrm>
          <a:prstGeom prst="rect">
            <a:avLst/>
          </a:prstGeom>
          <a:noFill/>
          <a:ln/>
        </p:spPr>
        <p:txBody>
          <a:bodyPr wrap="square" rtlCol="0" anchor="ctr"/>
          <a:lstStyle/>
          <a:p>
            <a:pPr marL="0" indent="0">
              <a:buNone/>
            </a:pPr>
            <a:r>
              <a:rPr lang="en-US" sz="1180" b="1" dirty="0">
                <a:solidFill>
                  <a:srgbClr val="0E7C7B"/>
                </a:solidFill>
                <a:latin typeface="Calibri" pitchFamily="34" charset="0"/>
                <a:ea typeface="Calibri" pitchFamily="34" charset="-122"/>
                <a:cs typeface="Calibri" pitchFamily="34" charset="-120"/>
              </a:rPr>
              <a:t>4. Billing has only a moderate link to usage</a:t>
            </a:r>
            <a:endParaRPr lang="en-US" sz="1180" dirty="0"/>
          </a:p>
        </p:txBody>
      </p:sp>
      <p:sp>
        <p:nvSpPr>
          <p:cNvPr id="15" name="Text 12"/>
          <p:cNvSpPr/>
          <p:nvPr/>
        </p:nvSpPr>
        <p:spPr>
          <a:xfrm>
            <a:off x="6675120" y="5660136"/>
            <a:ext cx="4754880" cy="896112"/>
          </a:xfrm>
          <a:prstGeom prst="rect">
            <a:avLst/>
          </a:prstGeom>
          <a:noFill/>
          <a:ln/>
        </p:spPr>
        <p:txBody>
          <a:bodyPr wrap="square" rtlCol="0" anchor="ctr"/>
          <a:lstStyle/>
          <a:p>
            <a:pPr marL="0" indent="0">
              <a:buNone/>
            </a:pPr>
            <a:r>
              <a:rPr lang="en-US" sz="980" dirty="0">
                <a:solidFill>
                  <a:srgbClr val="13202E"/>
                </a:solidFill>
                <a:latin typeface="Calibri" pitchFamily="34" charset="0"/>
                <a:ea typeface="Calibri" pitchFamily="34" charset="-122"/>
                <a:cs typeface="Calibri" pitchFamily="34" charset="-120"/>
              </a:rPr>
              <a:t>totmrc_Mean sits at 0.35–0.59 against usage features, lighter red than the usage block. Higher usage tends to mean a higher bill, but the link isn't strong: some customers pay more regardless of usage (e.g. premium or fixed plans).</a:t>
            </a:r>
            <a:endParaRPr lang="en-US" sz="980" dirty="0"/>
          </a:p>
        </p:txBody>
      </p:sp>
      <p:sp>
        <p:nvSpPr>
          <p:cNvPr id="16" name="Text 13"/>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17</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502920" y="594360"/>
            <a:ext cx="10515600" cy="777240"/>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Natural Groupings in Customer Behaviour</a:t>
            </a:r>
            <a:endParaRPr lang="en-US" sz="2800" dirty="0"/>
          </a:p>
        </p:txBody>
      </p:sp>
      <p:sp>
        <p:nvSpPr>
          <p:cNvPr id="4" name="Shape 2"/>
          <p:cNvSpPr/>
          <p:nvPr/>
        </p:nvSpPr>
        <p:spPr>
          <a:xfrm>
            <a:off x="502920" y="1737360"/>
            <a:ext cx="3474720" cy="3200400"/>
          </a:xfrm>
          <a:prstGeom prst="roundRect">
            <a:avLst>
              <a:gd name="adj" fmla="val 2286"/>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5" name="Shape 3"/>
          <p:cNvSpPr/>
          <p:nvPr/>
        </p:nvSpPr>
        <p:spPr>
          <a:xfrm>
            <a:off x="777240" y="2011680"/>
            <a:ext cx="457200" cy="457200"/>
          </a:xfrm>
          <a:prstGeom prst="ellipse">
            <a:avLst/>
          </a:prstGeom>
          <a:solidFill>
            <a:srgbClr val="0E7C7B"/>
          </a:solidFill>
          <a:ln/>
        </p:spPr>
        <p:txBody>
          <a:bodyPr/>
          <a:lstStyle/>
          <a:p>
            <a:endParaRPr lang="en-GB"/>
          </a:p>
        </p:txBody>
      </p:sp>
      <p:sp>
        <p:nvSpPr>
          <p:cNvPr id="6" name="Text 4"/>
          <p:cNvSpPr/>
          <p:nvPr/>
        </p:nvSpPr>
        <p:spPr>
          <a:xfrm>
            <a:off x="777240" y="2011680"/>
            <a:ext cx="457200" cy="4572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1</a:t>
            </a:r>
            <a:endParaRPr lang="en-US" sz="1800" dirty="0"/>
          </a:p>
        </p:txBody>
      </p:sp>
      <p:sp>
        <p:nvSpPr>
          <p:cNvPr id="7" name="Text 5"/>
          <p:cNvSpPr/>
          <p:nvPr/>
        </p:nvSpPr>
        <p:spPr>
          <a:xfrm>
            <a:off x="777240" y="2651760"/>
            <a:ext cx="2926080" cy="731520"/>
          </a:xfrm>
          <a:prstGeom prst="rect">
            <a:avLst/>
          </a:prstGeom>
          <a:noFill/>
          <a:ln/>
        </p:spPr>
        <p:txBody>
          <a:bodyPr wrap="square" rtlCol="0" anchor="ctr"/>
          <a:lstStyle/>
          <a:p>
            <a:pPr marL="0" indent="0">
              <a:buNone/>
            </a:pPr>
            <a:r>
              <a:rPr lang="en-US" sz="1450" b="1" dirty="0">
                <a:solidFill>
                  <a:srgbClr val="13202E"/>
                </a:solidFill>
                <a:latin typeface="Calibri" pitchFamily="34" charset="0"/>
                <a:ea typeface="Calibri" pitchFamily="34" charset="-122"/>
                <a:cs typeface="Calibri" pitchFamily="34" charset="-120"/>
              </a:rPr>
              <a:t>High-usage, low-tenure</a:t>
            </a:r>
            <a:endParaRPr lang="en-US" sz="1450" dirty="0"/>
          </a:p>
        </p:txBody>
      </p:sp>
      <p:sp>
        <p:nvSpPr>
          <p:cNvPr id="8" name="Text 6"/>
          <p:cNvSpPr/>
          <p:nvPr/>
        </p:nvSpPr>
        <p:spPr>
          <a:xfrm>
            <a:off x="777240" y="3337560"/>
            <a:ext cx="2926080" cy="1463040"/>
          </a:xfrm>
          <a:prstGeom prst="rect">
            <a:avLst/>
          </a:prstGeom>
          <a:noFill/>
          <a:ln/>
        </p:spPr>
        <p:txBody>
          <a:bodyPr wrap="square" rtlCol="0" anchor="ctr"/>
          <a:lstStyle/>
          <a:p>
            <a:pPr marL="0" indent="0">
              <a:buNone/>
            </a:pPr>
            <a:r>
              <a:rPr lang="en-US" sz="1150" dirty="0">
                <a:solidFill>
                  <a:srgbClr val="5B6B7F"/>
                </a:solidFill>
                <a:latin typeface="Calibri" pitchFamily="34" charset="0"/>
                <a:ea typeface="Calibri" pitchFamily="34" charset="-122"/>
                <a:cs typeface="Calibri" pitchFamily="34" charset="-120"/>
              </a:rPr>
              <a:t>Customers with high mou_Mean but low </a:t>
            </a:r>
            <a:r>
              <a:rPr lang="en-US" sz="1150" dirty="0" err="1">
                <a:solidFill>
                  <a:srgbClr val="5B6B7F"/>
                </a:solidFill>
                <a:latin typeface="Calibri" pitchFamily="34" charset="0"/>
                <a:ea typeface="Calibri" pitchFamily="34" charset="-122"/>
                <a:cs typeface="Calibri" pitchFamily="34" charset="-120"/>
              </a:rPr>
              <a:t>eqpdays</a:t>
            </a:r>
            <a:r>
              <a:rPr lang="en-US" sz="1150" dirty="0">
                <a:solidFill>
                  <a:srgbClr val="5B6B7F"/>
                </a:solidFill>
                <a:latin typeface="Calibri" pitchFamily="34" charset="0"/>
                <a:ea typeface="Calibri" pitchFamily="34" charset="-122"/>
                <a:cs typeface="Calibri" pitchFamily="34" charset="-120"/>
              </a:rPr>
              <a:t>, recently equipped, heavy users. Lower churn risk; this segment is engaged and getting value from the network.</a:t>
            </a:r>
            <a:endParaRPr lang="en-US" sz="1150" dirty="0"/>
          </a:p>
        </p:txBody>
      </p:sp>
      <p:sp>
        <p:nvSpPr>
          <p:cNvPr id="9" name="Shape 7"/>
          <p:cNvSpPr/>
          <p:nvPr/>
        </p:nvSpPr>
        <p:spPr>
          <a:xfrm>
            <a:off x="4343400" y="1737360"/>
            <a:ext cx="3474720" cy="3200400"/>
          </a:xfrm>
          <a:prstGeom prst="roundRect">
            <a:avLst>
              <a:gd name="adj" fmla="val 2286"/>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10" name="Shape 8"/>
          <p:cNvSpPr/>
          <p:nvPr/>
        </p:nvSpPr>
        <p:spPr>
          <a:xfrm>
            <a:off x="4617720" y="2011680"/>
            <a:ext cx="457200" cy="457200"/>
          </a:xfrm>
          <a:prstGeom prst="ellipse">
            <a:avLst/>
          </a:prstGeom>
          <a:solidFill>
            <a:srgbClr val="E2543B"/>
          </a:solidFill>
          <a:ln/>
        </p:spPr>
        <p:txBody>
          <a:bodyPr/>
          <a:lstStyle/>
          <a:p>
            <a:endParaRPr lang="en-GB"/>
          </a:p>
        </p:txBody>
      </p:sp>
      <p:sp>
        <p:nvSpPr>
          <p:cNvPr id="11" name="Text 9"/>
          <p:cNvSpPr/>
          <p:nvPr/>
        </p:nvSpPr>
        <p:spPr>
          <a:xfrm>
            <a:off x="4617720" y="2011680"/>
            <a:ext cx="457200" cy="4572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12" name="Text 10"/>
          <p:cNvSpPr/>
          <p:nvPr/>
        </p:nvSpPr>
        <p:spPr>
          <a:xfrm>
            <a:off x="4617720" y="2651760"/>
            <a:ext cx="2926080" cy="731520"/>
          </a:xfrm>
          <a:prstGeom prst="rect">
            <a:avLst/>
          </a:prstGeom>
          <a:noFill/>
          <a:ln/>
        </p:spPr>
        <p:txBody>
          <a:bodyPr wrap="square" rtlCol="0" anchor="ctr"/>
          <a:lstStyle/>
          <a:p>
            <a:pPr marL="0" indent="0">
              <a:buNone/>
            </a:pPr>
            <a:r>
              <a:rPr lang="en-US" sz="1450" b="1" dirty="0">
                <a:solidFill>
                  <a:srgbClr val="13202E"/>
                </a:solidFill>
                <a:latin typeface="Calibri" pitchFamily="34" charset="0"/>
                <a:ea typeface="Calibri" pitchFamily="34" charset="-122"/>
                <a:cs typeface="Calibri" pitchFamily="34" charset="-120"/>
              </a:rPr>
              <a:t>Low-usage, long-tenure</a:t>
            </a:r>
            <a:endParaRPr lang="en-US" sz="1450" dirty="0"/>
          </a:p>
        </p:txBody>
      </p:sp>
      <p:sp>
        <p:nvSpPr>
          <p:cNvPr id="13" name="Text 11"/>
          <p:cNvSpPr/>
          <p:nvPr/>
        </p:nvSpPr>
        <p:spPr>
          <a:xfrm>
            <a:off x="4617720" y="3337560"/>
            <a:ext cx="2926080" cy="1463040"/>
          </a:xfrm>
          <a:prstGeom prst="rect">
            <a:avLst/>
          </a:prstGeom>
          <a:noFill/>
          <a:ln/>
        </p:spPr>
        <p:txBody>
          <a:bodyPr wrap="square" rtlCol="0" anchor="ctr"/>
          <a:lstStyle/>
          <a:p>
            <a:pPr marL="0" indent="0">
              <a:buNone/>
            </a:pPr>
            <a:r>
              <a:rPr lang="en-US" sz="1150" dirty="0">
                <a:solidFill>
                  <a:srgbClr val="5B6B7F"/>
                </a:solidFill>
                <a:latin typeface="Calibri" pitchFamily="34" charset="0"/>
                <a:ea typeface="Calibri" pitchFamily="34" charset="-122"/>
                <a:cs typeface="Calibri" pitchFamily="34" charset="-120"/>
              </a:rPr>
              <a:t>High eqpdays paired with low usage metrics. Equipment is ageing, and engagement is fading, the profile most associated with elevated churn risk.</a:t>
            </a:r>
            <a:endParaRPr lang="en-US" sz="1150" dirty="0"/>
          </a:p>
        </p:txBody>
      </p:sp>
      <p:sp>
        <p:nvSpPr>
          <p:cNvPr id="14" name="Shape 12"/>
          <p:cNvSpPr/>
          <p:nvPr/>
        </p:nvSpPr>
        <p:spPr>
          <a:xfrm>
            <a:off x="8183880" y="1737360"/>
            <a:ext cx="3474720" cy="3200400"/>
          </a:xfrm>
          <a:prstGeom prst="roundRect">
            <a:avLst>
              <a:gd name="adj" fmla="val 2286"/>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15" name="Shape 13"/>
          <p:cNvSpPr/>
          <p:nvPr/>
        </p:nvSpPr>
        <p:spPr>
          <a:xfrm>
            <a:off x="8458200" y="2011680"/>
            <a:ext cx="457200" cy="457200"/>
          </a:xfrm>
          <a:prstGeom prst="ellipse">
            <a:avLst/>
          </a:prstGeom>
          <a:solidFill>
            <a:srgbClr val="0E7C7B"/>
          </a:solidFill>
          <a:ln/>
        </p:spPr>
        <p:txBody>
          <a:bodyPr/>
          <a:lstStyle/>
          <a:p>
            <a:endParaRPr lang="en-GB"/>
          </a:p>
        </p:txBody>
      </p:sp>
      <p:sp>
        <p:nvSpPr>
          <p:cNvPr id="16" name="Text 14"/>
          <p:cNvSpPr/>
          <p:nvPr/>
        </p:nvSpPr>
        <p:spPr>
          <a:xfrm>
            <a:off x="8458200" y="2011680"/>
            <a:ext cx="457200" cy="4572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3</a:t>
            </a:r>
            <a:endParaRPr lang="en-US" sz="1800" dirty="0"/>
          </a:p>
        </p:txBody>
      </p:sp>
      <p:sp>
        <p:nvSpPr>
          <p:cNvPr id="17" name="Text 15"/>
          <p:cNvSpPr/>
          <p:nvPr/>
        </p:nvSpPr>
        <p:spPr>
          <a:xfrm>
            <a:off x="8458200" y="2651760"/>
            <a:ext cx="2926080" cy="731520"/>
          </a:xfrm>
          <a:prstGeom prst="rect">
            <a:avLst/>
          </a:prstGeom>
          <a:noFill/>
          <a:ln/>
        </p:spPr>
        <p:txBody>
          <a:bodyPr wrap="square" rtlCol="0" anchor="ctr"/>
          <a:lstStyle/>
          <a:p>
            <a:pPr marL="0" indent="0">
              <a:buNone/>
            </a:pPr>
            <a:r>
              <a:rPr lang="en-US" sz="1450" b="1" dirty="0">
                <a:solidFill>
                  <a:srgbClr val="13202E"/>
                </a:solidFill>
                <a:latin typeface="Calibri" pitchFamily="34" charset="0"/>
                <a:ea typeface="Calibri" pitchFamily="34" charset="-122"/>
                <a:cs typeface="Calibri" pitchFamily="34" charset="-120"/>
              </a:rPr>
              <a:t>High-revenue, moderate-usage</a:t>
            </a:r>
            <a:endParaRPr lang="en-US" sz="1450" dirty="0"/>
          </a:p>
        </p:txBody>
      </p:sp>
      <p:sp>
        <p:nvSpPr>
          <p:cNvPr id="18" name="Text 16"/>
          <p:cNvSpPr/>
          <p:nvPr/>
        </p:nvSpPr>
        <p:spPr>
          <a:xfrm>
            <a:off x="8458200" y="3337560"/>
            <a:ext cx="2926080" cy="1463040"/>
          </a:xfrm>
          <a:prstGeom prst="rect">
            <a:avLst/>
          </a:prstGeom>
          <a:noFill/>
          <a:ln/>
        </p:spPr>
        <p:txBody>
          <a:bodyPr wrap="square" rtlCol="0" anchor="ctr"/>
          <a:lstStyle/>
          <a:p>
            <a:pPr marL="0" indent="0">
              <a:buNone/>
            </a:pPr>
            <a:r>
              <a:rPr lang="en-US" sz="1150" dirty="0">
                <a:solidFill>
                  <a:srgbClr val="5B6B7F"/>
                </a:solidFill>
                <a:latin typeface="Calibri" pitchFamily="34" charset="0"/>
                <a:ea typeface="Calibri" pitchFamily="34" charset="-122"/>
                <a:cs typeface="Calibri" pitchFamily="34" charset="-120"/>
              </a:rPr>
              <a:t>Strong totmrc_Mean without proportionally high usage, value-conscious customers on premium plans; price sensitivity is the watch-point, not usage.</a:t>
            </a:r>
            <a:endParaRPr lang="en-US" sz="1150" dirty="0"/>
          </a:p>
        </p:txBody>
      </p:sp>
      <p:sp>
        <p:nvSpPr>
          <p:cNvPr id="19" name="Shape 17"/>
          <p:cNvSpPr/>
          <p:nvPr/>
        </p:nvSpPr>
        <p:spPr>
          <a:xfrm>
            <a:off x="502920" y="5166360"/>
            <a:ext cx="11155680" cy="1234440"/>
          </a:xfrm>
          <a:prstGeom prst="roundRect">
            <a:avLst>
              <a:gd name="adj" fmla="val 5926"/>
            </a:avLst>
          </a:prstGeom>
          <a:solidFill>
            <a:srgbClr val="0B1F3A"/>
          </a:solidFill>
          <a:ln/>
        </p:spPr>
        <p:txBody>
          <a:bodyPr/>
          <a:lstStyle/>
          <a:p>
            <a:endParaRPr lang="en-GB"/>
          </a:p>
        </p:txBody>
      </p:sp>
      <p:sp>
        <p:nvSpPr>
          <p:cNvPr id="20" name="Text 18"/>
          <p:cNvSpPr/>
          <p:nvPr/>
        </p:nvSpPr>
        <p:spPr>
          <a:xfrm>
            <a:off x="777240" y="5303520"/>
            <a:ext cx="10607040" cy="960120"/>
          </a:xfrm>
          <a:prstGeom prst="rect">
            <a:avLst/>
          </a:prstGeom>
          <a:noFill/>
          <a:ln/>
        </p:spPr>
        <p:txBody>
          <a:bodyPr wrap="square" rtlCol="0" anchor="ctr"/>
          <a:lstStyle/>
          <a:p>
            <a:pPr marL="0" indent="0">
              <a:buNone/>
            </a:pPr>
            <a:r>
              <a:rPr lang="en-US" sz="1400" b="1" dirty="0">
                <a:solidFill>
                  <a:srgbClr val="4FD1C5"/>
                </a:solidFill>
                <a:latin typeface="Calibri" pitchFamily="34" charset="0"/>
                <a:ea typeface="Calibri" pitchFamily="34" charset="-122"/>
                <a:cs typeface="Calibri" pitchFamily="34" charset="-120"/>
              </a:rPr>
              <a:t>Segmentation insight:  </a:t>
            </a:r>
            <a:r>
              <a:rPr lang="en-US" sz="1200" dirty="0">
                <a:solidFill>
                  <a:srgbClr val="E8EEF3"/>
                </a:solidFill>
                <a:latin typeface="Calibri" pitchFamily="34" charset="0"/>
                <a:ea typeface="Calibri" pitchFamily="34" charset="-122"/>
                <a:cs typeface="Calibri" pitchFamily="34" charset="-120"/>
              </a:rPr>
              <a:t>Combining eqpdays with usage intensity (mou_Mean) reveals risk segments that neither variable alone exposes, confirming that multivariate analysis, not single-feature correlation, is needed to identify at-risk customers. This mirrors the clustering-based approach used in recent telecom churn ensemble models [8], which similarly group customers before classification to improve prediction accuracy.</a:t>
            </a:r>
            <a:endParaRPr lang="en-US" sz="1200" dirty="0"/>
          </a:p>
        </p:txBody>
      </p:sp>
      <p:sp>
        <p:nvSpPr>
          <p:cNvPr id="21" name="Text 19"/>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18</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502920" y="594359"/>
            <a:ext cx="10515600" cy="758579"/>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Limitations &amp; Alternative Approaches</a:t>
            </a:r>
            <a:endParaRPr lang="en-US" sz="2800" dirty="0"/>
          </a:p>
        </p:txBody>
      </p:sp>
      <p:sp>
        <p:nvSpPr>
          <p:cNvPr id="4" name="Shape 2"/>
          <p:cNvSpPr/>
          <p:nvPr/>
        </p:nvSpPr>
        <p:spPr>
          <a:xfrm>
            <a:off x="502920" y="1737360"/>
            <a:ext cx="5394960" cy="1920240"/>
          </a:xfrm>
          <a:prstGeom prst="roundRect">
            <a:avLst>
              <a:gd name="adj" fmla="val 3810"/>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5" name="Text 3"/>
          <p:cNvSpPr/>
          <p:nvPr/>
        </p:nvSpPr>
        <p:spPr>
          <a:xfrm>
            <a:off x="777240" y="1901952"/>
            <a:ext cx="4846320" cy="502920"/>
          </a:xfrm>
          <a:prstGeom prst="rect">
            <a:avLst/>
          </a:prstGeom>
          <a:noFill/>
          <a:ln/>
        </p:spPr>
        <p:txBody>
          <a:bodyPr wrap="square" rtlCol="0" anchor="ctr"/>
          <a:lstStyle/>
          <a:p>
            <a:pPr marL="0" indent="0">
              <a:buNone/>
            </a:pPr>
            <a:r>
              <a:rPr lang="en-US" sz="1400" b="1" dirty="0">
                <a:solidFill>
                  <a:srgbClr val="13202E"/>
                </a:solidFill>
                <a:latin typeface="Calibri" pitchFamily="34" charset="0"/>
                <a:ea typeface="Calibri" pitchFamily="34" charset="-122"/>
                <a:cs typeface="Calibri" pitchFamily="34" charset="-120"/>
              </a:rPr>
              <a:t>Filter-based selection missed redundancy</a:t>
            </a:r>
            <a:endParaRPr lang="en-US" sz="1400" dirty="0"/>
          </a:p>
        </p:txBody>
      </p:sp>
      <p:sp>
        <p:nvSpPr>
          <p:cNvPr id="6" name="Text 4"/>
          <p:cNvSpPr/>
          <p:nvPr/>
        </p:nvSpPr>
        <p:spPr>
          <a:xfrm>
            <a:off x="777240" y="2395728"/>
            <a:ext cx="4846320" cy="1188720"/>
          </a:xfrm>
          <a:prstGeom prst="rect">
            <a:avLst/>
          </a:prstGeom>
          <a:noFill/>
          <a:ln/>
        </p:spPr>
        <p:txBody>
          <a:bodyPr wrap="square" rtlCol="0" anchor="ctr"/>
          <a:lstStyle/>
          <a:p>
            <a:pPr marL="0" indent="0">
              <a:buNone/>
            </a:pPr>
            <a:r>
              <a:rPr lang="en-US" sz="1080" dirty="0">
                <a:solidFill>
                  <a:srgbClr val="5B6B7F"/>
                </a:solidFill>
                <a:latin typeface="Calibri" pitchFamily="34" charset="0"/>
                <a:ea typeface="Calibri" pitchFamily="34" charset="-122"/>
                <a:cs typeface="Calibri" pitchFamily="34" charset="-120"/>
              </a:rPr>
              <a:t>SelectKBest/ANOVA evaluates each feature in isolation [4], so it could not detect that several of the top-30 features (mou_Mean, avg3mou, avg6mou) are themselves correlated at 0.93–0.98. A correlation filter or a wrapper/embedded method (e.g. Recursive Feature Elimination, Lasso) would more directly penalise redundancy.</a:t>
            </a:r>
            <a:endParaRPr lang="en-US" sz="1080" dirty="0"/>
          </a:p>
        </p:txBody>
      </p:sp>
      <p:sp>
        <p:nvSpPr>
          <p:cNvPr id="7" name="Shape 5"/>
          <p:cNvSpPr/>
          <p:nvPr/>
        </p:nvSpPr>
        <p:spPr>
          <a:xfrm>
            <a:off x="6263640" y="1737360"/>
            <a:ext cx="5394960" cy="1920240"/>
          </a:xfrm>
          <a:prstGeom prst="roundRect">
            <a:avLst>
              <a:gd name="adj" fmla="val 3810"/>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8" name="Text 6"/>
          <p:cNvSpPr/>
          <p:nvPr/>
        </p:nvSpPr>
        <p:spPr>
          <a:xfrm>
            <a:off x="6537960" y="1901952"/>
            <a:ext cx="4846320" cy="502920"/>
          </a:xfrm>
          <a:prstGeom prst="rect">
            <a:avLst/>
          </a:prstGeom>
          <a:noFill/>
          <a:ln/>
        </p:spPr>
        <p:txBody>
          <a:bodyPr wrap="square" rtlCol="0" anchor="ctr"/>
          <a:lstStyle/>
          <a:p>
            <a:pPr marL="0" indent="0">
              <a:buNone/>
            </a:pPr>
            <a:r>
              <a:rPr lang="en-US" sz="1400" b="1" dirty="0">
                <a:solidFill>
                  <a:srgbClr val="13202E"/>
                </a:solidFill>
                <a:latin typeface="Calibri" pitchFamily="34" charset="0"/>
                <a:ea typeface="Calibri" pitchFamily="34" charset="-122"/>
                <a:cs typeface="Calibri" pitchFamily="34" charset="-120"/>
              </a:rPr>
              <a:t>Synthetic SMOTE samples are not real customers</a:t>
            </a:r>
            <a:endParaRPr lang="en-US" sz="1400" dirty="0"/>
          </a:p>
        </p:txBody>
      </p:sp>
      <p:sp>
        <p:nvSpPr>
          <p:cNvPr id="9" name="Text 7"/>
          <p:cNvSpPr/>
          <p:nvPr/>
        </p:nvSpPr>
        <p:spPr>
          <a:xfrm>
            <a:off x="6537960" y="2395728"/>
            <a:ext cx="4846320" cy="1188720"/>
          </a:xfrm>
          <a:prstGeom prst="rect">
            <a:avLst/>
          </a:prstGeom>
          <a:noFill/>
          <a:ln/>
        </p:spPr>
        <p:txBody>
          <a:bodyPr wrap="square" rtlCol="0" anchor="ctr"/>
          <a:lstStyle/>
          <a:p>
            <a:pPr marL="0" indent="0">
              <a:buNone/>
            </a:pPr>
            <a:r>
              <a:rPr lang="en-US" sz="1080" dirty="0">
                <a:solidFill>
                  <a:srgbClr val="5B6B7F"/>
                </a:solidFill>
                <a:latin typeface="Calibri" pitchFamily="34" charset="0"/>
                <a:ea typeface="Calibri" pitchFamily="34" charset="-122"/>
                <a:cs typeface="Calibri" pitchFamily="34" charset="-120"/>
              </a:rPr>
              <a:t>Because the raw classes were already near-balanced, SMOTE's main value here is methodological robustness rather than correcting a severe imbalance. Elreedy et al. [5] show that synthetic points are linear interpolations between neighbours and need not reproduce the true minority-class distribution, a risk worth validating against a held-out untouched test set.</a:t>
            </a:r>
            <a:endParaRPr lang="en-US" sz="1080" dirty="0"/>
          </a:p>
        </p:txBody>
      </p:sp>
      <p:sp>
        <p:nvSpPr>
          <p:cNvPr id="10" name="Shape 8"/>
          <p:cNvSpPr/>
          <p:nvPr/>
        </p:nvSpPr>
        <p:spPr>
          <a:xfrm>
            <a:off x="502920" y="3886200"/>
            <a:ext cx="5394960" cy="1920240"/>
          </a:xfrm>
          <a:prstGeom prst="roundRect">
            <a:avLst>
              <a:gd name="adj" fmla="val 3810"/>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11" name="Text 9"/>
          <p:cNvSpPr/>
          <p:nvPr/>
        </p:nvSpPr>
        <p:spPr>
          <a:xfrm>
            <a:off x="777240" y="4050792"/>
            <a:ext cx="4846320" cy="502920"/>
          </a:xfrm>
          <a:prstGeom prst="rect">
            <a:avLst/>
          </a:prstGeom>
          <a:noFill/>
          <a:ln/>
        </p:spPr>
        <p:txBody>
          <a:bodyPr wrap="square" rtlCol="0" anchor="ctr"/>
          <a:lstStyle/>
          <a:p>
            <a:pPr marL="0" indent="0">
              <a:buNone/>
            </a:pPr>
            <a:r>
              <a:rPr lang="en-US" sz="1400" b="1" dirty="0">
                <a:solidFill>
                  <a:srgbClr val="13202E"/>
                </a:solidFill>
                <a:latin typeface="Calibri" pitchFamily="34" charset="0"/>
                <a:ea typeface="Calibri" pitchFamily="34" charset="-122"/>
                <a:cs typeface="Calibri" pitchFamily="34" charset="-120"/>
              </a:rPr>
              <a:t>Cross-sectional, not time-series, data</a:t>
            </a:r>
            <a:endParaRPr lang="en-US" sz="1400" dirty="0"/>
          </a:p>
        </p:txBody>
      </p:sp>
      <p:sp>
        <p:nvSpPr>
          <p:cNvPr id="12" name="Text 10"/>
          <p:cNvSpPr/>
          <p:nvPr/>
        </p:nvSpPr>
        <p:spPr>
          <a:xfrm>
            <a:off x="777240" y="4544568"/>
            <a:ext cx="4846320" cy="1188720"/>
          </a:xfrm>
          <a:prstGeom prst="rect">
            <a:avLst/>
          </a:prstGeom>
          <a:noFill/>
          <a:ln/>
        </p:spPr>
        <p:txBody>
          <a:bodyPr wrap="square" rtlCol="0" anchor="ctr"/>
          <a:lstStyle/>
          <a:p>
            <a:pPr marL="0" indent="0">
              <a:buNone/>
            </a:pPr>
            <a:r>
              <a:rPr lang="en-US" sz="1080" dirty="0">
                <a:solidFill>
                  <a:srgbClr val="5B6B7F"/>
                </a:solidFill>
                <a:latin typeface="Calibri" pitchFamily="34" charset="0"/>
                <a:ea typeface="Calibri" pitchFamily="34" charset="-122"/>
                <a:cs typeface="Calibri" pitchFamily="34" charset="-120"/>
              </a:rPr>
              <a:t>The dataset is a single snapshot. It cannot capture trends such as a customer's usage declining over recent months, which published churn studies identify as a stronger signal than any static feature [6].</a:t>
            </a:r>
            <a:endParaRPr lang="en-US" sz="1080" dirty="0"/>
          </a:p>
        </p:txBody>
      </p:sp>
      <p:sp>
        <p:nvSpPr>
          <p:cNvPr id="13" name="Shape 11"/>
          <p:cNvSpPr/>
          <p:nvPr/>
        </p:nvSpPr>
        <p:spPr>
          <a:xfrm>
            <a:off x="6263640" y="3886200"/>
            <a:ext cx="5394960" cy="1920240"/>
          </a:xfrm>
          <a:prstGeom prst="roundRect">
            <a:avLst>
              <a:gd name="adj" fmla="val 3810"/>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14" name="Text 12"/>
          <p:cNvSpPr/>
          <p:nvPr/>
        </p:nvSpPr>
        <p:spPr>
          <a:xfrm>
            <a:off x="6537960" y="4050792"/>
            <a:ext cx="4846320" cy="502920"/>
          </a:xfrm>
          <a:prstGeom prst="rect">
            <a:avLst/>
          </a:prstGeom>
          <a:noFill/>
          <a:ln/>
        </p:spPr>
        <p:txBody>
          <a:bodyPr wrap="square" rtlCol="0" anchor="ctr"/>
          <a:lstStyle/>
          <a:p>
            <a:pPr marL="0" indent="0">
              <a:buNone/>
            </a:pPr>
            <a:r>
              <a:rPr lang="en-US" sz="1400" b="1" dirty="0">
                <a:solidFill>
                  <a:srgbClr val="13202E"/>
                </a:solidFill>
                <a:latin typeface="Calibri" pitchFamily="34" charset="0"/>
                <a:ea typeface="Calibri" pitchFamily="34" charset="-122"/>
                <a:cs typeface="Calibri" pitchFamily="34" charset="-120"/>
              </a:rPr>
              <a:t>Correlation does not establish causation</a:t>
            </a:r>
            <a:endParaRPr lang="en-US" sz="1400" dirty="0"/>
          </a:p>
        </p:txBody>
      </p:sp>
      <p:sp>
        <p:nvSpPr>
          <p:cNvPr id="15" name="Text 13"/>
          <p:cNvSpPr/>
          <p:nvPr/>
        </p:nvSpPr>
        <p:spPr>
          <a:xfrm>
            <a:off x="6537960" y="4544568"/>
            <a:ext cx="4846320" cy="1188720"/>
          </a:xfrm>
          <a:prstGeom prst="rect">
            <a:avLst/>
          </a:prstGeom>
          <a:noFill/>
          <a:ln/>
        </p:spPr>
        <p:txBody>
          <a:bodyPr wrap="square" rtlCol="0" anchor="ctr"/>
          <a:lstStyle/>
          <a:p>
            <a:pPr marL="0" indent="0">
              <a:buNone/>
            </a:pPr>
            <a:r>
              <a:rPr lang="en-US" sz="1080" dirty="0">
                <a:solidFill>
                  <a:srgbClr val="5B6B7F"/>
                </a:solidFill>
                <a:latin typeface="Calibri" pitchFamily="34" charset="0"/>
                <a:ea typeface="Calibri" pitchFamily="34" charset="-122"/>
                <a:cs typeface="Calibri" pitchFamily="34" charset="-120"/>
              </a:rPr>
              <a:t>The heatmap shows that </a:t>
            </a:r>
            <a:r>
              <a:rPr lang="en-US" sz="1080" dirty="0" err="1">
                <a:solidFill>
                  <a:srgbClr val="5B6B7F"/>
                </a:solidFill>
                <a:latin typeface="Calibri" pitchFamily="34" charset="0"/>
                <a:ea typeface="Calibri" pitchFamily="34" charset="-122"/>
                <a:cs typeface="Calibri" pitchFamily="34" charset="-120"/>
              </a:rPr>
              <a:t>eqpdays</a:t>
            </a:r>
            <a:r>
              <a:rPr lang="en-US" sz="1080" dirty="0">
                <a:solidFill>
                  <a:srgbClr val="5B6B7F"/>
                </a:solidFill>
                <a:latin typeface="Calibri" pitchFamily="34" charset="0"/>
                <a:ea typeface="Calibri" pitchFamily="34" charset="-122"/>
                <a:cs typeface="Calibri" pitchFamily="34" charset="-120"/>
              </a:rPr>
              <a:t> is associated with churn, but correlation analysis assumes a linear relationship and cannot confirm that ageing equipment causes disengagement [7]. A controlled or causal inference approach would be needed to confirm this.</a:t>
            </a:r>
            <a:endParaRPr lang="en-US" sz="1080" dirty="0"/>
          </a:p>
        </p:txBody>
      </p:sp>
      <p:sp>
        <p:nvSpPr>
          <p:cNvPr id="16" name="Text 14"/>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19</a:t>
            </a:r>
            <a:endParaRPr lang="en-US" sz="1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777240" y="578155"/>
            <a:ext cx="10515600" cy="798653"/>
          </a:xfrm>
          <a:prstGeom prst="rect">
            <a:avLst/>
          </a:prstGeom>
          <a:solidFill>
            <a:schemeClr val="tx2">
              <a:lumMod val="40000"/>
              <a:lumOff val="60000"/>
            </a:schemeClr>
          </a:solidFill>
          <a:ln/>
        </p:spPr>
        <p:txBody>
          <a:bodyPr wrap="square" rtlCol="0" anchor="ctr"/>
          <a:lstStyle/>
          <a:p>
            <a:pPr algn="ctr"/>
            <a:endParaRPr lang="en-US" sz="2800" b="1" dirty="0">
              <a:solidFill>
                <a:srgbClr val="13202E"/>
              </a:solidFill>
              <a:latin typeface="Calibri" pitchFamily="34" charset="0"/>
              <a:ea typeface="Calibri" pitchFamily="34" charset="-122"/>
              <a:cs typeface="Calibri" pitchFamily="34" charset="-120"/>
            </a:endParaRPr>
          </a:p>
          <a:p>
            <a:pPr algn="ctr"/>
            <a:r>
              <a:rPr lang="en-US" sz="3600" b="1" dirty="0">
                <a:solidFill>
                  <a:srgbClr val="13202E"/>
                </a:solidFill>
                <a:latin typeface="Calibri" pitchFamily="34" charset="0"/>
                <a:ea typeface="Calibri" pitchFamily="34" charset="-122"/>
                <a:cs typeface="Calibri" pitchFamily="34" charset="-120"/>
              </a:rPr>
              <a:t>Executive Summary</a:t>
            </a:r>
            <a:endParaRPr lang="en-US" sz="3600" dirty="0"/>
          </a:p>
          <a:p>
            <a:pPr marL="0" indent="0" algn="ctr">
              <a:buNone/>
            </a:pPr>
            <a:endParaRPr lang="en-US" sz="2800" dirty="0"/>
          </a:p>
        </p:txBody>
      </p:sp>
      <p:sp>
        <p:nvSpPr>
          <p:cNvPr id="4" name="Shape 2"/>
          <p:cNvSpPr/>
          <p:nvPr/>
        </p:nvSpPr>
        <p:spPr>
          <a:xfrm>
            <a:off x="502920" y="1783080"/>
            <a:ext cx="5394960" cy="1874520"/>
          </a:xfrm>
          <a:prstGeom prst="roundRect">
            <a:avLst>
              <a:gd name="adj" fmla="val 3902"/>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5" name="Text 3"/>
          <p:cNvSpPr/>
          <p:nvPr/>
        </p:nvSpPr>
        <p:spPr>
          <a:xfrm>
            <a:off x="777240" y="1965960"/>
            <a:ext cx="1463040" cy="822960"/>
          </a:xfrm>
          <a:prstGeom prst="rect">
            <a:avLst/>
          </a:prstGeom>
          <a:noFill/>
          <a:ln/>
        </p:spPr>
        <p:txBody>
          <a:bodyPr wrap="square" rtlCol="0" anchor="ctr"/>
          <a:lstStyle/>
          <a:p>
            <a:pPr marL="0" indent="0">
              <a:buNone/>
            </a:pPr>
            <a:r>
              <a:rPr lang="en-US" sz="2600" b="1" dirty="0">
                <a:solidFill>
                  <a:srgbClr val="0E7C7B"/>
                </a:solidFill>
                <a:latin typeface="Cambria" pitchFamily="34" charset="0"/>
                <a:ea typeface="Cambria" pitchFamily="34" charset="-122"/>
                <a:cs typeface="Cambria" pitchFamily="34" charset="-120"/>
              </a:rPr>
              <a:t>100K</a:t>
            </a:r>
            <a:endParaRPr lang="en-US" sz="2600" dirty="0"/>
          </a:p>
        </p:txBody>
      </p:sp>
      <p:sp>
        <p:nvSpPr>
          <p:cNvPr id="6" name="Text 4"/>
          <p:cNvSpPr/>
          <p:nvPr/>
        </p:nvSpPr>
        <p:spPr>
          <a:xfrm>
            <a:off x="777240" y="2743200"/>
            <a:ext cx="4846320" cy="365760"/>
          </a:xfrm>
          <a:prstGeom prst="rect">
            <a:avLst/>
          </a:prstGeom>
          <a:noFill/>
          <a:ln/>
        </p:spPr>
        <p:txBody>
          <a:bodyPr wrap="square" rtlCol="0" anchor="ctr"/>
          <a:lstStyle/>
          <a:p>
            <a:pPr marL="0" indent="0">
              <a:buNone/>
            </a:pPr>
            <a:r>
              <a:rPr lang="en-US" sz="1400" b="1" dirty="0">
                <a:solidFill>
                  <a:srgbClr val="13202E"/>
                </a:solidFill>
                <a:latin typeface="Calibri" pitchFamily="34" charset="0"/>
                <a:ea typeface="Calibri" pitchFamily="34" charset="-122"/>
                <a:cs typeface="Calibri" pitchFamily="34" charset="-120"/>
              </a:rPr>
              <a:t>Clean, balanced foundation</a:t>
            </a:r>
            <a:endParaRPr lang="en-US" sz="1400" dirty="0"/>
          </a:p>
        </p:txBody>
      </p:sp>
      <p:sp>
        <p:nvSpPr>
          <p:cNvPr id="7" name="Text 5"/>
          <p:cNvSpPr/>
          <p:nvPr/>
        </p:nvSpPr>
        <p:spPr>
          <a:xfrm>
            <a:off x="777240" y="3081528"/>
            <a:ext cx="4846320" cy="502920"/>
          </a:xfrm>
          <a:prstGeom prst="rect">
            <a:avLst/>
          </a:prstGeom>
          <a:noFill/>
          <a:ln/>
        </p:spPr>
        <p:txBody>
          <a:bodyPr wrap="square" rtlCol="0" anchor="ctr"/>
          <a:lstStyle/>
          <a:p>
            <a:pPr marL="0" indent="0">
              <a:buNone/>
            </a:pPr>
            <a:r>
              <a:rPr lang="en-US" sz="1050" dirty="0">
                <a:solidFill>
                  <a:srgbClr val="5B6B7F"/>
                </a:solidFill>
                <a:latin typeface="Calibri" pitchFamily="34" charset="0"/>
                <a:ea typeface="Calibri" pitchFamily="34" charset="-122"/>
                <a:cs typeface="Calibri" pitchFamily="34" charset="-120"/>
              </a:rPr>
              <a:t>100,000 records, fully cleaned and imputed, with churn split almost evenly (49.6% churned), a reliable base for analysis and modelling.</a:t>
            </a:r>
            <a:endParaRPr lang="en-US" sz="1050" dirty="0"/>
          </a:p>
        </p:txBody>
      </p:sp>
      <p:sp>
        <p:nvSpPr>
          <p:cNvPr id="8" name="Shape 6"/>
          <p:cNvSpPr/>
          <p:nvPr/>
        </p:nvSpPr>
        <p:spPr>
          <a:xfrm>
            <a:off x="6263640" y="1783080"/>
            <a:ext cx="5394960" cy="1874520"/>
          </a:xfrm>
          <a:prstGeom prst="roundRect">
            <a:avLst>
              <a:gd name="adj" fmla="val 3902"/>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9" name="Text 7"/>
          <p:cNvSpPr/>
          <p:nvPr/>
        </p:nvSpPr>
        <p:spPr>
          <a:xfrm>
            <a:off x="6537960" y="1965960"/>
            <a:ext cx="1463040" cy="822960"/>
          </a:xfrm>
          <a:prstGeom prst="rect">
            <a:avLst/>
          </a:prstGeom>
          <a:noFill/>
          <a:ln/>
        </p:spPr>
        <p:txBody>
          <a:bodyPr wrap="square" rtlCol="0" anchor="ctr"/>
          <a:lstStyle/>
          <a:p>
            <a:pPr marL="0" indent="0">
              <a:buNone/>
            </a:pPr>
            <a:r>
              <a:rPr lang="en-US" sz="2600" b="1" dirty="0">
                <a:solidFill>
                  <a:srgbClr val="0E7C7B"/>
                </a:solidFill>
                <a:latin typeface="Cambria" pitchFamily="34" charset="0"/>
                <a:ea typeface="Cambria" pitchFamily="34" charset="-122"/>
                <a:cs typeface="Cambria" pitchFamily="34" charset="-120"/>
              </a:rPr>
              <a:t>#1</a:t>
            </a:r>
            <a:endParaRPr lang="en-US" sz="2600" dirty="0"/>
          </a:p>
        </p:txBody>
      </p:sp>
      <p:sp>
        <p:nvSpPr>
          <p:cNvPr id="10" name="Text 8"/>
          <p:cNvSpPr/>
          <p:nvPr/>
        </p:nvSpPr>
        <p:spPr>
          <a:xfrm>
            <a:off x="6537960" y="2743200"/>
            <a:ext cx="4846320" cy="365760"/>
          </a:xfrm>
          <a:prstGeom prst="rect">
            <a:avLst/>
          </a:prstGeom>
          <a:noFill/>
          <a:ln/>
        </p:spPr>
        <p:txBody>
          <a:bodyPr wrap="square" rtlCol="0" anchor="ctr"/>
          <a:lstStyle/>
          <a:p>
            <a:pPr marL="0" indent="0">
              <a:buNone/>
            </a:pPr>
            <a:r>
              <a:rPr lang="en-US" sz="1400" b="1" dirty="0">
                <a:solidFill>
                  <a:srgbClr val="13202E"/>
                </a:solidFill>
                <a:latin typeface="Calibri" pitchFamily="34" charset="0"/>
                <a:ea typeface="Calibri" pitchFamily="34" charset="-122"/>
                <a:cs typeface="Calibri" pitchFamily="34" charset="-120"/>
              </a:rPr>
              <a:t>Equipment age leads</a:t>
            </a:r>
            <a:endParaRPr lang="en-US" sz="1400" dirty="0"/>
          </a:p>
        </p:txBody>
      </p:sp>
      <p:sp>
        <p:nvSpPr>
          <p:cNvPr id="11" name="Text 9"/>
          <p:cNvSpPr/>
          <p:nvPr/>
        </p:nvSpPr>
        <p:spPr>
          <a:xfrm>
            <a:off x="6537960" y="3081528"/>
            <a:ext cx="4846320" cy="502920"/>
          </a:xfrm>
          <a:prstGeom prst="rect">
            <a:avLst/>
          </a:prstGeom>
          <a:noFill/>
          <a:ln/>
        </p:spPr>
        <p:txBody>
          <a:bodyPr wrap="square" rtlCol="0" anchor="ctr"/>
          <a:lstStyle/>
          <a:p>
            <a:pPr marL="0" indent="0">
              <a:buNone/>
            </a:pPr>
            <a:r>
              <a:rPr lang="en-US" sz="1050" dirty="0">
                <a:solidFill>
                  <a:srgbClr val="5B6B7F"/>
                </a:solidFill>
                <a:latin typeface="Calibri" pitchFamily="34" charset="0"/>
                <a:ea typeface="Calibri" pitchFamily="34" charset="-122"/>
                <a:cs typeface="Calibri" pitchFamily="34" charset="-120"/>
              </a:rPr>
              <a:t>eqpdays and usage intensity (the mou_Mean family) are the dominant churn signals, far ahead of demographic or revenue features.</a:t>
            </a:r>
            <a:endParaRPr lang="en-US" sz="1050" dirty="0"/>
          </a:p>
        </p:txBody>
      </p:sp>
      <p:sp>
        <p:nvSpPr>
          <p:cNvPr id="12" name="Shape 10"/>
          <p:cNvSpPr/>
          <p:nvPr/>
        </p:nvSpPr>
        <p:spPr>
          <a:xfrm>
            <a:off x="502920" y="3931920"/>
            <a:ext cx="5394960" cy="1874520"/>
          </a:xfrm>
          <a:prstGeom prst="roundRect">
            <a:avLst>
              <a:gd name="adj" fmla="val 3902"/>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13" name="Text 11"/>
          <p:cNvSpPr/>
          <p:nvPr/>
        </p:nvSpPr>
        <p:spPr>
          <a:xfrm>
            <a:off x="777240" y="4114800"/>
            <a:ext cx="1463040" cy="822960"/>
          </a:xfrm>
          <a:prstGeom prst="rect">
            <a:avLst/>
          </a:prstGeom>
          <a:noFill/>
          <a:ln/>
        </p:spPr>
        <p:txBody>
          <a:bodyPr wrap="square" rtlCol="0" anchor="ctr"/>
          <a:lstStyle/>
          <a:p>
            <a:pPr marL="0" indent="0">
              <a:buNone/>
            </a:pPr>
            <a:r>
              <a:rPr lang="en-US" sz="2600" b="1" dirty="0">
                <a:solidFill>
                  <a:srgbClr val="0E7C7B"/>
                </a:solidFill>
                <a:latin typeface="Cambria" pitchFamily="34" charset="0"/>
                <a:ea typeface="Cambria" pitchFamily="34" charset="-122"/>
                <a:cs typeface="Cambria" pitchFamily="34" charset="-120"/>
              </a:rPr>
              <a:t>100→30</a:t>
            </a:r>
            <a:endParaRPr lang="en-US" sz="2600" dirty="0"/>
          </a:p>
        </p:txBody>
      </p:sp>
      <p:sp>
        <p:nvSpPr>
          <p:cNvPr id="14" name="Text 12"/>
          <p:cNvSpPr/>
          <p:nvPr/>
        </p:nvSpPr>
        <p:spPr>
          <a:xfrm>
            <a:off x="777240" y="4892040"/>
            <a:ext cx="4846320" cy="365760"/>
          </a:xfrm>
          <a:prstGeom prst="rect">
            <a:avLst/>
          </a:prstGeom>
          <a:noFill/>
          <a:ln/>
        </p:spPr>
        <p:txBody>
          <a:bodyPr wrap="square" rtlCol="0" anchor="ctr"/>
          <a:lstStyle/>
          <a:p>
            <a:pPr marL="0" indent="0">
              <a:buNone/>
            </a:pPr>
            <a:r>
              <a:rPr lang="en-US" sz="1400" b="1" dirty="0">
                <a:solidFill>
                  <a:srgbClr val="13202E"/>
                </a:solidFill>
                <a:latin typeface="Calibri" pitchFamily="34" charset="0"/>
                <a:ea typeface="Calibri" pitchFamily="34" charset="-122"/>
                <a:cs typeface="Calibri" pitchFamily="34" charset="-120"/>
              </a:rPr>
              <a:t>Redundancy removed</a:t>
            </a:r>
            <a:endParaRPr lang="en-US" sz="1400" dirty="0"/>
          </a:p>
        </p:txBody>
      </p:sp>
      <p:sp>
        <p:nvSpPr>
          <p:cNvPr id="15" name="Text 13"/>
          <p:cNvSpPr/>
          <p:nvPr/>
        </p:nvSpPr>
        <p:spPr>
          <a:xfrm>
            <a:off x="777240" y="5230368"/>
            <a:ext cx="4846320" cy="502920"/>
          </a:xfrm>
          <a:prstGeom prst="rect">
            <a:avLst/>
          </a:prstGeom>
          <a:noFill/>
          <a:ln/>
        </p:spPr>
        <p:txBody>
          <a:bodyPr wrap="square" rtlCol="0" anchor="ctr"/>
          <a:lstStyle/>
          <a:p>
            <a:pPr marL="0" indent="0">
              <a:buNone/>
            </a:pPr>
            <a:r>
              <a:rPr lang="en-US" sz="1050" dirty="0">
                <a:solidFill>
                  <a:srgbClr val="5B6B7F"/>
                </a:solidFill>
                <a:latin typeface="Calibri" pitchFamily="34" charset="0"/>
                <a:ea typeface="Calibri" pitchFamily="34" charset="-122"/>
                <a:cs typeface="Calibri" pitchFamily="34" charset="-120"/>
              </a:rPr>
              <a:t>Usage-related features are highly inter-correlated (0.8–0.98). Feature selection cut 100 variables down to the 30 that matter most.</a:t>
            </a:r>
            <a:endParaRPr lang="en-US" sz="1050" dirty="0"/>
          </a:p>
        </p:txBody>
      </p:sp>
      <p:sp>
        <p:nvSpPr>
          <p:cNvPr id="16" name="Shape 14"/>
          <p:cNvSpPr/>
          <p:nvPr/>
        </p:nvSpPr>
        <p:spPr>
          <a:xfrm>
            <a:off x="6263640" y="3931920"/>
            <a:ext cx="5394960" cy="1874520"/>
          </a:xfrm>
          <a:prstGeom prst="roundRect">
            <a:avLst>
              <a:gd name="adj" fmla="val 3902"/>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a:effectLst>
            <a:outerShdw blurRad="101600" dist="25400" dir="5400000" algn="bl" rotWithShape="0">
              <a:srgbClr val="000000">
                <a:alpha val="8000"/>
              </a:srgbClr>
            </a:outerShdw>
          </a:effectLst>
        </p:spPr>
        <p:txBody>
          <a:bodyPr/>
          <a:lstStyle/>
          <a:p>
            <a:endParaRPr lang="en-GB"/>
          </a:p>
        </p:txBody>
      </p:sp>
      <p:sp>
        <p:nvSpPr>
          <p:cNvPr id="17" name="Text 15"/>
          <p:cNvSpPr/>
          <p:nvPr/>
        </p:nvSpPr>
        <p:spPr>
          <a:xfrm>
            <a:off x="6537960" y="4114800"/>
            <a:ext cx="1463040" cy="822960"/>
          </a:xfrm>
          <a:prstGeom prst="rect">
            <a:avLst/>
          </a:prstGeom>
          <a:noFill/>
          <a:ln/>
        </p:spPr>
        <p:txBody>
          <a:bodyPr wrap="square" rtlCol="0" anchor="ctr"/>
          <a:lstStyle/>
          <a:p>
            <a:pPr marL="0" indent="0">
              <a:buNone/>
            </a:pPr>
            <a:r>
              <a:rPr lang="en-US" sz="2600" b="1" dirty="0">
                <a:solidFill>
                  <a:srgbClr val="0E7C7B"/>
                </a:solidFill>
                <a:latin typeface="Cambria" pitchFamily="34" charset="0"/>
                <a:ea typeface="Cambria" pitchFamily="34" charset="-122"/>
                <a:cs typeface="Cambria" pitchFamily="34" charset="-120"/>
              </a:rPr>
              <a:t>0.11</a:t>
            </a:r>
            <a:endParaRPr lang="en-US" sz="2600" dirty="0"/>
          </a:p>
        </p:txBody>
      </p:sp>
      <p:sp>
        <p:nvSpPr>
          <p:cNvPr id="18" name="Text 16"/>
          <p:cNvSpPr/>
          <p:nvPr/>
        </p:nvSpPr>
        <p:spPr>
          <a:xfrm>
            <a:off x="6537960" y="4892040"/>
            <a:ext cx="4846320" cy="365760"/>
          </a:xfrm>
          <a:prstGeom prst="rect">
            <a:avLst/>
          </a:prstGeom>
          <a:noFill/>
          <a:ln/>
        </p:spPr>
        <p:txBody>
          <a:bodyPr wrap="square" rtlCol="0" anchor="ctr"/>
          <a:lstStyle/>
          <a:p>
            <a:pPr marL="0" indent="0">
              <a:buNone/>
            </a:pPr>
            <a:r>
              <a:rPr lang="en-US" sz="1400" b="1" dirty="0">
                <a:solidFill>
                  <a:srgbClr val="13202E"/>
                </a:solidFill>
                <a:latin typeface="Calibri" pitchFamily="34" charset="0"/>
                <a:ea typeface="Calibri" pitchFamily="34" charset="-122"/>
                <a:cs typeface="Calibri" pitchFamily="34" charset="-120"/>
              </a:rPr>
              <a:t>No single driver</a:t>
            </a:r>
            <a:endParaRPr lang="en-US" sz="1400" dirty="0"/>
          </a:p>
        </p:txBody>
      </p:sp>
      <p:sp>
        <p:nvSpPr>
          <p:cNvPr id="19" name="Text 17"/>
          <p:cNvSpPr/>
          <p:nvPr/>
        </p:nvSpPr>
        <p:spPr>
          <a:xfrm>
            <a:off x="6537960" y="5230368"/>
            <a:ext cx="4846320" cy="502920"/>
          </a:xfrm>
          <a:prstGeom prst="rect">
            <a:avLst/>
          </a:prstGeom>
          <a:noFill/>
          <a:ln/>
        </p:spPr>
        <p:txBody>
          <a:bodyPr wrap="square" rtlCol="0" anchor="ctr"/>
          <a:lstStyle/>
          <a:p>
            <a:pPr marL="0" indent="0">
              <a:buNone/>
            </a:pPr>
            <a:r>
              <a:rPr lang="en-US" sz="1050" dirty="0">
                <a:solidFill>
                  <a:srgbClr val="5B6B7F"/>
                </a:solidFill>
                <a:latin typeface="Calibri" pitchFamily="34" charset="0"/>
                <a:ea typeface="Calibri" pitchFamily="34" charset="-122"/>
                <a:cs typeface="Calibri" pitchFamily="34" charset="-120"/>
              </a:rPr>
              <a:t>Max correlation between any one feature and churn is just 0.11; attrition emerges from combinations of tenure and engagement, not one variable.</a:t>
            </a:r>
            <a:endParaRPr lang="en-US" sz="1050" dirty="0"/>
          </a:p>
        </p:txBody>
      </p:sp>
      <p:sp>
        <p:nvSpPr>
          <p:cNvPr id="20" name="Text 18"/>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20</a:t>
            </a:r>
            <a:endParaRPr lang="en-US" sz="1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1">
    <p:bg>
      <p:bgPr>
        <a:solidFill>
          <a:srgbClr val="0B1F3A"/>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502920" y="594360"/>
            <a:ext cx="10515600" cy="640080"/>
          </a:xfrm>
          <a:prstGeom prst="rect">
            <a:avLst/>
          </a:prstGeom>
          <a:noFill/>
          <a:ln/>
        </p:spPr>
        <p:txBody>
          <a:bodyPr wrap="square"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Actionable Recommendations</a:t>
            </a:r>
            <a:endParaRPr lang="en-US" sz="2800" dirty="0"/>
          </a:p>
        </p:txBody>
      </p:sp>
      <p:sp>
        <p:nvSpPr>
          <p:cNvPr id="4" name="Shape 2"/>
          <p:cNvSpPr/>
          <p:nvPr/>
        </p:nvSpPr>
        <p:spPr>
          <a:xfrm>
            <a:off x="502920" y="1554480"/>
            <a:ext cx="5394960" cy="2103120"/>
          </a:xfrm>
          <a:prstGeom prst="roundRect">
            <a:avLst>
              <a:gd name="adj" fmla="val 3478"/>
            </a:avLst>
          </a:prstGeom>
          <a:solidFill>
            <a:srgbClr val="12305A"/>
          </a:solidFill>
          <a:ln/>
        </p:spPr>
        <p:txBody>
          <a:bodyPr/>
          <a:lstStyle/>
          <a:p>
            <a:endParaRPr lang="en-GB"/>
          </a:p>
        </p:txBody>
      </p:sp>
      <p:sp>
        <p:nvSpPr>
          <p:cNvPr id="5" name="Text 3"/>
          <p:cNvSpPr/>
          <p:nvPr/>
        </p:nvSpPr>
        <p:spPr>
          <a:xfrm>
            <a:off x="777240" y="1755648"/>
            <a:ext cx="4846320" cy="548640"/>
          </a:xfrm>
          <a:prstGeom prst="rect">
            <a:avLst/>
          </a:prstGeom>
          <a:noFill/>
          <a:ln/>
        </p:spPr>
        <p:txBody>
          <a:bodyPr wrap="square" rtlCol="0" anchor="ctr"/>
          <a:lstStyle/>
          <a:p>
            <a:pPr marL="0" indent="0">
              <a:buNone/>
            </a:pPr>
            <a:r>
              <a:rPr lang="en-US" sz="1600" b="1" dirty="0">
                <a:solidFill>
                  <a:srgbClr val="4FD1C5"/>
                </a:solidFill>
                <a:latin typeface="Calibri" pitchFamily="34" charset="0"/>
                <a:ea typeface="Calibri" pitchFamily="34" charset="-122"/>
                <a:cs typeface="Calibri" pitchFamily="34" charset="-120"/>
              </a:rPr>
              <a:t>Target equipment-upgrade campaigns</a:t>
            </a:r>
            <a:endParaRPr lang="en-US" sz="1600" dirty="0"/>
          </a:p>
        </p:txBody>
      </p:sp>
      <p:sp>
        <p:nvSpPr>
          <p:cNvPr id="6" name="Text 4"/>
          <p:cNvSpPr/>
          <p:nvPr/>
        </p:nvSpPr>
        <p:spPr>
          <a:xfrm>
            <a:off x="777240" y="2331720"/>
            <a:ext cx="4846320" cy="1188720"/>
          </a:xfrm>
          <a:prstGeom prst="rect">
            <a:avLst/>
          </a:prstGeom>
          <a:noFill/>
          <a:ln/>
        </p:spPr>
        <p:txBody>
          <a:bodyPr wrap="square" rtlCol="0" anchor="ctr"/>
          <a:lstStyle/>
          <a:p>
            <a:pPr marL="0" indent="0">
              <a:buNone/>
            </a:pPr>
            <a:r>
              <a:rPr lang="en-US" sz="1400" dirty="0">
                <a:solidFill>
                  <a:srgbClr val="D7E3EC"/>
                </a:solidFill>
                <a:latin typeface="Calibri" pitchFamily="34" charset="0"/>
                <a:ea typeface="Calibri" pitchFamily="34" charset="-122"/>
                <a:cs typeface="Calibri" pitchFamily="34" charset="-120"/>
              </a:rPr>
              <a:t>Customers with high eqpdays are at elevated risk. Proactive device-upgrade offers timed to equipment age could pre-empt churn.</a:t>
            </a:r>
            <a:endParaRPr lang="en-US" sz="1400" dirty="0"/>
          </a:p>
        </p:txBody>
      </p:sp>
      <p:sp>
        <p:nvSpPr>
          <p:cNvPr id="7" name="Shape 5"/>
          <p:cNvSpPr/>
          <p:nvPr/>
        </p:nvSpPr>
        <p:spPr>
          <a:xfrm>
            <a:off x="6263640" y="1554480"/>
            <a:ext cx="5394960" cy="2103120"/>
          </a:xfrm>
          <a:prstGeom prst="roundRect">
            <a:avLst>
              <a:gd name="adj" fmla="val 3478"/>
            </a:avLst>
          </a:prstGeom>
          <a:solidFill>
            <a:srgbClr val="12305A"/>
          </a:solidFill>
          <a:ln/>
        </p:spPr>
        <p:txBody>
          <a:bodyPr/>
          <a:lstStyle/>
          <a:p>
            <a:endParaRPr lang="en-GB"/>
          </a:p>
        </p:txBody>
      </p:sp>
      <p:sp>
        <p:nvSpPr>
          <p:cNvPr id="8" name="Text 6"/>
          <p:cNvSpPr/>
          <p:nvPr/>
        </p:nvSpPr>
        <p:spPr>
          <a:xfrm>
            <a:off x="6537960" y="1755648"/>
            <a:ext cx="4846320" cy="548640"/>
          </a:xfrm>
          <a:prstGeom prst="rect">
            <a:avLst/>
          </a:prstGeom>
          <a:noFill/>
          <a:ln/>
        </p:spPr>
        <p:txBody>
          <a:bodyPr wrap="square" rtlCol="0" anchor="ctr"/>
          <a:lstStyle/>
          <a:p>
            <a:pPr marL="0" indent="0">
              <a:buNone/>
            </a:pPr>
            <a:r>
              <a:rPr lang="en-US" sz="1600" b="1" dirty="0">
                <a:solidFill>
                  <a:srgbClr val="4FD1C5"/>
                </a:solidFill>
                <a:latin typeface="Calibri" pitchFamily="34" charset="0"/>
                <a:ea typeface="Calibri" pitchFamily="34" charset="-122"/>
                <a:cs typeface="Calibri" pitchFamily="34" charset="-120"/>
              </a:rPr>
              <a:t>Monitor usage decline as an early warning</a:t>
            </a:r>
            <a:endParaRPr lang="en-US" sz="1600" dirty="0"/>
          </a:p>
        </p:txBody>
      </p:sp>
      <p:sp>
        <p:nvSpPr>
          <p:cNvPr id="9" name="Text 7"/>
          <p:cNvSpPr/>
          <p:nvPr/>
        </p:nvSpPr>
        <p:spPr>
          <a:xfrm>
            <a:off x="6537960" y="2331720"/>
            <a:ext cx="4846320" cy="1188720"/>
          </a:xfrm>
          <a:prstGeom prst="rect">
            <a:avLst/>
          </a:prstGeom>
          <a:noFill/>
          <a:ln/>
        </p:spPr>
        <p:txBody>
          <a:bodyPr wrap="square" rtlCol="0" anchor="ctr"/>
          <a:lstStyle/>
          <a:p>
            <a:pPr marL="0" indent="0">
              <a:buNone/>
            </a:pPr>
            <a:r>
              <a:rPr lang="en-US" sz="1400" dirty="0">
                <a:solidFill>
                  <a:srgbClr val="D7E3EC"/>
                </a:solidFill>
                <a:latin typeface="Calibri" pitchFamily="34" charset="0"/>
                <a:ea typeface="Calibri" pitchFamily="34" charset="-122"/>
                <a:cs typeface="Calibri" pitchFamily="34" charset="-120"/>
              </a:rPr>
              <a:t>Falling mou_Mean / avg3mou over time is a leading indicator. Build usage-trend alerts into retention workflows.</a:t>
            </a:r>
            <a:endParaRPr lang="en-US" sz="1400" dirty="0"/>
          </a:p>
        </p:txBody>
      </p:sp>
      <p:sp>
        <p:nvSpPr>
          <p:cNvPr id="10" name="Shape 8"/>
          <p:cNvSpPr/>
          <p:nvPr/>
        </p:nvSpPr>
        <p:spPr>
          <a:xfrm>
            <a:off x="502920" y="3931920"/>
            <a:ext cx="5394960" cy="2103120"/>
          </a:xfrm>
          <a:prstGeom prst="roundRect">
            <a:avLst>
              <a:gd name="adj" fmla="val 3478"/>
            </a:avLst>
          </a:prstGeom>
          <a:solidFill>
            <a:srgbClr val="12305A"/>
          </a:solidFill>
          <a:ln/>
        </p:spPr>
        <p:txBody>
          <a:bodyPr/>
          <a:lstStyle/>
          <a:p>
            <a:endParaRPr lang="en-GB"/>
          </a:p>
        </p:txBody>
      </p:sp>
      <p:sp>
        <p:nvSpPr>
          <p:cNvPr id="11" name="Text 9"/>
          <p:cNvSpPr/>
          <p:nvPr/>
        </p:nvSpPr>
        <p:spPr>
          <a:xfrm>
            <a:off x="777240" y="4133088"/>
            <a:ext cx="4846320" cy="548640"/>
          </a:xfrm>
          <a:prstGeom prst="rect">
            <a:avLst/>
          </a:prstGeom>
          <a:noFill/>
          <a:ln/>
        </p:spPr>
        <p:txBody>
          <a:bodyPr wrap="square" rtlCol="0" anchor="ctr"/>
          <a:lstStyle/>
          <a:p>
            <a:pPr marL="0" indent="0">
              <a:buNone/>
            </a:pPr>
            <a:r>
              <a:rPr lang="en-US" sz="1600" b="1" dirty="0">
                <a:solidFill>
                  <a:srgbClr val="4FD1C5"/>
                </a:solidFill>
                <a:latin typeface="Calibri" pitchFamily="34" charset="0"/>
                <a:ea typeface="Calibri" pitchFamily="34" charset="-122"/>
                <a:cs typeface="Calibri" pitchFamily="34" charset="-120"/>
              </a:rPr>
              <a:t>Move beyond single-metric retention triggers</a:t>
            </a:r>
            <a:endParaRPr lang="en-US" sz="1600" dirty="0"/>
          </a:p>
        </p:txBody>
      </p:sp>
      <p:sp>
        <p:nvSpPr>
          <p:cNvPr id="12" name="Text 10"/>
          <p:cNvSpPr/>
          <p:nvPr/>
        </p:nvSpPr>
        <p:spPr>
          <a:xfrm>
            <a:off x="777240" y="4709160"/>
            <a:ext cx="4846320" cy="1188720"/>
          </a:xfrm>
          <a:prstGeom prst="rect">
            <a:avLst/>
          </a:prstGeom>
          <a:noFill/>
          <a:ln/>
        </p:spPr>
        <p:txBody>
          <a:bodyPr wrap="square" rtlCol="0" anchor="ctr"/>
          <a:lstStyle/>
          <a:p>
            <a:pPr marL="0" indent="0">
              <a:buNone/>
            </a:pPr>
            <a:r>
              <a:rPr lang="en-US" sz="1400" dirty="0">
                <a:solidFill>
                  <a:srgbClr val="D7E3EC"/>
                </a:solidFill>
                <a:latin typeface="Calibri" pitchFamily="34" charset="0"/>
                <a:ea typeface="Calibri" pitchFamily="34" charset="-122"/>
                <a:cs typeface="Calibri" pitchFamily="34" charset="-120"/>
              </a:rPr>
              <a:t>Because no single variable strongly predicts churn, retention scoring should combine tenure, usage and revenue signals, not rely on revenue alone.</a:t>
            </a:r>
            <a:endParaRPr lang="en-US" sz="1400" dirty="0"/>
          </a:p>
        </p:txBody>
      </p:sp>
      <p:sp>
        <p:nvSpPr>
          <p:cNvPr id="13" name="Shape 11"/>
          <p:cNvSpPr/>
          <p:nvPr/>
        </p:nvSpPr>
        <p:spPr>
          <a:xfrm>
            <a:off x="6263640" y="3931920"/>
            <a:ext cx="5394960" cy="2103120"/>
          </a:xfrm>
          <a:prstGeom prst="roundRect">
            <a:avLst>
              <a:gd name="adj" fmla="val 3478"/>
            </a:avLst>
          </a:prstGeom>
          <a:solidFill>
            <a:srgbClr val="12305A"/>
          </a:solidFill>
          <a:ln/>
        </p:spPr>
        <p:txBody>
          <a:bodyPr/>
          <a:lstStyle/>
          <a:p>
            <a:endParaRPr lang="en-GB"/>
          </a:p>
        </p:txBody>
      </p:sp>
      <p:sp>
        <p:nvSpPr>
          <p:cNvPr id="14" name="Text 12"/>
          <p:cNvSpPr/>
          <p:nvPr/>
        </p:nvSpPr>
        <p:spPr>
          <a:xfrm>
            <a:off x="6537960" y="4133088"/>
            <a:ext cx="4846320" cy="548640"/>
          </a:xfrm>
          <a:prstGeom prst="rect">
            <a:avLst/>
          </a:prstGeom>
          <a:noFill/>
          <a:ln/>
        </p:spPr>
        <p:txBody>
          <a:bodyPr wrap="square" rtlCol="0" anchor="ctr"/>
          <a:lstStyle/>
          <a:p>
            <a:pPr marL="0" indent="0">
              <a:buNone/>
            </a:pPr>
            <a:r>
              <a:rPr lang="en-US" sz="1600" b="1" dirty="0">
                <a:solidFill>
                  <a:srgbClr val="4FD1C5"/>
                </a:solidFill>
                <a:latin typeface="Calibri" pitchFamily="34" charset="0"/>
                <a:ea typeface="Calibri" pitchFamily="34" charset="-122"/>
                <a:cs typeface="Calibri" pitchFamily="34" charset="-120"/>
              </a:rPr>
              <a:t>Extend analysis to a full predictive model</a:t>
            </a:r>
            <a:endParaRPr lang="en-US" sz="1600" dirty="0"/>
          </a:p>
        </p:txBody>
      </p:sp>
      <p:sp>
        <p:nvSpPr>
          <p:cNvPr id="15" name="Text 13"/>
          <p:cNvSpPr/>
          <p:nvPr/>
        </p:nvSpPr>
        <p:spPr>
          <a:xfrm>
            <a:off x="6537960" y="4709160"/>
            <a:ext cx="4846320" cy="1188720"/>
          </a:xfrm>
          <a:prstGeom prst="rect">
            <a:avLst/>
          </a:prstGeom>
          <a:noFill/>
          <a:ln/>
        </p:spPr>
        <p:txBody>
          <a:bodyPr wrap="square" rtlCol="0" anchor="ctr"/>
          <a:lstStyle/>
          <a:p>
            <a:pPr marL="0" indent="0">
              <a:buNone/>
            </a:pPr>
            <a:r>
              <a:rPr lang="en-US" sz="1400" dirty="0">
                <a:solidFill>
                  <a:srgbClr val="D7E3EC"/>
                </a:solidFill>
                <a:latin typeface="Calibri" pitchFamily="34" charset="0"/>
                <a:ea typeface="Calibri" pitchFamily="34" charset="-122"/>
                <a:cs typeface="Calibri" pitchFamily="34" charset="-120"/>
              </a:rPr>
              <a:t>The cleaned, scaled, balanced dataset (30 features, SMOTE-balanced) is model-ready; logistic regression or tree-based classifiers are natural next steps.</a:t>
            </a:r>
            <a:endParaRPr lang="en-US" sz="1400" dirty="0"/>
          </a:p>
        </p:txBody>
      </p:sp>
      <p:sp>
        <p:nvSpPr>
          <p:cNvPr id="16" name="Text 14"/>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21</a:t>
            </a:r>
            <a:endParaRPr lang="en-US" sz="1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5486400" cy="320040"/>
          </a:xfrm>
          <a:prstGeom prst="rect">
            <a:avLst/>
          </a:prstGeom>
          <a:noFill/>
          <a:ln/>
        </p:spPr>
        <p:txBody>
          <a:bodyPr wrap="square" rtlCol="0" anchor="ctr"/>
          <a:lstStyle/>
          <a:p>
            <a:pPr marL="0" indent="0">
              <a:buNone/>
            </a:pPr>
            <a:endParaRPr lang="en-US" sz="1200" dirty="0"/>
          </a:p>
        </p:txBody>
      </p:sp>
      <p:sp>
        <p:nvSpPr>
          <p:cNvPr id="3" name="Text 1"/>
          <p:cNvSpPr/>
          <p:nvPr/>
        </p:nvSpPr>
        <p:spPr>
          <a:xfrm>
            <a:off x="749808" y="427116"/>
            <a:ext cx="10661904" cy="778733"/>
          </a:xfrm>
          <a:prstGeom prst="rect">
            <a:avLst/>
          </a:prstGeom>
          <a:solidFill>
            <a:schemeClr val="tx2">
              <a:lumMod val="40000"/>
              <a:lumOff val="60000"/>
            </a:schemeClr>
          </a:solidFill>
          <a:ln/>
        </p:spPr>
        <p:txBody>
          <a:bodyPr wrap="square" rtlCol="0" anchor="ctr"/>
          <a:lstStyle/>
          <a:p>
            <a:pPr marL="0" indent="0" algn="ctr">
              <a:buNone/>
            </a:pPr>
            <a:r>
              <a:rPr lang="en-US" sz="2800" b="1" dirty="0">
                <a:solidFill>
                  <a:srgbClr val="13202E"/>
                </a:solidFill>
                <a:latin typeface="Cambria" pitchFamily="34" charset="0"/>
                <a:ea typeface="Cambria" pitchFamily="34" charset="-122"/>
                <a:cs typeface="Cambria" pitchFamily="34" charset="-120"/>
              </a:rPr>
              <a:t>References</a:t>
            </a:r>
            <a:endParaRPr lang="en-US" sz="2800" dirty="0"/>
          </a:p>
        </p:txBody>
      </p:sp>
      <p:sp>
        <p:nvSpPr>
          <p:cNvPr id="4" name="Text 2"/>
          <p:cNvSpPr/>
          <p:nvPr/>
        </p:nvSpPr>
        <p:spPr>
          <a:xfrm>
            <a:off x="502920" y="1005840"/>
            <a:ext cx="11155680" cy="292608"/>
          </a:xfrm>
          <a:prstGeom prst="rect">
            <a:avLst/>
          </a:prstGeom>
          <a:noFill/>
          <a:ln/>
        </p:spPr>
        <p:txBody>
          <a:bodyPr wrap="square" rtlCol="0" anchor="ctr"/>
          <a:lstStyle/>
          <a:p>
            <a:pPr marL="0" indent="0">
              <a:buNone/>
            </a:pPr>
            <a:endParaRPr lang="en-US" sz="1100" dirty="0"/>
          </a:p>
        </p:txBody>
      </p:sp>
      <p:sp>
        <p:nvSpPr>
          <p:cNvPr id="5" name="Shape 3"/>
          <p:cNvSpPr/>
          <p:nvPr/>
        </p:nvSpPr>
        <p:spPr>
          <a:xfrm>
            <a:off x="502920" y="1444752"/>
            <a:ext cx="11155680" cy="5074920"/>
          </a:xfrm>
          <a:prstGeom prst="roundRect">
            <a:avLst>
              <a:gd name="adj" fmla="val 1441"/>
            </a:avLst>
          </a:prstGeom>
          <a:solidFill>
            <a:srgbClr val="F4F7F9"/>
          </a:solidFill>
          <a:ln>
            <a:solidFill>
              <a:schemeClr val="tx1"/>
            </a:solidFill>
            <a:extLst>
              <a:ext uri="{C807C97D-BFC1-408E-A445-0C87EB9F89A2}">
                <ask:lineSketchStyleProps xmlns:ask="http://schemas.microsoft.com/office/drawing/2018/sketchyshapes">
                  <ask:type>
                    <ask:lineSketchNone/>
                  </ask:type>
                </ask:lineSketchStyleProps>
              </a:ext>
            </a:extLst>
          </a:ln>
        </p:spPr>
        <p:txBody>
          <a:bodyPr/>
          <a:lstStyle/>
          <a:p>
            <a:endParaRPr lang="en-GB"/>
          </a:p>
        </p:txBody>
      </p:sp>
      <p:sp>
        <p:nvSpPr>
          <p:cNvPr id="6" name="Text 4"/>
          <p:cNvSpPr/>
          <p:nvPr/>
        </p:nvSpPr>
        <p:spPr>
          <a:xfrm>
            <a:off x="749808" y="1627632"/>
            <a:ext cx="502920" cy="566928"/>
          </a:xfrm>
          <a:prstGeom prst="rect">
            <a:avLst/>
          </a:prstGeom>
          <a:noFill/>
          <a:ln/>
        </p:spPr>
        <p:txBody>
          <a:bodyPr wrap="square" rtlCol="0" anchor="ctr"/>
          <a:lstStyle/>
          <a:p>
            <a:pPr marL="0" indent="0">
              <a:buNone/>
            </a:pPr>
            <a:r>
              <a:rPr lang="en-US" sz="1100" b="1" dirty="0">
                <a:solidFill>
                  <a:srgbClr val="0E7C7B"/>
                </a:solidFill>
                <a:latin typeface="Calibri" pitchFamily="34" charset="0"/>
                <a:ea typeface="Calibri" pitchFamily="34" charset="-122"/>
                <a:cs typeface="Calibri" pitchFamily="34" charset="-120"/>
              </a:rPr>
              <a:t>[1]</a:t>
            </a:r>
            <a:endParaRPr lang="en-US" sz="1100" dirty="0"/>
          </a:p>
        </p:txBody>
      </p:sp>
      <p:sp>
        <p:nvSpPr>
          <p:cNvPr id="7" name="Text 5"/>
          <p:cNvSpPr/>
          <p:nvPr/>
        </p:nvSpPr>
        <p:spPr>
          <a:xfrm>
            <a:off x="1298448" y="1627632"/>
            <a:ext cx="10104120" cy="566928"/>
          </a:xfrm>
          <a:prstGeom prst="rect">
            <a:avLst/>
          </a:prstGeom>
          <a:noFill/>
          <a:ln/>
        </p:spPr>
        <p:txBody>
          <a:bodyPr wrap="square" rtlCol="0" anchor="ctr"/>
          <a:lstStyle/>
          <a:p>
            <a:pPr marL="0" indent="0">
              <a:buNone/>
            </a:pPr>
            <a:r>
              <a:rPr lang="en-US" sz="1020" dirty="0">
                <a:solidFill>
                  <a:srgbClr val="13202E"/>
                </a:solidFill>
                <a:latin typeface="Calibri" pitchFamily="34" charset="0"/>
                <a:ea typeface="Calibri" pitchFamily="34" charset="-122"/>
                <a:cs typeface="Calibri" pitchFamily="34" charset="-120"/>
              </a:rPr>
              <a:t>M. Ogrizović, D. Drašković, and D. Bojić, "Quality assurance strategies for machine learning applications in big data analytics: an overview," Journal of Big Data, vol. 11, Art. no. 156, 2024.</a:t>
            </a:r>
            <a:endParaRPr lang="en-US" sz="1020" dirty="0"/>
          </a:p>
        </p:txBody>
      </p:sp>
      <p:sp>
        <p:nvSpPr>
          <p:cNvPr id="8" name="Text 6"/>
          <p:cNvSpPr/>
          <p:nvPr/>
        </p:nvSpPr>
        <p:spPr>
          <a:xfrm>
            <a:off x="749808" y="2235708"/>
            <a:ext cx="502920" cy="566928"/>
          </a:xfrm>
          <a:prstGeom prst="rect">
            <a:avLst/>
          </a:prstGeom>
          <a:noFill/>
          <a:ln/>
        </p:spPr>
        <p:txBody>
          <a:bodyPr wrap="square" rtlCol="0" anchor="ctr"/>
          <a:lstStyle/>
          <a:p>
            <a:pPr marL="0" indent="0">
              <a:buNone/>
            </a:pPr>
            <a:r>
              <a:rPr lang="en-US" sz="1100" b="1" dirty="0">
                <a:solidFill>
                  <a:srgbClr val="0E7C7B"/>
                </a:solidFill>
                <a:latin typeface="Calibri" pitchFamily="34" charset="0"/>
                <a:ea typeface="Calibri" pitchFamily="34" charset="-122"/>
                <a:cs typeface="Calibri" pitchFamily="34" charset="-120"/>
              </a:rPr>
              <a:t>[2]</a:t>
            </a:r>
            <a:endParaRPr lang="en-US" sz="1100" dirty="0"/>
          </a:p>
        </p:txBody>
      </p:sp>
      <p:sp>
        <p:nvSpPr>
          <p:cNvPr id="9" name="Text 7"/>
          <p:cNvSpPr/>
          <p:nvPr/>
        </p:nvSpPr>
        <p:spPr>
          <a:xfrm>
            <a:off x="1298448" y="2235708"/>
            <a:ext cx="10104120" cy="566928"/>
          </a:xfrm>
          <a:prstGeom prst="rect">
            <a:avLst/>
          </a:prstGeom>
          <a:noFill/>
          <a:ln/>
        </p:spPr>
        <p:txBody>
          <a:bodyPr wrap="square" rtlCol="0" anchor="ctr"/>
          <a:lstStyle/>
          <a:p>
            <a:pPr marL="0" indent="0">
              <a:buNone/>
            </a:pPr>
            <a:r>
              <a:rPr lang="en-US" sz="1020" dirty="0">
                <a:solidFill>
                  <a:srgbClr val="13202E"/>
                </a:solidFill>
                <a:latin typeface="Calibri" pitchFamily="34" charset="0"/>
                <a:ea typeface="Calibri" pitchFamily="34" charset="-122"/>
                <a:cs typeface="Calibri" pitchFamily="34" charset="-120"/>
              </a:rPr>
              <a:t>N. N. Y, T. V. Ly, and D. V. T. Son, "Churn prediction in telecommunication industry using kernel Support Vector Machines," PLOS ONE, vol. 17, no. 5, Art. no. e0267935, May 2022.</a:t>
            </a:r>
            <a:endParaRPr lang="en-US" sz="1020" dirty="0"/>
          </a:p>
        </p:txBody>
      </p:sp>
      <p:sp>
        <p:nvSpPr>
          <p:cNvPr id="10" name="Text 8"/>
          <p:cNvSpPr/>
          <p:nvPr/>
        </p:nvSpPr>
        <p:spPr>
          <a:xfrm>
            <a:off x="749808" y="2843784"/>
            <a:ext cx="502920" cy="566928"/>
          </a:xfrm>
          <a:prstGeom prst="rect">
            <a:avLst/>
          </a:prstGeom>
          <a:noFill/>
          <a:ln/>
        </p:spPr>
        <p:txBody>
          <a:bodyPr wrap="square" rtlCol="0" anchor="ctr"/>
          <a:lstStyle/>
          <a:p>
            <a:pPr marL="0" indent="0">
              <a:buNone/>
            </a:pPr>
            <a:r>
              <a:rPr lang="en-US" sz="1100" b="1" dirty="0">
                <a:solidFill>
                  <a:srgbClr val="0E7C7B"/>
                </a:solidFill>
                <a:latin typeface="Calibri" pitchFamily="34" charset="0"/>
                <a:ea typeface="Calibri" pitchFamily="34" charset="-122"/>
                <a:cs typeface="Calibri" pitchFamily="34" charset="-120"/>
              </a:rPr>
              <a:t>[3]</a:t>
            </a:r>
            <a:endParaRPr lang="en-US" sz="1100" dirty="0"/>
          </a:p>
        </p:txBody>
      </p:sp>
      <p:sp>
        <p:nvSpPr>
          <p:cNvPr id="11" name="Text 9"/>
          <p:cNvSpPr/>
          <p:nvPr/>
        </p:nvSpPr>
        <p:spPr>
          <a:xfrm>
            <a:off x="1298448" y="2843784"/>
            <a:ext cx="10104120" cy="566928"/>
          </a:xfrm>
          <a:prstGeom prst="rect">
            <a:avLst/>
          </a:prstGeom>
          <a:noFill/>
          <a:ln/>
        </p:spPr>
        <p:txBody>
          <a:bodyPr wrap="square" rtlCol="0" anchor="ctr"/>
          <a:lstStyle/>
          <a:p>
            <a:pPr marL="0" indent="0">
              <a:buNone/>
            </a:pPr>
            <a:r>
              <a:rPr lang="en-US" sz="1020" dirty="0">
                <a:solidFill>
                  <a:srgbClr val="13202E"/>
                </a:solidFill>
                <a:latin typeface="Calibri" pitchFamily="34" charset="0"/>
                <a:ea typeface="Calibri" pitchFamily="34" charset="-122"/>
                <a:cs typeface="Calibri" pitchFamily="34" charset="-120"/>
              </a:rPr>
              <a:t>J. Kampf, I. Dykun, T. Rassaf, and A. A. Mahabadi, "A comparison of various imputation algorithms for missing data," PLOS ONE, vol. 20, no. 5, Art. no. e0319784, May 2025.</a:t>
            </a:r>
            <a:endParaRPr lang="en-US" sz="1020" dirty="0"/>
          </a:p>
        </p:txBody>
      </p:sp>
      <p:sp>
        <p:nvSpPr>
          <p:cNvPr id="12" name="Text 10"/>
          <p:cNvSpPr/>
          <p:nvPr/>
        </p:nvSpPr>
        <p:spPr>
          <a:xfrm>
            <a:off x="749808" y="3451860"/>
            <a:ext cx="502920" cy="566928"/>
          </a:xfrm>
          <a:prstGeom prst="rect">
            <a:avLst/>
          </a:prstGeom>
          <a:noFill/>
          <a:ln/>
        </p:spPr>
        <p:txBody>
          <a:bodyPr wrap="square" rtlCol="0" anchor="ctr"/>
          <a:lstStyle/>
          <a:p>
            <a:pPr marL="0" indent="0">
              <a:buNone/>
            </a:pPr>
            <a:r>
              <a:rPr lang="en-US" sz="1100" b="1" dirty="0">
                <a:solidFill>
                  <a:srgbClr val="0E7C7B"/>
                </a:solidFill>
                <a:latin typeface="Calibri" pitchFamily="34" charset="0"/>
                <a:ea typeface="Calibri" pitchFamily="34" charset="-122"/>
                <a:cs typeface="Calibri" pitchFamily="34" charset="-120"/>
              </a:rPr>
              <a:t>[4]</a:t>
            </a:r>
            <a:endParaRPr lang="en-US" sz="1100" dirty="0"/>
          </a:p>
        </p:txBody>
      </p:sp>
      <p:sp>
        <p:nvSpPr>
          <p:cNvPr id="13" name="Text 11"/>
          <p:cNvSpPr/>
          <p:nvPr/>
        </p:nvSpPr>
        <p:spPr>
          <a:xfrm>
            <a:off x="1298448" y="3451860"/>
            <a:ext cx="10104120" cy="566928"/>
          </a:xfrm>
          <a:prstGeom prst="rect">
            <a:avLst/>
          </a:prstGeom>
          <a:noFill/>
          <a:ln/>
        </p:spPr>
        <p:txBody>
          <a:bodyPr wrap="square" rtlCol="0" anchor="ctr"/>
          <a:lstStyle/>
          <a:p>
            <a:pPr marL="0" indent="0">
              <a:buNone/>
            </a:pPr>
            <a:r>
              <a:rPr lang="en-US" sz="1020" dirty="0">
                <a:solidFill>
                  <a:srgbClr val="13202E"/>
                </a:solidFill>
                <a:latin typeface="Calibri" pitchFamily="34" charset="0"/>
                <a:ea typeface="Calibri" pitchFamily="34" charset="-122"/>
                <a:cs typeface="Calibri" pitchFamily="34" charset="-120"/>
              </a:rPr>
              <a:t>M. S. Pathan, A. Nag, M. M. Pathan, and S. Dev, "Analyzing the impact of feature selection on the accuracy of heart disease prediction," Healthcare Analytics, vol. 2, Art. no. 100060, 2022.</a:t>
            </a:r>
            <a:endParaRPr lang="en-US" sz="1020" dirty="0"/>
          </a:p>
        </p:txBody>
      </p:sp>
      <p:sp>
        <p:nvSpPr>
          <p:cNvPr id="14" name="Text 12"/>
          <p:cNvSpPr/>
          <p:nvPr/>
        </p:nvSpPr>
        <p:spPr>
          <a:xfrm>
            <a:off x="749808" y="4059936"/>
            <a:ext cx="502920" cy="566928"/>
          </a:xfrm>
          <a:prstGeom prst="rect">
            <a:avLst/>
          </a:prstGeom>
          <a:noFill/>
          <a:ln/>
        </p:spPr>
        <p:txBody>
          <a:bodyPr wrap="square" rtlCol="0" anchor="ctr"/>
          <a:lstStyle/>
          <a:p>
            <a:pPr marL="0" indent="0">
              <a:buNone/>
            </a:pPr>
            <a:r>
              <a:rPr lang="en-US" sz="1100" b="1" dirty="0">
                <a:solidFill>
                  <a:srgbClr val="0E7C7B"/>
                </a:solidFill>
                <a:latin typeface="Calibri" pitchFamily="34" charset="0"/>
                <a:ea typeface="Calibri" pitchFamily="34" charset="-122"/>
                <a:cs typeface="Calibri" pitchFamily="34" charset="-120"/>
              </a:rPr>
              <a:t>[5]</a:t>
            </a:r>
            <a:endParaRPr lang="en-US" sz="1100" dirty="0"/>
          </a:p>
        </p:txBody>
      </p:sp>
      <p:sp>
        <p:nvSpPr>
          <p:cNvPr id="15" name="Text 13"/>
          <p:cNvSpPr/>
          <p:nvPr/>
        </p:nvSpPr>
        <p:spPr>
          <a:xfrm>
            <a:off x="1298448" y="4059936"/>
            <a:ext cx="10104120" cy="566928"/>
          </a:xfrm>
          <a:prstGeom prst="rect">
            <a:avLst/>
          </a:prstGeom>
          <a:noFill/>
          <a:ln/>
        </p:spPr>
        <p:txBody>
          <a:bodyPr wrap="square" rtlCol="0" anchor="ctr"/>
          <a:lstStyle/>
          <a:p>
            <a:pPr marL="0" indent="0">
              <a:buNone/>
            </a:pPr>
            <a:r>
              <a:rPr lang="en-US" sz="1020" dirty="0">
                <a:solidFill>
                  <a:srgbClr val="13202E"/>
                </a:solidFill>
                <a:latin typeface="Calibri" pitchFamily="34" charset="0"/>
                <a:ea typeface="Calibri" pitchFamily="34" charset="-122"/>
                <a:cs typeface="Calibri" pitchFamily="34" charset="-120"/>
              </a:rPr>
              <a:t>D. Elreedy, A. F. Atiya, and F. Kamalov, "A theoretical distribution analysis of synthetic minority oversampling technique (SMOTE) for imbalanced learning," Machine Learning, vol. 113, pp. 4903–4923, 2024.</a:t>
            </a:r>
            <a:endParaRPr lang="en-US" sz="1020" dirty="0"/>
          </a:p>
        </p:txBody>
      </p:sp>
      <p:sp>
        <p:nvSpPr>
          <p:cNvPr id="16" name="Text 14"/>
          <p:cNvSpPr/>
          <p:nvPr/>
        </p:nvSpPr>
        <p:spPr>
          <a:xfrm>
            <a:off x="749808" y="4668012"/>
            <a:ext cx="502920" cy="566928"/>
          </a:xfrm>
          <a:prstGeom prst="rect">
            <a:avLst/>
          </a:prstGeom>
          <a:noFill/>
          <a:ln/>
        </p:spPr>
        <p:txBody>
          <a:bodyPr wrap="square" rtlCol="0" anchor="ctr"/>
          <a:lstStyle/>
          <a:p>
            <a:pPr marL="0" indent="0">
              <a:buNone/>
            </a:pPr>
            <a:r>
              <a:rPr lang="en-US" sz="1100" b="1" dirty="0">
                <a:solidFill>
                  <a:srgbClr val="0E7C7B"/>
                </a:solidFill>
                <a:latin typeface="Calibri" pitchFamily="34" charset="0"/>
                <a:ea typeface="Calibri" pitchFamily="34" charset="-122"/>
                <a:cs typeface="Calibri" pitchFamily="34" charset="-120"/>
              </a:rPr>
              <a:t>[6]</a:t>
            </a:r>
            <a:endParaRPr lang="en-US" sz="1100" dirty="0"/>
          </a:p>
        </p:txBody>
      </p:sp>
      <p:sp>
        <p:nvSpPr>
          <p:cNvPr id="17" name="Text 15"/>
          <p:cNvSpPr/>
          <p:nvPr/>
        </p:nvSpPr>
        <p:spPr>
          <a:xfrm>
            <a:off x="1298448" y="4668012"/>
            <a:ext cx="10104120" cy="566928"/>
          </a:xfrm>
          <a:prstGeom prst="rect">
            <a:avLst/>
          </a:prstGeom>
          <a:noFill/>
          <a:ln/>
        </p:spPr>
        <p:txBody>
          <a:bodyPr wrap="square" rtlCol="0" anchor="ctr"/>
          <a:lstStyle/>
          <a:p>
            <a:pPr marL="0" indent="0">
              <a:buNone/>
            </a:pPr>
            <a:r>
              <a:rPr lang="en-US" sz="1020" dirty="0">
                <a:solidFill>
                  <a:srgbClr val="13202E"/>
                </a:solidFill>
                <a:latin typeface="Calibri" pitchFamily="34" charset="0"/>
                <a:ea typeface="Calibri" pitchFamily="34" charset="-122"/>
                <a:cs typeface="Calibri" pitchFamily="34" charset="-120"/>
              </a:rPr>
              <a:t>S. S. Poudel, S. Pokharel, and M. Timilsina, "Explaining customer churn prediction in telecom industry using tabular machine learning models," Machine Learning with Applications, vol. 17, Art. no. 100567, 2024.</a:t>
            </a:r>
            <a:endParaRPr lang="en-US" sz="1020" dirty="0"/>
          </a:p>
        </p:txBody>
      </p:sp>
      <p:sp>
        <p:nvSpPr>
          <p:cNvPr id="18" name="Text 16"/>
          <p:cNvSpPr/>
          <p:nvPr/>
        </p:nvSpPr>
        <p:spPr>
          <a:xfrm>
            <a:off x="749808" y="5276088"/>
            <a:ext cx="502920" cy="566928"/>
          </a:xfrm>
          <a:prstGeom prst="rect">
            <a:avLst/>
          </a:prstGeom>
          <a:noFill/>
          <a:ln/>
        </p:spPr>
        <p:txBody>
          <a:bodyPr wrap="square" rtlCol="0" anchor="ctr"/>
          <a:lstStyle/>
          <a:p>
            <a:pPr marL="0" indent="0">
              <a:buNone/>
            </a:pPr>
            <a:r>
              <a:rPr lang="en-US" sz="1100" b="1" dirty="0">
                <a:solidFill>
                  <a:srgbClr val="0E7C7B"/>
                </a:solidFill>
                <a:latin typeface="Calibri" pitchFamily="34" charset="0"/>
                <a:ea typeface="Calibri" pitchFamily="34" charset="-122"/>
                <a:cs typeface="Calibri" pitchFamily="34" charset="-120"/>
              </a:rPr>
              <a:t>[7]</a:t>
            </a:r>
            <a:endParaRPr lang="en-US" sz="1100" dirty="0"/>
          </a:p>
        </p:txBody>
      </p:sp>
      <p:sp>
        <p:nvSpPr>
          <p:cNvPr id="19" name="Text 17"/>
          <p:cNvSpPr/>
          <p:nvPr/>
        </p:nvSpPr>
        <p:spPr>
          <a:xfrm>
            <a:off x="1298448" y="5276088"/>
            <a:ext cx="10104120" cy="566928"/>
          </a:xfrm>
          <a:prstGeom prst="rect">
            <a:avLst/>
          </a:prstGeom>
          <a:noFill/>
          <a:ln/>
        </p:spPr>
        <p:txBody>
          <a:bodyPr wrap="square" rtlCol="0" anchor="ctr"/>
          <a:lstStyle/>
          <a:p>
            <a:pPr marL="0" indent="0">
              <a:buNone/>
            </a:pPr>
            <a:r>
              <a:rPr lang="en-US" sz="1020" dirty="0">
                <a:solidFill>
                  <a:srgbClr val="13202E"/>
                </a:solidFill>
                <a:latin typeface="Calibri" pitchFamily="34" charset="0"/>
                <a:ea typeface="Calibri" pitchFamily="34" charset="-122"/>
                <a:cs typeface="Calibri" pitchFamily="34" charset="-120"/>
              </a:rPr>
              <a:t>R. J. Janse, T. Hoekstra, K. J. Jager, C. Zoccali, G. Tripepi, F. W. Dekker, and M. van Diepen, "Conducting correlation analysis: important limitations and pitfalls," Clinical Kidney Journal, vol. 14, no. 11, pp. 2332–2337, Nov. 2021.</a:t>
            </a:r>
            <a:endParaRPr lang="en-US" sz="1020" dirty="0"/>
          </a:p>
        </p:txBody>
      </p:sp>
      <p:sp>
        <p:nvSpPr>
          <p:cNvPr id="20" name="Text 18"/>
          <p:cNvSpPr/>
          <p:nvPr/>
        </p:nvSpPr>
        <p:spPr>
          <a:xfrm>
            <a:off x="749808" y="5884164"/>
            <a:ext cx="502920" cy="566928"/>
          </a:xfrm>
          <a:prstGeom prst="rect">
            <a:avLst/>
          </a:prstGeom>
          <a:noFill/>
          <a:ln/>
        </p:spPr>
        <p:txBody>
          <a:bodyPr wrap="square" rtlCol="0" anchor="ctr"/>
          <a:lstStyle/>
          <a:p>
            <a:pPr marL="0" indent="0">
              <a:buNone/>
            </a:pPr>
            <a:r>
              <a:rPr lang="en-US" sz="1100" b="1" dirty="0">
                <a:solidFill>
                  <a:srgbClr val="0E7C7B"/>
                </a:solidFill>
                <a:latin typeface="Calibri" pitchFamily="34" charset="0"/>
                <a:ea typeface="Calibri" pitchFamily="34" charset="-122"/>
                <a:cs typeface="Calibri" pitchFamily="34" charset="-120"/>
              </a:rPr>
              <a:t>[8]</a:t>
            </a:r>
            <a:endParaRPr lang="en-US" sz="1100" dirty="0"/>
          </a:p>
        </p:txBody>
      </p:sp>
      <p:sp>
        <p:nvSpPr>
          <p:cNvPr id="21" name="Text 19"/>
          <p:cNvSpPr/>
          <p:nvPr/>
        </p:nvSpPr>
        <p:spPr>
          <a:xfrm>
            <a:off x="1298448" y="5884164"/>
            <a:ext cx="10104120" cy="566928"/>
          </a:xfrm>
          <a:prstGeom prst="rect">
            <a:avLst/>
          </a:prstGeom>
          <a:noFill/>
          <a:ln/>
        </p:spPr>
        <p:txBody>
          <a:bodyPr wrap="square" rtlCol="0" anchor="ctr"/>
          <a:lstStyle/>
          <a:p>
            <a:pPr marL="0" indent="0">
              <a:buNone/>
            </a:pPr>
            <a:r>
              <a:rPr lang="en-US" sz="1020" dirty="0">
                <a:solidFill>
                  <a:srgbClr val="13202E"/>
                </a:solidFill>
                <a:latin typeface="Calibri" pitchFamily="34" charset="0"/>
                <a:ea typeface="Calibri" pitchFamily="34" charset="-122"/>
                <a:cs typeface="Calibri" pitchFamily="34" charset="-120"/>
              </a:rPr>
              <a:t>K. Faraji Googerdchi, S. Asadi, and S. M. Jafari, "Customer churn modeling in telecommunication using a novel multi-objective evolutionary clustering-based ensemble learning," PLOS ONE, vol. 19, no. 6, Art. no. e0303881, Jun. 2024.</a:t>
            </a:r>
            <a:endParaRPr lang="en-US" sz="1020" dirty="0"/>
          </a:p>
        </p:txBody>
      </p:sp>
      <p:sp>
        <p:nvSpPr>
          <p:cNvPr id="22" name="Text 20"/>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rgbClr val="5B6B7F"/>
                </a:solidFill>
                <a:latin typeface="Calibri" pitchFamily="34" charset="0"/>
                <a:ea typeface="Calibri" pitchFamily="34" charset="-122"/>
                <a:cs typeface="Calibri" pitchFamily="34" charset="-120"/>
              </a:rPr>
              <a:t>22</a:t>
            </a:r>
            <a:endParaRPr lang="en-US" sz="1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3">
    <p:bg>
      <p:bgPr>
        <a:solidFill>
          <a:srgbClr val="0B1F3A"/>
        </a:solidFill>
        <a:effectLst/>
      </p:bgPr>
    </p:bg>
    <p:spTree>
      <p:nvGrpSpPr>
        <p:cNvPr id="1" name=""/>
        <p:cNvGrpSpPr/>
        <p:nvPr/>
      </p:nvGrpSpPr>
      <p:grpSpPr>
        <a:xfrm>
          <a:off x="0" y="0"/>
          <a:ext cx="0" cy="0"/>
          <a:chOff x="0" y="0"/>
          <a:chExt cx="0" cy="0"/>
        </a:xfrm>
      </p:grpSpPr>
      <p:sp>
        <p:nvSpPr>
          <p:cNvPr id="2" name="Shape 0"/>
          <p:cNvSpPr/>
          <p:nvPr/>
        </p:nvSpPr>
        <p:spPr>
          <a:xfrm>
            <a:off x="4844454" y="4892040"/>
            <a:ext cx="201168" cy="320040"/>
          </a:xfrm>
          <a:prstGeom prst="rect">
            <a:avLst/>
          </a:prstGeom>
          <a:solidFill>
            <a:srgbClr val="4FD1C5"/>
          </a:solidFill>
          <a:ln/>
        </p:spPr>
        <p:txBody>
          <a:bodyPr/>
          <a:lstStyle/>
          <a:p>
            <a:endParaRPr lang="en-GB"/>
          </a:p>
        </p:txBody>
      </p:sp>
      <p:sp>
        <p:nvSpPr>
          <p:cNvPr id="3" name="Shape 1"/>
          <p:cNvSpPr/>
          <p:nvPr/>
        </p:nvSpPr>
        <p:spPr>
          <a:xfrm>
            <a:off x="5155350" y="4709160"/>
            <a:ext cx="201168" cy="502920"/>
          </a:xfrm>
          <a:prstGeom prst="rect">
            <a:avLst/>
          </a:prstGeom>
          <a:solidFill>
            <a:srgbClr val="4FD1C5"/>
          </a:solidFill>
          <a:ln/>
        </p:spPr>
        <p:txBody>
          <a:bodyPr/>
          <a:lstStyle/>
          <a:p>
            <a:endParaRPr lang="en-GB"/>
          </a:p>
        </p:txBody>
      </p:sp>
      <p:sp>
        <p:nvSpPr>
          <p:cNvPr id="4" name="Shape 2"/>
          <p:cNvSpPr/>
          <p:nvPr/>
        </p:nvSpPr>
        <p:spPr>
          <a:xfrm>
            <a:off x="5484907" y="4480560"/>
            <a:ext cx="201168" cy="731520"/>
          </a:xfrm>
          <a:prstGeom prst="rect">
            <a:avLst/>
          </a:prstGeom>
          <a:solidFill>
            <a:srgbClr val="0E7C7B"/>
          </a:solidFill>
          <a:ln/>
        </p:spPr>
        <p:txBody>
          <a:bodyPr/>
          <a:lstStyle/>
          <a:p>
            <a:endParaRPr lang="en-GB"/>
          </a:p>
        </p:txBody>
      </p:sp>
      <p:sp>
        <p:nvSpPr>
          <p:cNvPr id="5" name="Shape 3"/>
          <p:cNvSpPr/>
          <p:nvPr/>
        </p:nvSpPr>
        <p:spPr>
          <a:xfrm>
            <a:off x="5786473" y="4251960"/>
            <a:ext cx="201168" cy="960120"/>
          </a:xfrm>
          <a:prstGeom prst="rect">
            <a:avLst/>
          </a:prstGeom>
          <a:solidFill>
            <a:srgbClr val="0E7C7B"/>
          </a:solidFill>
          <a:ln/>
        </p:spPr>
        <p:txBody>
          <a:bodyPr/>
          <a:lstStyle/>
          <a:p>
            <a:endParaRPr lang="en-GB"/>
          </a:p>
        </p:txBody>
      </p:sp>
      <p:sp>
        <p:nvSpPr>
          <p:cNvPr id="6" name="Text 4"/>
          <p:cNvSpPr/>
          <p:nvPr/>
        </p:nvSpPr>
        <p:spPr>
          <a:xfrm>
            <a:off x="1241718" y="2403566"/>
            <a:ext cx="8229600" cy="914400"/>
          </a:xfrm>
          <a:prstGeom prst="rect">
            <a:avLst/>
          </a:prstGeom>
          <a:noFill/>
          <a:ln/>
        </p:spPr>
        <p:txBody>
          <a:bodyPr wrap="square" rtlCol="0" anchor="ctr"/>
          <a:lstStyle/>
          <a:p>
            <a:pPr marL="0" indent="0" algn="ctr">
              <a:buNone/>
            </a:pPr>
            <a:r>
              <a:rPr lang="en-US" sz="4000" b="1" dirty="0">
                <a:solidFill>
                  <a:srgbClr val="FFFFFF"/>
                </a:solidFill>
                <a:latin typeface="Cambria" pitchFamily="34" charset="0"/>
                <a:ea typeface="Cambria" pitchFamily="34" charset="-122"/>
                <a:cs typeface="Cambria" pitchFamily="34" charset="-120"/>
              </a:rPr>
              <a:t>Thank You</a:t>
            </a:r>
            <a:endParaRPr lang="en-US" sz="4000" dirty="0"/>
          </a:p>
        </p:txBody>
      </p:sp>
      <p:sp>
        <p:nvSpPr>
          <p:cNvPr id="7" name="Text 5"/>
          <p:cNvSpPr/>
          <p:nvPr/>
        </p:nvSpPr>
        <p:spPr>
          <a:xfrm>
            <a:off x="1241718" y="3200400"/>
            <a:ext cx="8229600" cy="548640"/>
          </a:xfrm>
          <a:prstGeom prst="rect">
            <a:avLst/>
          </a:prstGeom>
          <a:noFill/>
          <a:ln/>
        </p:spPr>
        <p:txBody>
          <a:bodyPr wrap="square" rtlCol="0" anchor="ctr"/>
          <a:lstStyle/>
          <a:p>
            <a:pPr marL="0" indent="0" algn="ctr">
              <a:buNone/>
            </a:pPr>
            <a:r>
              <a:rPr lang="en-US" sz="1600" i="1" dirty="0">
                <a:solidFill>
                  <a:srgbClr val="C9D6E3"/>
                </a:solidFill>
                <a:latin typeface="Calibri" pitchFamily="34" charset="0"/>
                <a:ea typeface="Calibri" pitchFamily="34" charset="-122"/>
                <a:cs typeface="Calibri" pitchFamily="34" charset="-120"/>
              </a:rPr>
              <a:t>Questions &amp; Discussion</a:t>
            </a:r>
            <a:endParaRPr lang="en-US"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3680</TotalTime>
  <Words>7670</Words>
  <Application>Microsoft Office PowerPoint</Application>
  <PresentationFormat>Widescreen</PresentationFormat>
  <Paragraphs>342</Paragraphs>
  <Slides>24</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Cambria</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Telecom Customer Churn — Exploratory Data Analysis</dc:title>
  <dc:subject>PptxGenJS Presentation</dc:subject>
  <dc:creator>Student</dc:creator>
  <cp:lastModifiedBy>Sobia Tabassam (2222632)</cp:lastModifiedBy>
  <cp:revision>3</cp:revision>
  <dcterms:created xsi:type="dcterms:W3CDTF">2026-06-20T22:46:29Z</dcterms:created>
  <dcterms:modified xsi:type="dcterms:W3CDTF">2026-07-02T10:55:18Z</dcterms:modified>
</cp:coreProperties>
</file>