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283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viewProps" Target="viewProps.xml" /><Relationship Id="rId5" Type="http://schemas.openxmlformats.org/officeDocument/2006/relationships/slide" Target="slides/slide4.xml" /><Relationship Id="rId10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D166C-CFD5-469B-43EB-788AFDF067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3B3AEB-15A2-2913-FE03-0C4F0AC2F6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169C81-093C-C9BF-EA7F-7BD96288B3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6BF91-7E88-4981-86D7-63AD4FC4E4E2}" type="datetimeFigureOut">
              <a:rPr lang="en-GB" smtClean="0"/>
              <a:t>03/06/2025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32E226-5022-4AE3-DACF-D9C7955407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BCA5A7-0625-4E1D-8D59-09024DA0B0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3AA65-6E2C-4D7B-AD10-303BCAAF65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336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B5926-77FC-FF86-E14A-D2FBC7224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044F58-721E-89A8-1B6A-4EB9F58435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18E297-699B-E7C5-28F2-A44DE04DBA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6BF91-7E88-4981-86D7-63AD4FC4E4E2}" type="datetimeFigureOut">
              <a:rPr lang="en-GB" smtClean="0"/>
              <a:t>03/06/2025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5236CA-4E74-E698-9226-DF6E84C8C6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00539-A768-4EE6-6C4D-29044DAD71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3AA65-6E2C-4D7B-AD10-303BCAAF65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4832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CBABC-D193-973C-1B35-EBE234E35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13211A-9FAE-4C7A-A7DC-26884695C9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409571-0674-CE6C-4510-E826AF55F1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6BF91-7E88-4981-86D7-63AD4FC4E4E2}" type="datetimeFigureOut">
              <a:rPr lang="en-GB" smtClean="0"/>
              <a:t>03/06/2025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A2C5BC-B11B-1721-3E69-BA55D46F60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0DCD1F-C276-4C86-1AB8-AD2E167FF0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3AA65-6E2C-4D7B-AD10-303BCAAF65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944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DA94B-334B-B930-4924-7D711C176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AD283-0FFB-B10F-E655-C283786316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9EB90B-C6E4-9382-06D1-BBA1921704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70CCE8-2328-F0EE-5000-36DC29E8C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6BF91-7E88-4981-86D7-63AD4FC4E4E2}" type="datetimeFigureOut">
              <a:rPr lang="en-GB" smtClean="0"/>
              <a:t>03/06/2025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8C1B5B-E2B3-495B-3269-C1C3FEE318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2ED7BB-4D6A-9CD6-555C-2BBFFFBEB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3AA65-6E2C-4D7B-AD10-303BCAAF65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3974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3FCB4-6329-7C55-5FC7-E4ED555A19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393517-04DB-1835-5EA1-C2208FB6A9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81EEDF-288E-A296-8411-F807C78E5C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D22431-F7AC-A74C-DFBF-8BFBEEA06B8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FDFBF1B-08C9-D625-283E-F4846B2FB4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2F784B-D8EC-2298-50AE-3F42D59E8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6BF91-7E88-4981-86D7-63AD4FC4E4E2}" type="datetimeFigureOut">
              <a:rPr lang="en-GB" smtClean="0"/>
              <a:t>03/06/2025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D1C0ECC-F96E-B1B0-ABFE-D96AD89245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FEDD222-AF3F-72B9-C449-811650D9D8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3AA65-6E2C-4D7B-AD10-303BCAAF65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769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C9086-7031-712F-3B37-C32420FF7C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54310-A41A-6121-9FAA-AC52B5DF3A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6BF91-7E88-4981-86D7-63AD4FC4E4E2}" type="datetimeFigureOut">
              <a:rPr lang="en-GB" smtClean="0"/>
              <a:t>03/06/2025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410F6F-4A49-21C6-07DB-A846D1069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0A25F8-EECC-6FAF-8A75-962E704E0B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3AA65-6E2C-4D7B-AD10-303BCAAF65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2896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2DB5F4B-2526-4F26-925E-3DDDC5347F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6BF91-7E88-4981-86D7-63AD4FC4E4E2}" type="datetimeFigureOut">
              <a:rPr lang="en-GB" smtClean="0"/>
              <a:t>03/06/2025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0D9CDC4-3EAE-10A6-4FF0-56AB8E75D0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90AEEF-2A33-614D-ACBE-C41AF9BBAA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3AA65-6E2C-4D7B-AD10-303BCAAF65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87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37030-7C59-F704-1B80-2499B4F8EF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C0413F-DAB4-419C-A8A8-868AB13715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96D05D-ADF1-8E99-351B-E4A3C897BF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7ADCD5-0E48-36F0-4F06-089E27F0F3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6BF91-7E88-4981-86D7-63AD4FC4E4E2}" type="datetimeFigureOut">
              <a:rPr lang="en-GB" smtClean="0"/>
              <a:t>03/06/2025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FF2BBA-79B0-A67A-2BA6-871134C114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D92E1-0A1E-EF4A-E25A-F5DD78773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3AA65-6E2C-4D7B-AD10-303BCAAF65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221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86F53-DAF7-D0D2-AFA4-CDE391507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734A2B5-0236-DD21-4FB9-04852AB2D18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0F16DA-41FB-BE85-CBEE-DEDB1E3335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92BB56-1748-0407-030B-5053BDB1FB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6BF91-7E88-4981-86D7-63AD4FC4E4E2}" type="datetimeFigureOut">
              <a:rPr lang="en-GB" smtClean="0"/>
              <a:t>03/06/2025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B1D48B-DE40-2242-1BC5-5CE48E6E67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21A09A-F4F2-6877-8A36-D9B1D0D5EF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3AA65-6E2C-4D7B-AD10-303BCAAF65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721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41030-2513-9535-992A-1790F5BCDD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FC82D7-2657-6F18-1601-E3BB97639D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C573C9-8D90-B5FD-141D-5D493FDEB1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6BF91-7E88-4981-86D7-63AD4FC4E4E2}" type="datetimeFigureOut">
              <a:rPr lang="en-GB" smtClean="0"/>
              <a:t>03/06/2025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F8DD7-3547-B684-3DE9-799420213B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5A02D-F773-D845-6280-2B8762CF2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3AA65-6E2C-4D7B-AD10-303BCAAF65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4376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95EC6D-091A-F8CC-659F-BBAF069A5C3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DA2806-C78C-A8C0-344C-EEC8E0459D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FDE49D-3A69-ED22-B16A-9E4D61E90A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6BF91-7E88-4981-86D7-63AD4FC4E4E2}" type="datetimeFigureOut">
              <a:rPr lang="en-GB" smtClean="0"/>
              <a:t>03/06/2025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64A6E0-1A0E-1BC6-39AE-4E56C90462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9B9254-8F40-3F0F-4D67-C0788D95DA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3AA65-6E2C-4D7B-AD10-303BCAAF65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043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7A0C893-D127-F6CB-346C-970E64551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408397-8208-B6E4-FB76-BD712BA1A2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2B1FD7-EBA6-32F7-B31B-E019619E03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E66BF91-7E88-4981-86D7-63AD4FC4E4E2}" type="datetimeFigureOut">
              <a:rPr lang="en-GB" smtClean="0"/>
              <a:t>03/06/2025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F8CA32-FFE4-5E99-3925-4F651310401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1AAB51-C447-7D07-9275-81DE2B5FB1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193AA65-6E2C-4D7B-AD10-303BCAAF65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45426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5B339F4-93B9-4E04-9721-143AD6782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734DDD3-F723-4DD3-8ABE-EC0B2AC87D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22324" y="0"/>
            <a:ext cx="7147352" cy="5777808"/>
            <a:chOff x="329184" y="1"/>
            <a:chExt cx="524256" cy="5777808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F7C8EA93-3210-4C62-99E9-153C275E3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3824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EB7D2A2-F448-44D4-938C-DC84CBCB3B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1"/>
            <a:ext cx="10999072" cy="532513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5E64FA-DE0A-AA3C-A7EF-3829BA2398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31961"/>
            <a:ext cx="9144000" cy="2387600"/>
          </a:xfrm>
        </p:spPr>
        <p:txBody>
          <a:bodyPr>
            <a:normAutofit/>
          </a:bodyPr>
          <a:lstStyle/>
          <a:p>
            <a:r>
              <a:rPr lang="en-GB" sz="5100" b="1" dirty="0"/>
              <a:t>Time Management: An Essential Skill for Student Success in Higher Education</a:t>
            </a:r>
            <a:endParaRPr lang="en-GB" sz="51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23A5B1-34BE-26B3-EC2F-D8F43EB1F0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03712"/>
            <a:ext cx="9144000" cy="1563686"/>
          </a:xfrm>
        </p:spPr>
        <p:txBody>
          <a:bodyPr>
            <a:normAutofit/>
          </a:bodyPr>
          <a:lstStyle/>
          <a:p>
            <a:r>
              <a:rPr lang="en-GB" b="1" dirty="0"/>
              <a:t>Presented by:</a:t>
            </a:r>
            <a:r>
              <a:rPr lang="en-GB" dirty="0"/>
              <a:t> Alina </a:t>
            </a:r>
            <a:r>
              <a:rPr lang="en-GB" dirty="0" err="1"/>
              <a:t>Florentina</a:t>
            </a:r>
            <a:r>
              <a:rPr lang="en-GB" dirty="0"/>
              <a:t> </a:t>
            </a:r>
            <a:r>
              <a:rPr lang="en-GB" dirty="0" err="1"/>
              <a:t>Calin</a:t>
            </a:r>
            <a:br>
              <a:rPr lang="en-GB"/>
            </a:br>
            <a:r>
              <a:rPr lang="en-GB" b="1"/>
              <a:t>Student ID: 2438720</a:t>
            </a:r>
            <a:br>
              <a:rPr lang="en-GB"/>
            </a:br>
            <a:r>
              <a:rPr lang="en-GB" b="1"/>
              <a:t>Date:</a:t>
            </a:r>
            <a:r>
              <a:rPr lang="en-GB"/>
              <a:t> 03 June 2025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28765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2" name="Rectangle 1031">
            <a:extLst>
              <a:ext uri="{FF2B5EF4-FFF2-40B4-BE49-F238E27FC236}">
                <a16:creationId xmlns:a16="http://schemas.microsoft.com/office/drawing/2014/main" id="{6ECA6DCB-B7E1-40A9-9524-540C6DA40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B901A9-0D97-A21D-796C-74C21C8FEC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5279408" cy="1128068"/>
          </a:xfrm>
        </p:spPr>
        <p:txBody>
          <a:bodyPr anchor="ctr">
            <a:normAutofit/>
          </a:bodyPr>
          <a:lstStyle/>
          <a:p>
            <a: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  <a:t>Why Time Management Matters</a:t>
            </a:r>
          </a:p>
        </p:txBody>
      </p:sp>
      <p:grpSp>
        <p:nvGrpSpPr>
          <p:cNvPr id="1034" name="Group 1033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035" name="Rectangle 1034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6" name="Rectangle 1035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38" name="Rectangle 1037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0BE6D90-84A6-C8CB-E1B1-739F5501F47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90719" y="2330505"/>
            <a:ext cx="5278066" cy="397958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Time management is directly linked to academic achievement, lower stress levels, and improved student well-being.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Students who manage time well are more likely to meet deadlines, avoid last-minute anxiety, and maintain consistent academic performance.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It also supports a better balance between academic, personal, and social life, reducing burnout.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Research: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Students with effective time management habits report higher satisfaction and lower stress levels </a:t>
            </a:r>
            <a:r>
              <a:rPr kumimoji="0" lang="en-US" altLang="en-US" sz="19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(Trueman and Hartley, 1996)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2" name="Rectangle 1041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7" name="Picture 3" descr="fotografii de stoc, fotografii și imagini scutite de redevențe cu femeie care lucrează la laptop online, verificând e-mailurile și planificând pe internet în timp ce stă singură într-un birou la locul de muncă. femeie de afaceri, profesionist corporativ sau manager care caută pe internet - elev">
            <a:extLst>
              <a:ext uri="{FF2B5EF4-FFF2-40B4-BE49-F238E27FC236}">
                <a16:creationId xmlns:a16="http://schemas.microsoft.com/office/drawing/2014/main" id="{7C28E21B-0DE7-61D9-870C-F31A7306D5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" b="15460"/>
          <a:stretch>
            <a:fillRect/>
          </a:stretch>
        </p:blipFill>
        <p:spPr bwMode="auto">
          <a:xfrm>
            <a:off x="7083423" y="581892"/>
            <a:ext cx="4397433" cy="251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4" name="Rectangle 1043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graph showing a number of different colored squares&#10;&#10;AI-generated content may be incorrect.">
            <a:extLst>
              <a:ext uri="{FF2B5EF4-FFF2-40B4-BE49-F238E27FC236}">
                <a16:creationId xmlns:a16="http://schemas.microsoft.com/office/drawing/2014/main" id="{C6AA7FBE-D263-DE1A-DD6C-B147D9EB34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96" r="1" b="1"/>
          <a:stretch>
            <a:fillRect/>
          </a:stretch>
        </p:blipFill>
        <p:spPr>
          <a:xfrm>
            <a:off x="7083423" y="3707894"/>
            <a:ext cx="4395569" cy="2518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122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8DEC6A-9549-4845-60FA-F16BC3939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pPr algn="ctr"/>
            <a: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  <a:t>Common Student Challenges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2B0AF2C-4036-700E-FF61-375E1A20CC8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90719" y="2330505"/>
            <a:ext cx="4559425" cy="397958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Procrastination: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Often driven by fear of failure or perfectionism, leading to avoidance and rushed submissions.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Digital distractions: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Platforms like TikTok, Instagram, and YouTube reduce focus and increase task switching.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Time underestimation: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Students frequently misjudge how long tasks will take, leading to missed deadlines.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Overconfidence in multitasking: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Many believe they can study while using social media, but evidence shows otherwise.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Research: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Multitasking impairs attention and reduces academic performance </a:t>
            </a:r>
            <a:r>
              <a:rPr kumimoji="0" lang="en-US" altLang="en-US" sz="17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(Junco, 2012)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ie chart with numbers and text&#10;&#10;AI-generated content may be incorrect.">
            <a:extLst>
              <a:ext uri="{FF2B5EF4-FFF2-40B4-BE49-F238E27FC236}">
                <a16:creationId xmlns:a16="http://schemas.microsoft.com/office/drawing/2014/main" id="{4C0CC15C-D7AD-76F6-8DED-522C9AD32F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53" r="16453" b="1"/>
          <a:stretch>
            <a:fillRect/>
          </a:stretch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891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2587ECF-85E9-4393-9D87-8EB6F3F6C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197800-41F9-1152-B0C9-80D23D1B6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37883"/>
            <a:ext cx="4783697" cy="1942810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Strategies for Improvement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FF0FF-6B7B-B125-1C99-F827AB69F1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686323"/>
            <a:ext cx="4783697" cy="3433583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b="1"/>
              <a:t>Pomodoro Technique:</a:t>
            </a:r>
            <a:r>
              <a:rPr lang="en-GB" sz="1600"/>
              <a:t> Breaks study into 25-minute focused sessions with 5-minute breaks to enhance productivity </a:t>
            </a:r>
            <a:r>
              <a:rPr lang="en-GB" sz="1600" i="1"/>
              <a:t>(Cirillo, 2006)</a:t>
            </a:r>
            <a:r>
              <a:rPr lang="en-GB" sz="160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/>
              <a:t>Eisenhower Matrix:</a:t>
            </a:r>
            <a:r>
              <a:rPr lang="en-GB" sz="1600"/>
              <a:t> Helps categorise tasks into urgent/important to prioritise effectively </a:t>
            </a:r>
            <a:r>
              <a:rPr lang="en-GB" sz="1600" i="1"/>
              <a:t>(Covey, 1989)</a:t>
            </a:r>
            <a:r>
              <a:rPr lang="en-GB" sz="160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/>
              <a:t>SMART goals:</a:t>
            </a:r>
            <a:r>
              <a:rPr lang="en-GB" sz="1600"/>
              <a:t> Make goals Specific, Measurable, Achievable, Relevant, and Time-bound.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/>
              <a:t>Weekly planning:</a:t>
            </a:r>
            <a:r>
              <a:rPr lang="en-GB" sz="1600"/>
              <a:t> Reviewing upcoming tasks weekly improves clarity and control.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/>
              <a:t>Task batching:</a:t>
            </a:r>
            <a:r>
              <a:rPr lang="en-GB" sz="1600"/>
              <a:t> Group similar tasks to minimise cognitive switching and improve workflow.</a:t>
            </a:r>
          </a:p>
          <a:p>
            <a:pPr marL="0" indent="0">
              <a:buNone/>
            </a:pPr>
            <a:endParaRPr lang="en-GB" sz="1600"/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FB1B31B-2D23-B364-F498-69DB915661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8424" y="1719282"/>
            <a:ext cx="5365375" cy="3219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56468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C33D19-B211-05DC-CA04-AE62A38CF2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Digital Tools That Help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91A6A9-7F39-791E-256B-22D7DCBD99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700" b="1"/>
              <a:t>Google Calendar:</a:t>
            </a:r>
            <a:r>
              <a:rPr lang="en-GB" sz="1700"/>
              <a:t> Visual scheduling tool for setting events, reminders, and deadlines.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1"/>
              <a:t>Todoist / Trello:</a:t>
            </a:r>
            <a:r>
              <a:rPr lang="en-GB" sz="1700"/>
              <a:t> Manage to-do lists, track task progress, and collaborate when needed.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1"/>
              <a:t>Forest / Cold Turkey:</a:t>
            </a:r>
            <a:r>
              <a:rPr lang="en-GB" sz="1700"/>
              <a:t> Block social media and entertainment websites during study time.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1"/>
              <a:t>Time-tracking apps (e.g., Toggl):</a:t>
            </a:r>
            <a:r>
              <a:rPr lang="en-GB" sz="1700"/>
              <a:t> Help students analyse where their time goes.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1"/>
              <a:t>Research:</a:t>
            </a:r>
            <a:r>
              <a:rPr lang="en-GB" sz="1700"/>
              <a:t> These tools foster habit formation and support executive functioning </a:t>
            </a:r>
            <a:r>
              <a:rPr lang="en-GB" sz="1700" i="1"/>
              <a:t>(Panek, 2014)</a:t>
            </a:r>
            <a:r>
              <a:rPr lang="en-GB" sz="1700"/>
              <a:t>.</a:t>
            </a:r>
          </a:p>
          <a:p>
            <a:pPr marL="0" indent="0">
              <a:buNone/>
            </a:pPr>
            <a:endParaRPr lang="en-GB" sz="170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shot of a phone&#10;&#10;AI-generated content may be incorrect.">
            <a:extLst>
              <a:ext uri="{FF2B5EF4-FFF2-40B4-BE49-F238E27FC236}">
                <a16:creationId xmlns:a16="http://schemas.microsoft.com/office/drawing/2014/main" id="{1CB0EBC5-87E1-6E32-ACF9-2BEDBFA617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" b="3065"/>
          <a:stretch>
            <a:fillRect/>
          </a:stretch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63569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DA718D0-4865-4629-8134-44F68D41D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5167ED7-6315-43AB-B1B6-C326D5FD8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F4D8839-FB03-487D-ACC8-8BFEDD4FE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0EF75023-9A3B-42FC-B704-61A8F7BEF4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922919"/>
            <a:ext cx="11111729" cy="54612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08C366-3525-79E3-9F83-1BA223521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2963" y="1238080"/>
            <a:ext cx="9849751" cy="1349671"/>
          </a:xfrm>
        </p:spPr>
        <p:txBody>
          <a:bodyPr anchor="b">
            <a:norm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0995B80-3348-0A49-AE30-43E83CFD201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289304" y="2902913"/>
            <a:ext cx="9849751" cy="303216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For universities: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Integrate time management education into student development programmes and offer workshops.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For lecturers: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Use scaffolded deadlines to help students plan and build consistency.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For students: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Experiment with tools and strategies to find what fits best with their habits and learning preferences.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Peer support: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Form study groups or accountability partnerships to stay on track.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Research: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Consistency and self-awareness are key to long-term improvement </a:t>
            </a:r>
            <a:r>
              <a:rPr kumimoji="0" lang="en-US" altLang="en-US" sz="20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(Zimmerman, 2000)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680714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D9BD08-AD77-90D3-A467-E4F5082FC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 b="1"/>
              <a:t>Conclusion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6AAF65A-725F-863D-FCD2-09773070682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45028" y="3017522"/>
            <a:ext cx="9941319" cy="31246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Effective time management is a cornerstone of academic success and mental well-being.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Despite challenges such as procrastination and distractions, students can adopt practical, evidence-based strategies to improve their academic performance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Digital tools, when used intentionally, can transform productivity.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By building habits and using support systems, students take control of their time and academic future.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Final thought: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“Time is what we want most, but what we use worst.” – William Penn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95144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999697-A756-7C20-52E9-2D69B9E6E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636" y="511843"/>
            <a:ext cx="9543405" cy="118872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9" name="Rectangle 1">
            <a:extLst>
              <a:ext uri="{FF2B5EF4-FFF2-40B4-BE49-F238E27FC236}">
                <a16:creationId xmlns:a16="http://schemas.microsoft.com/office/drawing/2014/main" id="{2B4ACF17-768E-5E5E-EF16-FF5469D8BDF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03636" y="1700563"/>
            <a:ext cx="11076735" cy="464559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Britton, B.K. and Tesser, A. (1991) ‘Effects of time‐management practices on college grades’,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Journal of Educational Psychology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, 83(3), pp. 405–410.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Cirillo, F. (2006)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The Pomodoro Technique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. Berlin: FC Garage.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Claessens, B.J.C., van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Eerde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, W., Rutte, C.G. and Roe, R.A. (2007) ‘A review of the time management literature’,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Personnel Review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, 36(2), pp. 255–276.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Covey, S.R. (1989)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The 7 Habits of Highly Effective People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. New York: Simon &amp; Schuster.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Junco, R. (2012) ‘The relationship between frequency of Facebook use, participation in Facebook activities, and student engagement’,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Computers &amp; Education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, 58(1), pp. 162–171.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Kearns, H. and Gardiner, M. (2007) ‘Is it time well spent? The relationship between time management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behaviours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, perceived effectiveness and work‐related morale and distress in a university context’,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Higher Education Research &amp; Development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, 26(2), pp. 235–247.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Panek, E.T. (2014) ‘College students’ media use and time management: A self-regulation perspective’,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Communication Research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, 41(4), pp. 561–577.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Steel, P. (2007) ‘The nature of procrastination: A meta-analytic and theoretical review of quintessential self-regulatory failure’,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Psychological Bulletin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, 133(1), pp. 65–94.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Trueman, M. and Hartley, J. (1996) ‘A comparison between the time-management skills and academic performance of mature and traditional-entry university students’,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Higher Education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, 32(2), pp. 199–215.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Zimmerman, B.J. (2000) ‘Attaining self-regulation: A social cognitive perspective’, in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Boekaerts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, M.,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Pintrich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, P.R. and Zeidner, M. (eds.)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Handbook of Self-Regulation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. San Diego: Academic Press, pp. 13–39.</a:t>
            </a: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628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893</Words>
  <Application>Microsoft Office PowerPoint</Application>
  <PresentationFormat>Widescreen</PresentationFormat>
  <Paragraphs>49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Time Management: An Essential Skill for Student Success in Higher Education</vt:lpstr>
      <vt:lpstr>Why Time Management Matters</vt:lpstr>
      <vt:lpstr>Common Student Challenges</vt:lpstr>
      <vt:lpstr>Strategies for Improvement</vt:lpstr>
      <vt:lpstr>Digital Tools That Help</vt:lpstr>
      <vt:lpstr>Recommendations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Management: An Essential Skill for Student Success in Higher Education</dc:title>
  <dc:creator>Alina Mandache</dc:creator>
  <cp:lastModifiedBy>Alina Calin</cp:lastModifiedBy>
  <cp:revision>2</cp:revision>
  <dcterms:created xsi:type="dcterms:W3CDTF">2025-06-03T12:29:03Z</dcterms:created>
  <dcterms:modified xsi:type="dcterms:W3CDTF">2025-06-03T13:11:12Z</dcterms:modified>
</cp:coreProperties>
</file>