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0"/>
  </p:notesMasterIdLst>
  <p:sldIdLst>
    <p:sldId id="256" r:id="rId2"/>
    <p:sldId id="257" r:id="rId3"/>
    <p:sldId id="258" r:id="rId4"/>
    <p:sldId id="261" r:id="rId5"/>
    <p:sldId id="259" r:id="rId6"/>
    <p:sldId id="260" r:id="rId7"/>
    <p:sldId id="263"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F26156-A1CB-4339-B5B3-B62172C71945}" type="datetimeFigureOut">
              <a:rPr lang="en-GB" smtClean="0"/>
              <a:t>11/03/2024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CCAD8E-AE1C-407B-9C09-68DB4C38230F}" type="slidenum">
              <a:rPr lang="en-GB" smtClean="0"/>
              <a:t>‹#›</a:t>
            </a:fld>
            <a:endParaRPr lang="en-GB"/>
          </a:p>
        </p:txBody>
      </p:sp>
    </p:spTree>
    <p:extLst>
      <p:ext uri="{BB962C8B-B14F-4D97-AF65-F5344CB8AC3E}">
        <p14:creationId xmlns:p14="http://schemas.microsoft.com/office/powerpoint/2010/main" val="4083810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CCAD8E-AE1C-407B-9C09-68DB4C38230F}" type="slidenum">
              <a:rPr lang="en-GB" smtClean="0"/>
              <a:t>6</a:t>
            </a:fld>
            <a:endParaRPr lang="en-GB"/>
          </a:p>
        </p:txBody>
      </p:sp>
    </p:spTree>
    <p:extLst>
      <p:ext uri="{BB962C8B-B14F-4D97-AF65-F5344CB8AC3E}">
        <p14:creationId xmlns:p14="http://schemas.microsoft.com/office/powerpoint/2010/main" val="1531251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3/6/2024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7195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3/6/2024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85545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3/6/2024</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85819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3/6/2024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02147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3/6/2024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53705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3/6/2024</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22191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3/6/2024</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11798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3/6/2024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28324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3/6/2024</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4221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3/6/2024</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36918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3/6/2024</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6481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3/6/2024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48321697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hite brain with a white background&#10;&#10;Description automatically generated">
            <a:extLst>
              <a:ext uri="{FF2B5EF4-FFF2-40B4-BE49-F238E27FC236}">
                <a16:creationId xmlns:a16="http://schemas.microsoft.com/office/drawing/2014/main" id="{DE5B143E-CD25-518C-8A91-28AB2ACC55B4}"/>
              </a:ext>
            </a:extLst>
          </p:cNvPr>
          <p:cNvPicPr>
            <a:picLocks noChangeAspect="1"/>
          </p:cNvPicPr>
          <p:nvPr/>
        </p:nvPicPr>
        <p:blipFill rotWithShape="1">
          <a:blip r:embed="rId2"/>
          <a:srcRect l="14380" r="14520"/>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4B7421-5A38-1F07-89A9-F21B5F366A71}"/>
              </a:ext>
            </a:extLst>
          </p:cNvPr>
          <p:cNvSpPr>
            <a:spLocks noGrp="1"/>
          </p:cNvSpPr>
          <p:nvPr>
            <p:ph type="ctrTitle"/>
          </p:nvPr>
        </p:nvSpPr>
        <p:spPr>
          <a:xfrm>
            <a:off x="477981" y="1122363"/>
            <a:ext cx="4023360" cy="3204134"/>
          </a:xfrm>
        </p:spPr>
        <p:txBody>
          <a:bodyPr anchor="b">
            <a:normAutofit/>
          </a:bodyPr>
          <a:lstStyle/>
          <a:p>
            <a:r>
              <a:rPr lang="en-GB" sz="4800">
                <a:solidFill>
                  <a:schemeClr val="bg1"/>
                </a:solidFill>
              </a:rPr>
              <a:t>Mental health service</a:t>
            </a:r>
          </a:p>
        </p:txBody>
      </p:sp>
      <p:sp>
        <p:nvSpPr>
          <p:cNvPr id="3" name="Subtitle 2">
            <a:extLst>
              <a:ext uri="{FF2B5EF4-FFF2-40B4-BE49-F238E27FC236}">
                <a16:creationId xmlns:a16="http://schemas.microsoft.com/office/drawing/2014/main" id="{84AC7B86-7D37-E903-C189-0067255E25AF}"/>
              </a:ext>
            </a:extLst>
          </p:cNvPr>
          <p:cNvSpPr>
            <a:spLocks noGrp="1"/>
          </p:cNvSpPr>
          <p:nvPr>
            <p:ph type="subTitle" idx="1"/>
          </p:nvPr>
        </p:nvSpPr>
        <p:spPr>
          <a:xfrm>
            <a:off x="477980" y="4872922"/>
            <a:ext cx="4023359" cy="1208141"/>
          </a:xfrm>
        </p:spPr>
        <p:txBody>
          <a:bodyPr>
            <a:normAutofit/>
          </a:bodyPr>
          <a:lstStyle/>
          <a:p>
            <a:r>
              <a:rPr lang="en-GB" sz="2000" dirty="0">
                <a:solidFill>
                  <a:schemeClr val="bg1"/>
                </a:solidFill>
              </a:rPr>
              <a:t>Corina Cociorva </a:t>
            </a:r>
          </a:p>
          <a:p>
            <a:r>
              <a:rPr lang="en-GB" sz="2000" dirty="0">
                <a:solidFill>
                  <a:schemeClr val="bg1"/>
                </a:solidFill>
              </a:rPr>
              <a:t>2315900</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583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A07570-A9A5-157C-19AA-2065BD024B67}"/>
              </a:ext>
            </a:extLst>
          </p:cNvPr>
          <p:cNvSpPr>
            <a:spLocks noGrp="1"/>
          </p:cNvSpPr>
          <p:nvPr>
            <p:ph type="title"/>
          </p:nvPr>
        </p:nvSpPr>
        <p:spPr>
          <a:xfrm>
            <a:off x="838200" y="253397"/>
            <a:ext cx="10515600" cy="1273233"/>
          </a:xfrm>
        </p:spPr>
        <p:txBody>
          <a:bodyPr>
            <a:normAutofit/>
          </a:bodyPr>
          <a:lstStyle/>
          <a:p>
            <a:r>
              <a:rPr lang="en-GB">
                <a:cs typeface="Aharoni" panose="02010803020104030203" pitchFamily="2" charset="-79"/>
              </a:rPr>
              <a:t>How was mental health treated in the past ?</a:t>
            </a:r>
          </a:p>
        </p:txBody>
      </p:sp>
      <p:sp>
        <p:nvSpPr>
          <p:cNvPr id="19" name="Rectangle 18">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E1A265-28E3-F049-36D4-64A305DD570D}"/>
              </a:ext>
            </a:extLst>
          </p:cNvPr>
          <p:cNvSpPr>
            <a:spLocks noGrp="1"/>
          </p:cNvSpPr>
          <p:nvPr>
            <p:ph idx="1"/>
          </p:nvPr>
        </p:nvSpPr>
        <p:spPr>
          <a:xfrm>
            <a:off x="838200" y="2478024"/>
            <a:ext cx="10515600" cy="3694176"/>
          </a:xfrm>
        </p:spPr>
        <p:txBody>
          <a:bodyPr>
            <a:normAutofit fontScale="85000" lnSpcReduction="10000"/>
          </a:bodyPr>
          <a:lstStyle/>
          <a:p>
            <a:r>
              <a:rPr lang="en-GB" sz="2000" dirty="0"/>
              <a:t>The mentally ill have received appalling treatment throughout a large portion of history. It was thought that witchcraft, demonic possession, or an enraged god were the causes of mental disease (Szasz, 1960). For example, stranger behaviour were thought to indicate that a person was possessed by demons. There were various ways to treat someone who was thought to be possessed to drive the demons out of them. At the start of the eighteenth century, the favoured course of treatment for mentally sick patients was isolation. There was a widespread perception that people with mental illnesses were dangerous and required to be isolated from their families, communities, and society. Asylums developed throughout the eighteenth century. Not only were these establishments dirty and overcrowded, but they were also cruel. One common treatment for persons having a psychological breakdown was confinement. The terrifying cage, chains, and straightjackets were among the confines. The patient had to be kept in a small, tight cage as a result of this cruel treatment. Hours would pass while the sufferer was confined to the cage and eventually sedated. They would be taken out of the cage once they were at calm.</a:t>
            </a:r>
          </a:p>
        </p:txBody>
      </p:sp>
    </p:spTree>
    <p:extLst>
      <p:ext uri="{BB962C8B-B14F-4D97-AF65-F5344CB8AC3E}">
        <p14:creationId xmlns:p14="http://schemas.microsoft.com/office/powerpoint/2010/main" val="715116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C3FA4E-69DD-1DFF-120E-D251C8CED336}"/>
              </a:ext>
            </a:extLst>
          </p:cNvPr>
          <p:cNvSpPr>
            <a:spLocks noGrp="1"/>
          </p:cNvSpPr>
          <p:nvPr>
            <p:ph type="title"/>
          </p:nvPr>
        </p:nvSpPr>
        <p:spPr>
          <a:xfrm>
            <a:off x="841246" y="978619"/>
            <a:ext cx="5991244" cy="1106424"/>
          </a:xfrm>
        </p:spPr>
        <p:txBody>
          <a:bodyPr>
            <a:normAutofit/>
          </a:bodyPr>
          <a:lstStyle/>
          <a:p>
            <a:r>
              <a:rPr lang="en-GB" sz="3200"/>
              <a:t>How was mental health treated in the past?</a:t>
            </a:r>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2BB576A-80F6-815E-91C2-656917CABC94}"/>
              </a:ext>
            </a:extLst>
          </p:cNvPr>
          <p:cNvSpPr>
            <a:spLocks noGrp="1"/>
          </p:cNvSpPr>
          <p:nvPr>
            <p:ph idx="1"/>
          </p:nvPr>
        </p:nvSpPr>
        <p:spPr>
          <a:xfrm>
            <a:off x="841248" y="2252870"/>
            <a:ext cx="5993892" cy="3560251"/>
          </a:xfrm>
        </p:spPr>
        <p:txBody>
          <a:bodyPr>
            <a:normAutofit/>
          </a:bodyPr>
          <a:lstStyle/>
          <a:p>
            <a:r>
              <a:rPr lang="en-GB" sz="2000" dirty="0"/>
              <a:t>Antipsychotic drugs were first introduced in 1954 and were increasingly popular in the 1960s. These showed to be of great use in managing the symptoms of specific psychological diseases, such psychosis. Patients at mental hospitals were frequently diagnosed with psychosis, which was characterised by symptoms like delusions and hallucinations that suggested a loss of reality. </a:t>
            </a:r>
          </a:p>
        </p:txBody>
      </p:sp>
      <p:pic>
        <p:nvPicPr>
          <p:cNvPr id="7" name="Graphic 6" descr="Brain in head">
            <a:extLst>
              <a:ext uri="{FF2B5EF4-FFF2-40B4-BE49-F238E27FC236}">
                <a16:creationId xmlns:a16="http://schemas.microsoft.com/office/drawing/2014/main" id="{BC971D32-C6DD-5CCD-7315-549B856CEE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79814" y="1329879"/>
            <a:ext cx="4097657" cy="4097657"/>
          </a:xfrm>
          <a:prstGeom prst="rect">
            <a:avLst/>
          </a:prstGeom>
        </p:spPr>
      </p:pic>
    </p:spTree>
    <p:extLst>
      <p:ext uri="{BB962C8B-B14F-4D97-AF65-F5344CB8AC3E}">
        <p14:creationId xmlns:p14="http://schemas.microsoft.com/office/powerpoint/2010/main" val="3857687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7680D7-D381-BD79-7A13-8B27F562BF9A}"/>
              </a:ext>
            </a:extLst>
          </p:cNvPr>
          <p:cNvSpPr>
            <a:spLocks noGrp="1"/>
          </p:cNvSpPr>
          <p:nvPr>
            <p:ph type="title"/>
          </p:nvPr>
        </p:nvSpPr>
        <p:spPr>
          <a:xfrm>
            <a:off x="841246" y="978619"/>
            <a:ext cx="5991244" cy="1106424"/>
          </a:xfrm>
        </p:spPr>
        <p:txBody>
          <a:bodyPr vert="horz" lIns="91440" tIns="45720" rIns="91440" bIns="45720" rtlCol="0" anchor="ctr">
            <a:normAutofit/>
          </a:bodyPr>
          <a:lstStyle/>
          <a:p>
            <a:r>
              <a:rPr lang="en-US" sz="3200"/>
              <a:t>How is mental health treated now?</a:t>
            </a:r>
          </a:p>
        </p:txBody>
      </p:sp>
      <p:sp>
        <p:nvSpPr>
          <p:cNvPr id="37" name="Rectangle 36">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6BCFAA54-9257-0CA4-C1D8-C3A46B99DCDA}"/>
              </a:ext>
            </a:extLst>
          </p:cNvPr>
          <p:cNvSpPr txBox="1"/>
          <p:nvPr/>
        </p:nvSpPr>
        <p:spPr>
          <a:xfrm>
            <a:off x="841248" y="2252870"/>
            <a:ext cx="5993892" cy="3560251"/>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1500" dirty="0"/>
              <a:t>Today, there are more options for treating mental health concerns and better treatment for mental health disorders. For instance, the NHS website has a 24-hour help line that you may contact by phone or SMS. The NHS (National Health Service) in the United Kingdom offers a variety of treatments and services to support those with mental health difficulties. Mental health is a critical component of total well-being; for example, talking with a therapist, speaking with a qualified expert who can assist you in exploring your emotions, ideas, and behaviors is known as counselling. CBT and mindfulness practices are combined in Mindfulness-Based Cognitive Therapy (MBCT) to treat recurrent depression. Group therapy involves attending sessions with other people who are dealing with comparable issues. </a:t>
            </a:r>
          </a:p>
        </p:txBody>
      </p:sp>
      <p:pic>
        <p:nvPicPr>
          <p:cNvPr id="5" name="Content Placeholder 4">
            <a:extLst>
              <a:ext uri="{FF2B5EF4-FFF2-40B4-BE49-F238E27FC236}">
                <a16:creationId xmlns:a16="http://schemas.microsoft.com/office/drawing/2014/main" id="{B51A58BB-DBA5-5CF5-0B9B-98C0548244F9}"/>
              </a:ext>
            </a:extLst>
          </p:cNvPr>
          <p:cNvPicPr>
            <a:picLocks noGrp="1" noChangeAspect="1"/>
          </p:cNvPicPr>
          <p:nvPr>
            <p:ph idx="1"/>
          </p:nvPr>
        </p:nvPicPr>
        <p:blipFill rotWithShape="1">
          <a:blip r:embed="rId2"/>
          <a:srcRect r="-2" b="2042"/>
          <a:stretch/>
        </p:blipFill>
        <p:spPr>
          <a:xfrm>
            <a:off x="7679814" y="2435441"/>
            <a:ext cx="4097657" cy="1886533"/>
          </a:xfrm>
          <a:prstGeom prst="rect">
            <a:avLst/>
          </a:prstGeom>
        </p:spPr>
      </p:pic>
    </p:spTree>
    <p:extLst>
      <p:ext uri="{BB962C8B-B14F-4D97-AF65-F5344CB8AC3E}">
        <p14:creationId xmlns:p14="http://schemas.microsoft.com/office/powerpoint/2010/main" val="3277962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A7E360-804B-09AF-0853-2AF06CED51C4}"/>
              </a:ext>
            </a:extLst>
          </p:cNvPr>
          <p:cNvSpPr>
            <a:spLocks noGrp="1"/>
          </p:cNvSpPr>
          <p:nvPr>
            <p:ph type="title"/>
          </p:nvPr>
        </p:nvSpPr>
        <p:spPr>
          <a:xfrm>
            <a:off x="621792" y="1161288"/>
            <a:ext cx="3602736" cy="4526280"/>
          </a:xfrm>
        </p:spPr>
        <p:txBody>
          <a:bodyPr>
            <a:normAutofit/>
          </a:bodyPr>
          <a:lstStyle/>
          <a:p>
            <a:r>
              <a:rPr lang="en-GB" dirty="0"/>
              <a:t>How is metal health treated now ?</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8949416C-A50A-8462-63F6-5CBC6D2B300E}"/>
              </a:ext>
            </a:extLst>
          </p:cNvPr>
          <p:cNvSpPr>
            <a:spLocks noGrp="1"/>
          </p:cNvSpPr>
          <p:nvPr>
            <p:ph idx="1"/>
          </p:nvPr>
        </p:nvSpPr>
        <p:spPr>
          <a:xfrm>
            <a:off x="5148943" y="163286"/>
            <a:ext cx="6825343" cy="6335485"/>
          </a:xfrm>
        </p:spPr>
        <p:txBody>
          <a:bodyPr anchor="ctr">
            <a:normAutofit lnSpcReduction="10000"/>
          </a:bodyPr>
          <a:lstStyle/>
          <a:p>
            <a:pPr>
              <a:lnSpc>
                <a:spcPct val="100000"/>
              </a:lnSpc>
            </a:pPr>
            <a:r>
              <a:rPr lang="en-GB" sz="1600" dirty="0"/>
              <a:t>Psychotropic Drugs:</a:t>
            </a:r>
          </a:p>
          <a:p>
            <a:pPr>
              <a:lnSpc>
                <a:spcPct val="100000"/>
              </a:lnSpc>
            </a:pPr>
            <a:r>
              <a:rPr lang="en-GB" sz="1600" dirty="0"/>
              <a:t>Antidepressants: Often recommended for mental health issues like anxiety and depression.</a:t>
            </a:r>
          </a:p>
          <a:p>
            <a:pPr>
              <a:lnSpc>
                <a:spcPct val="100000"/>
              </a:lnSpc>
            </a:pPr>
            <a:r>
              <a:rPr lang="en-GB" sz="1600" dirty="0"/>
              <a:t>Antipsychotics: Used to treat bipolar disorder or psychosis symptoms.</a:t>
            </a:r>
          </a:p>
          <a:p>
            <a:pPr>
              <a:lnSpc>
                <a:spcPct val="100000"/>
              </a:lnSpc>
            </a:pPr>
            <a:r>
              <a:rPr lang="en-GB" sz="1600" dirty="0"/>
              <a:t>Mood stabilisers: For mental illnesses such as schizophrenia.</a:t>
            </a:r>
          </a:p>
          <a:p>
            <a:pPr>
              <a:lnSpc>
                <a:spcPct val="100000"/>
              </a:lnSpc>
            </a:pPr>
            <a:r>
              <a:rPr lang="en-GB" sz="1600" dirty="0"/>
              <a:t>Anxiolytics: To reduce the symptoms of anxiety.</a:t>
            </a:r>
          </a:p>
          <a:p>
            <a:pPr>
              <a:lnSpc>
                <a:spcPct val="100000"/>
              </a:lnSpc>
            </a:pPr>
            <a:r>
              <a:rPr lang="en-GB" sz="1600" dirty="0"/>
              <a:t>Creative Therapies and the Arts:</a:t>
            </a:r>
          </a:p>
          <a:p>
            <a:pPr>
              <a:lnSpc>
                <a:spcPct val="100000"/>
              </a:lnSpc>
            </a:pPr>
            <a:r>
              <a:rPr lang="en-GB" sz="1600" dirty="0"/>
              <a:t>Using artistic expression to examine feelings and encourage healing is known as art therapy.</a:t>
            </a:r>
          </a:p>
          <a:p>
            <a:pPr>
              <a:lnSpc>
                <a:spcPct val="100000"/>
              </a:lnSpc>
            </a:pPr>
            <a:r>
              <a:rPr lang="en-GB" sz="1600" dirty="0"/>
              <a:t>Using music to improve wellbeing and control symptoms is known as music therapy.</a:t>
            </a:r>
          </a:p>
          <a:p>
            <a:pPr>
              <a:lnSpc>
                <a:spcPct val="100000"/>
              </a:lnSpc>
            </a:pPr>
            <a:r>
              <a:rPr lang="en-GB" sz="1600" dirty="0"/>
              <a:t>Using theatrical tactics to promote self-expression and personal development is known as drama therapy.</a:t>
            </a:r>
          </a:p>
          <a:p>
            <a:pPr>
              <a:lnSpc>
                <a:spcPct val="100000"/>
              </a:lnSpc>
            </a:pPr>
            <a:r>
              <a:rPr lang="en-GB" sz="1600" dirty="0"/>
              <a:t>Getting to Know Services:</a:t>
            </a:r>
          </a:p>
          <a:p>
            <a:pPr>
              <a:lnSpc>
                <a:spcPct val="100000"/>
              </a:lnSpc>
            </a:pPr>
            <a:r>
              <a:rPr lang="en-GB" sz="1600" dirty="0"/>
              <a:t>GP Referral: You may receive a mental health services referral from your general practitioner (GP).</a:t>
            </a:r>
          </a:p>
          <a:p>
            <a:pPr>
              <a:lnSpc>
                <a:spcPct val="100000"/>
              </a:lnSpc>
            </a:pPr>
            <a:r>
              <a:rPr lang="en-GB" sz="1600" dirty="0"/>
              <a:t>Specialised mental health clinics: They offer focused assistance.</a:t>
            </a:r>
          </a:p>
          <a:p>
            <a:pPr>
              <a:lnSpc>
                <a:spcPct val="100000"/>
              </a:lnSpc>
            </a:pPr>
            <a:r>
              <a:rPr lang="en-GB" sz="1600" dirty="0"/>
              <a:t>Community-Based Care: Community-based services provided.</a:t>
            </a:r>
          </a:p>
          <a:p>
            <a:pPr>
              <a:lnSpc>
                <a:spcPct val="100000"/>
              </a:lnSpc>
            </a:pPr>
            <a:r>
              <a:rPr lang="en-GB" sz="1600" dirty="0"/>
              <a:t>Seek urgent care if you want assistance right now.</a:t>
            </a:r>
          </a:p>
          <a:p>
            <a:pPr>
              <a:lnSpc>
                <a:spcPct val="100000"/>
              </a:lnSpc>
            </a:pPr>
            <a:endParaRPr lang="en-GB" sz="1100" dirty="0"/>
          </a:p>
        </p:txBody>
      </p:sp>
    </p:spTree>
    <p:extLst>
      <p:ext uri="{BB962C8B-B14F-4D97-AF65-F5344CB8AC3E}">
        <p14:creationId xmlns:p14="http://schemas.microsoft.com/office/powerpoint/2010/main" val="2083490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Freeform: Shape 20">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2">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56DB87-04E7-A889-E4E1-281394954AC1}"/>
              </a:ext>
            </a:extLst>
          </p:cNvPr>
          <p:cNvSpPr>
            <a:spLocks noGrp="1"/>
          </p:cNvSpPr>
          <p:nvPr>
            <p:ph type="title"/>
          </p:nvPr>
        </p:nvSpPr>
        <p:spPr>
          <a:xfrm>
            <a:off x="838200" y="253397"/>
            <a:ext cx="10515600" cy="1273233"/>
          </a:xfrm>
        </p:spPr>
        <p:txBody>
          <a:bodyPr>
            <a:normAutofit/>
          </a:bodyPr>
          <a:lstStyle/>
          <a:p>
            <a:r>
              <a:rPr lang="en-GB" sz="3100"/>
              <a:t>How the service of mental health has developed over the years since the NHS was implemented in 1948.</a:t>
            </a:r>
          </a:p>
        </p:txBody>
      </p:sp>
      <p:sp>
        <p:nvSpPr>
          <p:cNvPr id="30" name="Rectangle 29">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55A236-82A8-A2FF-D2DB-EF678B153B5F}"/>
              </a:ext>
            </a:extLst>
          </p:cNvPr>
          <p:cNvSpPr>
            <a:spLocks noGrp="1"/>
          </p:cNvSpPr>
          <p:nvPr>
            <p:ph idx="1"/>
          </p:nvPr>
        </p:nvSpPr>
        <p:spPr>
          <a:xfrm>
            <a:off x="838200" y="2478024"/>
            <a:ext cx="10515600" cy="3694176"/>
          </a:xfrm>
        </p:spPr>
        <p:txBody>
          <a:bodyPr>
            <a:normAutofit/>
          </a:bodyPr>
          <a:lstStyle/>
          <a:p>
            <a:pPr>
              <a:lnSpc>
                <a:spcPct val="100000"/>
              </a:lnSpc>
            </a:pPr>
            <a:r>
              <a:rPr lang="en-GB" sz="1500" dirty="0">
                <a:latin typeface="Bookman Old Style" panose="02050604050505020204" pitchFamily="18" charset="0"/>
              </a:rPr>
              <a:t>Since the National Health Service (NHS) was founded in 1948, mental health services in the UK have experienced a complicated evolution. Pre-NHS Era and Asylums: Before the NHS, mental health was a topic of interest, however it wasn't exclusively centred on mental disease. The lessons learned from World War II contributed to the interwar period's growing awareness of the significance of mental health. But mental health was not given much priority by the NHS. Rather, it took over many mentally ill people who were kept in primarily remote Victorian hospitals. They were frequently forgotten about. A strong network of public mental institutions was part of the pre-NHS system, both in terms of effort and financial commitment. Sadly, there wasn't much that could be done to help the patients at these facilities, which contributed to the general gloom. Simultaneously, a distinct system expressing stigma and harsh views for individuals with mental disorders developed into existence. Treatment for weaker and earlier stages of mental illness is improving due partly to charities and local government. Community-based care started to take shape, with monitoring given outside from institutional environments. Hospitals began providing outpatients mental health care, and physiological clinics emerged across. The level of public consequences expanded, highlighting the fact that  mental health was a matter of importance of entire populace.  </a:t>
            </a:r>
          </a:p>
          <a:p>
            <a:pPr>
              <a:lnSpc>
                <a:spcPct val="100000"/>
              </a:lnSpc>
            </a:pPr>
            <a:endParaRPr lang="en-GB" sz="1500" dirty="0"/>
          </a:p>
        </p:txBody>
      </p:sp>
    </p:spTree>
    <p:extLst>
      <p:ext uri="{BB962C8B-B14F-4D97-AF65-F5344CB8AC3E}">
        <p14:creationId xmlns:p14="http://schemas.microsoft.com/office/powerpoint/2010/main" val="1334053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3AC2AB-8234-915A-86BB-B1033B30EE95}"/>
              </a:ext>
            </a:extLst>
          </p:cNvPr>
          <p:cNvSpPr>
            <a:spLocks noGrp="1"/>
          </p:cNvSpPr>
          <p:nvPr>
            <p:ph type="title"/>
          </p:nvPr>
        </p:nvSpPr>
        <p:spPr>
          <a:xfrm>
            <a:off x="841246" y="978619"/>
            <a:ext cx="5991244" cy="1106424"/>
          </a:xfrm>
        </p:spPr>
        <p:txBody>
          <a:bodyPr>
            <a:normAutofit/>
          </a:bodyPr>
          <a:lstStyle/>
          <a:p>
            <a:r>
              <a:rPr lang="en-GB" sz="2200"/>
              <a:t>How the service of mental health has developed over the years since the NHS was implemented in 1948.</a:t>
            </a:r>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E9D06C-7DA0-D5E4-CA36-36CAAE93ACD5}"/>
              </a:ext>
            </a:extLst>
          </p:cNvPr>
          <p:cNvSpPr>
            <a:spLocks noGrp="1"/>
          </p:cNvSpPr>
          <p:nvPr>
            <p:ph idx="1"/>
          </p:nvPr>
        </p:nvSpPr>
        <p:spPr>
          <a:xfrm>
            <a:off x="841247" y="2252870"/>
            <a:ext cx="6071181" cy="3766930"/>
          </a:xfrm>
        </p:spPr>
        <p:txBody>
          <a:bodyPr>
            <a:normAutofit/>
          </a:bodyPr>
          <a:lstStyle/>
          <a:p>
            <a:pPr>
              <a:lnSpc>
                <a:spcPct val="100000"/>
              </a:lnSpc>
            </a:pPr>
            <a:r>
              <a:rPr lang="en-GB" sz="1500" dirty="0"/>
              <a:t>Since being founded in 1948, the NHS initially directed its attention towards matters pertaining to physical health and the treatment of illnesses. The current mental illness service, characterized by a significant number of patients in psychiatric institutions, lacks proper integration and remains concealed. In the 1960s and 1970s, the mental health act 1959 implemented substantial changes, focusing on the provision of community-based care and outpatient programmes. In the 1980s and 1990s, the process of institutionalisation gained steam, resulting in the closer of significant mental hospitals. The provision of community-based care and emergency service has been expanded. In the 2000s and beyond, there was a shift towards prioritising mental health awareness campaigns, anti-stigma projects and enhanced availability of physiological therapies.</a:t>
            </a:r>
          </a:p>
        </p:txBody>
      </p:sp>
      <p:pic>
        <p:nvPicPr>
          <p:cNvPr id="7" name="Graphic 6" descr="Hospital">
            <a:extLst>
              <a:ext uri="{FF2B5EF4-FFF2-40B4-BE49-F238E27FC236}">
                <a16:creationId xmlns:a16="http://schemas.microsoft.com/office/drawing/2014/main" id="{AEF1351E-CA86-2C32-BB52-B35DD57D03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79814" y="1329879"/>
            <a:ext cx="4097657" cy="4097657"/>
          </a:xfrm>
          <a:prstGeom prst="rect">
            <a:avLst/>
          </a:prstGeom>
        </p:spPr>
      </p:pic>
    </p:spTree>
    <p:extLst>
      <p:ext uri="{BB962C8B-B14F-4D97-AF65-F5344CB8AC3E}">
        <p14:creationId xmlns:p14="http://schemas.microsoft.com/office/powerpoint/2010/main" val="1550964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19FAC-289C-FA92-68EE-B61B58C979A0}"/>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80513AAC-2299-361C-FA6B-AFC184CC6A07}"/>
              </a:ext>
            </a:extLst>
          </p:cNvPr>
          <p:cNvSpPr>
            <a:spLocks noGrp="1"/>
          </p:cNvSpPr>
          <p:nvPr>
            <p:ph idx="1"/>
          </p:nvPr>
        </p:nvSpPr>
        <p:spPr>
          <a:xfrm>
            <a:off x="1115568" y="2478024"/>
            <a:ext cx="10168128" cy="4140490"/>
          </a:xfrm>
        </p:spPr>
        <p:txBody>
          <a:bodyPr>
            <a:normAutofit/>
          </a:bodyPr>
          <a:lstStyle/>
          <a:p>
            <a:r>
              <a:rPr lang="en-GB" sz="1900" dirty="0"/>
              <a:t>Bulletin of the World Health Organization (1983) Mental health in the early 1980s:some perspectives . Available at: URL (bullwho00097-0013.pdf (nih.gov)).</a:t>
            </a:r>
          </a:p>
          <a:p>
            <a:r>
              <a:rPr lang="en-GB" sz="1900" dirty="0" err="1"/>
              <a:t>FHEHealth</a:t>
            </a:r>
            <a:r>
              <a:rPr lang="en-GB" sz="1900" dirty="0"/>
              <a:t> (2023) How did they treated mental health in previous centuries. Available at: How Did They Treat Mental Health in Previous Centuries? (fherehab.com)</a:t>
            </a:r>
          </a:p>
          <a:p>
            <a:r>
              <a:rPr lang="en-GB" sz="1900" dirty="0"/>
              <a:t>The past, present and future of innovation in mental health . (23 December 2021). NHS </a:t>
            </a:r>
            <a:r>
              <a:rPr lang="en-GB" sz="1900" dirty="0" err="1"/>
              <a:t>England.The</a:t>
            </a:r>
            <a:r>
              <a:rPr lang="en-GB" sz="1900" dirty="0"/>
              <a:t> past, present and future of innovation in mental health - NHS Digital </a:t>
            </a:r>
          </a:p>
          <a:p>
            <a:pPr marL="0" indent="0">
              <a:buNone/>
            </a:pPr>
            <a:r>
              <a:rPr lang="en-GB" sz="1900" dirty="0"/>
              <a:t> Organisation. "Mental Health Policy in the NHS:75 years on." 10 </a:t>
            </a:r>
            <a:r>
              <a:rPr lang="en-GB" sz="1900" dirty="0" err="1"/>
              <a:t>Octomber</a:t>
            </a:r>
            <a:r>
              <a:rPr lang="en-GB" sz="1900" dirty="0"/>
              <a:t> 2023Mental Health Policy in the NHS: 75 years on   - People's History Museum: The national museum of democracy (phm.org.uk) .</a:t>
            </a:r>
          </a:p>
          <a:p>
            <a:endParaRPr lang="en-GB" dirty="0"/>
          </a:p>
        </p:txBody>
      </p:sp>
    </p:spTree>
    <p:extLst>
      <p:ext uri="{BB962C8B-B14F-4D97-AF65-F5344CB8AC3E}">
        <p14:creationId xmlns:p14="http://schemas.microsoft.com/office/powerpoint/2010/main" val="1385223395"/>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7283</TotalTime>
  <Words>1162</Words>
  <Application>Microsoft Office PowerPoint</Application>
  <PresentationFormat>Widescreen</PresentationFormat>
  <Paragraphs>34</Paragraphs>
  <Slides>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Aharoni</vt:lpstr>
      <vt:lpstr>Aptos</vt:lpstr>
      <vt:lpstr>Arial</vt:lpstr>
      <vt:lpstr>Avenir Next LT Pro</vt:lpstr>
      <vt:lpstr>Bookman Old Style</vt:lpstr>
      <vt:lpstr>Calibri</vt:lpstr>
      <vt:lpstr>AccentBoxVTI</vt:lpstr>
      <vt:lpstr>Mental health service</vt:lpstr>
      <vt:lpstr>How was mental health treated in the past ?</vt:lpstr>
      <vt:lpstr>How was mental health treated in the past?</vt:lpstr>
      <vt:lpstr>How is mental health treated now?</vt:lpstr>
      <vt:lpstr>How is metal health treated now ?</vt:lpstr>
      <vt:lpstr>How the service of mental health has developed over the years since the NHS was implemented in 1948.</vt:lpstr>
      <vt:lpstr>How the service of mental health has developed over the years since the NHS was implemented in 1948.</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service</dc:title>
  <dc:creator>Corina Cociorva</dc:creator>
  <cp:lastModifiedBy>Corina Cociorva</cp:lastModifiedBy>
  <cp:revision>2</cp:revision>
  <dcterms:created xsi:type="dcterms:W3CDTF">2024-03-06T20:52:54Z</dcterms:created>
  <dcterms:modified xsi:type="dcterms:W3CDTF">2024-03-11T22:16:23Z</dcterms:modified>
</cp:coreProperties>
</file>