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0" r:id="rId4"/>
    <p:sldId id="274" r:id="rId5"/>
    <p:sldId id="261" r:id="rId6"/>
    <p:sldId id="275" r:id="rId7"/>
    <p:sldId id="270" r:id="rId8"/>
    <p:sldId id="271" r:id="rId9"/>
    <p:sldId id="272" r:id="rId10"/>
    <p:sldId id="27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A621F4-7E7B-4B47-9E5C-0B9692EE15EA}" v="11" dt="2026-06-16T13:33:56.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95" autoAdjust="0"/>
    <p:restoredTop sz="82531" autoAdjust="0"/>
  </p:normalViewPr>
  <p:slideViewPr>
    <p:cSldViewPr snapToGrid="0">
      <p:cViewPr varScale="1">
        <p:scale>
          <a:sx n="71" d="100"/>
          <a:sy n="71" d="100"/>
        </p:scale>
        <p:origin x="-1138" y="-8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D548CF-D5E4-4923-9857-8191F015DEA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7B767A-AE01-4595-A4DE-19E67B39FB94}">
      <dgm:prSet/>
      <dgm:spPr/>
      <dgm:t>
        <a:bodyPr/>
        <a:lstStyle/>
        <a:p>
          <a:r>
            <a:rPr lang="en-IN"/>
            <a:t>The Southern Health NHS Foundation Trust (Southern Health) investigation looked at deaths among service users of mental health and learning disability services between 2011 and 2015 (Lalani et al., 2023).</a:t>
          </a:r>
          <a:endParaRPr lang="en-US"/>
        </a:p>
      </dgm:t>
    </dgm:pt>
    <dgm:pt modelId="{CA181D47-E60C-4469-B09A-AF04CC15DAB6}" type="parTrans" cxnId="{DF85779A-E740-4E4A-AC99-32D743E1439F}">
      <dgm:prSet/>
      <dgm:spPr/>
      <dgm:t>
        <a:bodyPr/>
        <a:lstStyle/>
        <a:p>
          <a:endParaRPr lang="en-US"/>
        </a:p>
      </dgm:t>
    </dgm:pt>
    <dgm:pt modelId="{878B67CA-EDB1-43CF-85FA-A4C5D571E768}" type="sibTrans" cxnId="{DF85779A-E740-4E4A-AC99-32D743E1439F}">
      <dgm:prSet/>
      <dgm:spPr/>
      <dgm:t>
        <a:bodyPr/>
        <a:lstStyle/>
        <a:p>
          <a:endParaRPr lang="en-US"/>
        </a:p>
      </dgm:t>
    </dgm:pt>
    <dgm:pt modelId="{11316C75-2F23-429E-96DA-8D394F50794C}">
      <dgm:prSet/>
      <dgm:spPr/>
      <dgm:t>
        <a:bodyPr/>
        <a:lstStyle/>
        <a:p>
          <a:r>
            <a:rPr lang="en-IN" dirty="0"/>
            <a:t>The review highlighted serious failings with the way in which deaths are investigated, governance and arrangements and oversight of organisations (Bevan, 2023).</a:t>
          </a:r>
          <a:endParaRPr lang="en-US" dirty="0"/>
        </a:p>
      </dgm:t>
    </dgm:pt>
    <dgm:pt modelId="{A6E4E136-AE48-4726-83FD-F2DC03E45FC9}" type="parTrans" cxnId="{B75EC3C3-67E3-47C3-BD18-2EB3A99A6D67}">
      <dgm:prSet/>
      <dgm:spPr/>
      <dgm:t>
        <a:bodyPr/>
        <a:lstStyle/>
        <a:p>
          <a:endParaRPr lang="en-US"/>
        </a:p>
      </dgm:t>
    </dgm:pt>
    <dgm:pt modelId="{AB3FE9B2-1947-4765-BB6F-01B3F8D9E83B}" type="sibTrans" cxnId="{B75EC3C3-67E3-47C3-BD18-2EB3A99A6D67}">
      <dgm:prSet/>
      <dgm:spPr/>
      <dgm:t>
        <a:bodyPr/>
        <a:lstStyle/>
        <a:p>
          <a:endParaRPr lang="en-US"/>
        </a:p>
      </dgm:t>
    </dgm:pt>
    <dgm:pt modelId="{1A006CBD-971E-455D-BF15-5DDC11ECA724}">
      <dgm:prSet/>
      <dgm:spPr/>
      <dgm:t>
        <a:bodyPr/>
        <a:lstStyle/>
        <a:p>
          <a:r>
            <a:rPr lang="en-IN" dirty="0"/>
            <a:t>A great number of service user deaths were revealed, but only a small proportion of those receive full investigation and potential learning outcomes for the organisations are restricted (Lalani et al., 2023).</a:t>
          </a:r>
          <a:endParaRPr lang="en-US" dirty="0"/>
        </a:p>
      </dgm:t>
    </dgm:pt>
    <dgm:pt modelId="{F4E9178C-D037-4904-80C3-3DAE120A9E8D}" type="parTrans" cxnId="{98038E13-56F7-432C-9F6A-D9EA9B517887}">
      <dgm:prSet/>
      <dgm:spPr/>
      <dgm:t>
        <a:bodyPr/>
        <a:lstStyle/>
        <a:p>
          <a:endParaRPr lang="en-US"/>
        </a:p>
      </dgm:t>
    </dgm:pt>
    <dgm:pt modelId="{239D0282-0ADF-458B-9BCD-8C63825A2681}" type="sibTrans" cxnId="{98038E13-56F7-432C-9F6A-D9EA9B517887}">
      <dgm:prSet/>
      <dgm:spPr/>
      <dgm:t>
        <a:bodyPr/>
        <a:lstStyle/>
        <a:p>
          <a:endParaRPr lang="en-US"/>
        </a:p>
      </dgm:t>
    </dgm:pt>
    <dgm:pt modelId="{81993867-35E2-4C92-8BCE-AACF7ED06AA9}">
      <dgm:prSet/>
      <dgm:spPr/>
      <dgm:t>
        <a:bodyPr/>
        <a:lstStyle/>
        <a:p>
          <a:r>
            <a:rPr lang="en-IN" dirty="0"/>
            <a:t>It raises the issues related to the failures in patient safety, accountability and quality assurance at system level with NHS service delivery (Hibbert et al., 2023; Bevan, 2023).</a:t>
          </a:r>
          <a:endParaRPr lang="en-US" dirty="0"/>
        </a:p>
      </dgm:t>
    </dgm:pt>
    <dgm:pt modelId="{B8CA2719-9071-4B0B-9BD6-447553BBB56D}" type="parTrans" cxnId="{1C7FC299-95A2-42BC-8DA8-395C82379348}">
      <dgm:prSet/>
      <dgm:spPr/>
      <dgm:t>
        <a:bodyPr/>
        <a:lstStyle/>
        <a:p>
          <a:endParaRPr lang="en-US"/>
        </a:p>
      </dgm:t>
    </dgm:pt>
    <dgm:pt modelId="{1642ABC9-6D0C-48CB-B044-711DE1A27B41}" type="sibTrans" cxnId="{1C7FC299-95A2-42BC-8DA8-395C82379348}">
      <dgm:prSet/>
      <dgm:spPr/>
      <dgm:t>
        <a:bodyPr/>
        <a:lstStyle/>
        <a:p>
          <a:endParaRPr lang="en-US"/>
        </a:p>
      </dgm:t>
    </dgm:pt>
    <dgm:pt modelId="{F894C00E-F6CA-4D0F-8420-07FA7B6A1D8F}" type="pres">
      <dgm:prSet presAssocID="{FDD548CF-D5E4-4923-9857-8191F015DEAF}" presName="vert0" presStyleCnt="0">
        <dgm:presLayoutVars>
          <dgm:dir/>
          <dgm:animOne val="branch"/>
          <dgm:animLvl val="lvl"/>
        </dgm:presLayoutVars>
      </dgm:prSet>
      <dgm:spPr/>
      <dgm:t>
        <a:bodyPr/>
        <a:lstStyle/>
        <a:p>
          <a:endParaRPr lang="en-US"/>
        </a:p>
      </dgm:t>
    </dgm:pt>
    <dgm:pt modelId="{4D5E9393-DC30-448D-9E53-9D73BDB0A803}" type="pres">
      <dgm:prSet presAssocID="{627B767A-AE01-4595-A4DE-19E67B39FB94}" presName="thickLine" presStyleLbl="alignNode1" presStyleIdx="0" presStyleCnt="4"/>
      <dgm:spPr/>
    </dgm:pt>
    <dgm:pt modelId="{12BE8B65-C2F0-4B7C-B8C0-291BCC1C3121}" type="pres">
      <dgm:prSet presAssocID="{627B767A-AE01-4595-A4DE-19E67B39FB94}" presName="horz1" presStyleCnt="0"/>
      <dgm:spPr/>
    </dgm:pt>
    <dgm:pt modelId="{B0D76AE4-E749-4DE1-AD56-51C29CE281BA}" type="pres">
      <dgm:prSet presAssocID="{627B767A-AE01-4595-A4DE-19E67B39FB94}" presName="tx1" presStyleLbl="revTx" presStyleIdx="0" presStyleCnt="4"/>
      <dgm:spPr/>
      <dgm:t>
        <a:bodyPr/>
        <a:lstStyle/>
        <a:p>
          <a:endParaRPr lang="en-US"/>
        </a:p>
      </dgm:t>
    </dgm:pt>
    <dgm:pt modelId="{18C911D0-A659-4F73-B874-67CA9AFA681E}" type="pres">
      <dgm:prSet presAssocID="{627B767A-AE01-4595-A4DE-19E67B39FB94}" presName="vert1" presStyleCnt="0"/>
      <dgm:spPr/>
    </dgm:pt>
    <dgm:pt modelId="{068F469C-652A-4EE4-81AE-D63AE1134D5C}" type="pres">
      <dgm:prSet presAssocID="{11316C75-2F23-429E-96DA-8D394F50794C}" presName="thickLine" presStyleLbl="alignNode1" presStyleIdx="1" presStyleCnt="4"/>
      <dgm:spPr/>
    </dgm:pt>
    <dgm:pt modelId="{98572F27-838D-4DFD-9597-BF9486E65E05}" type="pres">
      <dgm:prSet presAssocID="{11316C75-2F23-429E-96DA-8D394F50794C}" presName="horz1" presStyleCnt="0"/>
      <dgm:spPr/>
    </dgm:pt>
    <dgm:pt modelId="{5CD26DF0-C3E0-4B2E-98CA-2EA2B178E7AD}" type="pres">
      <dgm:prSet presAssocID="{11316C75-2F23-429E-96DA-8D394F50794C}" presName="tx1" presStyleLbl="revTx" presStyleIdx="1" presStyleCnt="4"/>
      <dgm:spPr/>
      <dgm:t>
        <a:bodyPr/>
        <a:lstStyle/>
        <a:p>
          <a:endParaRPr lang="en-US"/>
        </a:p>
      </dgm:t>
    </dgm:pt>
    <dgm:pt modelId="{4B8827EB-8719-450F-9D3C-0E0BDA5D8D11}" type="pres">
      <dgm:prSet presAssocID="{11316C75-2F23-429E-96DA-8D394F50794C}" presName="vert1" presStyleCnt="0"/>
      <dgm:spPr/>
    </dgm:pt>
    <dgm:pt modelId="{6DDC969E-4CEF-4E7A-8046-22BFCBC394A8}" type="pres">
      <dgm:prSet presAssocID="{1A006CBD-971E-455D-BF15-5DDC11ECA724}" presName="thickLine" presStyleLbl="alignNode1" presStyleIdx="2" presStyleCnt="4"/>
      <dgm:spPr/>
    </dgm:pt>
    <dgm:pt modelId="{68CD03AC-7797-4FCC-8DA3-C1861E8190A1}" type="pres">
      <dgm:prSet presAssocID="{1A006CBD-971E-455D-BF15-5DDC11ECA724}" presName="horz1" presStyleCnt="0"/>
      <dgm:spPr/>
    </dgm:pt>
    <dgm:pt modelId="{613C7248-8A02-449F-A9ED-1678E248DFB3}" type="pres">
      <dgm:prSet presAssocID="{1A006CBD-971E-455D-BF15-5DDC11ECA724}" presName="tx1" presStyleLbl="revTx" presStyleIdx="2" presStyleCnt="4"/>
      <dgm:spPr/>
      <dgm:t>
        <a:bodyPr/>
        <a:lstStyle/>
        <a:p>
          <a:endParaRPr lang="en-US"/>
        </a:p>
      </dgm:t>
    </dgm:pt>
    <dgm:pt modelId="{4EF04C60-D858-4B9C-BCF0-4C57358A608B}" type="pres">
      <dgm:prSet presAssocID="{1A006CBD-971E-455D-BF15-5DDC11ECA724}" presName="vert1" presStyleCnt="0"/>
      <dgm:spPr/>
    </dgm:pt>
    <dgm:pt modelId="{FD9F7D0B-1EB5-45F0-A868-0054BD8D7A5E}" type="pres">
      <dgm:prSet presAssocID="{81993867-35E2-4C92-8BCE-AACF7ED06AA9}" presName="thickLine" presStyleLbl="alignNode1" presStyleIdx="3" presStyleCnt="4"/>
      <dgm:spPr/>
    </dgm:pt>
    <dgm:pt modelId="{863F3ACD-D2D6-491E-8833-B3DE9D885A2E}" type="pres">
      <dgm:prSet presAssocID="{81993867-35E2-4C92-8BCE-AACF7ED06AA9}" presName="horz1" presStyleCnt="0"/>
      <dgm:spPr/>
    </dgm:pt>
    <dgm:pt modelId="{10FF6FC6-7E43-46C1-893F-C5E3B8E6EBDC}" type="pres">
      <dgm:prSet presAssocID="{81993867-35E2-4C92-8BCE-AACF7ED06AA9}" presName="tx1" presStyleLbl="revTx" presStyleIdx="3" presStyleCnt="4"/>
      <dgm:spPr/>
      <dgm:t>
        <a:bodyPr/>
        <a:lstStyle/>
        <a:p>
          <a:endParaRPr lang="en-US"/>
        </a:p>
      </dgm:t>
    </dgm:pt>
    <dgm:pt modelId="{4CB2C5C5-47AC-4FDB-A6DA-01FA6449C3CF}" type="pres">
      <dgm:prSet presAssocID="{81993867-35E2-4C92-8BCE-AACF7ED06AA9}" presName="vert1" presStyleCnt="0"/>
      <dgm:spPr/>
    </dgm:pt>
  </dgm:ptLst>
  <dgm:cxnLst>
    <dgm:cxn modelId="{DF85779A-E740-4E4A-AC99-32D743E1439F}" srcId="{FDD548CF-D5E4-4923-9857-8191F015DEAF}" destId="{627B767A-AE01-4595-A4DE-19E67B39FB94}" srcOrd="0" destOrd="0" parTransId="{CA181D47-E60C-4469-B09A-AF04CC15DAB6}" sibTransId="{878B67CA-EDB1-43CF-85FA-A4C5D571E768}"/>
    <dgm:cxn modelId="{0C7534DE-60E0-4625-B7EE-E74F61476A04}" type="presOf" srcId="{81993867-35E2-4C92-8BCE-AACF7ED06AA9}" destId="{10FF6FC6-7E43-46C1-893F-C5E3B8E6EBDC}" srcOrd="0" destOrd="0" presId="urn:microsoft.com/office/officeart/2008/layout/LinedList"/>
    <dgm:cxn modelId="{C649B9C0-4D3A-49AE-8386-352E95FDD117}" type="presOf" srcId="{FDD548CF-D5E4-4923-9857-8191F015DEAF}" destId="{F894C00E-F6CA-4D0F-8420-07FA7B6A1D8F}" srcOrd="0" destOrd="0" presId="urn:microsoft.com/office/officeart/2008/layout/LinedList"/>
    <dgm:cxn modelId="{1C7FC299-95A2-42BC-8DA8-395C82379348}" srcId="{FDD548CF-D5E4-4923-9857-8191F015DEAF}" destId="{81993867-35E2-4C92-8BCE-AACF7ED06AA9}" srcOrd="3" destOrd="0" parTransId="{B8CA2719-9071-4B0B-9BD6-447553BBB56D}" sibTransId="{1642ABC9-6D0C-48CB-B044-711DE1A27B41}"/>
    <dgm:cxn modelId="{B75EC3C3-67E3-47C3-BD18-2EB3A99A6D67}" srcId="{FDD548CF-D5E4-4923-9857-8191F015DEAF}" destId="{11316C75-2F23-429E-96DA-8D394F50794C}" srcOrd="1" destOrd="0" parTransId="{A6E4E136-AE48-4726-83FD-F2DC03E45FC9}" sibTransId="{AB3FE9B2-1947-4765-BB6F-01B3F8D9E83B}"/>
    <dgm:cxn modelId="{280B084B-A023-4FFB-95DE-4823AD81F2C8}" type="presOf" srcId="{1A006CBD-971E-455D-BF15-5DDC11ECA724}" destId="{613C7248-8A02-449F-A9ED-1678E248DFB3}" srcOrd="0" destOrd="0" presId="urn:microsoft.com/office/officeart/2008/layout/LinedList"/>
    <dgm:cxn modelId="{5505A0CE-BB81-4902-92DA-D3F5C50D4E73}" type="presOf" srcId="{11316C75-2F23-429E-96DA-8D394F50794C}" destId="{5CD26DF0-C3E0-4B2E-98CA-2EA2B178E7AD}" srcOrd="0" destOrd="0" presId="urn:microsoft.com/office/officeart/2008/layout/LinedList"/>
    <dgm:cxn modelId="{DF205887-8EEC-47F3-9497-1C68063721B2}" type="presOf" srcId="{627B767A-AE01-4595-A4DE-19E67B39FB94}" destId="{B0D76AE4-E749-4DE1-AD56-51C29CE281BA}" srcOrd="0" destOrd="0" presId="urn:microsoft.com/office/officeart/2008/layout/LinedList"/>
    <dgm:cxn modelId="{98038E13-56F7-432C-9F6A-D9EA9B517887}" srcId="{FDD548CF-D5E4-4923-9857-8191F015DEAF}" destId="{1A006CBD-971E-455D-BF15-5DDC11ECA724}" srcOrd="2" destOrd="0" parTransId="{F4E9178C-D037-4904-80C3-3DAE120A9E8D}" sibTransId="{239D0282-0ADF-458B-9BCD-8C63825A2681}"/>
    <dgm:cxn modelId="{6227EC48-04A7-4504-8E39-8279B401E3BD}" type="presParOf" srcId="{F894C00E-F6CA-4D0F-8420-07FA7B6A1D8F}" destId="{4D5E9393-DC30-448D-9E53-9D73BDB0A803}" srcOrd="0" destOrd="0" presId="urn:microsoft.com/office/officeart/2008/layout/LinedList"/>
    <dgm:cxn modelId="{2BE78C26-518E-4F91-8742-39C413B0DD4C}" type="presParOf" srcId="{F894C00E-F6CA-4D0F-8420-07FA7B6A1D8F}" destId="{12BE8B65-C2F0-4B7C-B8C0-291BCC1C3121}" srcOrd="1" destOrd="0" presId="urn:microsoft.com/office/officeart/2008/layout/LinedList"/>
    <dgm:cxn modelId="{7D6764F3-B252-4183-8B23-6E9F95943640}" type="presParOf" srcId="{12BE8B65-C2F0-4B7C-B8C0-291BCC1C3121}" destId="{B0D76AE4-E749-4DE1-AD56-51C29CE281BA}" srcOrd="0" destOrd="0" presId="urn:microsoft.com/office/officeart/2008/layout/LinedList"/>
    <dgm:cxn modelId="{71168393-498A-47F4-A6C3-64939E6E178F}" type="presParOf" srcId="{12BE8B65-C2F0-4B7C-B8C0-291BCC1C3121}" destId="{18C911D0-A659-4F73-B874-67CA9AFA681E}" srcOrd="1" destOrd="0" presId="urn:microsoft.com/office/officeart/2008/layout/LinedList"/>
    <dgm:cxn modelId="{5BA23CAA-1FC7-49D5-B6A6-1FE330FE572E}" type="presParOf" srcId="{F894C00E-F6CA-4D0F-8420-07FA7B6A1D8F}" destId="{068F469C-652A-4EE4-81AE-D63AE1134D5C}" srcOrd="2" destOrd="0" presId="urn:microsoft.com/office/officeart/2008/layout/LinedList"/>
    <dgm:cxn modelId="{9EF1D17E-3A30-4B84-96FB-8E0B7D09F0D8}" type="presParOf" srcId="{F894C00E-F6CA-4D0F-8420-07FA7B6A1D8F}" destId="{98572F27-838D-4DFD-9597-BF9486E65E05}" srcOrd="3" destOrd="0" presId="urn:microsoft.com/office/officeart/2008/layout/LinedList"/>
    <dgm:cxn modelId="{B2C3F208-B568-4A18-84BE-89E3B610F6EB}" type="presParOf" srcId="{98572F27-838D-4DFD-9597-BF9486E65E05}" destId="{5CD26DF0-C3E0-4B2E-98CA-2EA2B178E7AD}" srcOrd="0" destOrd="0" presId="urn:microsoft.com/office/officeart/2008/layout/LinedList"/>
    <dgm:cxn modelId="{61DE541D-26DA-41CD-8583-4078B9FB5DA3}" type="presParOf" srcId="{98572F27-838D-4DFD-9597-BF9486E65E05}" destId="{4B8827EB-8719-450F-9D3C-0E0BDA5D8D11}" srcOrd="1" destOrd="0" presId="urn:microsoft.com/office/officeart/2008/layout/LinedList"/>
    <dgm:cxn modelId="{8AA0E59D-7671-4FD6-B2EE-DA344A6F8DFF}" type="presParOf" srcId="{F894C00E-F6CA-4D0F-8420-07FA7B6A1D8F}" destId="{6DDC969E-4CEF-4E7A-8046-22BFCBC394A8}" srcOrd="4" destOrd="0" presId="urn:microsoft.com/office/officeart/2008/layout/LinedList"/>
    <dgm:cxn modelId="{768DB063-B967-4C99-8139-F1F5F06319EC}" type="presParOf" srcId="{F894C00E-F6CA-4D0F-8420-07FA7B6A1D8F}" destId="{68CD03AC-7797-4FCC-8DA3-C1861E8190A1}" srcOrd="5" destOrd="0" presId="urn:microsoft.com/office/officeart/2008/layout/LinedList"/>
    <dgm:cxn modelId="{C91E4884-8B8F-46B0-A04D-FFAD785718A2}" type="presParOf" srcId="{68CD03AC-7797-4FCC-8DA3-C1861E8190A1}" destId="{613C7248-8A02-449F-A9ED-1678E248DFB3}" srcOrd="0" destOrd="0" presId="urn:microsoft.com/office/officeart/2008/layout/LinedList"/>
    <dgm:cxn modelId="{96E0902A-0572-491D-AAD0-3E4A6D93C308}" type="presParOf" srcId="{68CD03AC-7797-4FCC-8DA3-C1861E8190A1}" destId="{4EF04C60-D858-4B9C-BCF0-4C57358A608B}" srcOrd="1" destOrd="0" presId="urn:microsoft.com/office/officeart/2008/layout/LinedList"/>
    <dgm:cxn modelId="{E2B6CE67-CD31-4CE6-AA97-CDA6358A97C3}" type="presParOf" srcId="{F894C00E-F6CA-4D0F-8420-07FA7B6A1D8F}" destId="{FD9F7D0B-1EB5-45F0-A868-0054BD8D7A5E}" srcOrd="6" destOrd="0" presId="urn:microsoft.com/office/officeart/2008/layout/LinedList"/>
    <dgm:cxn modelId="{252F2019-9958-439B-9F68-3610BA786052}" type="presParOf" srcId="{F894C00E-F6CA-4D0F-8420-07FA7B6A1D8F}" destId="{863F3ACD-D2D6-491E-8833-B3DE9D885A2E}" srcOrd="7" destOrd="0" presId="urn:microsoft.com/office/officeart/2008/layout/LinedList"/>
    <dgm:cxn modelId="{22811FF5-E488-43D1-8153-295C2AB99EE8}" type="presParOf" srcId="{863F3ACD-D2D6-491E-8833-B3DE9D885A2E}" destId="{10FF6FC6-7E43-46C1-893F-C5E3B8E6EBDC}" srcOrd="0" destOrd="0" presId="urn:microsoft.com/office/officeart/2008/layout/LinedList"/>
    <dgm:cxn modelId="{AC66345C-97A3-43D5-9544-2EA173FF89D7}" type="presParOf" srcId="{863F3ACD-D2D6-491E-8833-B3DE9D885A2E}" destId="{4CB2C5C5-47AC-4FDB-A6DA-01FA6449C3CF}" srcOrd="1" destOrd="0" presId="urn:microsoft.com/office/officeart/2008/layout/Lined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B556E9-5CEE-48F7-8062-C75B0CEB888D}"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BCEEAA48-6547-4AE9-8540-F4175E3EE739}">
      <dgm:prSet/>
      <dgm:spPr/>
      <dgm:t>
        <a:bodyPr/>
        <a:lstStyle/>
        <a:p>
          <a:r>
            <a:rPr lang="en-IN" dirty="0"/>
            <a:t>The Swiss Cheese Model is used to explain the mechanisms of </a:t>
          </a:r>
          <a:r>
            <a:rPr lang="en-IN" dirty="0" err="1"/>
            <a:t>multibreaches</a:t>
          </a:r>
          <a:r>
            <a:rPr lang="en-IN" dirty="0"/>
            <a:t> and patient harm (Wiegmann et al., 2022).</a:t>
          </a:r>
          <a:endParaRPr lang="en-US" dirty="0"/>
        </a:p>
      </dgm:t>
    </dgm:pt>
    <dgm:pt modelId="{BB28A7D4-80B6-47D0-BB23-D0BB2154AFC6}" type="parTrans" cxnId="{A6E381B1-CEBA-4863-B610-B5D4F97BBDCB}">
      <dgm:prSet/>
      <dgm:spPr/>
      <dgm:t>
        <a:bodyPr/>
        <a:lstStyle/>
        <a:p>
          <a:endParaRPr lang="en-US"/>
        </a:p>
      </dgm:t>
    </dgm:pt>
    <dgm:pt modelId="{73C123E7-96BB-4475-8E9B-D8130C97CA2D}" type="sibTrans" cxnId="{A6E381B1-CEBA-4863-B610-B5D4F97BBDCB}">
      <dgm:prSet/>
      <dgm:spPr/>
      <dgm:t>
        <a:bodyPr/>
        <a:lstStyle/>
        <a:p>
          <a:endParaRPr lang="en-US"/>
        </a:p>
      </dgm:t>
    </dgm:pt>
    <dgm:pt modelId="{0F411FDF-BF97-4729-AA96-90C2D8EC6973}">
      <dgm:prSet/>
      <dgm:spPr/>
      <dgm:t>
        <a:bodyPr/>
        <a:lstStyle/>
        <a:p>
          <a:r>
            <a:rPr lang="en-IN" dirty="0"/>
            <a:t>A major weakness in governance in Northern Health was that measures to ensure oversight were weak (Bevan, 2023).</a:t>
          </a:r>
          <a:endParaRPr lang="en-US" dirty="0"/>
        </a:p>
      </dgm:t>
    </dgm:pt>
    <dgm:pt modelId="{9EEE2606-E86B-4EB9-A543-66C2064D0D6D}" type="parTrans" cxnId="{BC5B8215-A125-497D-859C-2DF3916A383D}">
      <dgm:prSet/>
      <dgm:spPr/>
      <dgm:t>
        <a:bodyPr/>
        <a:lstStyle/>
        <a:p>
          <a:endParaRPr lang="en-US"/>
        </a:p>
      </dgm:t>
    </dgm:pt>
    <dgm:pt modelId="{40E952BA-457E-46C6-A850-F2148ACA99F8}" type="sibTrans" cxnId="{BC5B8215-A125-497D-859C-2DF3916A383D}">
      <dgm:prSet/>
      <dgm:spPr/>
      <dgm:t>
        <a:bodyPr/>
        <a:lstStyle/>
        <a:p>
          <a:endParaRPr lang="en-US"/>
        </a:p>
      </dgm:t>
    </dgm:pt>
    <dgm:pt modelId="{21143084-DBCB-4A40-9232-3B2D44F4C5A7}">
      <dgm:prSet/>
      <dgm:spPr/>
      <dgm:t>
        <a:bodyPr/>
        <a:lstStyle/>
        <a:p>
          <a:r>
            <a:rPr lang="en-IN" dirty="0"/>
            <a:t>Inability to elevate recurring safety concerns through incident reporting and investigation systems (Peerally et al., (2022).</a:t>
          </a:r>
          <a:endParaRPr lang="en-US" dirty="0"/>
        </a:p>
      </dgm:t>
    </dgm:pt>
    <dgm:pt modelId="{67FFC7B7-2C48-4C2D-BF41-CC3B66058777}" type="parTrans" cxnId="{8885876D-E0A1-48BB-9201-0214FEA15857}">
      <dgm:prSet/>
      <dgm:spPr/>
      <dgm:t>
        <a:bodyPr/>
        <a:lstStyle/>
        <a:p>
          <a:endParaRPr lang="en-US"/>
        </a:p>
      </dgm:t>
    </dgm:pt>
    <dgm:pt modelId="{0C49D234-9750-4BFC-B977-BF7DC49826C4}" type="sibTrans" cxnId="{8885876D-E0A1-48BB-9201-0214FEA15857}">
      <dgm:prSet/>
      <dgm:spPr/>
      <dgm:t>
        <a:bodyPr/>
        <a:lstStyle/>
        <a:p>
          <a:endParaRPr lang="en-US"/>
        </a:p>
      </dgm:t>
    </dgm:pt>
    <dgm:pt modelId="{83AC82D5-42FB-41C5-A10C-1C9DFCE6F636}">
      <dgm:prSet/>
      <dgm:spPr/>
      <dgm:t>
        <a:bodyPr/>
        <a:lstStyle/>
        <a:p>
          <a:r>
            <a:rPr lang="en-IN"/>
            <a:t>There was no leadership or regulation scrutiny of emerging risks, and there were no failures identified.</a:t>
          </a:r>
          <a:endParaRPr lang="en-US"/>
        </a:p>
      </dgm:t>
    </dgm:pt>
    <dgm:pt modelId="{5FBC75A0-AD18-423C-A65A-CAA73D44453E}" type="parTrans" cxnId="{E4696F4E-9CFF-4F8A-AC6B-8D1EB9DB0896}">
      <dgm:prSet/>
      <dgm:spPr/>
      <dgm:t>
        <a:bodyPr/>
        <a:lstStyle/>
        <a:p>
          <a:endParaRPr lang="en-US"/>
        </a:p>
      </dgm:t>
    </dgm:pt>
    <dgm:pt modelId="{AB111227-4918-4862-B06D-4701AB4ABC18}" type="sibTrans" cxnId="{E4696F4E-9CFF-4F8A-AC6B-8D1EB9DB0896}">
      <dgm:prSet/>
      <dgm:spPr/>
      <dgm:t>
        <a:bodyPr/>
        <a:lstStyle/>
        <a:p>
          <a:endParaRPr lang="en-US"/>
        </a:p>
      </dgm:t>
    </dgm:pt>
    <dgm:pt modelId="{B26C4103-E3C3-4C0A-B832-8B28C18388CC}" type="pres">
      <dgm:prSet presAssocID="{45B556E9-5CEE-48F7-8062-C75B0CEB888D}" presName="vert0" presStyleCnt="0">
        <dgm:presLayoutVars>
          <dgm:dir/>
          <dgm:animOne val="branch"/>
          <dgm:animLvl val="lvl"/>
        </dgm:presLayoutVars>
      </dgm:prSet>
      <dgm:spPr/>
      <dgm:t>
        <a:bodyPr/>
        <a:lstStyle/>
        <a:p>
          <a:endParaRPr lang="en-US"/>
        </a:p>
      </dgm:t>
    </dgm:pt>
    <dgm:pt modelId="{72B6F288-9FE3-424D-A7DC-3141C44360CF}" type="pres">
      <dgm:prSet presAssocID="{BCEEAA48-6547-4AE9-8540-F4175E3EE739}" presName="thickLine" presStyleLbl="alignNode1" presStyleIdx="0" presStyleCnt="4"/>
      <dgm:spPr/>
    </dgm:pt>
    <dgm:pt modelId="{95395577-8173-4849-AF25-35E36212DA14}" type="pres">
      <dgm:prSet presAssocID="{BCEEAA48-6547-4AE9-8540-F4175E3EE739}" presName="horz1" presStyleCnt="0"/>
      <dgm:spPr/>
    </dgm:pt>
    <dgm:pt modelId="{3F032251-81D0-4686-9B85-DB9EAA7EBBB3}" type="pres">
      <dgm:prSet presAssocID="{BCEEAA48-6547-4AE9-8540-F4175E3EE739}" presName="tx1" presStyleLbl="revTx" presStyleIdx="0" presStyleCnt="4"/>
      <dgm:spPr/>
      <dgm:t>
        <a:bodyPr/>
        <a:lstStyle/>
        <a:p>
          <a:endParaRPr lang="en-US"/>
        </a:p>
      </dgm:t>
    </dgm:pt>
    <dgm:pt modelId="{C9F3233B-E647-495D-8C65-EB34C481C4AB}" type="pres">
      <dgm:prSet presAssocID="{BCEEAA48-6547-4AE9-8540-F4175E3EE739}" presName="vert1" presStyleCnt="0"/>
      <dgm:spPr/>
    </dgm:pt>
    <dgm:pt modelId="{DD601A38-96E6-41F2-9ABC-FF4A7A089733}" type="pres">
      <dgm:prSet presAssocID="{0F411FDF-BF97-4729-AA96-90C2D8EC6973}" presName="thickLine" presStyleLbl="alignNode1" presStyleIdx="1" presStyleCnt="4"/>
      <dgm:spPr/>
    </dgm:pt>
    <dgm:pt modelId="{95361CB3-A3BF-4D26-807C-BE85DC24CE00}" type="pres">
      <dgm:prSet presAssocID="{0F411FDF-BF97-4729-AA96-90C2D8EC6973}" presName="horz1" presStyleCnt="0"/>
      <dgm:spPr/>
    </dgm:pt>
    <dgm:pt modelId="{277447F3-9FE9-4B4E-9849-106422D2F361}" type="pres">
      <dgm:prSet presAssocID="{0F411FDF-BF97-4729-AA96-90C2D8EC6973}" presName="tx1" presStyleLbl="revTx" presStyleIdx="1" presStyleCnt="4"/>
      <dgm:spPr/>
      <dgm:t>
        <a:bodyPr/>
        <a:lstStyle/>
        <a:p>
          <a:endParaRPr lang="en-US"/>
        </a:p>
      </dgm:t>
    </dgm:pt>
    <dgm:pt modelId="{40418747-4D1A-4099-A5D5-EF1B26A85C2C}" type="pres">
      <dgm:prSet presAssocID="{0F411FDF-BF97-4729-AA96-90C2D8EC6973}" presName="vert1" presStyleCnt="0"/>
      <dgm:spPr/>
    </dgm:pt>
    <dgm:pt modelId="{00BE4819-091A-473F-B46F-7045882EEDED}" type="pres">
      <dgm:prSet presAssocID="{21143084-DBCB-4A40-9232-3B2D44F4C5A7}" presName="thickLine" presStyleLbl="alignNode1" presStyleIdx="2" presStyleCnt="4"/>
      <dgm:spPr/>
    </dgm:pt>
    <dgm:pt modelId="{17B29EBB-645F-41D5-8E05-D749268C1006}" type="pres">
      <dgm:prSet presAssocID="{21143084-DBCB-4A40-9232-3B2D44F4C5A7}" presName="horz1" presStyleCnt="0"/>
      <dgm:spPr/>
    </dgm:pt>
    <dgm:pt modelId="{DAD34031-4ECC-41EB-AF4F-185AE9D92205}" type="pres">
      <dgm:prSet presAssocID="{21143084-DBCB-4A40-9232-3B2D44F4C5A7}" presName="tx1" presStyleLbl="revTx" presStyleIdx="2" presStyleCnt="4"/>
      <dgm:spPr/>
      <dgm:t>
        <a:bodyPr/>
        <a:lstStyle/>
        <a:p>
          <a:endParaRPr lang="en-US"/>
        </a:p>
      </dgm:t>
    </dgm:pt>
    <dgm:pt modelId="{C6CE3524-101C-4CAE-8A55-C33A0BA65B75}" type="pres">
      <dgm:prSet presAssocID="{21143084-DBCB-4A40-9232-3B2D44F4C5A7}" presName="vert1" presStyleCnt="0"/>
      <dgm:spPr/>
    </dgm:pt>
    <dgm:pt modelId="{6250F3FF-DA8E-4BBC-AEDD-33A77CE05EF7}" type="pres">
      <dgm:prSet presAssocID="{83AC82D5-42FB-41C5-A10C-1C9DFCE6F636}" presName="thickLine" presStyleLbl="alignNode1" presStyleIdx="3" presStyleCnt="4"/>
      <dgm:spPr/>
    </dgm:pt>
    <dgm:pt modelId="{68D266FE-906D-4ACA-BF3C-3064BF961460}" type="pres">
      <dgm:prSet presAssocID="{83AC82D5-42FB-41C5-A10C-1C9DFCE6F636}" presName="horz1" presStyleCnt="0"/>
      <dgm:spPr/>
    </dgm:pt>
    <dgm:pt modelId="{616BE058-A0AC-4EEA-89CE-2DB63785E41B}" type="pres">
      <dgm:prSet presAssocID="{83AC82D5-42FB-41C5-A10C-1C9DFCE6F636}" presName="tx1" presStyleLbl="revTx" presStyleIdx="3" presStyleCnt="4"/>
      <dgm:spPr/>
      <dgm:t>
        <a:bodyPr/>
        <a:lstStyle/>
        <a:p>
          <a:endParaRPr lang="en-US"/>
        </a:p>
      </dgm:t>
    </dgm:pt>
    <dgm:pt modelId="{8A81F71B-25E9-4056-B862-63242C06782D}" type="pres">
      <dgm:prSet presAssocID="{83AC82D5-42FB-41C5-A10C-1C9DFCE6F636}" presName="vert1" presStyleCnt="0"/>
      <dgm:spPr/>
    </dgm:pt>
  </dgm:ptLst>
  <dgm:cxnLst>
    <dgm:cxn modelId="{8885876D-E0A1-48BB-9201-0214FEA15857}" srcId="{45B556E9-5CEE-48F7-8062-C75B0CEB888D}" destId="{21143084-DBCB-4A40-9232-3B2D44F4C5A7}" srcOrd="2" destOrd="0" parTransId="{67FFC7B7-2C48-4C2D-BF41-CC3B66058777}" sibTransId="{0C49D234-9750-4BFC-B977-BF7DC49826C4}"/>
    <dgm:cxn modelId="{E4696F4E-9CFF-4F8A-AC6B-8D1EB9DB0896}" srcId="{45B556E9-5CEE-48F7-8062-C75B0CEB888D}" destId="{83AC82D5-42FB-41C5-A10C-1C9DFCE6F636}" srcOrd="3" destOrd="0" parTransId="{5FBC75A0-AD18-423C-A65A-CAA73D44453E}" sibTransId="{AB111227-4918-4862-B06D-4701AB4ABC18}"/>
    <dgm:cxn modelId="{393ABBEE-A60A-4078-B600-3FF101DC3F58}" type="presOf" srcId="{21143084-DBCB-4A40-9232-3B2D44F4C5A7}" destId="{DAD34031-4ECC-41EB-AF4F-185AE9D92205}" srcOrd="0" destOrd="0" presId="urn:microsoft.com/office/officeart/2008/layout/LinedList"/>
    <dgm:cxn modelId="{A6E381B1-CEBA-4863-B610-B5D4F97BBDCB}" srcId="{45B556E9-5CEE-48F7-8062-C75B0CEB888D}" destId="{BCEEAA48-6547-4AE9-8540-F4175E3EE739}" srcOrd="0" destOrd="0" parTransId="{BB28A7D4-80B6-47D0-BB23-D0BB2154AFC6}" sibTransId="{73C123E7-96BB-4475-8E9B-D8130C97CA2D}"/>
    <dgm:cxn modelId="{28DF5FBA-3E30-4A27-A38D-FAA2610C2B8A}" type="presOf" srcId="{45B556E9-5CEE-48F7-8062-C75B0CEB888D}" destId="{B26C4103-E3C3-4C0A-B832-8B28C18388CC}" srcOrd="0" destOrd="0" presId="urn:microsoft.com/office/officeart/2008/layout/LinedList"/>
    <dgm:cxn modelId="{BC5B8215-A125-497D-859C-2DF3916A383D}" srcId="{45B556E9-5CEE-48F7-8062-C75B0CEB888D}" destId="{0F411FDF-BF97-4729-AA96-90C2D8EC6973}" srcOrd="1" destOrd="0" parTransId="{9EEE2606-E86B-4EB9-A543-66C2064D0D6D}" sibTransId="{40E952BA-457E-46C6-A850-F2148ACA99F8}"/>
    <dgm:cxn modelId="{B0E5A50A-FB53-4AA4-BDD1-C4660773496E}" type="presOf" srcId="{BCEEAA48-6547-4AE9-8540-F4175E3EE739}" destId="{3F032251-81D0-4686-9B85-DB9EAA7EBBB3}" srcOrd="0" destOrd="0" presId="urn:microsoft.com/office/officeart/2008/layout/LinedList"/>
    <dgm:cxn modelId="{2B0A81AD-4C98-41AE-8053-8B6B4406B220}" type="presOf" srcId="{0F411FDF-BF97-4729-AA96-90C2D8EC6973}" destId="{277447F3-9FE9-4B4E-9849-106422D2F361}" srcOrd="0" destOrd="0" presId="urn:microsoft.com/office/officeart/2008/layout/LinedList"/>
    <dgm:cxn modelId="{6F6C379C-FA7C-4873-A841-274258EFFA6C}" type="presOf" srcId="{83AC82D5-42FB-41C5-A10C-1C9DFCE6F636}" destId="{616BE058-A0AC-4EEA-89CE-2DB63785E41B}" srcOrd="0" destOrd="0" presId="urn:microsoft.com/office/officeart/2008/layout/LinedList"/>
    <dgm:cxn modelId="{1B89B4D6-E6F0-48C8-AA02-4BB9792317C0}" type="presParOf" srcId="{B26C4103-E3C3-4C0A-B832-8B28C18388CC}" destId="{72B6F288-9FE3-424D-A7DC-3141C44360CF}" srcOrd="0" destOrd="0" presId="urn:microsoft.com/office/officeart/2008/layout/LinedList"/>
    <dgm:cxn modelId="{C80C46F7-B244-4997-9245-E9A37677944D}" type="presParOf" srcId="{B26C4103-E3C3-4C0A-B832-8B28C18388CC}" destId="{95395577-8173-4849-AF25-35E36212DA14}" srcOrd="1" destOrd="0" presId="urn:microsoft.com/office/officeart/2008/layout/LinedList"/>
    <dgm:cxn modelId="{131EDFFD-B51A-4D61-BB16-4401620E8E2C}" type="presParOf" srcId="{95395577-8173-4849-AF25-35E36212DA14}" destId="{3F032251-81D0-4686-9B85-DB9EAA7EBBB3}" srcOrd="0" destOrd="0" presId="urn:microsoft.com/office/officeart/2008/layout/LinedList"/>
    <dgm:cxn modelId="{7731050C-64A8-4F66-9CC2-9CC541BA10E6}" type="presParOf" srcId="{95395577-8173-4849-AF25-35E36212DA14}" destId="{C9F3233B-E647-495D-8C65-EB34C481C4AB}" srcOrd="1" destOrd="0" presId="urn:microsoft.com/office/officeart/2008/layout/LinedList"/>
    <dgm:cxn modelId="{0E0525DF-E527-4B07-A4B3-5827520EAAA7}" type="presParOf" srcId="{B26C4103-E3C3-4C0A-B832-8B28C18388CC}" destId="{DD601A38-96E6-41F2-9ABC-FF4A7A089733}" srcOrd="2" destOrd="0" presId="urn:microsoft.com/office/officeart/2008/layout/LinedList"/>
    <dgm:cxn modelId="{44295822-B389-4ABC-A14F-E3987F755630}" type="presParOf" srcId="{B26C4103-E3C3-4C0A-B832-8B28C18388CC}" destId="{95361CB3-A3BF-4D26-807C-BE85DC24CE00}" srcOrd="3" destOrd="0" presId="urn:microsoft.com/office/officeart/2008/layout/LinedList"/>
    <dgm:cxn modelId="{42FCB6BD-F02C-46DF-A4E4-E1E23B9C0FF1}" type="presParOf" srcId="{95361CB3-A3BF-4D26-807C-BE85DC24CE00}" destId="{277447F3-9FE9-4B4E-9849-106422D2F361}" srcOrd="0" destOrd="0" presId="urn:microsoft.com/office/officeart/2008/layout/LinedList"/>
    <dgm:cxn modelId="{4424F695-DB5D-4E61-AB9B-29FBF9262528}" type="presParOf" srcId="{95361CB3-A3BF-4D26-807C-BE85DC24CE00}" destId="{40418747-4D1A-4099-A5D5-EF1B26A85C2C}" srcOrd="1" destOrd="0" presId="urn:microsoft.com/office/officeart/2008/layout/LinedList"/>
    <dgm:cxn modelId="{4A4542AB-283A-45B5-BCDD-15AD6DE607BC}" type="presParOf" srcId="{B26C4103-E3C3-4C0A-B832-8B28C18388CC}" destId="{00BE4819-091A-473F-B46F-7045882EEDED}" srcOrd="4" destOrd="0" presId="urn:microsoft.com/office/officeart/2008/layout/LinedList"/>
    <dgm:cxn modelId="{9A583535-A288-4E00-93C9-E81EE001E7A7}" type="presParOf" srcId="{B26C4103-E3C3-4C0A-B832-8B28C18388CC}" destId="{17B29EBB-645F-41D5-8E05-D749268C1006}" srcOrd="5" destOrd="0" presId="urn:microsoft.com/office/officeart/2008/layout/LinedList"/>
    <dgm:cxn modelId="{BC55F9D1-C10C-44F9-B04A-7441B1B860E5}" type="presParOf" srcId="{17B29EBB-645F-41D5-8E05-D749268C1006}" destId="{DAD34031-4ECC-41EB-AF4F-185AE9D92205}" srcOrd="0" destOrd="0" presId="urn:microsoft.com/office/officeart/2008/layout/LinedList"/>
    <dgm:cxn modelId="{C1E090D0-6C23-4D80-B760-A9984DA8FF88}" type="presParOf" srcId="{17B29EBB-645F-41D5-8E05-D749268C1006}" destId="{C6CE3524-101C-4CAE-8A55-C33A0BA65B75}" srcOrd="1" destOrd="0" presId="urn:microsoft.com/office/officeart/2008/layout/LinedList"/>
    <dgm:cxn modelId="{F932A3B6-4202-4D75-BC36-268FA65C3311}" type="presParOf" srcId="{B26C4103-E3C3-4C0A-B832-8B28C18388CC}" destId="{6250F3FF-DA8E-4BBC-AEDD-33A77CE05EF7}" srcOrd="6" destOrd="0" presId="urn:microsoft.com/office/officeart/2008/layout/LinedList"/>
    <dgm:cxn modelId="{13EEA365-B321-4BDE-B082-9E4AB8B0C571}" type="presParOf" srcId="{B26C4103-E3C3-4C0A-B832-8B28C18388CC}" destId="{68D266FE-906D-4ACA-BF3C-3064BF961460}" srcOrd="7" destOrd="0" presId="urn:microsoft.com/office/officeart/2008/layout/LinedList"/>
    <dgm:cxn modelId="{71A0CBC6-A770-486D-A22A-A4406BD23801}" type="presParOf" srcId="{68D266FE-906D-4ACA-BF3C-3064BF961460}" destId="{616BE058-A0AC-4EEA-89CE-2DB63785E41B}" srcOrd="0" destOrd="0" presId="urn:microsoft.com/office/officeart/2008/layout/LinedList"/>
    <dgm:cxn modelId="{FBCAAE32-CC9B-4FC0-82C2-28B94ABB4D1F}" type="presParOf" srcId="{68D266FE-906D-4ACA-BF3C-3064BF961460}" destId="{8A81F71B-25E9-4056-B862-63242C06782D}" srcOrd="1" destOrd="0" presId="urn:microsoft.com/office/officeart/2008/layout/Lined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E9393-DC30-448D-9E53-9D73BDB0A803}">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D76AE4-E749-4DE1-AD56-51C29CE281BA}">
      <dsp:nvSpPr>
        <dsp:cNvPr id="0" name=""/>
        <dsp:cNvSpPr/>
      </dsp:nvSpPr>
      <dsp:spPr>
        <a:xfrm>
          <a:off x="0" y="0"/>
          <a:ext cx="6291714" cy="108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t>The Southern Health NHS Foundation Trust (Southern Health) investigation looked at deaths among service users of mental health and learning disability services between 2011 and 2015 (Lalani et al., 2023).</a:t>
          </a:r>
          <a:endParaRPr lang="en-US" sz="1700" kern="1200"/>
        </a:p>
      </dsp:txBody>
      <dsp:txXfrm>
        <a:off x="0" y="0"/>
        <a:ext cx="6291714" cy="1080907"/>
      </dsp:txXfrm>
    </dsp:sp>
    <dsp:sp modelId="{068F469C-652A-4EE4-81AE-D63AE1134D5C}">
      <dsp:nvSpPr>
        <dsp:cNvPr id="0" name=""/>
        <dsp:cNvSpPr/>
      </dsp:nvSpPr>
      <dsp:spPr>
        <a:xfrm>
          <a:off x="0" y="1080907"/>
          <a:ext cx="629171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D26DF0-C3E0-4B2E-98CA-2EA2B178E7AD}">
      <dsp:nvSpPr>
        <dsp:cNvPr id="0" name=""/>
        <dsp:cNvSpPr/>
      </dsp:nvSpPr>
      <dsp:spPr>
        <a:xfrm>
          <a:off x="0" y="1080907"/>
          <a:ext cx="6291714" cy="108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The review highlighted serious failings with the way in which deaths are investigated, governance and arrangements and oversight of organisations (Bevan, 2023).</a:t>
          </a:r>
          <a:endParaRPr lang="en-US" sz="1700" kern="1200" dirty="0"/>
        </a:p>
      </dsp:txBody>
      <dsp:txXfrm>
        <a:off x="0" y="1080907"/>
        <a:ext cx="6291714" cy="1080907"/>
      </dsp:txXfrm>
    </dsp:sp>
    <dsp:sp modelId="{6DDC969E-4CEF-4E7A-8046-22BFCBC394A8}">
      <dsp:nvSpPr>
        <dsp:cNvPr id="0" name=""/>
        <dsp:cNvSpPr/>
      </dsp:nvSpPr>
      <dsp:spPr>
        <a:xfrm>
          <a:off x="0" y="2161814"/>
          <a:ext cx="629171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3C7248-8A02-449F-A9ED-1678E248DFB3}">
      <dsp:nvSpPr>
        <dsp:cNvPr id="0" name=""/>
        <dsp:cNvSpPr/>
      </dsp:nvSpPr>
      <dsp:spPr>
        <a:xfrm>
          <a:off x="0" y="2161814"/>
          <a:ext cx="6291714" cy="108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A great number of service user deaths were revealed, but only a small proportion of those receive full investigation and potential learning outcomes for the organisations are restricted (Lalani et al., 2023).</a:t>
          </a:r>
          <a:endParaRPr lang="en-US" sz="1700" kern="1200" dirty="0"/>
        </a:p>
      </dsp:txBody>
      <dsp:txXfrm>
        <a:off x="0" y="2161814"/>
        <a:ext cx="6291714" cy="1080907"/>
      </dsp:txXfrm>
    </dsp:sp>
    <dsp:sp modelId="{FD9F7D0B-1EB5-45F0-A868-0054BD8D7A5E}">
      <dsp:nvSpPr>
        <dsp:cNvPr id="0" name=""/>
        <dsp:cNvSpPr/>
      </dsp:nvSpPr>
      <dsp:spPr>
        <a:xfrm>
          <a:off x="0" y="324272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F6FC6-7E43-46C1-893F-C5E3B8E6EBDC}">
      <dsp:nvSpPr>
        <dsp:cNvPr id="0" name=""/>
        <dsp:cNvSpPr/>
      </dsp:nvSpPr>
      <dsp:spPr>
        <a:xfrm>
          <a:off x="0" y="3242722"/>
          <a:ext cx="6291714" cy="108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It raises the issues related to the failures in patient safety, accountability and quality assurance at system level with NHS service delivery (Hibbert et al., 2023; Bevan, 2023).</a:t>
          </a:r>
          <a:endParaRPr lang="en-US" sz="1700" kern="1200" dirty="0"/>
        </a:p>
      </dsp:txBody>
      <dsp:txXfrm>
        <a:off x="0" y="3242722"/>
        <a:ext cx="6291714" cy="10809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6F288-9FE3-424D-A7DC-3141C44360CF}">
      <dsp:nvSpPr>
        <dsp:cNvPr id="0" name=""/>
        <dsp:cNvSpPr/>
      </dsp:nvSpPr>
      <dsp:spPr>
        <a:xfrm>
          <a:off x="0" y="0"/>
          <a:ext cx="4864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032251-81D0-4686-9B85-DB9EAA7EBBB3}">
      <dsp:nvSpPr>
        <dsp:cNvPr id="0" name=""/>
        <dsp:cNvSpPr/>
      </dsp:nvSpPr>
      <dsp:spPr>
        <a:xfrm>
          <a:off x="0" y="0"/>
          <a:ext cx="4864875" cy="9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dirty="0"/>
            <a:t>The Swiss Cheese Model is used to explain the mechanisms of </a:t>
          </a:r>
          <a:r>
            <a:rPr lang="en-IN" sz="1900" kern="1200" dirty="0" err="1"/>
            <a:t>multibreaches</a:t>
          </a:r>
          <a:r>
            <a:rPr lang="en-IN" sz="1900" kern="1200" dirty="0"/>
            <a:t> and patient harm (Wiegmann et al., 2022).</a:t>
          </a:r>
          <a:endParaRPr lang="en-US" sz="1900" kern="1200" dirty="0"/>
        </a:p>
      </dsp:txBody>
      <dsp:txXfrm>
        <a:off x="0" y="0"/>
        <a:ext cx="4864875" cy="962681"/>
      </dsp:txXfrm>
    </dsp:sp>
    <dsp:sp modelId="{DD601A38-96E6-41F2-9ABC-FF4A7A089733}">
      <dsp:nvSpPr>
        <dsp:cNvPr id="0" name=""/>
        <dsp:cNvSpPr/>
      </dsp:nvSpPr>
      <dsp:spPr>
        <a:xfrm>
          <a:off x="0" y="962680"/>
          <a:ext cx="4864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447F3-9FE9-4B4E-9849-106422D2F361}">
      <dsp:nvSpPr>
        <dsp:cNvPr id="0" name=""/>
        <dsp:cNvSpPr/>
      </dsp:nvSpPr>
      <dsp:spPr>
        <a:xfrm>
          <a:off x="0" y="962681"/>
          <a:ext cx="4864875" cy="9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dirty="0"/>
            <a:t>A major weakness in governance in Northern Health was that measures to ensure oversight were weak (Bevan, 2023).</a:t>
          </a:r>
          <a:endParaRPr lang="en-US" sz="1900" kern="1200" dirty="0"/>
        </a:p>
      </dsp:txBody>
      <dsp:txXfrm>
        <a:off x="0" y="962681"/>
        <a:ext cx="4864875" cy="962681"/>
      </dsp:txXfrm>
    </dsp:sp>
    <dsp:sp modelId="{00BE4819-091A-473F-B46F-7045882EEDED}">
      <dsp:nvSpPr>
        <dsp:cNvPr id="0" name=""/>
        <dsp:cNvSpPr/>
      </dsp:nvSpPr>
      <dsp:spPr>
        <a:xfrm>
          <a:off x="0" y="1925361"/>
          <a:ext cx="4864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34031-4ECC-41EB-AF4F-185AE9D92205}">
      <dsp:nvSpPr>
        <dsp:cNvPr id="0" name=""/>
        <dsp:cNvSpPr/>
      </dsp:nvSpPr>
      <dsp:spPr>
        <a:xfrm>
          <a:off x="0" y="1925362"/>
          <a:ext cx="4864875" cy="9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dirty="0"/>
            <a:t>Inability to elevate recurring safety concerns through incident reporting and investigation systems (Peerally et al., (2022).</a:t>
          </a:r>
          <a:endParaRPr lang="en-US" sz="1900" kern="1200" dirty="0"/>
        </a:p>
      </dsp:txBody>
      <dsp:txXfrm>
        <a:off x="0" y="1925362"/>
        <a:ext cx="4864875" cy="962681"/>
      </dsp:txXfrm>
    </dsp:sp>
    <dsp:sp modelId="{6250F3FF-DA8E-4BBC-AEDD-33A77CE05EF7}">
      <dsp:nvSpPr>
        <dsp:cNvPr id="0" name=""/>
        <dsp:cNvSpPr/>
      </dsp:nvSpPr>
      <dsp:spPr>
        <a:xfrm>
          <a:off x="0" y="2888042"/>
          <a:ext cx="4864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6BE058-A0AC-4EEA-89CE-2DB63785E41B}">
      <dsp:nvSpPr>
        <dsp:cNvPr id="0" name=""/>
        <dsp:cNvSpPr/>
      </dsp:nvSpPr>
      <dsp:spPr>
        <a:xfrm>
          <a:off x="0" y="2888043"/>
          <a:ext cx="4864875" cy="9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There was no leadership or regulation scrutiny of emerging risks, and there were no failures identified.</a:t>
          </a:r>
          <a:endParaRPr lang="en-US" sz="1900" kern="1200"/>
        </a:p>
      </dsp:txBody>
      <dsp:txXfrm>
        <a:off x="0" y="2888043"/>
        <a:ext cx="4864875" cy="9626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0645D-5BE2-43F1-9391-F79826206C1A}" type="datetimeFigureOut">
              <a:rPr lang="en-IN" smtClean="0"/>
              <a:pPr/>
              <a:t>22-06-2026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F4376E-BF60-4E31-8E0A-62FE30068FA6}" type="slidenum">
              <a:rPr lang="en-IN" smtClean="0"/>
              <a:pPr/>
              <a:t>‹#›</a:t>
            </a:fld>
            <a:endParaRPr lang="en-IN"/>
          </a:p>
        </p:txBody>
      </p:sp>
    </p:spTree>
    <p:extLst>
      <p:ext uri="{BB962C8B-B14F-4D97-AF65-F5344CB8AC3E}">
        <p14:creationId xmlns:p14="http://schemas.microsoft.com/office/powerpoint/2010/main" xmlns="" val="1378502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presentation, critically examines the Southern Health case as being a major patient safety failure in the NHS. It's about gaining an understanding of the participation of organisational systems, governance structures and policy implementation in poor investigation practices. In the presentation, systemic issues that impact quality assurance and patient safety are analysed, not individuals.</a:t>
            </a:r>
          </a:p>
        </p:txBody>
      </p:sp>
      <p:sp>
        <p:nvSpPr>
          <p:cNvPr id="4" name="Slide Number Placeholder 3"/>
          <p:cNvSpPr>
            <a:spLocks noGrp="1"/>
          </p:cNvSpPr>
          <p:nvPr>
            <p:ph type="sldNum" sz="quarter" idx="5"/>
          </p:nvPr>
        </p:nvSpPr>
        <p:spPr/>
        <p:txBody>
          <a:bodyPr/>
          <a:lstStyle/>
          <a:p>
            <a:fld id="{20F4376E-BF60-4E31-8E0A-62FE30068FA6}" type="slidenum">
              <a:rPr lang="en-IN" smtClean="0"/>
              <a:pPr/>
              <a:t>2</a:t>
            </a:fld>
            <a:endParaRPr lang="en-IN"/>
          </a:p>
        </p:txBody>
      </p:sp>
    </p:spTree>
    <p:extLst>
      <p:ext uri="{BB962C8B-B14F-4D97-AF65-F5344CB8AC3E}">
        <p14:creationId xmlns:p14="http://schemas.microsoft.com/office/powerpoint/2010/main" xmlns="" val="3791168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As shown in the Swiss Cheese diagram, there are multiple layers of defence to include governance, reporting, leadership and regulation. There were weaknesses or “holes” at each level. However, when these weaknesses were combined, that patient safety risk was allowed to travel through the process, and showed that harm was caused not just by the individual staff member(s), but from the sum of all the things that went wrong in the process.</a:t>
            </a:r>
          </a:p>
        </p:txBody>
      </p:sp>
      <p:sp>
        <p:nvSpPr>
          <p:cNvPr id="4" name="Slide Number Placeholder 3"/>
          <p:cNvSpPr>
            <a:spLocks noGrp="1"/>
          </p:cNvSpPr>
          <p:nvPr>
            <p:ph type="sldNum" sz="quarter" idx="5"/>
          </p:nvPr>
        </p:nvSpPr>
        <p:spPr/>
        <p:txBody>
          <a:bodyPr/>
          <a:lstStyle/>
          <a:p>
            <a:fld id="{20F4376E-BF60-4E31-8E0A-62FE30068FA6}" type="slidenum">
              <a:rPr lang="en-IN" smtClean="0"/>
              <a:pPr/>
              <a:t>3</a:t>
            </a:fld>
            <a:endParaRPr lang="en-IN"/>
          </a:p>
        </p:txBody>
      </p:sp>
    </p:spTree>
    <p:extLst>
      <p:ext uri="{BB962C8B-B14F-4D97-AF65-F5344CB8AC3E}">
        <p14:creationId xmlns:p14="http://schemas.microsoft.com/office/powerpoint/2010/main" xmlns="" val="3168991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Swiss Cheese Model postulates that patient harm happens when gaps or holes in the various 'cheese slices' coincide. Poor governance, reporting processes, leadership, quality assurance and regulation were found to be failures in Southern Health. To stop the recurrence of such events, more robust mortality reviews, mandatory death investigations, accountability and leadership, and better reporting by staff and the regulation, are needed for each layer. Greater barriers mean fewer opportunities for safety failures to get through and harm patients.</a:t>
            </a:r>
          </a:p>
        </p:txBody>
      </p:sp>
      <p:sp>
        <p:nvSpPr>
          <p:cNvPr id="4" name="Slide Number Placeholder 3"/>
          <p:cNvSpPr>
            <a:spLocks noGrp="1"/>
          </p:cNvSpPr>
          <p:nvPr>
            <p:ph type="sldNum" sz="quarter" idx="5"/>
          </p:nvPr>
        </p:nvSpPr>
        <p:spPr/>
        <p:txBody>
          <a:bodyPr/>
          <a:lstStyle/>
          <a:p>
            <a:fld id="{20F4376E-BF60-4E31-8E0A-62FE30068FA6}" type="slidenum">
              <a:rPr lang="en-IN" smtClean="0"/>
              <a:pPr/>
              <a:t>4</a:t>
            </a:fld>
            <a:endParaRPr lang="en-IN"/>
          </a:p>
        </p:txBody>
      </p:sp>
    </p:spTree>
    <p:extLst>
      <p:ext uri="{BB962C8B-B14F-4D97-AF65-F5344CB8AC3E}">
        <p14:creationId xmlns:p14="http://schemas.microsoft.com/office/powerpoint/2010/main" xmlns="" val="2014966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summary of the Swiss Cheese Model has been provided as it is vital to knowing the "how" and "why" of the incidents and how it can be prevented. In such instances, inadequate investigations and follow-up resulted in failure to learn from the deaths and sustained systemic issues, which put patients at greater risk for harm.</a:t>
            </a:r>
          </a:p>
        </p:txBody>
      </p:sp>
      <p:sp>
        <p:nvSpPr>
          <p:cNvPr id="4" name="Slide Number Placeholder 3"/>
          <p:cNvSpPr>
            <a:spLocks noGrp="1"/>
          </p:cNvSpPr>
          <p:nvPr>
            <p:ph type="sldNum" sz="quarter" idx="5"/>
          </p:nvPr>
        </p:nvSpPr>
        <p:spPr/>
        <p:txBody>
          <a:bodyPr/>
          <a:lstStyle/>
          <a:p>
            <a:fld id="{20F4376E-BF60-4E31-8E0A-62FE30068FA6}" type="slidenum">
              <a:rPr lang="en-IN" smtClean="0"/>
              <a:pPr/>
              <a:t>5</a:t>
            </a:fld>
            <a:endParaRPr lang="en-IN"/>
          </a:p>
        </p:txBody>
      </p:sp>
    </p:spTree>
    <p:extLst>
      <p:ext uri="{BB962C8B-B14F-4D97-AF65-F5344CB8AC3E}">
        <p14:creationId xmlns:p14="http://schemas.microsoft.com/office/powerpoint/2010/main" xmlns="" val="2771977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Benchmarking shows that Southern Health had a significant underperformance in relation to NHS expectations in patient safety, governance, accountability and organisational learning. The biggest disparity was in the area of death investigations, where poor investigations or reviews did not allow lessons to be learnt from patients' harm. The weaknesses identified here are reminders of the need for better quality assurance, reporting and leadership accountability.</a:t>
            </a:r>
          </a:p>
        </p:txBody>
      </p:sp>
      <p:sp>
        <p:nvSpPr>
          <p:cNvPr id="4" name="Slide Number Placeholder 3"/>
          <p:cNvSpPr>
            <a:spLocks noGrp="1"/>
          </p:cNvSpPr>
          <p:nvPr>
            <p:ph type="sldNum" sz="quarter" idx="5"/>
          </p:nvPr>
        </p:nvSpPr>
        <p:spPr/>
        <p:txBody>
          <a:bodyPr/>
          <a:lstStyle/>
          <a:p>
            <a:fld id="{20F4376E-BF60-4E31-8E0A-62FE30068FA6}" type="slidenum">
              <a:rPr lang="en-IN" smtClean="0"/>
              <a:pPr/>
              <a:t>6</a:t>
            </a:fld>
            <a:endParaRPr lang="en-IN"/>
          </a:p>
        </p:txBody>
      </p:sp>
    </p:spTree>
    <p:extLst>
      <p:ext uri="{BB962C8B-B14F-4D97-AF65-F5344CB8AC3E}">
        <p14:creationId xmlns:p14="http://schemas.microsoft.com/office/powerpoint/2010/main" xmlns="" val="3746652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presentation sets up the theoretical and contextual framework for Component 2. Root causes will then be explored further and actionable proposal for enhancing governance, organisational learning and long-term patient safety performance will be developed.</a:t>
            </a:r>
          </a:p>
        </p:txBody>
      </p:sp>
      <p:sp>
        <p:nvSpPr>
          <p:cNvPr id="4" name="Slide Number Placeholder 3"/>
          <p:cNvSpPr>
            <a:spLocks noGrp="1"/>
          </p:cNvSpPr>
          <p:nvPr>
            <p:ph type="sldNum" sz="quarter" idx="5"/>
          </p:nvPr>
        </p:nvSpPr>
        <p:spPr/>
        <p:txBody>
          <a:bodyPr/>
          <a:lstStyle/>
          <a:p>
            <a:fld id="{20F4376E-BF60-4E31-8E0A-62FE30068FA6}" type="slidenum">
              <a:rPr lang="en-IN" smtClean="0"/>
              <a:pPr/>
              <a:t>7</a:t>
            </a:fld>
            <a:endParaRPr lang="en-IN"/>
          </a:p>
        </p:txBody>
      </p:sp>
    </p:spTree>
    <p:extLst>
      <p:ext uri="{BB962C8B-B14F-4D97-AF65-F5344CB8AC3E}">
        <p14:creationId xmlns:p14="http://schemas.microsoft.com/office/powerpoint/2010/main" xmlns="" val="2642761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Patient safety is involved in a bad system at Southern Health, as the investigation shows. To make sure that lasting improvement is possible, that focus on leadership, governance via effective systems of transparent reporting, and organisational learning needs to be sustained and committed to. Enhancing these interrelated elements can help enhance quality, efficiency and equity across health care services and reduce risk for potential failures.</a:t>
            </a:r>
          </a:p>
        </p:txBody>
      </p:sp>
      <p:sp>
        <p:nvSpPr>
          <p:cNvPr id="4" name="Slide Number Placeholder 3"/>
          <p:cNvSpPr>
            <a:spLocks noGrp="1"/>
          </p:cNvSpPr>
          <p:nvPr>
            <p:ph type="sldNum" sz="quarter" idx="5"/>
          </p:nvPr>
        </p:nvSpPr>
        <p:spPr/>
        <p:txBody>
          <a:bodyPr/>
          <a:lstStyle/>
          <a:p>
            <a:fld id="{20F4376E-BF60-4E31-8E0A-62FE30068FA6}" type="slidenum">
              <a:rPr lang="en-IN" smtClean="0"/>
              <a:pPr/>
              <a:t>8</a:t>
            </a:fld>
            <a:endParaRPr lang="en-IN"/>
          </a:p>
        </p:txBody>
      </p:sp>
    </p:spTree>
    <p:extLst>
      <p:ext uri="{BB962C8B-B14F-4D97-AF65-F5344CB8AC3E}">
        <p14:creationId xmlns:p14="http://schemas.microsoft.com/office/powerpoint/2010/main" xmlns="" val="2922180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82C506-854B-7AD8-3688-D53D4804ED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xmlns="" id="{A0EE8948-7047-3B5D-CE0F-A90039E6EE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xmlns="" id="{10364313-3ED9-56E1-4E5D-2B2B022BF318}"/>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5" name="Footer Placeholder 4">
            <a:extLst>
              <a:ext uri="{FF2B5EF4-FFF2-40B4-BE49-F238E27FC236}">
                <a16:creationId xmlns:a16="http://schemas.microsoft.com/office/drawing/2014/main" xmlns="" id="{EB13E779-8DCE-FAD0-5BCE-AF122F5F849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0F01B193-EF58-5824-9A2D-7F5ED43CC239}"/>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2440783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408F84-F7CB-0660-F00F-57F7FBF7004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69142EB7-50FD-6A8A-6231-14A03D559E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DEAE74AA-6563-76AB-BEFD-3716219B2B9E}"/>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5" name="Footer Placeholder 4">
            <a:extLst>
              <a:ext uri="{FF2B5EF4-FFF2-40B4-BE49-F238E27FC236}">
                <a16:creationId xmlns:a16="http://schemas.microsoft.com/office/drawing/2014/main" xmlns="" id="{74DF3BA7-3BB9-A259-E778-B880964A71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B8C151FD-668E-E544-FDBB-FE1556B01CD6}"/>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1107304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40DE24-E2E2-EEA0-B7E0-A02EAAE4BF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xmlns="" id="{43637102-8DA8-60BF-A9FD-3BC9E6ED09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0C7BFC02-F5D2-8D82-E448-BCB8199E054C}"/>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5" name="Footer Placeholder 4">
            <a:extLst>
              <a:ext uri="{FF2B5EF4-FFF2-40B4-BE49-F238E27FC236}">
                <a16:creationId xmlns:a16="http://schemas.microsoft.com/office/drawing/2014/main" xmlns="" id="{E4B2D0BD-8D12-B21B-B975-4CC467C9626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1E1110DB-418B-5942-D8BA-933580DDD543}"/>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3914443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E0A438-5A54-0564-50FD-B79D4FD5DBD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2956F1A3-20E6-3A30-F103-6DCD9D06F3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xmlns="" id="{CAB5E0A8-B75E-BEFE-94E8-88D3C8F4E6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xmlns="" id="{4BA23A00-75D5-92D1-EC0E-CB05B769FFA8}"/>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6" name="Footer Placeholder 5">
            <a:extLst>
              <a:ext uri="{FF2B5EF4-FFF2-40B4-BE49-F238E27FC236}">
                <a16:creationId xmlns:a16="http://schemas.microsoft.com/office/drawing/2014/main" xmlns="" id="{8E3BC546-BAAF-0950-CC5A-3646DFA6DD6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8824DEE1-0ECB-1200-4E58-C09AF7CBE020}"/>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3042715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BDE5D2-31C6-B294-FA24-27247A69222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xmlns="" id="{BF075376-2B0F-ECCE-203A-F4E0EDF1AF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31712C3-1C02-7DF8-3F6B-1AF3CAD989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xmlns="" id="{F929ADB5-F23B-8636-412E-1B02B3BBCE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BB77053-EC92-BC90-22FE-7FF26E3855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xmlns="" id="{F38ACC25-6B1B-92F9-CEA2-57D593DA4824}"/>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8" name="Footer Placeholder 7">
            <a:extLst>
              <a:ext uri="{FF2B5EF4-FFF2-40B4-BE49-F238E27FC236}">
                <a16:creationId xmlns:a16="http://schemas.microsoft.com/office/drawing/2014/main" xmlns="" id="{744AF623-AD6D-C1C2-A2DE-75A1EC60DDE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xmlns="" id="{6EED6C98-DE61-963E-A560-F5FC1ADB6446}"/>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761351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D3F51A-9531-2CC1-CA4D-0F6A24F951A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xmlns="" id="{288F5FB3-0329-0227-8866-5F3D98A9747F}"/>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4" name="Footer Placeholder 3">
            <a:extLst>
              <a:ext uri="{FF2B5EF4-FFF2-40B4-BE49-F238E27FC236}">
                <a16:creationId xmlns:a16="http://schemas.microsoft.com/office/drawing/2014/main" xmlns="" id="{E94B219B-72F3-AE6A-FE5B-7CD44ECEFD8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xmlns="" id="{D25CD34E-4570-D012-6412-3534AB201439}"/>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3424387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177E1447-1C26-FC5E-91E1-57E5F77AFD00}"/>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3" name="Footer Placeholder 2">
            <a:extLst>
              <a:ext uri="{FF2B5EF4-FFF2-40B4-BE49-F238E27FC236}">
                <a16:creationId xmlns:a16="http://schemas.microsoft.com/office/drawing/2014/main" xmlns="" id="{3A0CDDF0-7857-B1B3-D04A-C27C90BBF15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xmlns="" id="{C6D48501-FF3E-18CB-31BE-51BC3627D8EF}"/>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7596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FB75A7-7991-BC8C-70B2-0E29354858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378D39B7-D89A-1A9E-AA45-FA95410D9B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xmlns="" id="{32257ED4-F1F9-3ADA-B15D-BECA33B95C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56983CDF-602F-9D42-1BF3-3AA2C5D4617A}"/>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6" name="Footer Placeholder 5">
            <a:extLst>
              <a:ext uri="{FF2B5EF4-FFF2-40B4-BE49-F238E27FC236}">
                <a16:creationId xmlns:a16="http://schemas.microsoft.com/office/drawing/2014/main" xmlns="" id="{D9560834-43C0-F273-A45B-89E90B4D178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DDF10A7A-E433-C4DF-94B5-3B961F89BDE9}"/>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4079170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644584-41B8-EDD0-5B0C-98C78D2428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xmlns="" id="{61F73402-2F61-D32A-96FC-7C57561F76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xmlns="" id="{143D99FE-24F8-B403-A6FA-25F0250D6D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6FF3C6B-B4C3-72E9-651B-AC44486B6C32}"/>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6" name="Footer Placeholder 5">
            <a:extLst>
              <a:ext uri="{FF2B5EF4-FFF2-40B4-BE49-F238E27FC236}">
                <a16:creationId xmlns:a16="http://schemas.microsoft.com/office/drawing/2014/main" xmlns="" id="{015C7DED-3DA5-BED4-5DEF-F1CC697EA7C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79C73499-E004-2036-18C3-EE50D5B190E1}"/>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3894143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A9AA30-1417-8C43-5203-5EFA8D1C03E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xmlns="" id="{93FF6DB6-5C0F-D064-0A06-FA6DC33CE2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EA0D3564-F99C-F100-47B9-B2CA125B6A22}"/>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5" name="Footer Placeholder 4">
            <a:extLst>
              <a:ext uri="{FF2B5EF4-FFF2-40B4-BE49-F238E27FC236}">
                <a16:creationId xmlns:a16="http://schemas.microsoft.com/office/drawing/2014/main" xmlns="" id="{8360AB85-85EF-CA63-E433-476202BD4C8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374676FB-8178-86A7-B05B-5B17ABE45982}"/>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2967374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368CF73-0C34-1385-E07E-8485439EAD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xmlns="" id="{5B51D0A2-7B3D-7EC5-3E7C-5658705D84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E2FF76B4-056C-0AAB-0501-E6031DEA8986}"/>
              </a:ext>
            </a:extLst>
          </p:cNvPr>
          <p:cNvSpPr>
            <a:spLocks noGrp="1"/>
          </p:cNvSpPr>
          <p:nvPr>
            <p:ph type="dt" sz="half" idx="10"/>
          </p:nvPr>
        </p:nvSpPr>
        <p:spPr/>
        <p:txBody>
          <a:bodyPr/>
          <a:lstStyle/>
          <a:p>
            <a:fld id="{A31F8B9E-5CBD-4D87-ACAA-3D26A3BD355A}" type="datetimeFigureOut">
              <a:rPr lang="en-IN" smtClean="0"/>
              <a:pPr/>
              <a:t>22-06-2026</a:t>
            </a:fld>
            <a:endParaRPr lang="en-IN"/>
          </a:p>
        </p:txBody>
      </p:sp>
      <p:sp>
        <p:nvSpPr>
          <p:cNvPr id="5" name="Footer Placeholder 4">
            <a:extLst>
              <a:ext uri="{FF2B5EF4-FFF2-40B4-BE49-F238E27FC236}">
                <a16:creationId xmlns:a16="http://schemas.microsoft.com/office/drawing/2014/main" xmlns="" id="{A3A5AE43-4FA7-0C50-3E27-BB75A606582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DDC254F2-D3FF-6F3E-3D90-336B752E0C14}"/>
              </a:ext>
            </a:extLst>
          </p:cNvPr>
          <p:cNvSpPr>
            <a:spLocks noGrp="1"/>
          </p:cNvSpPr>
          <p:nvPr>
            <p:ph type="sldNum" sz="quarter" idx="12"/>
          </p:nvPr>
        </p:nvSpPr>
        <p:spPr/>
        <p:txBody>
          <a:body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275399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91D92D8A-B361-318B-C852-AACF33E21C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xmlns="" id="{2D52409F-D42F-3C7F-4B5D-112E4B3BF5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61B310D9-FC57-87D0-E8DD-16F0352389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1F8B9E-5CBD-4D87-ACAA-3D26A3BD355A}" type="datetimeFigureOut">
              <a:rPr lang="en-IN" smtClean="0"/>
              <a:pPr/>
              <a:t>22-06-2026</a:t>
            </a:fld>
            <a:endParaRPr lang="en-IN"/>
          </a:p>
        </p:txBody>
      </p:sp>
      <p:sp>
        <p:nvSpPr>
          <p:cNvPr id="5" name="Footer Placeholder 4">
            <a:extLst>
              <a:ext uri="{FF2B5EF4-FFF2-40B4-BE49-F238E27FC236}">
                <a16:creationId xmlns:a16="http://schemas.microsoft.com/office/drawing/2014/main" xmlns="" id="{229438C8-3EDA-9911-AC50-8AF4AFA878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xmlns="" id="{801B3A45-4360-2854-0232-387CEF06B2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04D3C0-12DC-41AD-895F-297689EF2078}" type="slidenum">
              <a:rPr lang="en-IN" smtClean="0"/>
              <a:pPr/>
              <a:t>‹#›</a:t>
            </a:fld>
            <a:endParaRPr lang="en-IN"/>
          </a:p>
        </p:txBody>
      </p:sp>
    </p:spTree>
    <p:extLst>
      <p:ext uri="{BB962C8B-B14F-4D97-AF65-F5344CB8AC3E}">
        <p14:creationId xmlns:p14="http://schemas.microsoft.com/office/powerpoint/2010/main" xmlns="" val="3761683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heguardian.com/society/2015/dec/09/southern-health-nhs-trust-failed-investigate-patient-deaths-inquiry" TargetMode="Externa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researchportal.lsbu.ac.uk/files/18147194/Marie_Culloty_Thesis_24.10.22.pdf" TargetMode="External"/><Relationship Id="rId3" Type="http://schemas.openxmlformats.org/officeDocument/2006/relationships/hyperlink" Target="https://eprints.lse.ac.uk/120726/1/how_did_britain_come_to_this_1_why_governance_matters_analysing_systemic_failures.pdf" TargetMode="External"/><Relationship Id="rId7" Type="http://schemas.openxmlformats.org/officeDocument/2006/relationships/hyperlink" Target="https://www.england.nhs.uk/south/wp-content/uploads/sites/6/2015/12/mazars-rep.pdf" TargetMode="External"/><Relationship Id="rId12" Type="http://schemas.openxmlformats.org/officeDocument/2006/relationships/hyperlink" Target="https://pmc.ncbi.nlm.nih.gov/articles/PMC8514562/pdf/nihms-1651282.pdf" TargetMode="External"/><Relationship Id="rId2" Type="http://schemas.openxmlformats.org/officeDocument/2006/relationships/hyperlink" Target="https://bmjopenquality.bmj.com/content/bmjqir/13/3/e002839.full.pdf" TargetMode="External"/><Relationship Id="rId1" Type="http://schemas.openxmlformats.org/officeDocument/2006/relationships/slideLayout" Target="../slideLayouts/slideLayout2.xml"/><Relationship Id="rId6" Type="http://schemas.openxmlformats.org/officeDocument/2006/relationships/hyperlink" Target="https://journals.sagepub.com/doi/pdf/10.1177/13558196221096921" TargetMode="External"/><Relationship Id="rId11" Type="http://schemas.openxmlformats.org/officeDocument/2006/relationships/hyperlink" Target="https://www.tandfonline.com/doi/pdf/10.2147/RMHP.S466852@10.1080/tfocoll.2024.0.issue-Advancing_Patient" TargetMode="External"/><Relationship Id="rId5" Type="http://schemas.openxmlformats.org/officeDocument/2006/relationships/hyperlink" Target="https://www.sciencedirect.com/science/article/pii/S2352013225001036" TargetMode="External"/><Relationship Id="rId10" Type="http://schemas.openxmlformats.org/officeDocument/2006/relationships/hyperlink" Target="https://www.sciencedirect.com/science/article/pii/S1470211824026575" TargetMode="External"/><Relationship Id="rId4" Type="http://schemas.openxmlformats.org/officeDocument/2006/relationships/hyperlink" Target="https://pmc.ncbi.nlm.nih.gov/articles/PMC10656601/pdf/mzad088.pdf" TargetMode="External"/><Relationship Id="rId9" Type="http://schemas.openxmlformats.org/officeDocument/2006/relationships/hyperlink" Target="https://www.nytimes.com/2020/12/05/health/coronavirus-swiss-cheese-infection-mackay.html%20need%20bibliography"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xmlns="" id="{19D32F93-50AC-4C46-A5DB-291C60DDB7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xmlns="" id="{B9A1D9BC-1455-4308-9ABD-A3F8EDB67A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Right Triangle 1034">
            <a:extLst>
              <a:ext uri="{FF2B5EF4-FFF2-40B4-BE49-F238E27FC236}">
                <a16:creationId xmlns:a16="http://schemas.microsoft.com/office/drawing/2014/main" xmlns="" id="{827DC2C4-B485-428A-BF4A-472D2967F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xmlns="" id="{4A62647B-1222-407C-8740-5A497612B1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9740144-38BF-ACB5-BA2D-F901C3498D96}"/>
              </a:ext>
            </a:extLst>
          </p:cNvPr>
          <p:cNvSpPr>
            <a:spLocks noGrp="1"/>
          </p:cNvSpPr>
          <p:nvPr>
            <p:ph type="ctrTitle"/>
          </p:nvPr>
        </p:nvSpPr>
        <p:spPr>
          <a:xfrm>
            <a:off x="5765076" y="1164772"/>
            <a:ext cx="5384800" cy="1850572"/>
          </a:xfrm>
        </p:spPr>
        <p:txBody>
          <a:bodyPr anchor="b">
            <a:normAutofit fontScale="90000"/>
          </a:bodyPr>
          <a:lstStyle/>
          <a:p>
            <a:r>
              <a:rPr lang="en-GB" sz="2400" b="1" dirty="0">
                <a:latin typeface="Abadi" panose="020B0604020104020204" pitchFamily="34" charset="0"/>
              </a:rPr>
              <a:t>Quality Assurance and Service Improvements</a:t>
            </a:r>
            <a:r>
              <a:rPr lang="en-IN" sz="2400" b="1" dirty="0">
                <a:latin typeface="Abadi" panose="020B0604020104020204" pitchFamily="34" charset="0"/>
              </a:rPr>
              <a:t/>
            </a:r>
            <a:br>
              <a:rPr lang="en-IN" sz="2400" b="1" dirty="0">
                <a:latin typeface="Abadi" panose="020B0604020104020204" pitchFamily="34" charset="0"/>
              </a:rPr>
            </a:br>
            <a:r>
              <a:rPr lang="en-IN" sz="2400" b="1" dirty="0">
                <a:latin typeface="Abadi" panose="020B0604020104020204" pitchFamily="34" charset="0"/>
              </a:rPr>
              <a:t/>
            </a:r>
            <a:br>
              <a:rPr lang="en-IN" sz="2400" b="1" dirty="0">
                <a:latin typeface="Abadi" panose="020B0604020104020204" pitchFamily="34" charset="0"/>
              </a:rPr>
            </a:br>
            <a:r>
              <a:rPr lang="en-GB" sz="2400" b="1" dirty="0">
                <a:latin typeface="Abadi" panose="020B0604020104020204" pitchFamily="34" charset="0"/>
              </a:rPr>
              <a:t>LCHS7006</a:t>
            </a:r>
            <a:br>
              <a:rPr lang="en-GB" sz="2400" b="1" dirty="0">
                <a:latin typeface="Abadi" panose="020B0604020104020204" pitchFamily="34" charset="0"/>
              </a:rPr>
            </a:br>
            <a:r>
              <a:rPr lang="en-GB" sz="2400" b="1" dirty="0">
                <a:latin typeface="Abadi" panose="020B0604020104020204" pitchFamily="34" charset="0"/>
              </a:rPr>
              <a:t/>
            </a:r>
            <a:br>
              <a:rPr lang="en-GB" sz="2400" b="1" dirty="0">
                <a:latin typeface="Abadi" panose="020B0604020104020204" pitchFamily="34" charset="0"/>
              </a:rPr>
            </a:br>
            <a:r>
              <a:rPr lang="en-GB" sz="1800" b="1" dirty="0">
                <a:latin typeface="Abadi" panose="020B0604020104020204" pitchFamily="34" charset="0"/>
              </a:rPr>
              <a:t>Component 1 </a:t>
            </a:r>
            <a:r>
              <a:rPr lang="en-IN" sz="1800" b="1" dirty="0">
                <a:latin typeface="Abadi" panose="020B0604020104020204" pitchFamily="34" charset="0"/>
              </a:rPr>
              <a:t> - </a:t>
            </a:r>
            <a:r>
              <a:rPr lang="en-GB" sz="1800" b="1" dirty="0">
                <a:latin typeface="Abadi" panose="020B0604020104020204" pitchFamily="34" charset="0"/>
              </a:rPr>
              <a:t>Individual Presentation</a:t>
            </a:r>
            <a:endParaRPr lang="en-IN" sz="2400" b="1" dirty="0">
              <a:latin typeface="Abadi" panose="020B0604020104020204" pitchFamily="34" charset="0"/>
            </a:endParaRPr>
          </a:p>
        </p:txBody>
      </p:sp>
      <p:sp>
        <p:nvSpPr>
          <p:cNvPr id="3" name="Subtitle 2">
            <a:extLst>
              <a:ext uri="{FF2B5EF4-FFF2-40B4-BE49-F238E27FC236}">
                <a16:creationId xmlns:a16="http://schemas.microsoft.com/office/drawing/2014/main" xmlns="" id="{61F634A0-3D47-2A5F-C0FC-80F6E0C1BD7D}"/>
              </a:ext>
            </a:extLst>
          </p:cNvPr>
          <p:cNvSpPr>
            <a:spLocks noGrp="1"/>
          </p:cNvSpPr>
          <p:nvPr>
            <p:ph type="subTitle" idx="1"/>
          </p:nvPr>
        </p:nvSpPr>
        <p:spPr>
          <a:xfrm>
            <a:off x="5131398" y="3162748"/>
            <a:ext cx="6131857" cy="2818504"/>
          </a:xfrm>
        </p:spPr>
        <p:txBody>
          <a:bodyPr anchor="t">
            <a:normAutofit fontScale="92500" lnSpcReduction="10000"/>
          </a:bodyPr>
          <a:lstStyle/>
          <a:p>
            <a:r>
              <a:rPr lang="en-GB" sz="1600" b="1" dirty="0" smtClean="0"/>
              <a:t>Name: </a:t>
            </a:r>
            <a:r>
              <a:rPr lang="en-GB" sz="1600" b="1" dirty="0" err="1" smtClean="0"/>
              <a:t>Ramani</a:t>
            </a:r>
            <a:r>
              <a:rPr lang="en-GB" sz="1600" b="1" dirty="0" smtClean="0"/>
              <a:t> </a:t>
            </a:r>
            <a:r>
              <a:rPr lang="en-GB" sz="1600" b="1" dirty="0" err="1" smtClean="0"/>
              <a:t>Krupali</a:t>
            </a:r>
            <a:r>
              <a:rPr lang="en-GB" sz="1600" b="1" dirty="0" smtClean="0"/>
              <a:t> </a:t>
            </a:r>
            <a:r>
              <a:rPr lang="en-GB" sz="1600" b="1" dirty="0" err="1" smtClean="0"/>
              <a:t>Hasmukhbhai</a:t>
            </a:r>
            <a:endParaRPr lang="en-GB" sz="1600" b="1" dirty="0" smtClean="0"/>
          </a:p>
          <a:p>
            <a:r>
              <a:rPr lang="en-GB" sz="1600" b="1" dirty="0" smtClean="0"/>
              <a:t>Student Number: </a:t>
            </a:r>
            <a:r>
              <a:rPr lang="en-GB" sz="1600" b="1" dirty="0" smtClean="0"/>
              <a:t>2520812</a:t>
            </a:r>
          </a:p>
          <a:p>
            <a:r>
              <a:rPr lang="en-GB" sz="1600" b="1" dirty="0" smtClean="0"/>
              <a:t>Module Code And Title: </a:t>
            </a:r>
            <a:r>
              <a:rPr lang="en-GB" sz="1600" b="1" dirty="0" smtClean="0"/>
              <a:t>LCHS7006  Quality Assurance and Service Improvements</a:t>
            </a:r>
          </a:p>
          <a:p>
            <a:r>
              <a:rPr lang="en-GB" sz="1600" b="1" dirty="0" smtClean="0"/>
              <a:t>Lecturer’s Name: </a:t>
            </a:r>
            <a:r>
              <a:rPr lang="en-GB" sz="1600" b="1" dirty="0" smtClean="0"/>
              <a:t>Dr </a:t>
            </a:r>
            <a:r>
              <a:rPr lang="en-GB" sz="1600" b="1" dirty="0" err="1" smtClean="0"/>
              <a:t>Fahad</a:t>
            </a:r>
            <a:r>
              <a:rPr lang="en-GB" sz="1600" b="1" dirty="0" smtClean="0"/>
              <a:t> Khan</a:t>
            </a:r>
          </a:p>
          <a:p>
            <a:r>
              <a:rPr lang="en-GB" sz="1600" b="1" dirty="0" smtClean="0"/>
              <a:t>Assignment Title: </a:t>
            </a:r>
            <a:r>
              <a:rPr lang="en-GB" sz="1600" b="1" dirty="0" smtClean="0"/>
              <a:t>Component 1 </a:t>
            </a:r>
            <a:r>
              <a:rPr lang="en-GB" sz="1600" b="1" dirty="0" smtClean="0"/>
              <a:t>Individual </a:t>
            </a:r>
            <a:r>
              <a:rPr lang="en-GB" sz="1600" b="1" dirty="0" smtClean="0"/>
              <a:t>Presentation</a:t>
            </a:r>
            <a:endParaRPr lang="en-US" sz="1600" b="1" dirty="0" smtClean="0"/>
          </a:p>
          <a:p>
            <a:r>
              <a:rPr lang="en-IN" sz="1300" b="1" u="sng" dirty="0" smtClean="0">
                <a:latin typeface="Abadi" panose="020B0604020104020204" pitchFamily="34" charset="0"/>
              </a:rPr>
              <a:t>Case </a:t>
            </a:r>
            <a:r>
              <a:rPr lang="en-IN" sz="1300" b="1" u="sng" dirty="0">
                <a:latin typeface="Abadi" panose="020B0604020104020204" pitchFamily="34" charset="0"/>
              </a:rPr>
              <a:t>Study</a:t>
            </a:r>
          </a:p>
          <a:p>
            <a:pPr algn="l"/>
            <a:r>
              <a:rPr lang="en-IN" sz="1300" dirty="0">
                <a:latin typeface="Abadi" panose="020B0604020104020204" pitchFamily="34" charset="0"/>
              </a:rPr>
              <a:t>Southern Health NHS Foundation Trust — Learning Disability and Mental Health Deaths</a:t>
            </a:r>
          </a:p>
          <a:p>
            <a:pPr algn="l"/>
            <a:r>
              <a:rPr lang="en-IN" sz="1300" dirty="0">
                <a:latin typeface="Abadi" panose="020B0604020104020204" pitchFamily="34" charset="0"/>
                <a:hlinkClick r:id="rId2"/>
              </a:rPr>
              <a:t>https://www.theguardian.com/society/2015/dec/09/southern-health-nhs-trust-failed-investigate-patient-deaths-inquiry</a:t>
            </a:r>
            <a:endParaRPr lang="en-IN" sz="1300" dirty="0">
              <a:latin typeface="Abadi" panose="020B0604020104020204" pitchFamily="34" charset="0"/>
            </a:endParaRPr>
          </a:p>
          <a:p>
            <a:pPr algn="l"/>
            <a:endParaRPr lang="en-IN" sz="1300" dirty="0">
              <a:latin typeface="Abadi" panose="020B0604020104020204" pitchFamily="34" charset="0"/>
            </a:endParaRPr>
          </a:p>
        </p:txBody>
      </p:sp>
      <p:pic>
        <p:nvPicPr>
          <p:cNvPr id="1026" name="Picture 2" descr="University of Wales Trinity Saint David launches new digital healthcare  course - Digital Health and Care Wales">
            <a:extLst>
              <a:ext uri="{FF2B5EF4-FFF2-40B4-BE49-F238E27FC236}">
                <a16:creationId xmlns:a16="http://schemas.microsoft.com/office/drawing/2014/main" xmlns="" id="{F948CEC8-09F5-242E-4C9B-0AF4BD71F370}"/>
              </a:ext>
            </a:extLst>
          </p:cNvPr>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1275042" y="732961"/>
            <a:ext cx="3510140" cy="1468061"/>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4" descr="Hands-on top of each other">
            <a:extLst>
              <a:ext uri="{FF2B5EF4-FFF2-40B4-BE49-F238E27FC236}">
                <a16:creationId xmlns:a16="http://schemas.microsoft.com/office/drawing/2014/main" xmlns="" id="{A544E14E-DAC0-02F1-C631-BB865D8B9CD1}"/>
              </a:ext>
            </a:extLst>
          </p:cNvPr>
          <p:cNvPicPr>
            <a:picLocks noChangeAspect="1"/>
          </p:cNvPicPr>
          <p:nvPr/>
        </p:nvPicPr>
        <p:blipFill>
          <a:blip r:embed="rId4" cstate="print"/>
          <a:srcRect l="38673" r="11165" b="9088"/>
          <a:stretch>
            <a:fillRect/>
          </a:stretch>
        </p:blipFill>
        <p:spPr>
          <a:xfrm>
            <a:off x="1611582" y="2095527"/>
            <a:ext cx="2721573" cy="2157965"/>
          </a:xfrm>
          <a:prstGeom prst="rect">
            <a:avLst/>
          </a:prstGeom>
        </p:spPr>
      </p:pic>
    </p:spTree>
    <p:extLst>
      <p:ext uri="{BB962C8B-B14F-4D97-AF65-F5344CB8AC3E}">
        <p14:creationId xmlns:p14="http://schemas.microsoft.com/office/powerpoint/2010/main" xmlns="" val="1188622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xmlns="" id="{D4771268-CB57-404A-9271-370EB28F60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F7FD9BE-F5CC-1A63-D1A6-3847382CBBD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Background</a:t>
            </a:r>
            <a:endParaRPr lang="en-US" sz="3600" kern="1200" dirty="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xmlns="" id="{8211029C-A4C4-49E6-D250-2D86092509C1}"/>
              </a:ext>
            </a:extLst>
          </p:cNvPr>
          <p:cNvGraphicFramePr>
            <a:graphicFrameLocks noGrp="1"/>
          </p:cNvGraphicFramePr>
          <p:nvPr>
            <p:ph idx="1"/>
            <p:extLst>
              <p:ext uri="{D42A27DB-BD31-4B8C-83A1-F6EECF244321}">
                <p14:modId xmlns:p14="http://schemas.microsoft.com/office/powerpoint/2010/main" xmlns="" val="2911409617"/>
              </p:ext>
            </p:extLst>
          </p:nvPr>
        </p:nvGraphicFramePr>
        <p:xfrm>
          <a:off x="5177275" y="1012944"/>
          <a:ext cx="6291714" cy="4323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39025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a:extLst>
              <a:ext uri="{FF2B5EF4-FFF2-40B4-BE49-F238E27FC236}">
                <a16:creationId xmlns:a16="http://schemas.microsoft.com/office/drawing/2014/main" xmlns="" id="{AF6CB648-9554-488A-B457-99CAAD1DA5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xmlns="" id="{E3ADCBE7-9330-1CDA-00EB-CDD12DB722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12F052C-61E9-2267-7FE1-70EEE1220EA0}"/>
              </a:ext>
            </a:extLst>
          </p:cNvPr>
          <p:cNvSpPr>
            <a:spLocks noGrp="1"/>
          </p:cNvSpPr>
          <p:nvPr>
            <p:ph type="title"/>
          </p:nvPr>
        </p:nvSpPr>
        <p:spPr>
          <a:xfrm>
            <a:off x="761802" y="505326"/>
            <a:ext cx="10760054" cy="733927"/>
          </a:xfrm>
        </p:spPr>
        <p:txBody>
          <a:bodyPr>
            <a:normAutofit/>
          </a:bodyPr>
          <a:lstStyle/>
          <a:p>
            <a:pPr algn="ctr"/>
            <a:r>
              <a:rPr lang="en-IN" sz="4000" b="1" dirty="0"/>
              <a:t>Swiss Cheese Model</a:t>
            </a:r>
            <a:endParaRPr lang="en-IN" sz="4000" dirty="0"/>
          </a:p>
        </p:txBody>
      </p:sp>
      <p:pic>
        <p:nvPicPr>
          <p:cNvPr id="1026" name="Picture 2" descr="The Swiss Cheese Model of Pandemic Defense - The New York Times">
            <a:extLst>
              <a:ext uri="{FF2B5EF4-FFF2-40B4-BE49-F238E27FC236}">
                <a16:creationId xmlns:a16="http://schemas.microsoft.com/office/drawing/2014/main" xmlns="" id="{DFF97F04-3109-72B9-B5F1-E06D35B6D1E0}"/>
              </a:ext>
            </a:extLst>
          </p:cNvPr>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6391776" y="2442968"/>
            <a:ext cx="5178206" cy="2770340"/>
          </a:xfrm>
          <a:prstGeom prst="rect">
            <a:avLst/>
          </a:prstGeom>
          <a:noFill/>
          <a:extLst>
            <a:ext uri="{909E8E84-426E-40DD-AFC4-6F175D3DCCD1}">
              <a14:hiddenFill xmlns:a14="http://schemas.microsoft.com/office/drawing/2010/main" xmlns="">
                <a:solidFill>
                  <a:srgbClr val="FFFFFF"/>
                </a:solidFill>
              </a14:hiddenFill>
            </a:ext>
          </a:extLst>
        </p:spPr>
      </p:pic>
      <p:graphicFrame>
        <p:nvGraphicFramePr>
          <p:cNvPr id="8" name="Content Placeholder 2">
            <a:extLst>
              <a:ext uri="{FF2B5EF4-FFF2-40B4-BE49-F238E27FC236}">
                <a16:creationId xmlns:a16="http://schemas.microsoft.com/office/drawing/2014/main" xmlns="" id="{98E93CD4-F1DB-D037-A952-831833288B95}"/>
              </a:ext>
            </a:extLst>
          </p:cNvPr>
          <p:cNvGraphicFramePr>
            <a:graphicFrameLocks noGrp="1"/>
          </p:cNvGraphicFramePr>
          <p:nvPr>
            <p:ph idx="1"/>
            <p:extLst>
              <p:ext uri="{D42A27DB-BD31-4B8C-83A1-F6EECF244321}">
                <p14:modId xmlns:p14="http://schemas.microsoft.com/office/powerpoint/2010/main" xmlns="" val="2578485909"/>
              </p:ext>
            </p:extLst>
          </p:nvPr>
        </p:nvGraphicFramePr>
        <p:xfrm>
          <a:off x="761802" y="2321476"/>
          <a:ext cx="4864875" cy="38507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xmlns="" id="{DB0BFB1B-63E2-FDFC-415F-FF16E8EBF416}"/>
              </a:ext>
            </a:extLst>
          </p:cNvPr>
          <p:cNvSpPr txBox="1"/>
          <p:nvPr/>
        </p:nvSpPr>
        <p:spPr>
          <a:xfrm>
            <a:off x="7582903" y="5795027"/>
            <a:ext cx="2631908" cy="369332"/>
          </a:xfrm>
          <a:prstGeom prst="rect">
            <a:avLst/>
          </a:prstGeom>
          <a:noFill/>
        </p:spPr>
        <p:txBody>
          <a:bodyPr wrap="square">
            <a:spAutoFit/>
          </a:bodyPr>
          <a:lstStyle/>
          <a:p>
            <a:r>
              <a:rPr lang="en-IN" sz="1800" dirty="0"/>
              <a:t>Source:</a:t>
            </a:r>
            <a:r>
              <a:rPr lang="en-IN" dirty="0"/>
              <a:t> </a:t>
            </a:r>
            <a:r>
              <a:rPr lang="en-IN" sz="1800" dirty="0" err="1"/>
              <a:t>Mandavilli</a:t>
            </a:r>
            <a:r>
              <a:rPr lang="en-IN" sz="1800" dirty="0"/>
              <a:t>, 2020)</a:t>
            </a:r>
            <a:endParaRPr lang="en-IN" dirty="0"/>
          </a:p>
        </p:txBody>
      </p:sp>
    </p:spTree>
    <p:extLst>
      <p:ext uri="{BB962C8B-B14F-4D97-AF65-F5344CB8AC3E}">
        <p14:creationId xmlns:p14="http://schemas.microsoft.com/office/powerpoint/2010/main" xmlns="" val="1497225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A9ECFC-ABC8-0221-9104-EB05B2446678}"/>
              </a:ext>
            </a:extLst>
          </p:cNvPr>
          <p:cNvSpPr>
            <a:spLocks noGrp="1"/>
          </p:cNvSpPr>
          <p:nvPr>
            <p:ph type="title"/>
          </p:nvPr>
        </p:nvSpPr>
        <p:spPr>
          <a:xfrm>
            <a:off x="838200" y="478972"/>
            <a:ext cx="10515600" cy="939037"/>
          </a:xfrm>
        </p:spPr>
        <p:txBody>
          <a:bodyPr>
            <a:normAutofit fontScale="90000"/>
          </a:bodyPr>
          <a:lstStyle/>
          <a:p>
            <a:pPr algn="ctr"/>
            <a:r>
              <a:rPr lang="en-IN" sz="3600" b="1" dirty="0"/>
              <a:t>Swiss Cheese Model Based Safety Measure - Barriers and Measures</a:t>
            </a:r>
          </a:p>
        </p:txBody>
      </p:sp>
      <p:graphicFrame>
        <p:nvGraphicFramePr>
          <p:cNvPr id="26" name="Table 25">
            <a:extLst>
              <a:ext uri="{FF2B5EF4-FFF2-40B4-BE49-F238E27FC236}">
                <a16:creationId xmlns:a16="http://schemas.microsoft.com/office/drawing/2014/main" xmlns="" id="{22522227-77CD-A900-130B-574BB3F32297}"/>
              </a:ext>
            </a:extLst>
          </p:cNvPr>
          <p:cNvGraphicFramePr>
            <a:graphicFrameLocks noGrp="1"/>
          </p:cNvGraphicFramePr>
          <p:nvPr>
            <p:extLst>
              <p:ext uri="{D42A27DB-BD31-4B8C-83A1-F6EECF244321}">
                <p14:modId xmlns:p14="http://schemas.microsoft.com/office/powerpoint/2010/main" xmlns="" val="1708358848"/>
              </p:ext>
            </p:extLst>
          </p:nvPr>
        </p:nvGraphicFramePr>
        <p:xfrm>
          <a:off x="685801" y="1837976"/>
          <a:ext cx="10816388" cy="4049632"/>
        </p:xfrm>
        <a:graphic>
          <a:graphicData uri="http://schemas.openxmlformats.org/drawingml/2006/table">
            <a:tbl>
              <a:tblPr>
                <a:tableStyleId>{5C22544A-7EE6-4342-B048-85BDC9FD1C3A}</a:tableStyleId>
              </a:tblPr>
              <a:tblGrid>
                <a:gridCol w="2192626">
                  <a:extLst>
                    <a:ext uri="{9D8B030D-6E8A-4147-A177-3AD203B41FA5}">
                      <a16:colId xmlns:a16="http://schemas.microsoft.com/office/drawing/2014/main" xmlns="" val="464635927"/>
                    </a:ext>
                  </a:extLst>
                </a:gridCol>
                <a:gridCol w="3384370">
                  <a:extLst>
                    <a:ext uri="{9D8B030D-6E8A-4147-A177-3AD203B41FA5}">
                      <a16:colId xmlns:a16="http://schemas.microsoft.com/office/drawing/2014/main" xmlns="" val="2504140035"/>
                    </a:ext>
                  </a:extLst>
                </a:gridCol>
                <a:gridCol w="5239392">
                  <a:extLst>
                    <a:ext uri="{9D8B030D-6E8A-4147-A177-3AD203B41FA5}">
                      <a16:colId xmlns:a16="http://schemas.microsoft.com/office/drawing/2014/main" xmlns="" val="2622360658"/>
                    </a:ext>
                  </a:extLst>
                </a:gridCol>
              </a:tblGrid>
              <a:tr h="543822">
                <a:tc>
                  <a:txBody>
                    <a:bodyPr/>
                    <a:lstStyle/>
                    <a:p>
                      <a:pPr algn="ctr">
                        <a:lnSpc>
                          <a:spcPct val="150000"/>
                        </a:lnSpc>
                        <a:buNone/>
                      </a:pPr>
                      <a:r>
                        <a:rPr lang="en-GB" sz="1800" b="1">
                          <a:effectLst/>
                        </a:rPr>
                        <a:t>Barrier Layer</a:t>
                      </a:r>
                      <a:endParaRPr lang="en-IN" sz="1800" b="1">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50000"/>
                        </a:lnSpc>
                        <a:buNone/>
                      </a:pPr>
                      <a:r>
                        <a:rPr lang="en-GB" sz="1800" b="1">
                          <a:effectLst/>
                        </a:rPr>
                        <a:t>Identified Weakness (Hole)</a:t>
                      </a:r>
                      <a:endParaRPr lang="en-IN" sz="1800" b="1">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50000"/>
                        </a:lnSpc>
                        <a:buNone/>
                      </a:pPr>
                      <a:r>
                        <a:rPr lang="en-GB" sz="1800" b="1" dirty="0">
                          <a:effectLst/>
                        </a:rPr>
                        <a:t>Safety Measure</a:t>
                      </a:r>
                      <a:endParaRPr lang="en-IN" sz="1800" b="1"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xmlns="" val="2127010201"/>
                  </a:ext>
                </a:extLst>
              </a:tr>
              <a:tr h="806230">
                <a:tc>
                  <a:txBody>
                    <a:bodyPr/>
                    <a:lstStyle/>
                    <a:p>
                      <a:pPr>
                        <a:lnSpc>
                          <a:spcPct val="150000"/>
                        </a:lnSpc>
                        <a:buNone/>
                      </a:pPr>
                      <a:r>
                        <a:rPr lang="en-GB" sz="1400">
                          <a:effectLst/>
                        </a:rPr>
                        <a:t>Organisational Governance</a:t>
                      </a:r>
                      <a:endParaRPr lang="en-IN" sz="140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Poor monitoring of patient deaths and investigations (Lalani et al., 2023</a:t>
                      </a:r>
                      <a:r>
                        <a:rPr lang="en-IN" sz="1400" dirty="0">
                          <a:effectLst/>
                          <a:latin typeface="Arial" panose="020B0604020202020204" pitchFamily="34" charset="0"/>
                        </a:rPr>
                        <a:t>)</a:t>
                      </a:r>
                      <a:endParaRPr lang="en-IN" sz="1400" dirty="0"/>
                    </a:p>
                  </a:txBody>
                  <a:tcPr marL="63500" marR="63500" marT="63500" marB="63500"/>
                </a:tc>
                <a:tc>
                  <a:txBody>
                    <a:bodyPr/>
                    <a:lstStyle/>
                    <a:p>
                      <a:pPr>
                        <a:lnSpc>
                          <a:spcPct val="150000"/>
                        </a:lnSpc>
                        <a:buNone/>
                      </a:pPr>
                      <a:r>
                        <a:rPr lang="en-IN" sz="1400" dirty="0"/>
                        <a:t>Create Board-level patient safety committees and regular mortality reviews (Wiegmann et al., 2022).</a:t>
                      </a:r>
                      <a:endParaRPr lang="en-IN" sz="14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xmlns="" val="731459457"/>
                  </a:ext>
                </a:extLst>
              </a:tr>
              <a:tr h="806230">
                <a:tc>
                  <a:txBody>
                    <a:bodyPr/>
                    <a:lstStyle/>
                    <a:p>
                      <a:pPr>
                        <a:lnSpc>
                          <a:spcPct val="150000"/>
                        </a:lnSpc>
                        <a:buNone/>
                      </a:pPr>
                      <a:r>
                        <a:rPr lang="en-GB" sz="1400">
                          <a:effectLst/>
                        </a:rPr>
                        <a:t>Incident Reporting System</a:t>
                      </a:r>
                      <a:endParaRPr lang="en-IN" sz="14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50000"/>
                        </a:lnSpc>
                        <a:buNone/>
                      </a:pPr>
                      <a:r>
                        <a:rPr lang="en-IN" sz="1400" dirty="0"/>
                        <a:t>There was insufficient investigation of death and safety issues (</a:t>
                      </a:r>
                      <a:r>
                        <a:rPr lang="en-US" sz="1400" dirty="0"/>
                        <a:t>Barrell et al., 2024)</a:t>
                      </a:r>
                      <a:endParaRPr lang="en-IN" sz="14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Implement mandatory reporting of all sudden and unexpected death to the infant death review system (Hibbert et al., 2023</a:t>
                      </a:r>
                      <a:r>
                        <a:rPr lang="en-IN" sz="1400" dirty="0">
                          <a:effectLst/>
                          <a:latin typeface="Arial" panose="020B0604020202020204" pitchFamily="34" charset="0"/>
                        </a:rPr>
                        <a:t>)</a:t>
                      </a:r>
                      <a:endParaRPr lang="en-IN" sz="1400" dirty="0"/>
                    </a:p>
                  </a:txBody>
                  <a:tcPr marL="63500" marR="63500" marT="63500" marB="63500"/>
                </a:tc>
                <a:extLst>
                  <a:ext uri="{0D108BD9-81ED-4DB2-BD59-A6C34878D82A}">
                    <a16:rowId xmlns:a16="http://schemas.microsoft.com/office/drawing/2014/main" xmlns="" val="4206110996"/>
                  </a:ext>
                </a:extLst>
              </a:tr>
              <a:tr h="806230">
                <a:tc>
                  <a:txBody>
                    <a:bodyPr/>
                    <a:lstStyle/>
                    <a:p>
                      <a:pPr>
                        <a:lnSpc>
                          <a:spcPct val="150000"/>
                        </a:lnSpc>
                        <a:buNone/>
                      </a:pPr>
                      <a:r>
                        <a:rPr lang="en-GB" sz="1400">
                          <a:effectLst/>
                        </a:rPr>
                        <a:t>Leadership and Management</a:t>
                      </a:r>
                      <a:endParaRPr lang="en-IN" sz="140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Failure to take action on the repeated safety issues (Lalani et al., 2023).</a:t>
                      </a:r>
                      <a:endParaRPr lang="en-IN" sz="14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Increase the accountability for strength of leadership by performance monitoring and safety audits (Hibbert et al., 2023). </a:t>
                      </a:r>
                      <a:endParaRPr lang="en-IN" sz="14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xmlns="" val="2873162500"/>
                  </a:ext>
                </a:extLst>
              </a:tr>
              <a:tr h="806230">
                <a:tc>
                  <a:txBody>
                    <a:bodyPr/>
                    <a:lstStyle/>
                    <a:p>
                      <a:pPr>
                        <a:lnSpc>
                          <a:spcPct val="150000"/>
                        </a:lnSpc>
                        <a:buNone/>
                      </a:pPr>
                      <a:r>
                        <a:rPr lang="en-GB" sz="1400">
                          <a:effectLst/>
                        </a:rPr>
                        <a:t>Staff Communication</a:t>
                      </a:r>
                      <a:endParaRPr lang="en-IN" sz="14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50000"/>
                        </a:lnSpc>
                        <a:buNone/>
                      </a:pPr>
                      <a:r>
                        <a:rPr lang="en-IN" sz="1400" dirty="0"/>
                        <a:t>There is a limited escalation of concerns, and there is not much organisational learning (</a:t>
                      </a:r>
                      <a:r>
                        <a:rPr lang="en-US" sz="1400" dirty="0"/>
                        <a:t>Barrell et al., 2024)</a:t>
                      </a:r>
                      <a:r>
                        <a:rPr lang="en-IN" sz="1400" dirty="0"/>
                        <a:t>.</a:t>
                      </a:r>
                      <a:endParaRPr lang="en-IN" sz="14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Establish whistle blowing mechanisms and foster open safety culture (Lalani et al., 2023). </a:t>
                      </a:r>
                      <a:endParaRPr lang="en-IN" sz="14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xmlns="" val="2410663346"/>
                  </a:ext>
                </a:extLst>
              </a:tr>
            </a:tbl>
          </a:graphicData>
        </a:graphic>
      </p:graphicFrame>
    </p:spTree>
    <p:extLst>
      <p:ext uri="{BB962C8B-B14F-4D97-AF65-F5344CB8AC3E}">
        <p14:creationId xmlns:p14="http://schemas.microsoft.com/office/powerpoint/2010/main" xmlns="" val="1117347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xmlns="" id="{9F7D5CDA-D291-4307-BF55-1381FED296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xmlns="" id="{25CA32FA-6ECA-AF39-06FB-3B955765C9F6}"/>
              </a:ext>
            </a:extLst>
          </p:cNvPr>
          <p:cNvPicPr>
            <a:picLocks noChangeAspect="1"/>
          </p:cNvPicPr>
          <p:nvPr/>
        </p:nvPicPr>
        <p:blipFill>
          <a:blip r:embed="rId3"/>
          <a:srcRect l="20429" r="32750" b="6250"/>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xmlns="" id="{59B296B9-C5A5-4E4F-9B60-C907B5F146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xmlns="" id="{D0300FD3-5AF1-6305-15FA-9078072672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3430329-8AB3-29E1-0C56-97D733BFC95B}"/>
              </a:ext>
            </a:extLst>
          </p:cNvPr>
          <p:cNvSpPr>
            <a:spLocks noGrp="1"/>
          </p:cNvSpPr>
          <p:nvPr>
            <p:ph type="title"/>
          </p:nvPr>
        </p:nvSpPr>
        <p:spPr>
          <a:xfrm>
            <a:off x="761801" y="794084"/>
            <a:ext cx="4778387" cy="1163397"/>
          </a:xfrm>
        </p:spPr>
        <p:txBody>
          <a:bodyPr anchor="ctr">
            <a:normAutofit/>
          </a:bodyPr>
          <a:lstStyle/>
          <a:p>
            <a:pPr algn="ctr"/>
            <a:r>
              <a:rPr lang="en-IN" sz="3600" b="1" dirty="0"/>
              <a:t>Summary of Swiss Cheese Model</a:t>
            </a:r>
            <a:endParaRPr lang="en-IN" sz="3600" dirty="0"/>
          </a:p>
        </p:txBody>
      </p:sp>
      <p:sp>
        <p:nvSpPr>
          <p:cNvPr id="3" name="Content Placeholder 2">
            <a:extLst>
              <a:ext uri="{FF2B5EF4-FFF2-40B4-BE49-F238E27FC236}">
                <a16:creationId xmlns:a16="http://schemas.microsoft.com/office/drawing/2014/main" xmlns="" id="{07D8A564-9760-57B5-E863-499E2238D745}"/>
              </a:ext>
            </a:extLst>
          </p:cNvPr>
          <p:cNvSpPr>
            <a:spLocks noGrp="1"/>
          </p:cNvSpPr>
          <p:nvPr>
            <p:ph idx="1"/>
          </p:nvPr>
        </p:nvSpPr>
        <p:spPr>
          <a:xfrm>
            <a:off x="761801" y="2478505"/>
            <a:ext cx="4659756" cy="4006516"/>
          </a:xfrm>
        </p:spPr>
        <p:txBody>
          <a:bodyPr anchor="ctr">
            <a:normAutofit/>
          </a:bodyPr>
          <a:lstStyle/>
          <a:p>
            <a:r>
              <a:rPr lang="en-US" sz="1600" dirty="0"/>
              <a:t>In the case study of Southern Health, it can be seen that the patient suffered due to several flaws in the system in terms of governance, reporting, leadership, and regulatory control </a:t>
            </a:r>
            <a:r>
              <a:rPr lang="en-IN" sz="1600" dirty="0"/>
              <a:t>(</a:t>
            </a:r>
            <a:r>
              <a:rPr lang="en-IN" sz="1600" dirty="0" err="1"/>
              <a:t>Tsamasiotis</a:t>
            </a:r>
            <a:r>
              <a:rPr lang="en-IN" sz="1600" dirty="0"/>
              <a:t> et al., 2024)</a:t>
            </a:r>
            <a:r>
              <a:rPr lang="en-US" sz="1600" dirty="0"/>
              <a:t>.</a:t>
            </a:r>
          </a:p>
          <a:p>
            <a:r>
              <a:rPr lang="en-US" sz="1600" dirty="0"/>
              <a:t>Poor safety controls interacted to create vulnerabilities in the quality assurance process, resulting in an inability to identify, investigate, and learn about the patient deaths (</a:t>
            </a:r>
            <a:r>
              <a:rPr lang="en-IN" sz="1600" dirty="0"/>
              <a:t>Peerally et al., 2022)</a:t>
            </a:r>
            <a:r>
              <a:rPr lang="en-US" sz="1600" dirty="0"/>
              <a:t>.</a:t>
            </a:r>
          </a:p>
          <a:p>
            <a:r>
              <a:rPr lang="en-US" sz="1600" dirty="0"/>
              <a:t>Governance, incident reporting, and organizational learning need to be strengthened to ensure improved patient safety in the future (</a:t>
            </a:r>
            <a:r>
              <a:rPr lang="en-IN" sz="1600" dirty="0"/>
              <a:t>Lalani et al., 2023)</a:t>
            </a:r>
            <a:r>
              <a:rPr lang="en-US" sz="1600" dirty="0"/>
              <a:t>.</a:t>
            </a:r>
            <a:endParaRPr lang="en-IN" sz="1600" dirty="0"/>
          </a:p>
        </p:txBody>
      </p:sp>
    </p:spTree>
    <p:extLst>
      <p:ext uri="{BB962C8B-B14F-4D97-AF65-F5344CB8AC3E}">
        <p14:creationId xmlns:p14="http://schemas.microsoft.com/office/powerpoint/2010/main" xmlns="" val="1315533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C97917-9859-3778-6D2E-F83E4C10B8EC}"/>
              </a:ext>
            </a:extLst>
          </p:cNvPr>
          <p:cNvSpPr>
            <a:spLocks noGrp="1"/>
          </p:cNvSpPr>
          <p:nvPr>
            <p:ph type="title"/>
          </p:nvPr>
        </p:nvSpPr>
        <p:spPr/>
        <p:txBody>
          <a:bodyPr/>
          <a:lstStyle/>
          <a:p>
            <a:pPr algn="ctr"/>
            <a:r>
              <a:rPr lang="en-IN" b="1" dirty="0"/>
              <a:t>Benchmark</a:t>
            </a:r>
          </a:p>
        </p:txBody>
      </p:sp>
      <p:graphicFrame>
        <p:nvGraphicFramePr>
          <p:cNvPr id="10" name="Table 9">
            <a:extLst>
              <a:ext uri="{FF2B5EF4-FFF2-40B4-BE49-F238E27FC236}">
                <a16:creationId xmlns:a16="http://schemas.microsoft.com/office/drawing/2014/main" xmlns="" id="{0E8A97DC-1855-10A5-5E8C-8EAEA47416CF}"/>
              </a:ext>
            </a:extLst>
          </p:cNvPr>
          <p:cNvGraphicFramePr>
            <a:graphicFrameLocks noGrp="1"/>
          </p:cNvGraphicFramePr>
          <p:nvPr>
            <p:extLst>
              <p:ext uri="{D42A27DB-BD31-4B8C-83A1-F6EECF244321}">
                <p14:modId xmlns:p14="http://schemas.microsoft.com/office/powerpoint/2010/main" xmlns="" val="399021841"/>
              </p:ext>
            </p:extLst>
          </p:nvPr>
        </p:nvGraphicFramePr>
        <p:xfrm>
          <a:off x="1215189" y="1961145"/>
          <a:ext cx="10118558" cy="3939292"/>
        </p:xfrm>
        <a:graphic>
          <a:graphicData uri="http://schemas.openxmlformats.org/drawingml/2006/table">
            <a:tbl>
              <a:tblPr firstRow="1" firstCol="1" bandRow="1">
                <a:tableStyleId>{5C22544A-7EE6-4342-B048-85BDC9FD1C3A}</a:tableStyleId>
              </a:tblPr>
              <a:tblGrid>
                <a:gridCol w="2448021">
                  <a:extLst>
                    <a:ext uri="{9D8B030D-6E8A-4147-A177-3AD203B41FA5}">
                      <a16:colId xmlns:a16="http://schemas.microsoft.com/office/drawing/2014/main" xmlns="" val="2085080439"/>
                    </a:ext>
                  </a:extLst>
                </a:gridCol>
                <a:gridCol w="3686615">
                  <a:extLst>
                    <a:ext uri="{9D8B030D-6E8A-4147-A177-3AD203B41FA5}">
                      <a16:colId xmlns:a16="http://schemas.microsoft.com/office/drawing/2014/main" xmlns="" val="963255363"/>
                    </a:ext>
                  </a:extLst>
                </a:gridCol>
                <a:gridCol w="3983922">
                  <a:extLst>
                    <a:ext uri="{9D8B030D-6E8A-4147-A177-3AD203B41FA5}">
                      <a16:colId xmlns:a16="http://schemas.microsoft.com/office/drawing/2014/main" xmlns="" val="2827489352"/>
                    </a:ext>
                  </a:extLst>
                </a:gridCol>
              </a:tblGrid>
              <a:tr h="576802">
                <a:tc>
                  <a:txBody>
                    <a:bodyPr/>
                    <a:lstStyle/>
                    <a:p>
                      <a:pPr>
                        <a:lnSpc>
                          <a:spcPct val="150000"/>
                        </a:lnSpc>
                        <a:buNone/>
                      </a:pPr>
                      <a:r>
                        <a:rPr lang="en-IN" sz="1600">
                          <a:effectLst/>
                        </a:rPr>
                        <a:t>Benchmark Indicator</a:t>
                      </a:r>
                      <a:endParaRPr lang="en-IN" sz="160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600">
                          <a:effectLst/>
                        </a:rPr>
                        <a:t>National Standard / Best Practice</a:t>
                      </a:r>
                      <a:endParaRPr lang="en-IN" sz="160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600" dirty="0">
                          <a:effectLst/>
                        </a:rPr>
                        <a:t>Southern Health Performance (2011–2015)</a:t>
                      </a:r>
                      <a:endParaRPr lang="en-IN" sz="1600" dirty="0">
                        <a:effectLst/>
                        <a:latin typeface="Arial" panose="020B0604020202020204" pitchFamily="34" charset="0"/>
                        <a:ea typeface="Arial" panose="020B0604020202020204" pitchFamily="34" charset="0"/>
                      </a:endParaRPr>
                    </a:p>
                  </a:txBody>
                  <a:tcPr marL="68580" marR="68580" marT="0" marB="0" anchor="ctr"/>
                </a:tc>
                <a:extLst>
                  <a:ext uri="{0D108BD9-81ED-4DB2-BD59-A6C34878D82A}">
                    <a16:rowId xmlns:a16="http://schemas.microsoft.com/office/drawing/2014/main" xmlns="" val="3014204282"/>
                  </a:ext>
                </a:extLst>
              </a:tr>
              <a:tr h="874771">
                <a:tc>
                  <a:txBody>
                    <a:bodyPr/>
                    <a:lstStyle/>
                    <a:p>
                      <a:pPr>
                        <a:lnSpc>
                          <a:spcPct val="150000"/>
                        </a:lnSpc>
                        <a:buNone/>
                      </a:pPr>
                      <a:r>
                        <a:rPr lang="en-IN" sz="1200">
                          <a:effectLst/>
                        </a:rPr>
                        <a:t>Death Investigation Rate</a:t>
                      </a:r>
                      <a:endParaRPr lang="en-IN" sz="1200">
                        <a:effectLst/>
                        <a:latin typeface="Arial" panose="020B0604020202020204" pitchFamily="34" charset="0"/>
                        <a:ea typeface="Arial" panose="020B0604020202020204" pitchFamily="34" charset="0"/>
                      </a:endParaRPr>
                    </a:p>
                  </a:txBody>
                  <a:tcPr marL="68580" marR="68580" marT="0" marB="0" anchor="ct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200" dirty="0"/>
                        <a:t>Any death which is not expected should be reviewed and investigated, where appropriate (Bevan, 2023</a:t>
                      </a:r>
                      <a:r>
                        <a:rPr lang="en-IN" sz="1200" dirty="0">
                          <a:effectLst/>
                          <a:latin typeface="Arial" panose="020B0604020202020204" pitchFamily="34" charset="0"/>
                        </a:rPr>
                        <a:t>)</a:t>
                      </a:r>
                      <a:endParaRPr lang="en-IN" sz="1200" dirty="0"/>
                    </a:p>
                  </a:txBody>
                  <a:tcPr marL="68580" marR="68580" marT="0" marB="0" anchor="ct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200" dirty="0"/>
                        <a:t>Less than 1% of deaths were fully investigated (Mazars, 2015).</a:t>
                      </a:r>
                      <a:endParaRPr lang="en-IN" sz="1200" dirty="0">
                        <a:effectLst/>
                        <a:latin typeface="Arial" panose="020B0604020202020204" pitchFamily="34" charset="0"/>
                        <a:ea typeface="Arial" panose="020B0604020202020204" pitchFamily="34" charset="0"/>
                      </a:endParaRPr>
                    </a:p>
                  </a:txBody>
                  <a:tcPr marL="68580" marR="68580" marT="0" marB="0" anchor="ctr"/>
                </a:tc>
                <a:extLst>
                  <a:ext uri="{0D108BD9-81ED-4DB2-BD59-A6C34878D82A}">
                    <a16:rowId xmlns:a16="http://schemas.microsoft.com/office/drawing/2014/main" xmlns="" val="2702911360"/>
                  </a:ext>
                </a:extLst>
              </a:tr>
              <a:tr h="738177">
                <a:tc>
                  <a:txBody>
                    <a:bodyPr/>
                    <a:lstStyle/>
                    <a:p>
                      <a:pPr>
                        <a:lnSpc>
                          <a:spcPct val="150000"/>
                        </a:lnSpc>
                        <a:buNone/>
                      </a:pPr>
                      <a:r>
                        <a:rPr lang="en-IN" sz="1200">
                          <a:effectLst/>
                        </a:rPr>
                        <a:t>Patient Safety Governance</a:t>
                      </a:r>
                      <a:endParaRPr lang="en-IN" sz="120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200" dirty="0"/>
                        <a:t>Board oversight and periodic mortality and safety audits (</a:t>
                      </a:r>
                      <a:r>
                        <a:rPr lang="en-US" sz="1200" dirty="0"/>
                        <a:t>Barrell et al., 2024)</a:t>
                      </a:r>
                      <a:r>
                        <a:rPr lang="en-IN" sz="1200" dirty="0"/>
                        <a:t>.</a:t>
                      </a:r>
                      <a:endParaRPr lang="en-IN" sz="1200" dirty="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200" dirty="0"/>
                        <a:t>Weak governance and inadequate oversight of patient deaths (Wiegmann et al., 2022)</a:t>
                      </a:r>
                      <a:endParaRPr lang="en-IN" sz="1200" dirty="0">
                        <a:effectLst/>
                        <a:latin typeface="Arial" panose="020B0604020202020204" pitchFamily="34" charset="0"/>
                        <a:ea typeface="Arial" panose="020B0604020202020204" pitchFamily="34" charset="0"/>
                      </a:endParaRPr>
                    </a:p>
                  </a:txBody>
                  <a:tcPr marL="68580" marR="68580" marT="0" marB="0" anchor="ctr"/>
                </a:tc>
                <a:extLst>
                  <a:ext uri="{0D108BD9-81ED-4DB2-BD59-A6C34878D82A}">
                    <a16:rowId xmlns:a16="http://schemas.microsoft.com/office/drawing/2014/main" xmlns="" val="1706587044"/>
                  </a:ext>
                </a:extLst>
              </a:tr>
              <a:tr h="874771">
                <a:tc>
                  <a:txBody>
                    <a:bodyPr/>
                    <a:lstStyle/>
                    <a:p>
                      <a:pPr>
                        <a:lnSpc>
                          <a:spcPct val="150000"/>
                        </a:lnSpc>
                        <a:buNone/>
                      </a:pPr>
                      <a:r>
                        <a:rPr lang="en-IN" sz="1200" dirty="0">
                          <a:effectLst/>
                        </a:rPr>
                        <a:t>Incident Reporting and Learning</a:t>
                      </a:r>
                      <a:endParaRPr lang="en-IN" sz="1200" dirty="0">
                        <a:effectLst/>
                        <a:latin typeface="Arial" panose="020B0604020202020204" pitchFamily="34" charset="0"/>
                        <a:ea typeface="Arial" panose="020B0604020202020204" pitchFamily="34" charset="0"/>
                      </a:endParaRPr>
                    </a:p>
                  </a:txBody>
                  <a:tcPr marL="68580" marR="68580" marT="0" marB="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200" dirty="0"/>
                        <a:t>Good reporting systems with organisational learning (Bevan, 2023</a:t>
                      </a:r>
                      <a:r>
                        <a:rPr lang="en-IN" sz="1200" dirty="0">
                          <a:effectLst/>
                          <a:latin typeface="Arial" panose="020B0604020202020204" pitchFamily="34" charset="0"/>
                        </a:rPr>
                        <a:t>)</a:t>
                      </a:r>
                      <a:endParaRPr lang="en-IN" sz="1200" dirty="0"/>
                    </a:p>
                  </a:txBody>
                  <a:tcPr marL="68580" marR="68580" marT="0" marB="0"/>
                </a:tc>
                <a:tc>
                  <a:txBody>
                    <a:bodyPr/>
                    <a:lstStyle/>
                    <a:p>
                      <a:pPr>
                        <a:lnSpc>
                          <a:spcPct val="150000"/>
                        </a:lnSpc>
                        <a:buNone/>
                      </a:pPr>
                      <a:r>
                        <a:rPr lang="en-IN" sz="1200" dirty="0"/>
                        <a:t>Lack of lessons learned from incidents, poor opportunity for improvement (</a:t>
                      </a:r>
                      <a:r>
                        <a:rPr lang="en-US" sz="1200" dirty="0"/>
                        <a:t>Ibrahim et al., 2025)</a:t>
                      </a:r>
                      <a:endParaRPr lang="en-IN" sz="12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xmlns="" val="3612661084"/>
                  </a:ext>
                </a:extLst>
              </a:tr>
              <a:tr h="874771">
                <a:tc>
                  <a:txBody>
                    <a:bodyPr/>
                    <a:lstStyle/>
                    <a:p>
                      <a:pPr>
                        <a:lnSpc>
                          <a:spcPct val="150000"/>
                        </a:lnSpc>
                        <a:buNone/>
                      </a:pPr>
                      <a:r>
                        <a:rPr lang="en-IN" sz="1200">
                          <a:effectLst/>
                        </a:rPr>
                        <a:t>Leadership Accountability</a:t>
                      </a:r>
                      <a:endParaRPr lang="en-IN" sz="120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200" dirty="0"/>
                        <a:t>Leaders take swift action to address safety issues and new risks (</a:t>
                      </a:r>
                      <a:r>
                        <a:rPr lang="en-US" sz="1200" dirty="0"/>
                        <a:t>Barrell et al., 2024)</a:t>
                      </a:r>
                      <a:endParaRPr lang="en-IN" sz="1200" dirty="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200" dirty="0"/>
                        <a:t>Leaders did not deal with the persistent issues effectively (</a:t>
                      </a:r>
                      <a:r>
                        <a:rPr lang="en-US" sz="1200" dirty="0"/>
                        <a:t>Ibrahim et al., 2025)</a:t>
                      </a:r>
                      <a:r>
                        <a:rPr lang="en-IN" sz="1200" dirty="0"/>
                        <a:t>.</a:t>
                      </a:r>
                      <a:endParaRPr lang="en-IN" sz="1200" dirty="0">
                        <a:effectLst/>
                        <a:latin typeface="Arial" panose="020B0604020202020204" pitchFamily="34" charset="0"/>
                        <a:ea typeface="Arial" panose="020B0604020202020204" pitchFamily="34" charset="0"/>
                      </a:endParaRPr>
                    </a:p>
                  </a:txBody>
                  <a:tcPr marL="68580" marR="68580" marT="0" marB="0" anchor="ctr"/>
                </a:tc>
                <a:extLst>
                  <a:ext uri="{0D108BD9-81ED-4DB2-BD59-A6C34878D82A}">
                    <a16:rowId xmlns:a16="http://schemas.microsoft.com/office/drawing/2014/main" xmlns="" val="1497772062"/>
                  </a:ext>
                </a:extLst>
              </a:tr>
            </a:tbl>
          </a:graphicData>
        </a:graphic>
      </p:graphicFrame>
    </p:spTree>
    <p:extLst>
      <p:ext uri="{BB962C8B-B14F-4D97-AF65-F5344CB8AC3E}">
        <p14:creationId xmlns:p14="http://schemas.microsoft.com/office/powerpoint/2010/main" xmlns="" val="3069665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77B049D-C370-C447-05DE-3FE041AD96F8}"/>
              </a:ext>
            </a:extLst>
          </p:cNvPr>
          <p:cNvSpPr>
            <a:spLocks noGrp="1"/>
          </p:cNvSpPr>
          <p:nvPr>
            <p:ph type="title"/>
          </p:nvPr>
        </p:nvSpPr>
        <p:spPr>
          <a:xfrm>
            <a:off x="5273699" y="757989"/>
            <a:ext cx="6251110" cy="1070811"/>
          </a:xfrm>
        </p:spPr>
        <p:txBody>
          <a:bodyPr anchor="b">
            <a:noAutofit/>
          </a:bodyPr>
          <a:lstStyle/>
          <a:p>
            <a:pPr algn="ctr"/>
            <a:r>
              <a:rPr lang="en-GB" sz="3600" b="1" dirty="0"/>
              <a:t>Summary and Outline of component 2</a:t>
            </a:r>
            <a:endParaRPr lang="en-IN" sz="3200" dirty="0"/>
          </a:p>
        </p:txBody>
      </p:sp>
      <p:pic>
        <p:nvPicPr>
          <p:cNvPr id="5" name="Picture 4" descr="Molecular structure and periodic table on a desk">
            <a:extLst>
              <a:ext uri="{FF2B5EF4-FFF2-40B4-BE49-F238E27FC236}">
                <a16:creationId xmlns:a16="http://schemas.microsoft.com/office/drawing/2014/main" xmlns="" id="{CC8ADEAE-B05E-3FFD-5266-E5A64FB1765F}"/>
              </a:ext>
            </a:extLst>
          </p:cNvPr>
          <p:cNvPicPr>
            <a:picLocks noChangeAspect="1"/>
          </p:cNvPicPr>
          <p:nvPr/>
        </p:nvPicPr>
        <p:blipFill>
          <a:blip r:embed="rId3"/>
          <a:srcRect l="10140" r="44595" b="-3"/>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xmlns=""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0C0C1AC7-E1FE-219C-54BF-0AA9E348205D}"/>
              </a:ext>
            </a:extLst>
          </p:cNvPr>
          <p:cNvSpPr>
            <a:spLocks noGrp="1"/>
          </p:cNvSpPr>
          <p:nvPr>
            <p:ph idx="1"/>
          </p:nvPr>
        </p:nvSpPr>
        <p:spPr>
          <a:xfrm>
            <a:off x="5297762" y="2706624"/>
            <a:ext cx="6251110" cy="3483864"/>
          </a:xfrm>
        </p:spPr>
        <p:txBody>
          <a:bodyPr>
            <a:normAutofit/>
          </a:bodyPr>
          <a:lstStyle/>
          <a:p>
            <a:r>
              <a:rPr lang="en-IN" sz="1900" dirty="0"/>
              <a:t>Component 2 will engage in a deeper analysis of those underlying systemic issues, the underpinning to the Southern Health failures.</a:t>
            </a:r>
          </a:p>
          <a:p>
            <a:r>
              <a:rPr lang="en-IN" sz="1900" dirty="0"/>
              <a:t>Application of Swiss Cheese Model and Root Cause Analysis will be used in more detail to uncover the contributively factors (Wiegmann et al., 2022; </a:t>
            </a:r>
            <a:r>
              <a:rPr lang="en-IN" sz="1900" dirty="0" err="1"/>
              <a:t>Tsamasiotis</a:t>
            </a:r>
            <a:r>
              <a:rPr lang="en-IN" sz="1900" dirty="0"/>
              <a:t> et al., 2024).</a:t>
            </a:r>
          </a:p>
          <a:p>
            <a:r>
              <a:rPr lang="en-IN" sz="1900" dirty="0"/>
              <a:t>Organisational culture and policy implementation will be critically evaluated, along with governance.</a:t>
            </a:r>
          </a:p>
          <a:p>
            <a:r>
              <a:rPr lang="en-IN" sz="1900" dirty="0"/>
              <a:t>Through evidence-based recommendations, there will be sustainable patient safety and quality improvements (Hibbert et al., 2023).</a:t>
            </a:r>
          </a:p>
          <a:p>
            <a:endParaRPr lang="en-IN" sz="1900" dirty="0"/>
          </a:p>
        </p:txBody>
      </p:sp>
    </p:spTree>
    <p:extLst>
      <p:ext uri="{BB962C8B-B14F-4D97-AF65-F5344CB8AC3E}">
        <p14:creationId xmlns:p14="http://schemas.microsoft.com/office/powerpoint/2010/main" xmlns="" val="3931957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xmlns="" id="{3ECBE1F1-D69B-4AFA-ABD5-8E41720EF6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xmlns="" id="{2D74BE14-645B-2FC2-F084-EA0220D1BDD3}"/>
              </a:ext>
            </a:extLst>
          </p:cNvPr>
          <p:cNvPicPr>
            <a:picLocks noChangeAspect="1"/>
          </p:cNvPicPr>
          <p:nvPr/>
        </p:nvPicPr>
        <p:blipFill>
          <a:blip r:embed="rId3"/>
          <a:srcRect l="20507" r="26912" b="-4"/>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xmlns="" id="{603A6265-E10C-4B85-9C20-E75FCAF9CC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DB23B61-DC3F-E1D0-4182-A40643BC3B6B}"/>
              </a:ext>
            </a:extLst>
          </p:cNvPr>
          <p:cNvSpPr>
            <a:spLocks noGrp="1"/>
          </p:cNvSpPr>
          <p:nvPr>
            <p:ph type="title"/>
          </p:nvPr>
        </p:nvSpPr>
        <p:spPr>
          <a:xfrm>
            <a:off x="6115317" y="1058778"/>
            <a:ext cx="5464968" cy="782053"/>
          </a:xfrm>
        </p:spPr>
        <p:txBody>
          <a:bodyPr>
            <a:normAutofit/>
          </a:bodyPr>
          <a:lstStyle/>
          <a:p>
            <a:pPr algn="ctr"/>
            <a:r>
              <a:rPr lang="en-IN" sz="4000" b="1" dirty="0"/>
              <a:t>Conclusion</a:t>
            </a:r>
            <a:endParaRPr lang="en-IN" sz="4000" dirty="0"/>
          </a:p>
        </p:txBody>
      </p:sp>
      <p:sp>
        <p:nvSpPr>
          <p:cNvPr id="3" name="Content Placeholder 2">
            <a:extLst>
              <a:ext uri="{FF2B5EF4-FFF2-40B4-BE49-F238E27FC236}">
                <a16:creationId xmlns:a16="http://schemas.microsoft.com/office/drawing/2014/main" xmlns="" id="{5BF2C299-5134-8EE0-44FD-49DD64188738}"/>
              </a:ext>
            </a:extLst>
          </p:cNvPr>
          <p:cNvSpPr>
            <a:spLocks noGrp="1"/>
          </p:cNvSpPr>
          <p:nvPr>
            <p:ph idx="1"/>
          </p:nvPr>
        </p:nvSpPr>
        <p:spPr>
          <a:xfrm>
            <a:off x="6115317" y="2743200"/>
            <a:ext cx="5247340" cy="3496878"/>
          </a:xfrm>
        </p:spPr>
        <p:txBody>
          <a:bodyPr anchor="ctr">
            <a:normAutofit/>
          </a:bodyPr>
          <a:lstStyle/>
          <a:p>
            <a:r>
              <a:rPr lang="en-IN" sz="1600" dirty="0"/>
              <a:t>As the Southern Health situation shows, harms to patients were systemic, not individual (Marie, 2022).</a:t>
            </a:r>
          </a:p>
          <a:p>
            <a:r>
              <a:rPr lang="en-IN" sz="1600" dirty="0"/>
              <a:t>The combination of leadership and organisational culture, governance and reporting gaps, and other factors predisposed to patient harm (Wiegmann et al., 2022).</a:t>
            </a:r>
          </a:p>
          <a:p>
            <a:r>
              <a:rPr lang="en-IN" sz="1600" dirty="0"/>
              <a:t>The inconsistent implementation of patient safety policies exacerbated risks to the organisation and limited learning opportunities (Lalani et al., 2023).</a:t>
            </a:r>
          </a:p>
          <a:p>
            <a:r>
              <a:rPr lang="en-IN" sz="1600" dirty="0"/>
              <a:t>In order to achieve sustainable improvement, stronger governance, the presence of effective learning systems, and a patient-centred safety culture (Hibbert et al., 2023), all need to be implemented.</a:t>
            </a:r>
          </a:p>
          <a:p>
            <a:endParaRPr lang="en-IN" sz="1600" dirty="0"/>
          </a:p>
        </p:txBody>
      </p:sp>
    </p:spTree>
    <p:extLst>
      <p:ext uri="{BB962C8B-B14F-4D97-AF65-F5344CB8AC3E}">
        <p14:creationId xmlns:p14="http://schemas.microsoft.com/office/powerpoint/2010/main" xmlns="" val="2048139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xmlns="" id="{09588DA8-065E-4F6F-8EFD-43104AB2E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xmlns=""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xmlns="" id="{C4285719-470E-454C-AF62-8323075F1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xmlns=""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CD9FE4EF-C4D8-49A0-B2FF-81D8DB7D8A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xmlns="" id="{4300840D-0A0B-4512-BACA-B439D5B9C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xmlns="" id="{D2B78728-A580-49A7-84F9-6EF6F583A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xmlns="" id="{38FAA1A1-D861-433F-88FA-1E9D6FD31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xmlns="" id="{8D71EDA1-87BF-4D5D-AB79-F346FD192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xmlns="" id="{311410D0-E29B-E912-04F8-0E41A846A2F3}"/>
              </a:ext>
            </a:extLst>
          </p:cNvPr>
          <p:cNvSpPr txBox="1"/>
          <p:nvPr/>
        </p:nvSpPr>
        <p:spPr>
          <a:xfrm>
            <a:off x="394533" y="2923674"/>
            <a:ext cx="3201366" cy="665668"/>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dirty="0">
                <a:solidFill>
                  <a:srgbClr val="FFFFFF"/>
                </a:solidFill>
                <a:latin typeface="+mj-lt"/>
                <a:ea typeface="+mj-ea"/>
                <a:cs typeface="+mj-cs"/>
              </a:rPr>
              <a:t>Reference List</a:t>
            </a:r>
          </a:p>
        </p:txBody>
      </p:sp>
      <p:sp>
        <p:nvSpPr>
          <p:cNvPr id="3" name="Content Placeholder 2">
            <a:extLst>
              <a:ext uri="{FF2B5EF4-FFF2-40B4-BE49-F238E27FC236}">
                <a16:creationId xmlns:a16="http://schemas.microsoft.com/office/drawing/2014/main" xmlns="" id="{F742A1DB-C2B7-A35C-E2CC-8E4066C0E52C}"/>
              </a:ext>
            </a:extLst>
          </p:cNvPr>
          <p:cNvSpPr>
            <a:spLocks noGrp="1"/>
          </p:cNvSpPr>
          <p:nvPr>
            <p:ph idx="1"/>
          </p:nvPr>
        </p:nvSpPr>
        <p:spPr>
          <a:xfrm>
            <a:off x="4427621" y="445168"/>
            <a:ext cx="7351295" cy="5979695"/>
          </a:xfrm>
        </p:spPr>
        <p:txBody>
          <a:bodyPr vert="horz" lIns="91440" tIns="45720" rIns="91440" bIns="45720" rtlCol="0" anchor="ctr">
            <a:normAutofit fontScale="92500"/>
          </a:bodyPr>
          <a:lstStyle/>
          <a:p>
            <a:pPr>
              <a:lnSpc>
                <a:spcPct val="100000"/>
              </a:lnSpc>
              <a:spcBef>
                <a:spcPts val="0"/>
              </a:spcBef>
            </a:pPr>
            <a:r>
              <a:rPr lang="en-US" sz="1200" dirty="0"/>
              <a:t>Barrell, A. M., Johnson, L., Dehn Lunn, A., and Ford, J. A. (2024). Do primary care quality improvement frameworks consider equity?. </a:t>
            </a:r>
            <a:r>
              <a:rPr lang="en-US" sz="1200" i="1" dirty="0"/>
              <a:t>BMJ Open Quality</a:t>
            </a:r>
            <a:r>
              <a:rPr lang="en-US" sz="1200" dirty="0"/>
              <a:t>, </a:t>
            </a:r>
            <a:r>
              <a:rPr lang="en-US" sz="1200" i="1" dirty="0"/>
              <a:t>13</a:t>
            </a:r>
            <a:r>
              <a:rPr lang="en-US" sz="1200" dirty="0"/>
              <a:t>(3), e002839. </a:t>
            </a:r>
            <a:r>
              <a:rPr lang="en-US" sz="1200" u="sng" dirty="0">
                <a:hlinkClick r:id="rId2"/>
              </a:rPr>
              <a:t>https://bmjopenquality.bmj.com/content/bmjqir/13/3/e002839.full.pdf</a:t>
            </a:r>
            <a:endParaRPr lang="en-US" sz="1200" dirty="0"/>
          </a:p>
          <a:p>
            <a:pPr>
              <a:lnSpc>
                <a:spcPct val="100000"/>
              </a:lnSpc>
              <a:spcBef>
                <a:spcPts val="0"/>
              </a:spcBef>
            </a:pPr>
            <a:r>
              <a:rPr lang="en-US" sz="1200" dirty="0"/>
              <a:t>Bevan, G. (2023). Why governance matters–</a:t>
            </a:r>
            <a:r>
              <a:rPr lang="en-US" sz="1200" dirty="0" err="1"/>
              <a:t>analysing</a:t>
            </a:r>
            <a:r>
              <a:rPr lang="en-US" sz="1200" dirty="0"/>
              <a:t> systemic failures in the NHS. </a:t>
            </a:r>
            <a:r>
              <a:rPr lang="en-US" sz="1200" u="sng" dirty="0">
                <a:hlinkClick r:id="rId3"/>
              </a:rPr>
              <a:t>https://eprints.lse.ac.uk/120726/1/how_did_britain_come_to_this_1_why_governance_matters_analysing_systemic_failures.pdf</a:t>
            </a:r>
            <a:endParaRPr lang="en-US" sz="1200" dirty="0"/>
          </a:p>
          <a:p>
            <a:pPr>
              <a:lnSpc>
                <a:spcPct val="100000"/>
              </a:lnSpc>
              <a:spcBef>
                <a:spcPts val="0"/>
              </a:spcBef>
            </a:pPr>
            <a:r>
              <a:rPr lang="en-US" sz="1200" dirty="0"/>
              <a:t>Hibbert, P. D., Stewart, S., Wiles, L. K., Braithwaite, J., Runciman, W. B., and Thomas, M. J. (2023). Improving patient safety governance and systems through learning from successes and failures: qualitative surveys and interviews with international experts. </a:t>
            </a:r>
            <a:r>
              <a:rPr lang="en-US" sz="1200" i="1" dirty="0"/>
              <a:t>International Journal for Quality in Health Care</a:t>
            </a:r>
            <a:r>
              <a:rPr lang="en-US" sz="1200" dirty="0"/>
              <a:t>, </a:t>
            </a:r>
            <a:r>
              <a:rPr lang="en-US" sz="1200" i="1" dirty="0"/>
              <a:t>35</a:t>
            </a:r>
            <a:r>
              <a:rPr lang="en-US" sz="1200" dirty="0"/>
              <a:t>(4), 0. </a:t>
            </a:r>
            <a:r>
              <a:rPr lang="en-US" sz="1200" u="sng" dirty="0">
                <a:hlinkClick r:id="rId4"/>
              </a:rPr>
              <a:t>https://pmc.ncbi.nlm.nih.gov/articles/PMC10656601/pdf/mzad088.pdf</a:t>
            </a:r>
            <a:endParaRPr lang="en-US" sz="1200" dirty="0"/>
          </a:p>
          <a:p>
            <a:pPr>
              <a:lnSpc>
                <a:spcPct val="100000"/>
              </a:lnSpc>
              <a:spcBef>
                <a:spcPts val="0"/>
              </a:spcBef>
            </a:pPr>
            <a:r>
              <a:rPr lang="en-US" sz="1200" dirty="0"/>
              <a:t>Ibrahim, I. A., </a:t>
            </a:r>
            <a:r>
              <a:rPr lang="en-US" sz="1200" dirty="0" err="1"/>
              <a:t>Doddanavar</a:t>
            </a:r>
            <a:r>
              <a:rPr lang="en-US" sz="1200" dirty="0"/>
              <a:t>, I., Abdelrahim, S. M., and Abou Zeid, M. A. G. (2025). The role of ethical leadership in promoting internal whistleblowing among nurses: A dual-mediation model analysis of psychological safety and reporting attitudes. </a:t>
            </a:r>
            <a:r>
              <a:rPr lang="en-US" sz="1200" i="1" dirty="0"/>
              <a:t>International Journal of Nursing Sciences</a:t>
            </a:r>
            <a:r>
              <a:rPr lang="en-US" sz="1200" dirty="0"/>
              <a:t>, </a:t>
            </a:r>
            <a:r>
              <a:rPr lang="en-US" sz="1200" i="1" dirty="0"/>
              <a:t>12</a:t>
            </a:r>
            <a:r>
              <a:rPr lang="en-US" sz="1200" dirty="0"/>
              <a:t>(5), 431-a437. </a:t>
            </a:r>
            <a:r>
              <a:rPr lang="en-US" sz="1200" u="sng" dirty="0">
                <a:hlinkClick r:id="rId5"/>
              </a:rPr>
              <a:t>https://www.sciencedirect.com/science/article/pii/S2352013225001036</a:t>
            </a:r>
            <a:endParaRPr lang="en-US" sz="1200" dirty="0"/>
          </a:p>
          <a:p>
            <a:pPr>
              <a:lnSpc>
                <a:spcPct val="100000"/>
              </a:lnSpc>
              <a:spcBef>
                <a:spcPts val="0"/>
              </a:spcBef>
            </a:pPr>
            <a:r>
              <a:rPr lang="en-US" sz="1200" dirty="0"/>
              <a:t>Lalani, M., Morgan, S., Basu, A., and Hogan, H. (2023). Understanding the factors influencing implementation of a new national patient safety policy in England: Lessons from ‘learning from deaths’. </a:t>
            </a:r>
            <a:r>
              <a:rPr lang="en-US" sz="1200" i="1" dirty="0"/>
              <a:t>Journal of Health Services Research &amp; Policy</a:t>
            </a:r>
            <a:r>
              <a:rPr lang="en-US" sz="1200" dirty="0"/>
              <a:t>, </a:t>
            </a:r>
            <a:r>
              <a:rPr lang="en-US" sz="1200" i="1" dirty="0"/>
              <a:t>28</a:t>
            </a:r>
            <a:r>
              <a:rPr lang="en-US" sz="1200" dirty="0"/>
              <a:t>(1), 50-57. </a:t>
            </a:r>
            <a:r>
              <a:rPr lang="en-US" sz="1200" u="sng" dirty="0">
                <a:hlinkClick r:id="rId6"/>
              </a:rPr>
              <a:t>https://journals.sagepub.com/doi/pdf/10.1177/13558196221096921</a:t>
            </a:r>
            <a:endParaRPr lang="en-US" sz="1200" dirty="0"/>
          </a:p>
          <a:p>
            <a:pPr>
              <a:lnSpc>
                <a:spcPct val="100000"/>
              </a:lnSpc>
              <a:spcBef>
                <a:spcPts val="0"/>
              </a:spcBef>
            </a:pPr>
            <a:r>
              <a:rPr lang="en-IN" sz="1200" dirty="0"/>
              <a:t>Mazars (2015) </a:t>
            </a:r>
            <a:r>
              <a:rPr lang="en-IN" sz="1200" i="1" dirty="0"/>
              <a:t>Independent Review of Deaths of People with a Learning Disability or Mental Health Problem in Contact with Southern Health NHS Foundation Trust April 2011 to March 2015</a:t>
            </a:r>
            <a:r>
              <a:rPr lang="en-IN" sz="1200" dirty="0"/>
              <a:t>. NHS England. Available at: </a:t>
            </a:r>
            <a:r>
              <a:rPr lang="en-IN" sz="1200" dirty="0">
                <a:hlinkClick r:id="rId7"/>
              </a:rPr>
              <a:t>https://www.england.nhs.uk/south/wp-content/uploads/sites/6/2015/12/mazars-rep.pdf</a:t>
            </a:r>
            <a:r>
              <a:rPr lang="en-IN" sz="1200" dirty="0"/>
              <a:t> (Accessed: 18 June 2026).</a:t>
            </a:r>
            <a:endParaRPr lang="en-US" sz="1200" dirty="0"/>
          </a:p>
          <a:p>
            <a:pPr>
              <a:lnSpc>
                <a:spcPct val="100000"/>
              </a:lnSpc>
              <a:spcBef>
                <a:spcPts val="0"/>
              </a:spcBef>
            </a:pPr>
            <a:r>
              <a:rPr lang="en-US" sz="1200" dirty="0"/>
              <a:t>Marie, A. (2022). A case study exploration of patient safety culture within an Acute NHS Trust, </a:t>
            </a:r>
            <a:r>
              <a:rPr lang="en-US" sz="1200" dirty="0" err="1"/>
              <a:t>utilising</a:t>
            </a:r>
            <a:r>
              <a:rPr lang="en-US" sz="1200" dirty="0"/>
              <a:t> Open Systems Theory. </a:t>
            </a:r>
            <a:r>
              <a:rPr lang="en-US" sz="1200" u="sng" dirty="0">
                <a:hlinkClick r:id="rId8"/>
              </a:rPr>
              <a:t>https://researchportal.lsbu.ac.uk/files/18147194/Marie_Culloty_Thesis_24.10.22.pdf</a:t>
            </a:r>
            <a:endParaRPr lang="en-US" sz="1200" u="sng" dirty="0"/>
          </a:p>
          <a:p>
            <a:pPr>
              <a:lnSpc>
                <a:spcPct val="100000"/>
              </a:lnSpc>
              <a:spcBef>
                <a:spcPts val="0"/>
              </a:spcBef>
            </a:pPr>
            <a:r>
              <a:rPr lang="en-IN" sz="1200" dirty="0" err="1"/>
              <a:t>Mandavilli</a:t>
            </a:r>
            <a:r>
              <a:rPr lang="en-IN" sz="1200" dirty="0"/>
              <a:t>, A. (2020), </a:t>
            </a:r>
            <a:r>
              <a:rPr lang="en-IN" sz="1200" i="1" dirty="0"/>
              <a:t>The Swiss Cheese Model of Pandemic </a:t>
            </a:r>
            <a:r>
              <a:rPr lang="en-IN" sz="1200" i="1" dirty="0" err="1"/>
              <a:t>Defense</a:t>
            </a:r>
            <a:r>
              <a:rPr lang="en-IN" sz="1200" dirty="0"/>
              <a:t>. The New York Times, 5 December. Available at: </a:t>
            </a:r>
            <a:r>
              <a:rPr lang="en-IN" sz="1200" dirty="0">
                <a:hlinkClick r:id="rId9"/>
              </a:rPr>
              <a:t>https://www.nytimes.com/2020/12/05/health/coronavirus-swiss-cheese-infection-mackay.html%20need%20bibliography</a:t>
            </a:r>
            <a:r>
              <a:rPr lang="en-IN" sz="1200" dirty="0"/>
              <a:t> (Accessed: 18 June 2026).</a:t>
            </a:r>
            <a:endParaRPr lang="en-US" sz="1200" dirty="0"/>
          </a:p>
          <a:p>
            <a:pPr>
              <a:lnSpc>
                <a:spcPct val="100000"/>
              </a:lnSpc>
              <a:spcBef>
                <a:spcPts val="0"/>
              </a:spcBef>
            </a:pPr>
            <a:r>
              <a:rPr lang="en-US" sz="1200" dirty="0"/>
              <a:t>Peerally, M. F., Carr, S., Waring, J., Martin, G., and Dixon-Woods, M. (2022). A content analysis of contributory factors reported in serious incident investigation reports in hospital care. </a:t>
            </a:r>
            <a:r>
              <a:rPr lang="en-US" sz="1200" i="1" dirty="0"/>
              <a:t>Clinical Medicine</a:t>
            </a:r>
            <a:r>
              <a:rPr lang="en-US" sz="1200" dirty="0"/>
              <a:t>, </a:t>
            </a:r>
            <a:r>
              <a:rPr lang="en-US" sz="1200" i="1" dirty="0"/>
              <a:t>22</a:t>
            </a:r>
            <a:r>
              <a:rPr lang="en-US" sz="1200" dirty="0"/>
              <a:t>(5), 423-433. </a:t>
            </a:r>
            <a:r>
              <a:rPr lang="en-US" sz="1200" u="sng" dirty="0">
                <a:hlinkClick r:id="rId10"/>
              </a:rPr>
              <a:t>https://www.sciencedirect.com/science/article/pii/S1470211824026575</a:t>
            </a:r>
            <a:endParaRPr lang="en-US" sz="1200" dirty="0"/>
          </a:p>
          <a:p>
            <a:pPr>
              <a:lnSpc>
                <a:spcPct val="100000"/>
              </a:lnSpc>
              <a:spcBef>
                <a:spcPts val="0"/>
              </a:spcBef>
            </a:pPr>
            <a:r>
              <a:rPr lang="en-US" sz="1200" dirty="0" err="1"/>
              <a:t>Tsamasiotis</a:t>
            </a:r>
            <a:r>
              <a:rPr lang="en-US" sz="1200" dirty="0"/>
              <a:t>, C., </a:t>
            </a:r>
            <a:r>
              <a:rPr lang="en-US" sz="1200" dirty="0" err="1"/>
              <a:t>Fiard</a:t>
            </a:r>
            <a:r>
              <a:rPr lang="en-US" sz="1200" dirty="0"/>
              <a:t>, G., </a:t>
            </a:r>
            <a:r>
              <a:rPr lang="en-US" sz="1200" dirty="0" err="1"/>
              <a:t>Bouzat</a:t>
            </a:r>
            <a:r>
              <a:rPr lang="en-US" sz="1200" dirty="0"/>
              <a:t>, P., François, P., Fond, G., Boyer, L., and </a:t>
            </a:r>
            <a:r>
              <a:rPr lang="en-US" sz="1200" dirty="0" err="1"/>
              <a:t>Boussat</a:t>
            </a:r>
            <a:r>
              <a:rPr lang="en-US" sz="1200" dirty="0"/>
              <a:t>, B. (2024). From Reporting to Improving: How Root Cause Analysis in Teams Shape Patient Safety Culture. </a:t>
            </a:r>
            <a:r>
              <a:rPr lang="en-US" sz="1200" i="1" dirty="0"/>
              <a:t>Risk Management and Heal </a:t>
            </a:r>
            <a:r>
              <a:rPr lang="en-US" sz="1200" i="1" dirty="0" err="1"/>
              <a:t>thcare</a:t>
            </a:r>
            <a:r>
              <a:rPr lang="en-US" sz="1200" i="1" dirty="0"/>
              <a:t> Policy</a:t>
            </a:r>
            <a:r>
              <a:rPr lang="en-US" sz="1200" dirty="0"/>
              <a:t>, 1847-1858. </a:t>
            </a:r>
            <a:r>
              <a:rPr lang="en-US" sz="1200" u="sng" dirty="0">
                <a:hlinkClick r:id="rId11"/>
              </a:rPr>
              <a:t>https://www.tandfonline.com/doi/pdf/10.2147/RMHP.S466852%4010.1080/tfocoll.2024.0.issue-Advancing_Patient</a:t>
            </a:r>
            <a:endParaRPr lang="en-US" sz="1200" dirty="0"/>
          </a:p>
          <a:p>
            <a:pPr>
              <a:lnSpc>
                <a:spcPct val="100000"/>
              </a:lnSpc>
              <a:spcBef>
                <a:spcPts val="0"/>
              </a:spcBef>
            </a:pPr>
            <a:r>
              <a:rPr lang="en-US" sz="1200" dirty="0"/>
              <a:t>Wiegmann, D. A., Wood, L. J., Cohen, T. N., and Shappell, S. A. (2022). Understanding the “Swiss Cheese Model” and its application to patient safety. </a:t>
            </a:r>
            <a:r>
              <a:rPr lang="en-US" sz="1200" i="1" dirty="0"/>
              <a:t>Journal of patient safety</a:t>
            </a:r>
            <a:r>
              <a:rPr lang="en-US" sz="1200" dirty="0"/>
              <a:t>, </a:t>
            </a:r>
            <a:r>
              <a:rPr lang="en-US" sz="1200" i="1" dirty="0"/>
              <a:t>18</a:t>
            </a:r>
            <a:r>
              <a:rPr lang="en-US" sz="1200" dirty="0"/>
              <a:t>(2), 119-123. </a:t>
            </a:r>
            <a:r>
              <a:rPr lang="en-US" sz="1200" u="sng" dirty="0">
                <a:hlinkClick r:id="rId12"/>
              </a:rPr>
              <a:t>https://pmc.ncbi.nlm.nih.gov/articles/PMC8514562/pdf/nihms-1651282.pdf</a:t>
            </a:r>
            <a:endParaRPr lang="en-US" sz="1200" dirty="0"/>
          </a:p>
        </p:txBody>
      </p:sp>
    </p:spTree>
    <p:extLst>
      <p:ext uri="{BB962C8B-B14F-4D97-AF65-F5344CB8AC3E}">
        <p14:creationId xmlns:p14="http://schemas.microsoft.com/office/powerpoint/2010/main" xmlns="" val="2997254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xmlns="" id="{42A4FC2C-047E-45A5-965D-8E1E3BF09B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a:extLst>
              <a:ext uri="{FF2B5EF4-FFF2-40B4-BE49-F238E27FC236}">
                <a16:creationId xmlns:a16="http://schemas.microsoft.com/office/drawing/2014/main" xmlns="" id="{115BE7AD-227C-B170-954F-881A7AE82573}"/>
              </a:ext>
            </a:extLst>
          </p:cNvPr>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rcRect b="19"/>
          <a:stretch>
            <a:fillRect/>
          </a:stretch>
        </p:blipFill>
        <p:spPr bwMode="auto">
          <a:xfrm>
            <a:off x="20" y="1282"/>
            <a:ext cx="12191980" cy="685671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22523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1444</Words>
  <Application>Microsoft Office PowerPoint</Application>
  <PresentationFormat>Custom</PresentationFormat>
  <Paragraphs>92</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Quality Assurance and Service Improvements  LCHS7006  Component 1  - Individual Presentation</vt:lpstr>
      <vt:lpstr>Background</vt:lpstr>
      <vt:lpstr>Swiss Cheese Model</vt:lpstr>
      <vt:lpstr>Swiss Cheese Model Based Safety Measure - Barriers and Measures</vt:lpstr>
      <vt:lpstr>Summary of Swiss Cheese Model</vt:lpstr>
      <vt:lpstr>Benchmark</vt:lpstr>
      <vt:lpstr>Summary and Outline of component 2</vt:lpstr>
      <vt:lpstr>Conclusion</vt:lpstr>
      <vt:lpstr>Slide 9</vt:lpstr>
      <vt:lpstr>Slide 10</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LCHS7006  Component 1  - Individual Presentation</dc:title>
  <dc:creator>User .</dc:creator>
  <cp:lastModifiedBy>ASUS</cp:lastModifiedBy>
  <cp:revision>36</cp:revision>
  <dcterms:created xsi:type="dcterms:W3CDTF">2026-06-16T13:18:49Z</dcterms:created>
  <dcterms:modified xsi:type="dcterms:W3CDTF">2026-06-22T09:39:18Z</dcterms:modified>
</cp:coreProperties>
</file>