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drawings/drawing1.xml" ContentType="application/vnd.openxmlformats-officedocument.drawingml.chartshape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8" r:id="rId3"/>
    <p:sldId id="259" r:id="rId4"/>
    <p:sldId id="260" r:id="rId5"/>
    <p:sldId id="261" r:id="rId6"/>
    <p:sldId id="277" r:id="rId7"/>
    <p:sldId id="262" r:id="rId8"/>
    <p:sldId id="263" r:id="rId9"/>
    <p:sldId id="264" r:id="rId10"/>
    <p:sldId id="278" r:id="rId11"/>
    <p:sldId id="265" r:id="rId12"/>
    <p:sldId id="266" r:id="rId13"/>
    <p:sldId id="267" r:id="rId14"/>
    <p:sldId id="268" r:id="rId15"/>
    <p:sldId id="279" r:id="rId16"/>
    <p:sldId id="270" r:id="rId17"/>
    <p:sldId id="271" r:id="rId18"/>
    <p:sldId id="275" r:id="rId19"/>
    <p:sldId id="272" r:id="rId20"/>
    <p:sldId id="276"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onesh Kasseeah - LUX* Le Morne" initials="MK-LLM" lastIdx="1" clrIdx="0">
    <p:extLst>
      <p:ext uri="{19B8F6BF-5375-455C-9EA6-DF929625EA0E}">
        <p15:presenceInfo xmlns:p15="http://schemas.microsoft.com/office/powerpoint/2012/main" userId="S-1-5-21-659983388-2714021019-1673044202-2295" providerId="AD"/>
      </p:ext>
    </p:extLst>
  </p:cmAuthor>
  <p:cmAuthor id="2" name="Athina Antonopoulou - LUX* Le Morne" initials="AA-LLM" lastIdx="1" clrIdx="1">
    <p:extLst>
      <p:ext uri="{19B8F6BF-5375-455C-9EA6-DF929625EA0E}">
        <p15:presenceInfo xmlns:p15="http://schemas.microsoft.com/office/powerpoint/2012/main" userId="S-1-5-21-659983388-2714021019-1673044202-589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133" autoAdjust="0"/>
  </p:normalViewPr>
  <p:slideViewPr>
    <p:cSldViewPr snapToGrid="0">
      <p:cViewPr varScale="1">
        <p:scale>
          <a:sx n="58" d="100"/>
          <a:sy n="58" d="100"/>
        </p:scale>
        <p:origin x="1214" y="5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5" Type="http://schemas.openxmlformats.org/officeDocument/2006/relationships/chartUserShapes" Target="../drawings/drawing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8"/>
    </mc:Choice>
    <mc:Fallback>
      <c:style val="8"/>
    </mc:Fallback>
  </mc:AlternateContent>
  <c:clrMapOvr bg1="lt1" tx1="dk1" bg2="lt2" tx2="dk2" accent1="accent1" accent2="accent2" accent3="accent3" accent4="accent4" accent5="accent5" accent6="accent6" hlink="hlink" folHlink="folHlink"/>
  <c:chart>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dLbls>
          <c:dLblPos val="ctr"/>
          <c:showLegendKey val="0"/>
          <c:showVal val="1"/>
          <c:showCatName val="0"/>
          <c:showSerName val="0"/>
          <c:showPercent val="0"/>
          <c:showBubbleSize val="0"/>
          <c:showLeaderLines val="0"/>
        </c:dLbls>
      </c:pie3DChart>
      <c:spPr>
        <a:noFill/>
        <a:ln>
          <a:noFill/>
        </a:ln>
        <a:effectLst/>
      </c:spPr>
    </c:plotArea>
    <c:legend>
      <c:legendPos val="r"/>
      <c:layout/>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round/>
    </a:ln>
    <a:effectLst/>
  </c:spPr>
  <c:txPr>
    <a:bodyPr/>
    <a:lstStyle/>
    <a:p>
      <a:pPr>
        <a:defRPr/>
      </a:pPr>
      <a:endParaRPr lang="en-US"/>
    </a:p>
  </c:txPr>
  <c:externalData r:id="rId4">
    <c:autoUpdate val="0"/>
  </c:externalData>
  <c:userShapes r:id="rId5"/>
</c:chartSpace>
</file>

<file path=ppt/charts/colors1.xml><?xml version="1.0" encoding="utf-8"?>
<cs:colorStyle xmlns:cs="http://schemas.microsoft.com/office/drawing/2012/chartStyle" xmlns:a="http://schemas.openxmlformats.org/drawingml/2006/main" meth="withinLinearReversed" id="26">
  <a:schemeClr val="accent6"/>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3FE4B9-A17E-4C85-9F88-43FD69A78995}" type="doc">
      <dgm:prSet loTypeId="urn:microsoft.com/office/officeart/2005/8/layout/bList2" loCatId="list" qsTypeId="urn:microsoft.com/office/officeart/2005/8/quickstyle/simple1" qsCatId="simple" csTypeId="urn:microsoft.com/office/officeart/2005/8/colors/accent1_2" csCatId="accent1" phldr="1"/>
      <dgm:spPr/>
    </dgm:pt>
    <dgm:pt modelId="{6FC5CB96-5B79-475A-B593-B84D06BB7EA8}">
      <dgm:prSet phldrT="[Text]" custT="1"/>
      <dgm:spPr/>
      <dgm:t>
        <a:bodyPr/>
        <a:lstStyle/>
        <a:p>
          <a:r>
            <a:rPr lang="en-US" sz="2400" dirty="0"/>
            <a:t>FOOD : Mauritian Snack /ICI / Cooking Class – 80%</a:t>
          </a:r>
        </a:p>
      </dgm:t>
    </dgm:pt>
    <dgm:pt modelId="{27BA6F61-C706-4A55-B1C9-FF9B2054CEA7}" type="parTrans" cxnId="{8A5B0A0E-F15D-474E-A257-EE847863BB36}">
      <dgm:prSet/>
      <dgm:spPr/>
      <dgm:t>
        <a:bodyPr/>
        <a:lstStyle/>
        <a:p>
          <a:endParaRPr lang="en-US"/>
        </a:p>
      </dgm:t>
    </dgm:pt>
    <dgm:pt modelId="{E26C8078-933F-45DA-BC69-24173AE9432F}" type="sibTrans" cxnId="{8A5B0A0E-F15D-474E-A257-EE847863BB36}">
      <dgm:prSet/>
      <dgm:spPr/>
      <dgm:t>
        <a:bodyPr/>
        <a:lstStyle/>
        <a:p>
          <a:endParaRPr lang="en-US"/>
        </a:p>
      </dgm:t>
    </dgm:pt>
    <dgm:pt modelId="{E6A6DCFD-A2CF-4242-A1EE-FB194E9C7D0F}">
      <dgm:prSet phldrT="[Text]" custT="1"/>
      <dgm:spPr/>
      <dgm:t>
        <a:bodyPr/>
        <a:lstStyle/>
        <a:p>
          <a:r>
            <a:rPr lang="en-US" sz="2400" dirty="0"/>
            <a:t>BEVERAGES : Sugar cane juice / </a:t>
          </a:r>
          <a:r>
            <a:rPr lang="en-US" sz="2400" dirty="0" smtClean="0"/>
            <a:t>Rum tasting  – </a:t>
          </a:r>
          <a:r>
            <a:rPr lang="en-US" sz="2400" dirty="0"/>
            <a:t>80%</a:t>
          </a:r>
        </a:p>
      </dgm:t>
    </dgm:pt>
    <dgm:pt modelId="{2A3A9BF3-E83E-41B3-9CB9-F7F16D053A76}" type="parTrans" cxnId="{0590D0FE-4F53-4772-A3F7-B40E111C1A31}">
      <dgm:prSet/>
      <dgm:spPr/>
      <dgm:t>
        <a:bodyPr/>
        <a:lstStyle/>
        <a:p>
          <a:endParaRPr lang="en-US"/>
        </a:p>
      </dgm:t>
    </dgm:pt>
    <dgm:pt modelId="{D5041031-2DDB-4557-8736-242222D16281}" type="sibTrans" cxnId="{0590D0FE-4F53-4772-A3F7-B40E111C1A31}">
      <dgm:prSet/>
      <dgm:spPr/>
      <dgm:t>
        <a:bodyPr/>
        <a:lstStyle/>
        <a:p>
          <a:endParaRPr lang="en-US"/>
        </a:p>
      </dgm:t>
    </dgm:pt>
    <dgm:pt modelId="{7442F6E5-270F-4E74-BB5F-23E800CC676A}">
      <dgm:prSet phldrT="[Text]" custT="1"/>
      <dgm:spPr/>
      <dgm:t>
        <a:bodyPr/>
        <a:lstStyle/>
        <a:p>
          <a:r>
            <a:rPr lang="en-US" sz="2400" dirty="0"/>
            <a:t>LOCAL VILLAGE – Nearby village discovery -75%</a:t>
          </a:r>
        </a:p>
      </dgm:t>
    </dgm:pt>
    <dgm:pt modelId="{D08C3ABA-1D19-4792-8360-89A283568D73}" type="parTrans" cxnId="{21478B09-1A88-495D-99D0-060293495CAC}">
      <dgm:prSet/>
      <dgm:spPr/>
      <dgm:t>
        <a:bodyPr/>
        <a:lstStyle/>
        <a:p>
          <a:endParaRPr lang="en-US"/>
        </a:p>
      </dgm:t>
    </dgm:pt>
    <dgm:pt modelId="{F11BF7A8-DB62-4E3E-A545-B5903966005C}" type="sibTrans" cxnId="{21478B09-1A88-495D-99D0-060293495CAC}">
      <dgm:prSet/>
      <dgm:spPr/>
      <dgm:t>
        <a:bodyPr/>
        <a:lstStyle/>
        <a:p>
          <a:endParaRPr lang="en-US"/>
        </a:p>
      </dgm:t>
    </dgm:pt>
    <dgm:pt modelId="{D48862C7-5234-4F29-A17B-193F5653536B}" type="pres">
      <dgm:prSet presAssocID="{643FE4B9-A17E-4C85-9F88-43FD69A78995}" presName="diagram" presStyleCnt="0">
        <dgm:presLayoutVars>
          <dgm:dir/>
          <dgm:animLvl val="lvl"/>
          <dgm:resizeHandles val="exact"/>
        </dgm:presLayoutVars>
      </dgm:prSet>
      <dgm:spPr/>
    </dgm:pt>
    <dgm:pt modelId="{6B65A238-FE7E-447A-8EC4-C333B9E1EACA}" type="pres">
      <dgm:prSet presAssocID="{6FC5CB96-5B79-475A-B593-B84D06BB7EA8}" presName="compNode" presStyleCnt="0"/>
      <dgm:spPr/>
    </dgm:pt>
    <dgm:pt modelId="{85BBF4BF-47CF-40E3-ADF9-37402DC79368}" type="pres">
      <dgm:prSet presAssocID="{6FC5CB96-5B79-475A-B593-B84D06BB7EA8}" presName="childRect" presStyleLbl="bgAcc1" presStyleIdx="0" presStyleCnt="3">
        <dgm:presLayoutVars>
          <dgm:bulletEnabled val="1"/>
        </dgm:presLayoutVars>
      </dgm:prSet>
      <dgm:spPr>
        <a:blipFill rotWithShape="0">
          <a:blip xmlns:r="http://schemas.openxmlformats.org/officeDocument/2006/relationships" r:embed="rId1"/>
          <a:stretch>
            <a:fillRect/>
          </a:stretch>
        </a:blipFill>
      </dgm:spPr>
    </dgm:pt>
    <dgm:pt modelId="{1C7E4C44-F49D-4D1E-BEF4-081DE3059153}" type="pres">
      <dgm:prSet presAssocID="{6FC5CB96-5B79-475A-B593-B84D06BB7EA8}" presName="parentText" presStyleLbl="node1" presStyleIdx="0" presStyleCnt="0">
        <dgm:presLayoutVars>
          <dgm:chMax val="0"/>
          <dgm:bulletEnabled val="1"/>
        </dgm:presLayoutVars>
      </dgm:prSet>
      <dgm:spPr/>
      <dgm:t>
        <a:bodyPr/>
        <a:lstStyle/>
        <a:p>
          <a:endParaRPr lang="en-US"/>
        </a:p>
      </dgm:t>
    </dgm:pt>
    <dgm:pt modelId="{3731F4ED-296F-4C9F-98F7-F0071406FB29}" type="pres">
      <dgm:prSet presAssocID="{6FC5CB96-5B79-475A-B593-B84D06BB7EA8}" presName="parentRect" presStyleLbl="alignNode1" presStyleIdx="0" presStyleCnt="3" custScaleX="99988" custScaleY="114989"/>
      <dgm:spPr/>
      <dgm:t>
        <a:bodyPr/>
        <a:lstStyle/>
        <a:p>
          <a:endParaRPr lang="en-US"/>
        </a:p>
      </dgm:t>
    </dgm:pt>
    <dgm:pt modelId="{80CD0BDA-DED1-4C8B-8058-B577AFF5BA7C}" type="pres">
      <dgm:prSet presAssocID="{6FC5CB96-5B79-475A-B593-B84D06BB7EA8}" presName="adorn" presStyleLbl="fgAccFollowNode1" presStyleIdx="0" presStyleCnt="3" custScaleX="36952" custScaleY="32483"/>
      <dgm:spPr/>
    </dgm:pt>
    <dgm:pt modelId="{C56259CF-FF1D-4736-A42D-D52A5BEC3C53}" type="pres">
      <dgm:prSet presAssocID="{E26C8078-933F-45DA-BC69-24173AE9432F}" presName="sibTrans" presStyleLbl="sibTrans2D1" presStyleIdx="0" presStyleCnt="0"/>
      <dgm:spPr/>
      <dgm:t>
        <a:bodyPr/>
        <a:lstStyle/>
        <a:p>
          <a:endParaRPr lang="en-US"/>
        </a:p>
      </dgm:t>
    </dgm:pt>
    <dgm:pt modelId="{9A4EA643-6189-4973-B789-32C9B7ADCC18}" type="pres">
      <dgm:prSet presAssocID="{E6A6DCFD-A2CF-4242-A1EE-FB194E9C7D0F}" presName="compNode" presStyleCnt="0"/>
      <dgm:spPr/>
    </dgm:pt>
    <dgm:pt modelId="{528E03EC-CA21-4182-9910-D6465450D4E2}" type="pres">
      <dgm:prSet presAssocID="{E6A6DCFD-A2CF-4242-A1EE-FB194E9C7D0F}" presName="childRect" presStyleLbl="bgAcc1" presStyleIdx="1" presStyleCnt="3" custScaleY="96805">
        <dgm:presLayoutVars>
          <dgm:bulletEnabled val="1"/>
        </dgm:presLayoutVars>
      </dgm:prSet>
      <dgm:spPr>
        <a:blipFill rotWithShape="0">
          <a:blip xmlns:r="http://schemas.openxmlformats.org/officeDocument/2006/relationships" r:embed="rId2"/>
          <a:stretch>
            <a:fillRect/>
          </a:stretch>
        </a:blipFill>
      </dgm:spPr>
    </dgm:pt>
    <dgm:pt modelId="{65CC710E-EA5F-4582-B20B-A66B36371BD6}" type="pres">
      <dgm:prSet presAssocID="{E6A6DCFD-A2CF-4242-A1EE-FB194E9C7D0F}" presName="parentText" presStyleLbl="node1" presStyleIdx="0" presStyleCnt="0">
        <dgm:presLayoutVars>
          <dgm:chMax val="0"/>
          <dgm:bulletEnabled val="1"/>
        </dgm:presLayoutVars>
      </dgm:prSet>
      <dgm:spPr/>
      <dgm:t>
        <a:bodyPr/>
        <a:lstStyle/>
        <a:p>
          <a:endParaRPr lang="en-US"/>
        </a:p>
      </dgm:t>
    </dgm:pt>
    <dgm:pt modelId="{31F73E86-E67C-4ADC-BD02-9C141CBEDFBD}" type="pres">
      <dgm:prSet presAssocID="{E6A6DCFD-A2CF-4242-A1EE-FB194E9C7D0F}" presName="parentRect" presStyleLbl="alignNode1" presStyleIdx="1" presStyleCnt="3" custScaleY="114872" custLinFactNeighborY="3832"/>
      <dgm:spPr/>
      <dgm:t>
        <a:bodyPr/>
        <a:lstStyle/>
        <a:p>
          <a:endParaRPr lang="en-US"/>
        </a:p>
      </dgm:t>
    </dgm:pt>
    <dgm:pt modelId="{ED926B74-B854-4B3B-93F7-6984A5CF01A1}" type="pres">
      <dgm:prSet presAssocID="{E6A6DCFD-A2CF-4242-A1EE-FB194E9C7D0F}" presName="adorn" presStyleLbl="fgAccFollowNode1" presStyleIdx="1" presStyleCnt="3" custScaleX="32704" custScaleY="40072"/>
      <dgm:spPr/>
    </dgm:pt>
    <dgm:pt modelId="{203F3B97-112E-4EEE-B134-41D3A29CC23D}" type="pres">
      <dgm:prSet presAssocID="{D5041031-2DDB-4557-8736-242222D16281}" presName="sibTrans" presStyleLbl="sibTrans2D1" presStyleIdx="0" presStyleCnt="0"/>
      <dgm:spPr/>
      <dgm:t>
        <a:bodyPr/>
        <a:lstStyle/>
        <a:p>
          <a:endParaRPr lang="en-US"/>
        </a:p>
      </dgm:t>
    </dgm:pt>
    <dgm:pt modelId="{48C18B09-4A9D-4163-B1A6-4173B37A5C69}" type="pres">
      <dgm:prSet presAssocID="{7442F6E5-270F-4E74-BB5F-23E800CC676A}" presName="compNode" presStyleCnt="0"/>
      <dgm:spPr/>
    </dgm:pt>
    <dgm:pt modelId="{95B585D6-8202-4EA2-BC98-15824361A16E}" type="pres">
      <dgm:prSet presAssocID="{7442F6E5-270F-4E74-BB5F-23E800CC676A}" presName="childRect" presStyleLbl="bgAcc1" presStyleIdx="2" presStyleCnt="3">
        <dgm:presLayoutVars>
          <dgm:bulletEnabled val="1"/>
        </dgm:presLayoutVars>
      </dgm:prSet>
      <dgm:spPr>
        <a:blipFill rotWithShape="0">
          <a:blip xmlns:r="http://schemas.openxmlformats.org/officeDocument/2006/relationships" r:embed="rId3"/>
          <a:stretch>
            <a:fillRect/>
          </a:stretch>
        </a:blipFill>
      </dgm:spPr>
    </dgm:pt>
    <dgm:pt modelId="{8149E178-8608-4522-84BB-6EE226F0397E}" type="pres">
      <dgm:prSet presAssocID="{7442F6E5-270F-4E74-BB5F-23E800CC676A}" presName="parentText" presStyleLbl="node1" presStyleIdx="0" presStyleCnt="0">
        <dgm:presLayoutVars>
          <dgm:chMax val="0"/>
          <dgm:bulletEnabled val="1"/>
        </dgm:presLayoutVars>
      </dgm:prSet>
      <dgm:spPr/>
      <dgm:t>
        <a:bodyPr/>
        <a:lstStyle/>
        <a:p>
          <a:endParaRPr lang="en-US"/>
        </a:p>
      </dgm:t>
    </dgm:pt>
    <dgm:pt modelId="{168F0822-4664-4383-B529-90EF6306699B}" type="pres">
      <dgm:prSet presAssocID="{7442F6E5-270F-4E74-BB5F-23E800CC676A}" presName="parentRect" presStyleLbl="alignNode1" presStyleIdx="2" presStyleCnt="3" custScaleY="119562"/>
      <dgm:spPr/>
      <dgm:t>
        <a:bodyPr/>
        <a:lstStyle/>
        <a:p>
          <a:endParaRPr lang="en-US"/>
        </a:p>
      </dgm:t>
    </dgm:pt>
    <dgm:pt modelId="{D8B59AEB-C85F-4B1A-B532-32340360101F}" type="pres">
      <dgm:prSet presAssocID="{7442F6E5-270F-4E74-BB5F-23E800CC676A}" presName="adorn" presStyleLbl="fgAccFollowNode1" presStyleIdx="2" presStyleCnt="3" custScaleX="27879" custScaleY="35592"/>
      <dgm:spPr/>
    </dgm:pt>
  </dgm:ptLst>
  <dgm:cxnLst>
    <dgm:cxn modelId="{8CA8DD4D-5E9E-4B47-B4F4-9763EDE7B85B}" type="presOf" srcId="{E6A6DCFD-A2CF-4242-A1EE-FB194E9C7D0F}" destId="{31F73E86-E67C-4ADC-BD02-9C141CBEDFBD}" srcOrd="1" destOrd="0" presId="urn:microsoft.com/office/officeart/2005/8/layout/bList2"/>
    <dgm:cxn modelId="{309AB862-43ED-45BB-87EC-F321F951DE1A}" type="presOf" srcId="{7442F6E5-270F-4E74-BB5F-23E800CC676A}" destId="{168F0822-4664-4383-B529-90EF6306699B}" srcOrd="1" destOrd="0" presId="urn:microsoft.com/office/officeart/2005/8/layout/bList2"/>
    <dgm:cxn modelId="{21478B09-1A88-495D-99D0-060293495CAC}" srcId="{643FE4B9-A17E-4C85-9F88-43FD69A78995}" destId="{7442F6E5-270F-4E74-BB5F-23E800CC676A}" srcOrd="2" destOrd="0" parTransId="{D08C3ABA-1D19-4792-8360-89A283568D73}" sibTransId="{F11BF7A8-DB62-4E3E-A545-B5903966005C}"/>
    <dgm:cxn modelId="{E5557FA5-82A4-46CC-B95B-0606DF7BBB1C}" type="presOf" srcId="{6FC5CB96-5B79-475A-B593-B84D06BB7EA8}" destId="{1C7E4C44-F49D-4D1E-BEF4-081DE3059153}" srcOrd="0" destOrd="0" presId="urn:microsoft.com/office/officeart/2005/8/layout/bList2"/>
    <dgm:cxn modelId="{FADE7DD4-779B-47E6-B8F1-BA0777ACB32F}" type="presOf" srcId="{643FE4B9-A17E-4C85-9F88-43FD69A78995}" destId="{D48862C7-5234-4F29-A17B-193F5653536B}" srcOrd="0" destOrd="0" presId="urn:microsoft.com/office/officeart/2005/8/layout/bList2"/>
    <dgm:cxn modelId="{A3823483-2A98-433A-A402-F1918472AA6E}" type="presOf" srcId="{E6A6DCFD-A2CF-4242-A1EE-FB194E9C7D0F}" destId="{65CC710E-EA5F-4582-B20B-A66B36371BD6}" srcOrd="0" destOrd="0" presId="urn:microsoft.com/office/officeart/2005/8/layout/bList2"/>
    <dgm:cxn modelId="{81D0EB58-8514-44DB-960F-822EAF66FEBD}" type="presOf" srcId="{D5041031-2DDB-4557-8736-242222D16281}" destId="{203F3B97-112E-4EEE-B134-41D3A29CC23D}" srcOrd="0" destOrd="0" presId="urn:microsoft.com/office/officeart/2005/8/layout/bList2"/>
    <dgm:cxn modelId="{3B7FCE8C-3A81-46BB-96BC-77BDAB97410E}" type="presOf" srcId="{E26C8078-933F-45DA-BC69-24173AE9432F}" destId="{C56259CF-FF1D-4736-A42D-D52A5BEC3C53}" srcOrd="0" destOrd="0" presId="urn:microsoft.com/office/officeart/2005/8/layout/bList2"/>
    <dgm:cxn modelId="{8A5B0A0E-F15D-474E-A257-EE847863BB36}" srcId="{643FE4B9-A17E-4C85-9F88-43FD69A78995}" destId="{6FC5CB96-5B79-475A-B593-B84D06BB7EA8}" srcOrd="0" destOrd="0" parTransId="{27BA6F61-C706-4A55-B1C9-FF9B2054CEA7}" sibTransId="{E26C8078-933F-45DA-BC69-24173AE9432F}"/>
    <dgm:cxn modelId="{0590D0FE-4F53-4772-A3F7-B40E111C1A31}" srcId="{643FE4B9-A17E-4C85-9F88-43FD69A78995}" destId="{E6A6DCFD-A2CF-4242-A1EE-FB194E9C7D0F}" srcOrd="1" destOrd="0" parTransId="{2A3A9BF3-E83E-41B3-9CB9-F7F16D053A76}" sibTransId="{D5041031-2DDB-4557-8736-242222D16281}"/>
    <dgm:cxn modelId="{F5FCCEC3-3625-4C1C-A5C6-D08EE4CEC429}" type="presOf" srcId="{6FC5CB96-5B79-475A-B593-B84D06BB7EA8}" destId="{3731F4ED-296F-4C9F-98F7-F0071406FB29}" srcOrd="1" destOrd="0" presId="urn:microsoft.com/office/officeart/2005/8/layout/bList2"/>
    <dgm:cxn modelId="{C21330BF-B269-401A-B2BF-7434FE65DC58}" type="presOf" srcId="{7442F6E5-270F-4E74-BB5F-23E800CC676A}" destId="{8149E178-8608-4522-84BB-6EE226F0397E}" srcOrd="0" destOrd="0" presId="urn:microsoft.com/office/officeart/2005/8/layout/bList2"/>
    <dgm:cxn modelId="{C0325F99-6206-4FC5-88A7-B8C3DB784EF3}" type="presParOf" srcId="{D48862C7-5234-4F29-A17B-193F5653536B}" destId="{6B65A238-FE7E-447A-8EC4-C333B9E1EACA}" srcOrd="0" destOrd="0" presId="urn:microsoft.com/office/officeart/2005/8/layout/bList2"/>
    <dgm:cxn modelId="{35F775BF-B3E7-47B0-A9C2-BC71D7DFC4C5}" type="presParOf" srcId="{6B65A238-FE7E-447A-8EC4-C333B9E1EACA}" destId="{85BBF4BF-47CF-40E3-ADF9-37402DC79368}" srcOrd="0" destOrd="0" presId="urn:microsoft.com/office/officeart/2005/8/layout/bList2"/>
    <dgm:cxn modelId="{C48C010F-5E5F-4101-A6B5-248733BBEB4B}" type="presParOf" srcId="{6B65A238-FE7E-447A-8EC4-C333B9E1EACA}" destId="{1C7E4C44-F49D-4D1E-BEF4-081DE3059153}" srcOrd="1" destOrd="0" presId="urn:microsoft.com/office/officeart/2005/8/layout/bList2"/>
    <dgm:cxn modelId="{4866DDEF-F656-44FC-A959-7DAB4E0FECE0}" type="presParOf" srcId="{6B65A238-FE7E-447A-8EC4-C333B9E1EACA}" destId="{3731F4ED-296F-4C9F-98F7-F0071406FB29}" srcOrd="2" destOrd="0" presId="urn:microsoft.com/office/officeart/2005/8/layout/bList2"/>
    <dgm:cxn modelId="{E9657A42-E970-4516-9927-7E58A3519EF7}" type="presParOf" srcId="{6B65A238-FE7E-447A-8EC4-C333B9E1EACA}" destId="{80CD0BDA-DED1-4C8B-8058-B577AFF5BA7C}" srcOrd="3" destOrd="0" presId="urn:microsoft.com/office/officeart/2005/8/layout/bList2"/>
    <dgm:cxn modelId="{933A4841-1D47-4BC3-BCE8-F30C485A8071}" type="presParOf" srcId="{D48862C7-5234-4F29-A17B-193F5653536B}" destId="{C56259CF-FF1D-4736-A42D-D52A5BEC3C53}" srcOrd="1" destOrd="0" presId="urn:microsoft.com/office/officeart/2005/8/layout/bList2"/>
    <dgm:cxn modelId="{D811A3F4-A213-4F0B-805A-1F785EE3DE70}" type="presParOf" srcId="{D48862C7-5234-4F29-A17B-193F5653536B}" destId="{9A4EA643-6189-4973-B789-32C9B7ADCC18}" srcOrd="2" destOrd="0" presId="urn:microsoft.com/office/officeart/2005/8/layout/bList2"/>
    <dgm:cxn modelId="{7169EF0C-87D5-408B-9375-FF6E6E537E67}" type="presParOf" srcId="{9A4EA643-6189-4973-B789-32C9B7ADCC18}" destId="{528E03EC-CA21-4182-9910-D6465450D4E2}" srcOrd="0" destOrd="0" presId="urn:microsoft.com/office/officeart/2005/8/layout/bList2"/>
    <dgm:cxn modelId="{C3E0873C-4D67-4994-8BDB-DCD223FA7F1D}" type="presParOf" srcId="{9A4EA643-6189-4973-B789-32C9B7ADCC18}" destId="{65CC710E-EA5F-4582-B20B-A66B36371BD6}" srcOrd="1" destOrd="0" presId="urn:microsoft.com/office/officeart/2005/8/layout/bList2"/>
    <dgm:cxn modelId="{5AC3E0C7-1D74-49C4-BA21-66D799BFE0C9}" type="presParOf" srcId="{9A4EA643-6189-4973-B789-32C9B7ADCC18}" destId="{31F73E86-E67C-4ADC-BD02-9C141CBEDFBD}" srcOrd="2" destOrd="0" presId="urn:microsoft.com/office/officeart/2005/8/layout/bList2"/>
    <dgm:cxn modelId="{DD1C0F4B-E0FB-4688-9A32-09EE6939511C}" type="presParOf" srcId="{9A4EA643-6189-4973-B789-32C9B7ADCC18}" destId="{ED926B74-B854-4B3B-93F7-6984A5CF01A1}" srcOrd="3" destOrd="0" presId="urn:microsoft.com/office/officeart/2005/8/layout/bList2"/>
    <dgm:cxn modelId="{34A9341B-7F9D-4BC7-B851-AAF4C47FC120}" type="presParOf" srcId="{D48862C7-5234-4F29-A17B-193F5653536B}" destId="{203F3B97-112E-4EEE-B134-41D3A29CC23D}" srcOrd="3" destOrd="0" presId="urn:microsoft.com/office/officeart/2005/8/layout/bList2"/>
    <dgm:cxn modelId="{7D97CFD6-083D-452B-B2D4-0F0CFE75A4DC}" type="presParOf" srcId="{D48862C7-5234-4F29-A17B-193F5653536B}" destId="{48C18B09-4A9D-4163-B1A6-4173B37A5C69}" srcOrd="4" destOrd="0" presId="urn:microsoft.com/office/officeart/2005/8/layout/bList2"/>
    <dgm:cxn modelId="{38498295-11D7-4941-BFEB-8C8E17D92951}" type="presParOf" srcId="{48C18B09-4A9D-4163-B1A6-4173B37A5C69}" destId="{95B585D6-8202-4EA2-BC98-15824361A16E}" srcOrd="0" destOrd="0" presId="urn:microsoft.com/office/officeart/2005/8/layout/bList2"/>
    <dgm:cxn modelId="{44520F3E-83DF-4028-8170-D7B199ED48E3}" type="presParOf" srcId="{48C18B09-4A9D-4163-B1A6-4173B37A5C69}" destId="{8149E178-8608-4522-84BB-6EE226F0397E}" srcOrd="1" destOrd="0" presId="urn:microsoft.com/office/officeart/2005/8/layout/bList2"/>
    <dgm:cxn modelId="{97891BEF-C67C-4A75-A205-BC2FCAB471D1}" type="presParOf" srcId="{48C18B09-4A9D-4163-B1A6-4173B37A5C69}" destId="{168F0822-4664-4383-B529-90EF6306699B}" srcOrd="2" destOrd="0" presId="urn:microsoft.com/office/officeart/2005/8/layout/bList2"/>
    <dgm:cxn modelId="{4476092F-90C0-47DB-B4EE-CF2052841AD3}" type="presParOf" srcId="{48C18B09-4A9D-4163-B1A6-4173B37A5C69}" destId="{D8B59AEB-C85F-4B1A-B532-32340360101F}" srcOrd="3" destOrd="0" presId="urn:microsoft.com/office/officeart/2005/8/layout/b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BF4BF-47CF-40E3-ADF9-37402DC79368}">
      <dsp:nvSpPr>
        <dsp:cNvPr id="0" name=""/>
        <dsp:cNvSpPr/>
      </dsp:nvSpPr>
      <dsp:spPr>
        <a:xfrm>
          <a:off x="4105" y="665406"/>
          <a:ext cx="3672701" cy="2741594"/>
        </a:xfrm>
        <a:prstGeom prst="round2SameRect">
          <a:avLst>
            <a:gd name="adj1" fmla="val 8000"/>
            <a:gd name="adj2" fmla="val 0"/>
          </a:avLst>
        </a:prstGeom>
        <a:blipFill rotWithShape="0">
          <a:blip xmlns:r="http://schemas.openxmlformats.org/officeDocument/2006/relationships" r:embed="rId1"/>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731F4ED-296F-4C9F-98F7-F0071406FB29}">
      <dsp:nvSpPr>
        <dsp:cNvPr id="0" name=""/>
        <dsp:cNvSpPr/>
      </dsp:nvSpPr>
      <dsp:spPr>
        <a:xfrm>
          <a:off x="4326" y="3318648"/>
          <a:ext cx="3672260" cy="13555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0" rIns="30480" bIns="0" numCol="1" spcCol="1270" anchor="ctr" anchorCtr="0">
          <a:noAutofit/>
        </a:bodyPr>
        <a:lstStyle/>
        <a:p>
          <a:pPr lvl="0" algn="l" defTabSz="1066800">
            <a:lnSpc>
              <a:spcPct val="90000"/>
            </a:lnSpc>
            <a:spcBef>
              <a:spcPct val="0"/>
            </a:spcBef>
            <a:spcAft>
              <a:spcPct val="35000"/>
            </a:spcAft>
          </a:pPr>
          <a:r>
            <a:rPr lang="en-US" sz="2400" kern="1200" dirty="0"/>
            <a:t>FOOD : Mauritian Snack /ICI / Cooking Class – 80%</a:t>
          </a:r>
        </a:p>
      </dsp:txBody>
      <dsp:txXfrm>
        <a:off x="4326" y="3318648"/>
        <a:ext cx="2586099" cy="1355588"/>
      </dsp:txXfrm>
    </dsp:sp>
    <dsp:sp modelId="{80CD0BDA-DED1-4C8B-8058-B577AFF5BA7C}">
      <dsp:nvSpPr>
        <dsp:cNvPr id="0" name=""/>
        <dsp:cNvSpPr/>
      </dsp:nvSpPr>
      <dsp:spPr>
        <a:xfrm>
          <a:off x="3099633" y="4028202"/>
          <a:ext cx="474997" cy="417551"/>
        </a:xfrm>
        <a:prstGeom prst="ellips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8E03EC-CA21-4182-9910-D6465450D4E2}">
      <dsp:nvSpPr>
        <dsp:cNvPr id="0" name=""/>
        <dsp:cNvSpPr/>
      </dsp:nvSpPr>
      <dsp:spPr>
        <a:xfrm>
          <a:off x="3995268" y="687649"/>
          <a:ext cx="3672701" cy="2654000"/>
        </a:xfrm>
        <a:prstGeom prst="round2SameRect">
          <a:avLst>
            <a:gd name="adj1" fmla="val 8000"/>
            <a:gd name="adj2" fmla="val 0"/>
          </a:avLst>
        </a:prstGeom>
        <a:blipFill rotWithShape="0">
          <a:blip xmlns:r="http://schemas.openxmlformats.org/officeDocument/2006/relationships" r:embed="rId2"/>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F73E86-E67C-4ADC-BD02-9C141CBEDFBD}">
      <dsp:nvSpPr>
        <dsp:cNvPr id="0" name=""/>
        <dsp:cNvSpPr/>
      </dsp:nvSpPr>
      <dsp:spPr>
        <a:xfrm>
          <a:off x="3995268" y="3342959"/>
          <a:ext cx="3672701" cy="135420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0" rIns="30480" bIns="0" numCol="1" spcCol="1270" anchor="ctr" anchorCtr="0">
          <a:noAutofit/>
        </a:bodyPr>
        <a:lstStyle/>
        <a:p>
          <a:pPr lvl="0" algn="l" defTabSz="1066800">
            <a:lnSpc>
              <a:spcPct val="90000"/>
            </a:lnSpc>
            <a:spcBef>
              <a:spcPct val="0"/>
            </a:spcBef>
            <a:spcAft>
              <a:spcPct val="35000"/>
            </a:spcAft>
          </a:pPr>
          <a:r>
            <a:rPr lang="en-US" sz="2400" kern="1200" dirty="0"/>
            <a:t>BEVERAGES : Sugar cane juice / </a:t>
          </a:r>
          <a:r>
            <a:rPr lang="en-US" sz="2400" kern="1200" dirty="0" smtClean="0"/>
            <a:t>Rum tasting  – </a:t>
          </a:r>
          <a:r>
            <a:rPr lang="en-US" sz="2400" kern="1200" dirty="0"/>
            <a:t>80%</a:t>
          </a:r>
        </a:p>
      </dsp:txBody>
      <dsp:txXfrm>
        <a:off x="3995268" y="3342959"/>
        <a:ext cx="2586409" cy="1354209"/>
      </dsp:txXfrm>
    </dsp:sp>
    <dsp:sp modelId="{ED926B74-B854-4B3B-93F7-6984A5CF01A1}">
      <dsp:nvSpPr>
        <dsp:cNvPr id="0" name=""/>
        <dsp:cNvSpPr/>
      </dsp:nvSpPr>
      <dsp:spPr>
        <a:xfrm>
          <a:off x="7118099" y="3957872"/>
          <a:ext cx="420392" cy="515103"/>
        </a:xfrm>
        <a:prstGeom prst="ellips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B585D6-8202-4EA2-BC98-15824361A16E}">
      <dsp:nvSpPr>
        <dsp:cNvPr id="0" name=""/>
        <dsp:cNvSpPr/>
      </dsp:nvSpPr>
      <dsp:spPr>
        <a:xfrm>
          <a:off x="7986430" y="651928"/>
          <a:ext cx="3672701" cy="2741594"/>
        </a:xfrm>
        <a:prstGeom prst="round2SameRect">
          <a:avLst>
            <a:gd name="adj1" fmla="val 8000"/>
            <a:gd name="adj2" fmla="val 0"/>
          </a:avLst>
        </a:prstGeom>
        <a:blipFill rotWithShape="0">
          <a:blip xmlns:r="http://schemas.openxmlformats.org/officeDocument/2006/relationships" r:embed="rId3"/>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8F0822-4664-4383-B529-90EF6306699B}">
      <dsp:nvSpPr>
        <dsp:cNvPr id="0" name=""/>
        <dsp:cNvSpPr/>
      </dsp:nvSpPr>
      <dsp:spPr>
        <a:xfrm>
          <a:off x="7986430" y="3278216"/>
          <a:ext cx="3672701" cy="140949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0" rIns="30480" bIns="0" numCol="1" spcCol="1270" anchor="ctr" anchorCtr="0">
          <a:noAutofit/>
        </a:bodyPr>
        <a:lstStyle/>
        <a:p>
          <a:pPr lvl="0" algn="l" defTabSz="1066800">
            <a:lnSpc>
              <a:spcPct val="90000"/>
            </a:lnSpc>
            <a:spcBef>
              <a:spcPct val="0"/>
            </a:spcBef>
            <a:spcAft>
              <a:spcPct val="35000"/>
            </a:spcAft>
          </a:pPr>
          <a:r>
            <a:rPr lang="en-US" sz="2400" kern="1200" dirty="0"/>
            <a:t>LOCAL VILLAGE – Nearby village discovery -75%</a:t>
          </a:r>
        </a:p>
      </dsp:txBody>
      <dsp:txXfrm>
        <a:off x="7986430" y="3278216"/>
        <a:ext cx="2586409" cy="1409498"/>
      </dsp:txXfrm>
    </dsp:sp>
    <dsp:sp modelId="{D8B59AEB-C85F-4B1A-B532-32340360101F}">
      <dsp:nvSpPr>
        <dsp:cNvPr id="0" name=""/>
        <dsp:cNvSpPr/>
      </dsp:nvSpPr>
      <dsp:spPr>
        <a:xfrm>
          <a:off x="11140273" y="3994742"/>
          <a:ext cx="358369" cy="457515"/>
        </a:xfrm>
        <a:prstGeom prst="ellips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7.png"/></Relationships>
</file>

<file path=ppt/drawings/drawing1.xml><?xml version="1.0" encoding="utf-8"?>
<c:userShapes xmlns:c="http://schemas.openxmlformats.org/drawingml/2006/chart">
  <cdr:relSizeAnchor xmlns:cdr="http://schemas.openxmlformats.org/drawingml/2006/chartDrawing">
    <cdr:from>
      <cdr:x>0</cdr:x>
      <cdr:y>0</cdr:y>
    </cdr:from>
    <cdr:to>
      <cdr:x>1</cdr:x>
      <cdr:y>1</cdr:y>
    </cdr:to>
    <cdr:pic>
      <cdr:nvPicPr>
        <cdr:cNvPr id="2" name="chart">
          <a:extLst xmlns:a="http://schemas.openxmlformats.org/drawingml/2006/main">
            <a:ext uri="{FF2B5EF4-FFF2-40B4-BE49-F238E27FC236}">
              <a16:creationId xmlns:a16="http://schemas.microsoft.com/office/drawing/2014/main" id="{F0F7AA15-0644-4954-B0C5-A06D6D5DCA67}"/>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0" y="0"/>
          <a:ext cx="5181600" cy="4351338"/>
        </a:xfrm>
        <a:prstGeom xmlns:a="http://schemas.openxmlformats.org/drawingml/2006/main" prst="rect">
          <a:avLst/>
        </a:prstGeom>
      </cdr:spPr>
    </cdr:pic>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19800-3008-48D1-8D2E-63112DBCE931}" type="datetimeFigureOut">
              <a:rPr lang="en-US" smtClean="0"/>
              <a:t>10/31/2019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0D733D-A9AB-4BD9-997D-75B6A25C811D}" type="slidenum">
              <a:rPr lang="en-US" smtClean="0"/>
              <a:t>‹#›</a:t>
            </a:fld>
            <a:endParaRPr lang="en-US"/>
          </a:p>
        </p:txBody>
      </p:sp>
    </p:spTree>
    <p:extLst>
      <p:ext uri="{BB962C8B-B14F-4D97-AF65-F5344CB8AC3E}">
        <p14:creationId xmlns:p14="http://schemas.microsoft.com/office/powerpoint/2010/main" val="73379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Good morning everyone,</a:t>
            </a:r>
          </a:p>
          <a:p>
            <a:r>
              <a:rPr lang="en-US" sz="1200" kern="1200" dirty="0" smtClean="0">
                <a:solidFill>
                  <a:schemeClr val="tx1"/>
                </a:solidFill>
                <a:effectLst/>
                <a:latin typeface="+mn-lt"/>
                <a:ea typeface="+mn-ea"/>
                <a:cs typeface="+mn-cs"/>
              </a:rPr>
              <a:t>Today, my colleague Moonesh and I, Hurvind are going to present on our assignment: “Determining how to enhance and broaden the guest experience at LUX* Le Morne”. </a:t>
            </a:r>
          </a:p>
          <a:p>
            <a:r>
              <a:rPr lang="en-US" sz="1200" kern="1200" dirty="0" smtClean="0">
                <a:solidFill>
                  <a:schemeClr val="tx1"/>
                </a:solidFill>
                <a:effectLst/>
                <a:latin typeface="+mn-lt"/>
                <a:ea typeface="+mn-ea"/>
                <a:cs typeface="+mn-cs"/>
              </a:rPr>
              <a:t>Our research is focused on three main areas: Dietary requirements, Honeymooners and local culture.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a:t>
            </a:fld>
            <a:endParaRPr lang="en-US"/>
          </a:p>
        </p:txBody>
      </p:sp>
    </p:spTree>
    <p:extLst>
      <p:ext uri="{BB962C8B-B14F-4D97-AF65-F5344CB8AC3E}">
        <p14:creationId xmlns:p14="http://schemas.microsoft.com/office/powerpoint/2010/main" val="430306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First of all, let’s have a look at the agenda for today. We will start with the Background, Justification, Aims &amp; Objectives. Then, we are going to have a look at Literature Review, followed by Ethical Consideration &amp; Insider Research, Methods, Findings, Conclusion &amp; Recommendations. Lastly, we shall have a look at Personal and Professional Learning Experience and Contribution</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2</a:t>
            </a:fld>
            <a:endParaRPr lang="en-US"/>
          </a:p>
        </p:txBody>
      </p:sp>
    </p:spTree>
    <p:extLst>
      <p:ext uri="{BB962C8B-B14F-4D97-AF65-F5344CB8AC3E}">
        <p14:creationId xmlns:p14="http://schemas.microsoft.com/office/powerpoint/2010/main" val="50852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1" dirty="0"/>
              <a:t>Background &amp; Justification</a:t>
            </a:r>
          </a:p>
          <a:p>
            <a:r>
              <a:rPr lang="en-US" sz="1100" dirty="0"/>
              <a:t>Guest satisfaction</a:t>
            </a:r>
            <a:r>
              <a:rPr lang="en-US" sz="1100" baseline="0" dirty="0"/>
              <a:t> should be a top priority at LUX* Le Morne.</a:t>
            </a:r>
          </a:p>
          <a:p>
            <a:r>
              <a:rPr lang="en-US" sz="1100" baseline="0" dirty="0"/>
              <a:t>Following our vision –We make each moment matter.</a:t>
            </a:r>
          </a:p>
          <a:p>
            <a:pPr marL="0" indent="0">
              <a:buFontTx/>
              <a:buNone/>
            </a:pPr>
            <a:r>
              <a:rPr lang="en-US" sz="1100" b="1" baseline="0" dirty="0"/>
              <a:t>Aims</a:t>
            </a:r>
          </a:p>
          <a:p>
            <a:pPr marL="0" indent="0">
              <a:buFontTx/>
              <a:buNone/>
            </a:pPr>
            <a:r>
              <a:rPr lang="en-US" sz="1100" dirty="0"/>
              <a:t>Edutainment – is</a:t>
            </a:r>
            <a:r>
              <a:rPr lang="en-US" sz="1100" baseline="0" dirty="0"/>
              <a:t> the combination of the words</a:t>
            </a:r>
            <a:r>
              <a:rPr lang="en-US" sz="1100" dirty="0"/>
              <a:t> ‘Education’ and ‘Entertainment’.</a:t>
            </a:r>
          </a:p>
          <a:p>
            <a:pPr marL="0" indent="0">
              <a:buFontTx/>
              <a:buNone/>
            </a:pPr>
            <a:r>
              <a:rPr lang="en-US" sz="1100" dirty="0"/>
              <a:t>We</a:t>
            </a:r>
            <a:r>
              <a:rPr lang="en-US" sz="1100" baseline="0" dirty="0"/>
              <a:t> at LUX* Le Morne we want to educate our guest and at the same time they are entertained.</a:t>
            </a:r>
          </a:p>
          <a:p>
            <a:pPr marL="0" indent="0">
              <a:buFontTx/>
              <a:buNone/>
            </a:pPr>
            <a:r>
              <a:rPr lang="en-US" sz="1100" baseline="0" dirty="0"/>
              <a:t>Honeymooners 60% </a:t>
            </a:r>
            <a:endParaRPr lang="en-US" sz="1100" dirty="0"/>
          </a:p>
        </p:txBody>
      </p:sp>
      <p:sp>
        <p:nvSpPr>
          <p:cNvPr id="4" name="Slide Number Placeholder 3"/>
          <p:cNvSpPr>
            <a:spLocks noGrp="1"/>
          </p:cNvSpPr>
          <p:nvPr>
            <p:ph type="sldNum" sz="quarter" idx="10"/>
          </p:nvPr>
        </p:nvSpPr>
        <p:spPr/>
        <p:txBody>
          <a:bodyPr/>
          <a:lstStyle/>
          <a:p>
            <a:fld id="{5E0D733D-A9AB-4BD9-997D-75B6A25C811D}" type="slidenum">
              <a:rPr lang="en-US" smtClean="0"/>
              <a:t>3</a:t>
            </a:fld>
            <a:endParaRPr lang="en-US"/>
          </a:p>
        </p:txBody>
      </p:sp>
    </p:spTree>
    <p:extLst>
      <p:ext uri="{BB962C8B-B14F-4D97-AF65-F5344CB8AC3E}">
        <p14:creationId xmlns:p14="http://schemas.microsoft.com/office/powerpoint/2010/main" val="234880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Our objectives are:</a:t>
            </a:r>
          </a:p>
          <a:p>
            <a:pPr lvl="0"/>
            <a:r>
              <a:rPr lang="en-US" sz="1200" kern="1200" dirty="0" smtClean="0">
                <a:solidFill>
                  <a:schemeClr val="tx1"/>
                </a:solidFill>
                <a:effectLst/>
                <a:latin typeface="+mn-lt"/>
                <a:ea typeface="+mn-ea"/>
                <a:cs typeface="+mn-cs"/>
              </a:rPr>
              <a:t>To deliver great experience to our guests in order to exceed their expectations</a:t>
            </a:r>
          </a:p>
          <a:p>
            <a:pPr lvl="0"/>
            <a:r>
              <a:rPr lang="en-US" sz="1200" kern="1200" dirty="0" smtClean="0">
                <a:solidFill>
                  <a:schemeClr val="tx1"/>
                </a:solidFill>
                <a:effectLst/>
                <a:latin typeface="+mn-lt"/>
                <a:ea typeface="+mn-ea"/>
                <a:cs typeface="+mn-cs"/>
              </a:rPr>
              <a:t>Actively research potential improvements to enhance guests’ experience</a:t>
            </a:r>
          </a:p>
          <a:p>
            <a:pPr lvl="0"/>
            <a:r>
              <a:rPr lang="en-US" sz="1200" kern="1200" dirty="0" smtClean="0">
                <a:solidFill>
                  <a:schemeClr val="tx1"/>
                </a:solidFill>
                <a:effectLst/>
                <a:latin typeface="+mn-lt"/>
                <a:ea typeface="+mn-ea"/>
                <a:cs typeface="+mn-cs"/>
              </a:rPr>
              <a:t>To use guest feedback to make changes to enhance guest stay</a:t>
            </a:r>
          </a:p>
          <a:p>
            <a:endParaRPr lang="en-US" b="0" dirty="0"/>
          </a:p>
        </p:txBody>
      </p:sp>
      <p:sp>
        <p:nvSpPr>
          <p:cNvPr id="4" name="Slide Number Placeholder 3"/>
          <p:cNvSpPr>
            <a:spLocks noGrp="1"/>
          </p:cNvSpPr>
          <p:nvPr>
            <p:ph type="sldNum" sz="quarter" idx="10"/>
          </p:nvPr>
        </p:nvSpPr>
        <p:spPr/>
        <p:txBody>
          <a:bodyPr/>
          <a:lstStyle/>
          <a:p>
            <a:fld id="{5E0D733D-A9AB-4BD9-997D-75B6A25C811D}" type="slidenum">
              <a:rPr lang="en-US" smtClean="0"/>
              <a:t>4</a:t>
            </a:fld>
            <a:endParaRPr lang="en-US"/>
          </a:p>
        </p:txBody>
      </p:sp>
    </p:spTree>
    <p:extLst>
      <p:ext uri="{BB962C8B-B14F-4D97-AF65-F5344CB8AC3E}">
        <p14:creationId xmlns:p14="http://schemas.microsoft.com/office/powerpoint/2010/main" val="3916659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kern="1200" dirty="0">
                <a:solidFill>
                  <a:schemeClr val="tx1"/>
                </a:solidFill>
                <a:effectLst/>
                <a:latin typeface="+mn-lt"/>
                <a:ea typeface="+mn-ea"/>
                <a:cs typeface="+mn-cs"/>
              </a:rPr>
              <a:t>We</a:t>
            </a:r>
            <a:r>
              <a:rPr lang="en-US" sz="1200" kern="1200" baseline="0" dirty="0">
                <a:solidFill>
                  <a:schemeClr val="tx1"/>
                </a:solidFill>
                <a:effectLst/>
                <a:latin typeface="+mn-lt"/>
                <a:ea typeface="+mn-ea"/>
                <a:cs typeface="+mn-cs"/>
              </a:rPr>
              <a:t> have done a research on the different topics we are working on and we would like to share 3 of the most useful sources we came across:</a:t>
            </a:r>
            <a:endParaRPr lang="en-US" sz="1200" kern="1200" dirty="0">
              <a:solidFill>
                <a:schemeClr val="tx1"/>
              </a:solidFill>
              <a:effectLst/>
              <a:latin typeface="+mn-lt"/>
              <a:ea typeface="+mn-ea"/>
              <a:cs typeface="+mn-cs"/>
            </a:endParaRPr>
          </a:p>
          <a:p>
            <a:pPr marL="228600" indent="-228600">
              <a:buAutoNum type="arabicParenBoth"/>
            </a:pPr>
            <a:endParaRPr lang="en-US" sz="1200" kern="1200" dirty="0">
              <a:solidFill>
                <a:schemeClr val="tx1"/>
              </a:solidFill>
              <a:effectLst/>
              <a:latin typeface="+mn-lt"/>
              <a:ea typeface="+mn-ea"/>
              <a:cs typeface="+mn-cs"/>
            </a:endParaRPr>
          </a:p>
          <a:p>
            <a:pPr marL="228600" indent="-228600">
              <a:buAutoNum type="arabicParenBoth"/>
            </a:pPr>
            <a:r>
              <a:rPr lang="en-US" sz="1200" kern="1200" dirty="0">
                <a:solidFill>
                  <a:schemeClr val="tx1"/>
                </a:solidFill>
                <a:effectLst/>
                <a:latin typeface="+mn-lt"/>
                <a:ea typeface="+mn-ea"/>
                <a:cs typeface="+mn-cs"/>
              </a:rPr>
              <a:t>This study investigated the food allergen awareness, attitude towards food allergens, the food allergy management practices among food allergic and food intolerant consumers, family members and guests. </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US" sz="1200" kern="1200" dirty="0">
                <a:solidFill>
                  <a:schemeClr val="tx1"/>
                </a:solidFill>
                <a:effectLst/>
                <a:latin typeface="+mn-lt"/>
                <a:ea typeface="+mn-ea"/>
                <a:cs typeface="+mn-cs"/>
              </a:rPr>
              <a:t>There is almost a quarter of wedding every year, for this reason, the researcher paid more attention on the new trends related to weddings and honeymooners.</a:t>
            </a:r>
          </a:p>
          <a:p>
            <a:pPr marL="228600" indent="-228600">
              <a:buAutoNum type="arabicParenBoth"/>
            </a:pPr>
            <a:r>
              <a:rPr lang="en-US" sz="1200" kern="1200" dirty="0">
                <a:solidFill>
                  <a:schemeClr val="tx1"/>
                </a:solidFill>
                <a:effectLst/>
                <a:latin typeface="+mn-lt"/>
                <a:ea typeface="+mn-ea"/>
                <a:cs typeface="+mn-cs"/>
              </a:rPr>
              <a:t>Nowadays, cultural tourism is one of the major and fastest-developing universal tourism markets, and probably four out of ten tourists choose their journey based on its cultural offering</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5</a:t>
            </a:fld>
            <a:endParaRPr lang="en-US"/>
          </a:p>
        </p:txBody>
      </p:sp>
    </p:spTree>
    <p:extLst>
      <p:ext uri="{BB962C8B-B14F-4D97-AF65-F5344CB8AC3E}">
        <p14:creationId xmlns:p14="http://schemas.microsoft.com/office/powerpoint/2010/main" val="2449703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Moving on to Ethical Considerations and Insider Research, all surveys were kept confidential as per LUX Collective Code of Conduct and Ethics. None of the participants were influenced to provide answers. No financial or other types of incentives were offered. Consistency was maintained by ensuring same questions were used by both researchers. </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6</a:t>
            </a:fld>
            <a:endParaRPr lang="en-US"/>
          </a:p>
        </p:txBody>
      </p:sp>
    </p:spTree>
    <p:extLst>
      <p:ext uri="{BB962C8B-B14F-4D97-AF65-F5344CB8AC3E}">
        <p14:creationId xmlns:p14="http://schemas.microsoft.com/office/powerpoint/2010/main" val="309470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methods was applied to collect feedbacks- questions and answers.</a:t>
            </a:r>
          </a:p>
          <a:p>
            <a:r>
              <a:rPr lang="en-US" dirty="0"/>
              <a:t>Dietary requirement – 25 participant</a:t>
            </a:r>
            <a:r>
              <a:rPr lang="en-US" baseline="0" dirty="0"/>
              <a:t> for one to one and 25 focus group were targeted and same questionnaires was applied</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7</a:t>
            </a:fld>
            <a:endParaRPr lang="en-US"/>
          </a:p>
        </p:txBody>
      </p:sp>
    </p:spTree>
    <p:extLst>
      <p:ext uri="{BB962C8B-B14F-4D97-AF65-F5344CB8AC3E}">
        <p14:creationId xmlns:p14="http://schemas.microsoft.com/office/powerpoint/2010/main" val="2374723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methodology used was a mix of both quantitative and qualitative aspects.</a:t>
            </a:r>
          </a:p>
          <a:p>
            <a:r>
              <a:rPr lang="en-US" b="1" dirty="0"/>
              <a:t>Honeymooners</a:t>
            </a:r>
          </a:p>
          <a:p>
            <a:r>
              <a:rPr lang="en-US" b="0" dirty="0"/>
              <a:t>25 guests responded</a:t>
            </a:r>
            <a:r>
              <a:rPr lang="en-US" b="0" baseline="0" dirty="0"/>
              <a:t> to the</a:t>
            </a:r>
            <a:r>
              <a:rPr lang="en-US" b="0" dirty="0"/>
              <a:t> one</a:t>
            </a:r>
            <a:r>
              <a:rPr lang="en-US" b="0" baseline="0" dirty="0"/>
              <a:t> to one interview through phone during period of the courtesy call and 24 guests were interviewed in focus groups. Same questionnaire was used for both methods</a:t>
            </a:r>
          </a:p>
          <a:p>
            <a:r>
              <a:rPr lang="en-US" b="0" baseline="0" dirty="0"/>
              <a:t>We have done the focus group during the cooking class where we have only the honeymooners (2 groups of 12 guests)</a:t>
            </a:r>
          </a:p>
          <a:p>
            <a:r>
              <a:rPr lang="en-US" b="0" baseline="0" dirty="0"/>
              <a:t>We have done benchmarking with our competitors </a:t>
            </a:r>
          </a:p>
        </p:txBody>
      </p:sp>
      <p:sp>
        <p:nvSpPr>
          <p:cNvPr id="4" name="Slide Number Placeholder 3"/>
          <p:cNvSpPr>
            <a:spLocks noGrp="1"/>
          </p:cNvSpPr>
          <p:nvPr>
            <p:ph type="sldNum" sz="quarter" idx="10"/>
          </p:nvPr>
        </p:nvSpPr>
        <p:spPr/>
        <p:txBody>
          <a:bodyPr/>
          <a:lstStyle/>
          <a:p>
            <a:fld id="{5E0D733D-A9AB-4BD9-997D-75B6A25C811D}" type="slidenum">
              <a:rPr lang="en-US" smtClean="0"/>
              <a:t>8</a:t>
            </a:fld>
            <a:endParaRPr lang="en-US"/>
          </a:p>
        </p:txBody>
      </p:sp>
    </p:spTree>
    <p:extLst>
      <p:ext uri="{BB962C8B-B14F-4D97-AF65-F5344CB8AC3E}">
        <p14:creationId xmlns:p14="http://schemas.microsoft.com/office/powerpoint/2010/main" val="43121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DIETARY REQUIREMENTS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conducted survey, 50% respondent had dietary needs (low fat / gluten free / low sugar / lactose free / vegan / halal / kosher / nut allergy)</a:t>
            </a: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They want to have lactose free products, more eggless pastries, more vegan options and almond based products.</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Team Members were knowledgeable about both buffet and A La Carte menu and the dietary</a:t>
            </a:r>
            <a:r>
              <a:rPr lang="en-US" sz="1200" kern="1200" baseline="0" dirty="0">
                <a:solidFill>
                  <a:schemeClr val="tx1"/>
                </a:solidFill>
                <a:effectLst/>
                <a:latin typeface="+mn-lt"/>
                <a:ea typeface="+mn-ea"/>
                <a:cs typeface="+mn-cs"/>
              </a:rPr>
              <a:t> requirements</a:t>
            </a:r>
            <a:r>
              <a:rPr lang="en-US"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in line with the values of the groups, ‘to help people celebrate life’, and ‘make each moment matter’.</a:t>
            </a:r>
            <a:r>
              <a:rPr lang="en-US" baseline="0" dirty="0"/>
              <a:t> </a:t>
            </a:r>
          </a:p>
        </p:txBody>
      </p:sp>
      <p:sp>
        <p:nvSpPr>
          <p:cNvPr id="4" name="Slide Number Placeholder 3"/>
          <p:cNvSpPr>
            <a:spLocks noGrp="1"/>
          </p:cNvSpPr>
          <p:nvPr>
            <p:ph type="sldNum" sz="quarter" idx="10"/>
          </p:nvPr>
        </p:nvSpPr>
        <p:spPr/>
        <p:txBody>
          <a:bodyPr/>
          <a:lstStyle/>
          <a:p>
            <a:fld id="{5E0D733D-A9AB-4BD9-997D-75B6A25C811D}" type="slidenum">
              <a:rPr lang="en-US" smtClean="0"/>
              <a:t>9</a:t>
            </a:fld>
            <a:endParaRPr lang="en-US"/>
          </a:p>
        </p:txBody>
      </p:sp>
    </p:spTree>
    <p:extLst>
      <p:ext uri="{BB962C8B-B14F-4D97-AF65-F5344CB8AC3E}">
        <p14:creationId xmlns:p14="http://schemas.microsoft.com/office/powerpoint/2010/main" val="3730432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LUX* Le Morne we always look for new experiences, such as the implementation of our local culture. </a:t>
            </a:r>
          </a:p>
          <a:p>
            <a:r>
              <a:rPr lang="en-US" sz="1200" kern="1200" dirty="0">
                <a:solidFill>
                  <a:schemeClr val="tx1"/>
                </a:solidFill>
                <a:effectLst/>
                <a:latin typeface="+mn-lt"/>
                <a:ea typeface="+mn-ea"/>
                <a:cs typeface="+mn-cs"/>
              </a:rPr>
              <a:t>To promote the local culture we have introduced some educational classes on local values while simultaneously entertaining the guests</a:t>
            </a:r>
          </a:p>
          <a:p>
            <a:r>
              <a:rPr lang="en-US" sz="1200" kern="1200" dirty="0">
                <a:solidFill>
                  <a:schemeClr val="tx1"/>
                </a:solidFill>
                <a:effectLst/>
                <a:latin typeface="+mn-lt"/>
                <a:ea typeface="+mn-ea"/>
                <a:cs typeface="+mn-cs"/>
              </a:rPr>
              <a:t>New</a:t>
            </a:r>
            <a:r>
              <a:rPr lang="en-US" sz="1200" kern="1200" baseline="0" dirty="0">
                <a:solidFill>
                  <a:schemeClr val="tx1"/>
                </a:solidFill>
                <a:effectLst/>
                <a:latin typeface="+mn-lt"/>
                <a:ea typeface="+mn-ea"/>
                <a:cs typeface="+mn-cs"/>
              </a:rPr>
              <a:t> suggestions: </a:t>
            </a:r>
            <a:r>
              <a:rPr lang="en-US" sz="1200" kern="1200" dirty="0">
                <a:solidFill>
                  <a:schemeClr val="tx1"/>
                </a:solidFill>
                <a:effectLst/>
                <a:latin typeface="+mn-lt"/>
                <a:ea typeface="+mn-ea"/>
                <a:cs typeface="+mn-cs"/>
              </a:rPr>
              <a:t> 3 new flavors -Saffron sorbet (18), Chili sorbet (20), Cardamom-flavored ice cream (29)</a:t>
            </a:r>
          </a:p>
          <a:p>
            <a:r>
              <a:rPr lang="en-US" dirty="0"/>
              <a:t>94% Make your own fresh sugar cane juice</a:t>
            </a:r>
          </a:p>
          <a:p>
            <a:r>
              <a:rPr lang="en-US" dirty="0"/>
              <a:t>90% Mauritian snack (local taste)</a:t>
            </a:r>
          </a:p>
          <a:p>
            <a:r>
              <a:rPr lang="en-US" dirty="0"/>
              <a:t>79% Cooking class using local ingredients</a:t>
            </a:r>
          </a:p>
          <a:p>
            <a:r>
              <a:rPr lang="en-US" dirty="0"/>
              <a:t>79% ICI (our home made ice cream) – choice of 3 new flavors </a:t>
            </a:r>
          </a:p>
          <a:p>
            <a:r>
              <a:rPr lang="en-US" dirty="0"/>
              <a:t>79% Local Rum Tasting</a:t>
            </a:r>
          </a:p>
          <a:p>
            <a:r>
              <a:rPr lang="en-US" dirty="0"/>
              <a:t>75% Discover the nearby village </a:t>
            </a:r>
          </a:p>
          <a:p>
            <a:r>
              <a:rPr lang="en-US" dirty="0"/>
              <a:t> 33% Story telling and projection </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10</a:t>
            </a:fld>
            <a:endParaRPr lang="en-US"/>
          </a:p>
        </p:txBody>
      </p:sp>
    </p:spTree>
    <p:extLst>
      <p:ext uri="{BB962C8B-B14F-4D97-AF65-F5344CB8AC3E}">
        <p14:creationId xmlns:p14="http://schemas.microsoft.com/office/powerpoint/2010/main" val="1012465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LUX* Le Morne is</a:t>
            </a:r>
            <a:r>
              <a:rPr lang="en-US" baseline="0" dirty="0"/>
              <a:t> reputed for the honeymoon and wedding destination in the South west of Mauritius.</a:t>
            </a:r>
          </a:p>
          <a:p>
            <a:r>
              <a:rPr lang="en-US" baseline="0" dirty="0" smtClean="0"/>
              <a:t>Focus </a:t>
            </a:r>
            <a:r>
              <a:rPr lang="en-US" baseline="0" dirty="0"/>
              <a:t>group and one to one interview was conducted to know the length of stay for the honeymooners. </a:t>
            </a:r>
          </a:p>
          <a:p>
            <a:r>
              <a:rPr lang="en-US" baseline="0" dirty="0"/>
              <a:t>It was divided into three parts, firstly 1 -4 nights, secondly 5-9 nights and thirdly 10 and more nights. </a:t>
            </a:r>
          </a:p>
          <a:p>
            <a:r>
              <a:rPr lang="en-US" sz="1200" kern="1200" dirty="0">
                <a:solidFill>
                  <a:schemeClr val="tx1"/>
                </a:solidFill>
                <a:effectLst/>
                <a:latin typeface="+mn-lt"/>
                <a:ea typeface="+mn-ea"/>
                <a:cs typeface="+mn-cs"/>
              </a:rPr>
              <a:t>The amenities will depend on the number of nights and when guests are staying more than 10 nights, they are entitled to have a complimentary couple massage of 45 minutes. </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11</a:t>
            </a:fld>
            <a:endParaRPr lang="en-US"/>
          </a:p>
        </p:txBody>
      </p:sp>
    </p:spTree>
    <p:extLst>
      <p:ext uri="{BB962C8B-B14F-4D97-AF65-F5344CB8AC3E}">
        <p14:creationId xmlns:p14="http://schemas.microsoft.com/office/powerpoint/2010/main" val="27323923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second most preferred offering, corresponding to 84% of guests, is the couple massage. This one is applicable to guests with a booking of 10 nights or more. For other honeymooners, we can take a case to case basis, where we can offer them a discount in order to make them feel special even if they have not booked the 10 nights.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have 67% of the guests who wanted to have the Sparkling wine as the honeymoon amenities upon their arrival in the room. </a:t>
            </a:r>
          </a:p>
          <a:p>
            <a:r>
              <a:rPr lang="en-US" sz="1200" kern="1200" dirty="0">
                <a:solidFill>
                  <a:schemeClr val="tx1"/>
                </a:solidFill>
                <a:effectLst/>
                <a:latin typeface="+mn-lt"/>
                <a:ea typeface="+mn-ea"/>
                <a:cs typeface="+mn-cs"/>
              </a:rPr>
              <a:t>The proposed photo album was liked by 47% of the honeymooners and this new offering has gained more in percentage compared to 31% for the current one, that is, the cap</a:t>
            </a:r>
          </a:p>
          <a:p>
            <a:r>
              <a:rPr lang="en-US" sz="1200" kern="1200" dirty="0">
                <a:solidFill>
                  <a:schemeClr val="tx1"/>
                </a:solidFill>
                <a:effectLst/>
                <a:latin typeface="+mn-lt"/>
                <a:ea typeface="+mn-ea"/>
                <a:cs typeface="+mn-cs"/>
              </a:rPr>
              <a:t>We have an equal percentage of 41% for the kaftan and the cooking class that we are presently offering</a:t>
            </a:r>
          </a:p>
          <a:p>
            <a:r>
              <a:rPr lang="en-US" sz="1200" kern="1200" dirty="0">
                <a:solidFill>
                  <a:schemeClr val="tx1"/>
                </a:solidFill>
                <a:effectLst/>
                <a:latin typeface="+mn-lt"/>
                <a:ea typeface="+mn-ea"/>
                <a:cs typeface="+mn-cs"/>
              </a:rPr>
              <a:t>The Fruit platter has been liked by 45% of our honeymooners and 43% show interest in the cake we offer in the room, which is included in the current package</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12</a:t>
            </a:fld>
            <a:endParaRPr lang="en-US"/>
          </a:p>
        </p:txBody>
      </p:sp>
    </p:spTree>
    <p:extLst>
      <p:ext uri="{BB962C8B-B14F-4D97-AF65-F5344CB8AC3E}">
        <p14:creationId xmlns:p14="http://schemas.microsoft.com/office/powerpoint/2010/main" val="3393375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Ro</a:t>
            </a:r>
            <a:r>
              <a:rPr lang="en-US" sz="1200" kern="1200" baseline="0" dirty="0">
                <a:solidFill>
                  <a:schemeClr val="tx1"/>
                </a:solidFill>
                <a:effectLst/>
                <a:latin typeface="+mn-lt"/>
                <a:ea typeface="+mn-ea"/>
                <a:cs typeface="+mn-cs"/>
              </a:rPr>
              <a:t>mantic turndown is currently not part of the honeymoon package and is payable. However, we wanted to know how many guests would be keen to have the romantic turndown during their stay, free of charge.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percentage is 92% of the honeymooner guests who have highly appreciated having a romantic turndown during their stay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very low percentage that is 8% does not agree with the romantic turndown as they think that there is use of flowers and they are very concerned about nature.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asked to choose</a:t>
            </a:r>
            <a:r>
              <a:rPr lang="en-US" sz="1200" kern="1200" baseline="0" dirty="0">
                <a:solidFill>
                  <a:schemeClr val="tx1"/>
                </a:solidFill>
                <a:effectLst/>
                <a:latin typeface="+mn-lt"/>
                <a:ea typeface="+mn-ea"/>
                <a:cs typeface="+mn-cs"/>
              </a:rPr>
              <a:t> between Sunset Aperitif and Photo Album, </a:t>
            </a:r>
            <a:r>
              <a:rPr lang="en-US" sz="1200" kern="1200" dirty="0">
                <a:solidFill>
                  <a:schemeClr val="tx1"/>
                </a:solidFill>
                <a:effectLst/>
                <a:latin typeface="+mn-lt"/>
                <a:ea typeface="+mn-ea"/>
                <a:cs typeface="+mn-cs"/>
              </a:rPr>
              <a:t>68% preferred  Sunset</a:t>
            </a:r>
            <a:r>
              <a:rPr lang="en-US" sz="1200" kern="1200" baseline="0" dirty="0">
                <a:solidFill>
                  <a:schemeClr val="tx1"/>
                </a:solidFill>
                <a:effectLst/>
                <a:latin typeface="+mn-lt"/>
                <a:ea typeface="+mn-ea"/>
                <a:cs typeface="+mn-cs"/>
              </a:rPr>
              <a:t> Aperitif </a:t>
            </a:r>
            <a:r>
              <a:rPr lang="en-US" sz="1200" kern="1200" dirty="0">
                <a:solidFill>
                  <a:schemeClr val="tx1"/>
                </a:solidFill>
                <a:effectLst/>
                <a:latin typeface="+mn-lt"/>
                <a:ea typeface="+mn-ea"/>
                <a:cs typeface="+mn-cs"/>
              </a:rPr>
              <a:t>compared to 32%</a:t>
            </a:r>
            <a:r>
              <a:rPr lang="en-US" sz="1200" kern="1200" baseline="0" dirty="0">
                <a:solidFill>
                  <a:schemeClr val="tx1"/>
                </a:solidFill>
                <a:effectLst/>
                <a:latin typeface="+mn-lt"/>
                <a:ea typeface="+mn-ea"/>
                <a:cs typeface="+mn-cs"/>
              </a:rPr>
              <a:t> who chose </a:t>
            </a:r>
            <a:r>
              <a:rPr lang="en-US" sz="1200" kern="1200" dirty="0">
                <a:solidFill>
                  <a:schemeClr val="tx1"/>
                </a:solidFill>
                <a:effectLst/>
                <a:latin typeface="+mn-lt"/>
                <a:ea typeface="+mn-ea"/>
                <a:cs typeface="+mn-cs"/>
              </a:rPr>
              <a:t>the Photo album from our Photofanatics.</a:t>
            </a:r>
            <a:r>
              <a:rPr lang="en-US" sz="1200" kern="1200" baseline="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Guest personalized</a:t>
            </a:r>
            <a:r>
              <a:rPr lang="en-US" sz="1200" b="1" kern="1200" baseline="0" dirty="0">
                <a:solidFill>
                  <a:schemeClr val="tx1"/>
                </a:solidFill>
                <a:effectLst/>
                <a:latin typeface="+mn-lt"/>
                <a:ea typeface="+mn-ea"/>
                <a:cs typeface="+mn-cs"/>
              </a:rPr>
              <a:t> takeaway home</a:t>
            </a:r>
            <a:r>
              <a:rPr lang="en-US" sz="1200" kern="1200" baseline="0" dirty="0">
                <a:solidFill>
                  <a:schemeClr val="tx1"/>
                </a:solidFill>
                <a:effectLst/>
                <a:latin typeface="+mn-lt"/>
                <a:ea typeface="+mn-ea"/>
                <a:cs typeface="+mn-cs"/>
              </a:rPr>
              <a:t> : we have propose 4 items, that is Champagne glasses, Mug, Cap and Kaftan.</a:t>
            </a:r>
          </a:p>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13</a:t>
            </a:fld>
            <a:endParaRPr lang="en-US"/>
          </a:p>
        </p:txBody>
      </p:sp>
    </p:spTree>
    <p:extLst>
      <p:ext uri="{BB962C8B-B14F-4D97-AF65-F5344CB8AC3E}">
        <p14:creationId xmlns:p14="http://schemas.microsoft.com/office/powerpoint/2010/main" val="2909643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We are proposing two options for the romantic meal for the honeymooner guests</a:t>
            </a:r>
          </a:p>
          <a:p>
            <a:r>
              <a:rPr lang="en-US" sz="1200" kern="1200" dirty="0">
                <a:solidFill>
                  <a:schemeClr val="tx1"/>
                </a:solidFill>
                <a:effectLst/>
                <a:latin typeface="+mn-lt"/>
                <a:ea typeface="+mn-ea"/>
                <a:cs typeface="+mn-cs"/>
              </a:rPr>
              <a:t>The romantic dinner with the set up on the beach has the highest score and</a:t>
            </a:r>
            <a:r>
              <a:rPr lang="en-US" sz="1200" kern="1200" baseline="0" dirty="0">
                <a:solidFill>
                  <a:schemeClr val="tx1"/>
                </a:solidFill>
                <a:effectLst/>
                <a:latin typeface="+mn-lt"/>
                <a:ea typeface="+mn-ea"/>
                <a:cs typeface="+mn-cs"/>
              </a:rPr>
              <a:t> t</a:t>
            </a:r>
            <a:r>
              <a:rPr lang="en-US" sz="1200" kern="1200" dirty="0">
                <a:solidFill>
                  <a:schemeClr val="tx1"/>
                </a:solidFill>
                <a:effectLst/>
                <a:latin typeface="+mn-lt"/>
                <a:ea typeface="+mn-ea"/>
                <a:cs typeface="+mn-cs"/>
              </a:rPr>
              <a:t>he second one is the lunch on Bennington boat (floating saloon)</a:t>
            </a:r>
          </a:p>
          <a:p>
            <a:r>
              <a:rPr lang="en-US" sz="1200" kern="1200" dirty="0">
                <a:solidFill>
                  <a:schemeClr val="tx1"/>
                </a:solidFill>
                <a:effectLst/>
                <a:latin typeface="+mn-lt"/>
                <a:ea typeface="+mn-ea"/>
                <a:cs typeface="+mn-cs"/>
              </a:rPr>
              <a:t>We</a:t>
            </a:r>
            <a:r>
              <a:rPr lang="en-US" sz="1200" kern="1200" baseline="0" dirty="0">
                <a:solidFill>
                  <a:schemeClr val="tx1"/>
                </a:solidFill>
                <a:effectLst/>
                <a:latin typeface="+mn-lt"/>
                <a:ea typeface="+mn-ea"/>
                <a:cs typeface="+mn-cs"/>
              </a:rPr>
              <a:t> also benchmarked our current offerings with that of our competitors and found that our prices are more affordable which makes them more competitive. As you can see from the table, we also have more items compared to our competitors. LUX* Le Morne proposes 9 items while Outrigger proposes 7 and Shangri-La 5. </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14</a:t>
            </a:fld>
            <a:endParaRPr lang="en-US"/>
          </a:p>
        </p:txBody>
      </p:sp>
    </p:spTree>
    <p:extLst>
      <p:ext uri="{BB962C8B-B14F-4D97-AF65-F5344CB8AC3E}">
        <p14:creationId xmlns:p14="http://schemas.microsoft.com/office/powerpoint/2010/main" val="36934973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a financial perspective,</a:t>
            </a:r>
            <a:r>
              <a:rPr lang="en-US" sz="1200" kern="1200" baseline="0" dirty="0">
                <a:solidFill>
                  <a:schemeClr val="tx1"/>
                </a:solidFill>
                <a:effectLst/>
                <a:latin typeface="+mn-lt"/>
                <a:ea typeface="+mn-ea"/>
                <a:cs typeface="+mn-cs"/>
              </a:rPr>
              <a:t> we noted that the Champagne glasses and the mugs amounted to MUR 500 each pair and the Kaftan and Cap costed MUR 200 each.</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15</a:t>
            </a:fld>
            <a:endParaRPr lang="en-US"/>
          </a:p>
        </p:txBody>
      </p:sp>
    </p:spTree>
    <p:extLst>
      <p:ext uri="{BB962C8B-B14F-4D97-AF65-F5344CB8AC3E}">
        <p14:creationId xmlns:p14="http://schemas.microsoft.com/office/powerpoint/2010/main" val="1750105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a:t>
            </a:r>
            <a:r>
              <a:rPr lang="en-US" baseline="0" dirty="0"/>
              <a:t> – </a:t>
            </a:r>
            <a:r>
              <a:rPr lang="en-US" baseline="0" dirty="0" smtClean="0"/>
              <a:t>based on larger groups we will adjust our food offerings.</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16</a:t>
            </a:fld>
            <a:endParaRPr lang="en-US"/>
          </a:p>
        </p:txBody>
      </p:sp>
    </p:spTree>
    <p:extLst>
      <p:ext uri="{BB962C8B-B14F-4D97-AF65-F5344CB8AC3E}">
        <p14:creationId xmlns:p14="http://schemas.microsoft.com/office/powerpoint/2010/main" val="2535542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Ethics: Help to decide the methods to be used.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Lit. Review ;</a:t>
            </a:r>
            <a:r>
              <a:rPr lang="en-US" sz="1200" kern="1200" dirty="0" smtClean="0">
                <a:solidFill>
                  <a:schemeClr val="tx1"/>
                </a:solidFill>
                <a:effectLst/>
                <a:latin typeface="+mn-lt"/>
                <a:ea typeface="+mn-ea"/>
                <a:cs typeface="+mn-cs"/>
              </a:rPr>
              <a:t> Several</a:t>
            </a:r>
            <a:r>
              <a:rPr lang="en-US" sz="1200" kern="1200" baseline="0" dirty="0" smtClean="0">
                <a:solidFill>
                  <a:schemeClr val="tx1"/>
                </a:solidFill>
                <a:effectLst/>
                <a:latin typeface="+mn-lt"/>
                <a:ea typeface="+mn-ea"/>
                <a:cs typeface="+mn-cs"/>
              </a:rPr>
              <a:t> researches on the honeymoon packages. Responsible for writing for the Literature review.</a:t>
            </a:r>
            <a:endParaRPr lang="en-US" sz="1200" kern="1200" dirty="0" smtClean="0">
              <a:solidFill>
                <a:schemeClr val="tx1"/>
              </a:solidFill>
              <a:effectLst/>
              <a:latin typeface="+mn-lt"/>
              <a:ea typeface="+mn-ea"/>
              <a:cs typeface="+mn-cs"/>
            </a:endParaRPr>
          </a:p>
          <a:p>
            <a:r>
              <a:rPr lang="en-US" dirty="0" smtClean="0"/>
              <a:t>Methods: I</a:t>
            </a:r>
            <a:r>
              <a:rPr lang="en-US" baseline="0" dirty="0" smtClean="0"/>
              <a:t> made</a:t>
            </a:r>
            <a:r>
              <a:rPr lang="en-US" dirty="0" smtClean="0"/>
              <a:t> the guest survey analysis with all the information gathered.</a:t>
            </a:r>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17</a:t>
            </a:fld>
            <a:endParaRPr lang="en-US"/>
          </a:p>
        </p:txBody>
      </p:sp>
    </p:spTree>
    <p:extLst>
      <p:ext uri="{BB962C8B-B14F-4D97-AF65-F5344CB8AC3E}">
        <p14:creationId xmlns:p14="http://schemas.microsoft.com/office/powerpoint/2010/main" val="19620688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dirty="0" smtClean="0"/>
              <a:t>Ethics:</a:t>
            </a:r>
            <a:r>
              <a:rPr lang="en-US" sz="1000" baseline="0" dirty="0" smtClean="0"/>
              <a:t> I have learn</a:t>
            </a:r>
            <a:r>
              <a:rPr lang="en-US" sz="1000" dirty="0" smtClean="0"/>
              <a:t> to follow the right way and respect all the guidelines in an ethical way. All the information kept confidential and anonymous.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smtClean="0"/>
              <a:t>Lit Rev: </a:t>
            </a:r>
            <a:r>
              <a:rPr lang="en-US" sz="1000" kern="1200" dirty="0" smtClean="0">
                <a:solidFill>
                  <a:schemeClr val="tx1"/>
                </a:solidFill>
                <a:effectLst/>
                <a:latin typeface="+mn-lt"/>
                <a:ea typeface="+mn-ea"/>
                <a:cs typeface="+mn-cs"/>
              </a:rPr>
              <a:t>this relates to my role in bringing more room reservation (honeymooners and culturist tourist) to the resort. </a:t>
            </a:r>
            <a:endParaRPr lang="en-US" sz="1000" dirty="0" smtClean="0"/>
          </a:p>
          <a:p>
            <a:r>
              <a:rPr lang="en-US" sz="1000" dirty="0" smtClean="0"/>
              <a:t>Dietary : Know the different allergens/preferences, likes and dislikes while conducting the survey.</a:t>
            </a:r>
          </a:p>
          <a:p>
            <a:r>
              <a:rPr lang="en-US" sz="1000" dirty="0" smtClean="0"/>
              <a:t>Local Culture : Nowa</a:t>
            </a:r>
            <a:r>
              <a:rPr lang="en-US" sz="1200" kern="1200" dirty="0" smtClean="0">
                <a:solidFill>
                  <a:schemeClr val="tx1"/>
                </a:solidFill>
                <a:effectLst/>
                <a:latin typeface="+mn-lt"/>
                <a:ea typeface="+mn-ea"/>
                <a:cs typeface="+mn-cs"/>
              </a:rPr>
              <a:t>days we are having more guest travelling to discover the local culture, traditions and food</a:t>
            </a:r>
            <a:r>
              <a:rPr lang="en-US" sz="1000" dirty="0" smtClean="0"/>
              <a:t>.</a:t>
            </a:r>
            <a:r>
              <a:rPr lang="en-US" sz="1000" baseline="0" dirty="0" smtClean="0"/>
              <a:t> They also like to learn and engaged in to know the culture.</a:t>
            </a:r>
          </a:p>
          <a:p>
            <a:r>
              <a:rPr lang="en-US" sz="1000" baseline="0" dirty="0" smtClean="0"/>
              <a:t>Team Spirit : Working in a team is useful as this helps in having good result.  // Time Management : learn to manage my time and meet deadlines. </a:t>
            </a:r>
            <a:endParaRPr lang="en-US" sz="1000" dirty="0"/>
          </a:p>
        </p:txBody>
      </p:sp>
      <p:sp>
        <p:nvSpPr>
          <p:cNvPr id="4" name="Slide Number Placeholder 3"/>
          <p:cNvSpPr>
            <a:spLocks noGrp="1"/>
          </p:cNvSpPr>
          <p:nvPr>
            <p:ph type="sldNum" sz="quarter" idx="10"/>
          </p:nvPr>
        </p:nvSpPr>
        <p:spPr/>
        <p:txBody>
          <a:bodyPr/>
          <a:lstStyle/>
          <a:p>
            <a:fld id="{5E0D733D-A9AB-4BD9-997D-75B6A25C811D}" type="slidenum">
              <a:rPr lang="en-US" smtClean="0"/>
              <a:t>18</a:t>
            </a:fld>
            <a:endParaRPr lang="en-US"/>
          </a:p>
        </p:txBody>
      </p:sp>
    </p:spTree>
    <p:extLst>
      <p:ext uri="{BB962C8B-B14F-4D97-AF65-F5344CB8AC3E}">
        <p14:creationId xmlns:p14="http://schemas.microsoft.com/office/powerpoint/2010/main" val="4284785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0D733D-A9AB-4BD9-997D-75B6A25C811D}" type="slidenum">
              <a:rPr lang="en-US" smtClean="0"/>
              <a:t>19</a:t>
            </a:fld>
            <a:endParaRPr lang="en-US"/>
          </a:p>
        </p:txBody>
      </p:sp>
    </p:spTree>
    <p:extLst>
      <p:ext uri="{BB962C8B-B14F-4D97-AF65-F5344CB8AC3E}">
        <p14:creationId xmlns:p14="http://schemas.microsoft.com/office/powerpoint/2010/main" val="31545324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E0D733D-A9AB-4BD9-997D-75B6A25C811D}" type="slidenum">
              <a:rPr lang="en-US" smtClean="0"/>
              <a:t>21</a:t>
            </a:fld>
            <a:endParaRPr lang="en-US"/>
          </a:p>
        </p:txBody>
      </p:sp>
    </p:spTree>
    <p:extLst>
      <p:ext uri="{BB962C8B-B14F-4D97-AF65-F5344CB8AC3E}">
        <p14:creationId xmlns:p14="http://schemas.microsoft.com/office/powerpoint/2010/main" val="926827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83EA95F-4556-4637-AF4D-ED7E5BD68C7C}" type="datetimeFigureOut">
              <a:rPr lang="en-US" smtClean="0"/>
              <a:t>10/31/2019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2924752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3EA95F-4556-4637-AF4D-ED7E5BD68C7C}" type="datetimeFigureOut">
              <a:rPr lang="en-US" smtClean="0"/>
              <a:t>10/31/2019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3058766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3EA95F-4556-4637-AF4D-ED7E5BD68C7C}" type="datetimeFigureOut">
              <a:rPr lang="en-US" smtClean="0"/>
              <a:t>10/31/2019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2567384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3EA95F-4556-4637-AF4D-ED7E5BD68C7C}" type="datetimeFigureOut">
              <a:rPr lang="en-US" smtClean="0"/>
              <a:t>10/31/2019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1369202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3EA95F-4556-4637-AF4D-ED7E5BD68C7C}" type="datetimeFigureOut">
              <a:rPr lang="en-US" smtClean="0"/>
              <a:t>10/31/2019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92262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3EA95F-4556-4637-AF4D-ED7E5BD68C7C}" type="datetimeFigureOut">
              <a:rPr lang="en-US" smtClean="0"/>
              <a:t>10/31/2019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789153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3EA95F-4556-4637-AF4D-ED7E5BD68C7C}" type="datetimeFigureOut">
              <a:rPr lang="en-US" smtClean="0"/>
              <a:t>10/31/2019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3979274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3EA95F-4556-4637-AF4D-ED7E5BD68C7C}" type="datetimeFigureOut">
              <a:rPr lang="en-US" smtClean="0"/>
              <a:t>10/31/2019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13812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3EA95F-4556-4637-AF4D-ED7E5BD68C7C}" type="datetimeFigureOut">
              <a:rPr lang="en-US" smtClean="0"/>
              <a:t>10/31/2019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2230753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3EA95F-4556-4637-AF4D-ED7E5BD68C7C}" type="datetimeFigureOut">
              <a:rPr lang="en-US" smtClean="0"/>
              <a:t>10/31/2019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3118051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3EA95F-4556-4637-AF4D-ED7E5BD68C7C}" type="datetimeFigureOut">
              <a:rPr lang="en-US" smtClean="0"/>
              <a:t>10/31/2019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E9CD56B-BE05-4F71-8D34-9B5E4C8A2E99}" type="slidenum">
              <a:rPr lang="en-US" smtClean="0"/>
              <a:t>‹#›</a:t>
            </a:fld>
            <a:endParaRPr lang="en-US"/>
          </a:p>
        </p:txBody>
      </p:sp>
    </p:spTree>
    <p:extLst>
      <p:ext uri="{BB962C8B-B14F-4D97-AF65-F5344CB8AC3E}">
        <p14:creationId xmlns:p14="http://schemas.microsoft.com/office/powerpoint/2010/main" val="175030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3EA95F-4556-4637-AF4D-ED7E5BD68C7C}" type="datetimeFigureOut">
              <a:rPr lang="en-US" smtClean="0"/>
              <a:t>10/31/2019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9CD56B-BE05-4F71-8D34-9B5E4C8A2E99}" type="slidenum">
              <a:rPr lang="en-US" smtClean="0"/>
              <a:t>‹#›</a:t>
            </a:fld>
            <a:endParaRPr lang="en-US"/>
          </a:p>
        </p:txBody>
      </p:sp>
    </p:spTree>
    <p:extLst>
      <p:ext uri="{BB962C8B-B14F-4D97-AF65-F5344CB8AC3E}">
        <p14:creationId xmlns:p14="http://schemas.microsoft.com/office/powerpoint/2010/main" val="1604739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9164"/>
            <a:ext cx="12206031" cy="6850125"/>
          </a:xfrm>
          <a:prstGeom prst="rect">
            <a:avLst/>
          </a:prstGeom>
        </p:spPr>
      </p:pic>
      <p:sp>
        <p:nvSpPr>
          <p:cNvPr id="7" name="TextBox 6"/>
          <p:cNvSpPr txBox="1"/>
          <p:nvPr/>
        </p:nvSpPr>
        <p:spPr>
          <a:xfrm>
            <a:off x="936978" y="112889"/>
            <a:ext cx="10521597" cy="646331"/>
          </a:xfrm>
          <a:prstGeom prst="rect">
            <a:avLst/>
          </a:prstGeom>
          <a:noFill/>
        </p:spPr>
        <p:txBody>
          <a:bodyPr wrap="square" rtlCol="0">
            <a:spAutoFit/>
          </a:bodyPr>
          <a:lstStyle/>
          <a:p>
            <a:pPr algn="ctr"/>
            <a:r>
              <a:rPr lang="en-US" sz="3600" b="1" dirty="0">
                <a:ln w="10160">
                  <a:solidFill>
                    <a:schemeClr val="accent5"/>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LUX* LE MORNE GROUP</a:t>
            </a:r>
          </a:p>
        </p:txBody>
      </p:sp>
      <p:sp>
        <p:nvSpPr>
          <p:cNvPr id="3" name="TextBox 2"/>
          <p:cNvSpPr txBox="1"/>
          <p:nvPr/>
        </p:nvSpPr>
        <p:spPr>
          <a:xfrm>
            <a:off x="505098" y="5704114"/>
            <a:ext cx="11338560" cy="830997"/>
          </a:xfrm>
          <a:prstGeom prst="rect">
            <a:avLst/>
          </a:prstGeom>
          <a:noFill/>
        </p:spPr>
        <p:txBody>
          <a:bodyPr wrap="square" rtlCol="0">
            <a:spAutoFit/>
          </a:bodyPr>
          <a:lstStyle/>
          <a:p>
            <a:pPr algn="ctr"/>
            <a:r>
              <a:rPr lang="en-US" sz="2400" dirty="0">
                <a:solidFill>
                  <a:schemeClr val="tx1">
                    <a:lumMod val="95000"/>
                    <a:lumOff val="5000"/>
                  </a:schemeClr>
                </a:solidFill>
                <a:latin typeface="Arial" panose="020B0604020202020204" pitchFamily="34" charset="0"/>
                <a:cs typeface="Arial" panose="020B0604020202020204" pitchFamily="34" charset="0"/>
              </a:rPr>
              <a:t>Presentation : Determining how to enhance and broaden the guest experience at LUX* Le Morne</a:t>
            </a:r>
          </a:p>
        </p:txBody>
      </p:sp>
    </p:spTree>
    <p:extLst>
      <p:ext uri="{BB962C8B-B14F-4D97-AF65-F5344CB8AC3E}">
        <p14:creationId xmlns:p14="http://schemas.microsoft.com/office/powerpoint/2010/main" val="1895984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6"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2"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3"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8" name="Group 37">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9" name="Rectangle 38">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7" name="Title 6"/>
          <p:cNvSpPr>
            <a:spLocks noGrp="1"/>
          </p:cNvSpPr>
          <p:nvPr>
            <p:ph type="title"/>
          </p:nvPr>
        </p:nvSpPr>
        <p:spPr>
          <a:xfrm>
            <a:off x="904877" y="2415322"/>
            <a:ext cx="3451730" cy="2399869"/>
          </a:xfrm>
        </p:spPr>
        <p:txBody>
          <a:bodyPr>
            <a:normAutofit/>
          </a:bodyPr>
          <a:lstStyle/>
          <a:p>
            <a:pPr algn="ctr"/>
            <a:r>
              <a:rPr lang="en-US" sz="4000" b="1" dirty="0" smtClean="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Content </a:t>
            </a:r>
            <a:r>
              <a:rPr lang="en-US" sz="4000" b="1" dirty="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t/>
            </a:r>
            <a:br>
              <a:rPr lang="en-US" sz="4000" b="1" dirty="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Arial" panose="020B0604020202020204" pitchFamily="34" charset="0"/>
                <a:cs typeface="Arial" panose="020B0604020202020204" pitchFamily="34" charset="0"/>
              </a:rPr>
            </a:br>
            <a:endParaRPr lang="en-US" sz="4000" dirty="0">
              <a:solidFill>
                <a:srgbClr val="FFFFFF"/>
              </a:solidFill>
              <a:latin typeface="Arial" panose="020B0604020202020204" pitchFamily="34" charset="0"/>
              <a:cs typeface="Arial" panose="020B0604020202020204" pitchFamily="34" charset="0"/>
            </a:endParaRPr>
          </a:p>
        </p:txBody>
      </p:sp>
      <p:sp>
        <p:nvSpPr>
          <p:cNvPr id="8" name="Content Placeholder 7"/>
          <p:cNvSpPr>
            <a:spLocks noGrp="1"/>
          </p:cNvSpPr>
          <p:nvPr>
            <p:ph idx="1"/>
          </p:nvPr>
        </p:nvSpPr>
        <p:spPr>
          <a:xfrm>
            <a:off x="5120640" y="804672"/>
            <a:ext cx="6281928" cy="5248656"/>
          </a:xfrm>
        </p:spPr>
        <p:txBody>
          <a:bodyPr anchor="ctr">
            <a:normAutofit/>
          </a:bodyPr>
          <a:lstStyle/>
          <a:p>
            <a:r>
              <a:rPr lang="en-US" sz="2000" dirty="0">
                <a:latin typeface="Arial" panose="020B0604020202020204" pitchFamily="34" charset="0"/>
                <a:cs typeface="Arial" panose="020B0604020202020204" pitchFamily="34" charset="0"/>
              </a:rPr>
              <a:t>Background, justification, aims and objectives.</a:t>
            </a:r>
          </a:p>
          <a:p>
            <a:r>
              <a:rPr lang="en-US" sz="2000" dirty="0">
                <a:latin typeface="Arial" panose="020B0604020202020204" pitchFamily="34" charset="0"/>
                <a:cs typeface="Arial" panose="020B0604020202020204" pitchFamily="34" charset="0"/>
              </a:rPr>
              <a:t>Literature Review</a:t>
            </a:r>
          </a:p>
          <a:p>
            <a:r>
              <a:rPr lang="en-US" sz="2000" dirty="0">
                <a:latin typeface="Arial" panose="020B0604020202020204" pitchFamily="34" charset="0"/>
                <a:cs typeface="Arial" panose="020B0604020202020204" pitchFamily="34" charset="0"/>
              </a:rPr>
              <a:t>Ethical consideration and Insider research</a:t>
            </a:r>
          </a:p>
          <a:p>
            <a:r>
              <a:rPr lang="en-US" sz="2000" dirty="0">
                <a:latin typeface="Arial" panose="020B0604020202020204" pitchFamily="34" charset="0"/>
                <a:cs typeface="Arial" panose="020B0604020202020204" pitchFamily="34" charset="0"/>
              </a:rPr>
              <a:t>Methods</a:t>
            </a:r>
          </a:p>
          <a:p>
            <a:r>
              <a:rPr lang="en-US" sz="2000" dirty="0">
                <a:latin typeface="Arial" panose="020B0604020202020204" pitchFamily="34" charset="0"/>
                <a:cs typeface="Arial" panose="020B0604020202020204" pitchFamily="34" charset="0"/>
              </a:rPr>
              <a:t>Findings</a:t>
            </a:r>
          </a:p>
          <a:p>
            <a:r>
              <a:rPr lang="en-US" sz="2000" dirty="0">
                <a:latin typeface="Arial" panose="020B0604020202020204" pitchFamily="34" charset="0"/>
                <a:cs typeface="Arial" panose="020B0604020202020204" pitchFamily="34" charset="0"/>
              </a:rPr>
              <a:t>Conclusion and recommendations</a:t>
            </a:r>
          </a:p>
          <a:p>
            <a:r>
              <a:rPr lang="en-US" sz="2000" dirty="0">
                <a:latin typeface="Arial" panose="020B0604020202020204" pitchFamily="34" charset="0"/>
                <a:cs typeface="Arial" panose="020B0604020202020204" pitchFamily="34" charset="0"/>
              </a:rPr>
              <a:t>Personal  and Professional learning experience &amp; contribution </a:t>
            </a:r>
          </a:p>
        </p:txBody>
      </p:sp>
    </p:spTree>
    <p:extLst>
      <p:ext uri="{BB962C8B-B14F-4D97-AF65-F5344CB8AC3E}">
        <p14:creationId xmlns:p14="http://schemas.microsoft.com/office/powerpoint/2010/main" val="40199717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Background, justification &amp; aims</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u="sng" dirty="0">
                <a:latin typeface="Arial" panose="020B0604020202020204" pitchFamily="34" charset="0"/>
                <a:cs typeface="Arial" panose="020B0604020202020204" pitchFamily="34" charset="0"/>
              </a:rPr>
              <a:t>Background &amp; Justification</a:t>
            </a:r>
          </a:p>
          <a:p>
            <a:r>
              <a:rPr lang="en-US" sz="2000" dirty="0">
                <a:latin typeface="Arial" panose="020B0604020202020204" pitchFamily="34" charset="0"/>
                <a:cs typeface="Arial" panose="020B0604020202020204" pitchFamily="34" charset="0"/>
              </a:rPr>
              <a:t>Guest </a:t>
            </a:r>
            <a:r>
              <a:rPr lang="en-US" sz="2000" dirty="0" smtClean="0">
                <a:latin typeface="Arial" panose="020B0604020202020204" pitchFamily="34" charset="0"/>
                <a:cs typeface="Arial" panose="020B0604020202020204" pitchFamily="34" charset="0"/>
              </a:rPr>
              <a:t>satisfaction - </a:t>
            </a:r>
            <a:r>
              <a:rPr lang="en-US" sz="2000" dirty="0">
                <a:latin typeface="Arial" panose="020B0604020202020204" pitchFamily="34" charset="0"/>
                <a:cs typeface="Arial" panose="020B0604020202020204" pitchFamily="34" charset="0"/>
              </a:rPr>
              <a:t>our top priority</a:t>
            </a:r>
          </a:p>
          <a:p>
            <a:r>
              <a:rPr lang="en-US" sz="2000" dirty="0">
                <a:latin typeface="Arial" panose="020B0604020202020204" pitchFamily="34" charset="0"/>
                <a:cs typeface="Arial" panose="020B0604020202020204" pitchFamily="34" charset="0"/>
              </a:rPr>
              <a:t>Enhance guest experience following LUX* Purpose (We make each moment matter /  We care about what matters)</a:t>
            </a:r>
          </a:p>
          <a:p>
            <a:r>
              <a:rPr lang="en-US" sz="2000" dirty="0">
                <a:latin typeface="Arial" panose="020B0604020202020204" pitchFamily="34" charset="0"/>
                <a:cs typeface="Arial" panose="020B0604020202020204" pitchFamily="34" charset="0"/>
              </a:rPr>
              <a:t>To go above and beyond – exceeding our guest expectations</a:t>
            </a:r>
          </a:p>
          <a:p>
            <a:pPr marL="0" indent="0">
              <a:buNone/>
            </a:pPr>
            <a:r>
              <a:rPr lang="en-US" sz="2000" u="sng" dirty="0">
                <a:latin typeface="Arial" panose="020B0604020202020204" pitchFamily="34" charset="0"/>
                <a:cs typeface="Arial" panose="020B0604020202020204" pitchFamily="34" charset="0"/>
              </a:rPr>
              <a:t>Aims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Improve catering for guests with specific dietary requirements</a:t>
            </a:r>
          </a:p>
          <a:p>
            <a:r>
              <a:rPr lang="en-US" sz="2000" dirty="0">
                <a:latin typeface="Arial" panose="020B0604020202020204" pitchFamily="34" charset="0"/>
                <a:cs typeface="Arial" panose="020B0604020202020204" pitchFamily="34" charset="0"/>
              </a:rPr>
              <a:t>Improve our current honeymooners’ package</a:t>
            </a:r>
          </a:p>
          <a:p>
            <a:r>
              <a:rPr lang="en-US" sz="2000" dirty="0">
                <a:latin typeface="Arial" panose="020B0604020202020204" pitchFamily="34" charset="0"/>
                <a:cs typeface="Arial" panose="020B0604020202020204" pitchFamily="34" charset="0"/>
              </a:rPr>
              <a:t>Promote the local culture through ‘Edutainment’</a:t>
            </a:r>
          </a:p>
          <a:p>
            <a:r>
              <a:rPr lang="en-US" sz="2000" dirty="0">
                <a:latin typeface="Arial" panose="020B0604020202020204" pitchFamily="34" charset="0"/>
                <a:cs typeface="Arial" panose="020B0604020202020204" pitchFamily="34" charset="0"/>
              </a:rPr>
              <a:t>To increase future business</a:t>
            </a:r>
          </a:p>
          <a:p>
            <a:endParaRPr lang="en-US" sz="2000" dirty="0"/>
          </a:p>
        </p:txBody>
      </p:sp>
    </p:spTree>
    <p:extLst>
      <p:ext uri="{BB962C8B-B14F-4D97-AF65-F5344CB8AC3E}">
        <p14:creationId xmlns:p14="http://schemas.microsoft.com/office/powerpoint/2010/main" val="34792293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Objectives</a:t>
            </a:r>
          </a:p>
        </p:txBody>
      </p:sp>
      <p:sp>
        <p:nvSpPr>
          <p:cNvPr id="3" name="Content Placeholder 2"/>
          <p:cNvSpPr>
            <a:spLocks noGrp="1"/>
          </p:cNvSpPr>
          <p:nvPr>
            <p:ph idx="1"/>
          </p:nvPr>
        </p:nvSpPr>
        <p:spPr>
          <a:xfrm>
            <a:off x="5120640" y="804672"/>
            <a:ext cx="6281928" cy="5248656"/>
          </a:xfrm>
        </p:spPr>
        <p:txBody>
          <a:bodyPr anchor="ctr">
            <a:normAutofit/>
          </a:bodyPr>
          <a:lstStyle/>
          <a:p>
            <a:r>
              <a:rPr lang="en-US" sz="2000" dirty="0">
                <a:latin typeface="Arial" panose="020B0604020202020204" pitchFamily="34" charset="0"/>
                <a:cs typeface="Arial" panose="020B0604020202020204" pitchFamily="34" charset="0"/>
              </a:rPr>
              <a:t>To deliver great experience to our guests in order to exceed their expectations</a:t>
            </a:r>
          </a:p>
          <a:p>
            <a:r>
              <a:rPr lang="en-US" sz="2000" dirty="0">
                <a:latin typeface="Arial" panose="020B0604020202020204" pitchFamily="34" charset="0"/>
                <a:cs typeface="Arial" panose="020B0604020202020204" pitchFamily="34" charset="0"/>
              </a:rPr>
              <a:t>Actively research potential improvements to enhance guests’ experience</a:t>
            </a:r>
          </a:p>
          <a:p>
            <a:r>
              <a:rPr lang="en-US" sz="2000" dirty="0">
                <a:latin typeface="Arial" panose="020B0604020202020204" pitchFamily="34" charset="0"/>
                <a:cs typeface="Arial" panose="020B0604020202020204" pitchFamily="34" charset="0"/>
              </a:rPr>
              <a:t>To use guest feedback to make changes to enhance guest stay</a:t>
            </a:r>
          </a:p>
        </p:txBody>
      </p:sp>
    </p:spTree>
    <p:extLst>
      <p:ext uri="{BB962C8B-B14F-4D97-AF65-F5344CB8AC3E}">
        <p14:creationId xmlns:p14="http://schemas.microsoft.com/office/powerpoint/2010/main" val="29021385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Literature Review</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Research sources included Websites, Journals and Articles</a:t>
            </a:r>
          </a:p>
          <a:p>
            <a:pPr marL="0" indent="0">
              <a:buNone/>
            </a:pPr>
            <a:r>
              <a:rPr lang="en-US" sz="2000" dirty="0">
                <a:latin typeface="Arial" panose="020B0604020202020204" pitchFamily="34" charset="0"/>
                <a:cs typeface="Arial" panose="020B0604020202020204" pitchFamily="34" charset="0"/>
              </a:rPr>
              <a:t>The below three were most useful :</a:t>
            </a:r>
          </a:p>
          <a:p>
            <a:r>
              <a:rPr lang="en-US" sz="2000" dirty="0" smtClean="0">
                <a:latin typeface="Arial" panose="020B0604020202020204" pitchFamily="34" charset="0"/>
                <a:cs typeface="Arial" panose="020B0604020202020204" pitchFamily="34" charset="0"/>
              </a:rPr>
              <a:t>Journal </a:t>
            </a:r>
            <a:r>
              <a:rPr lang="en-US" sz="2000" dirty="0">
                <a:latin typeface="Arial" panose="020B0604020202020204" pitchFamily="34" charset="0"/>
                <a:cs typeface="Arial" panose="020B0604020202020204" pitchFamily="34" charset="0"/>
              </a:rPr>
              <a:t>Article Food Research International (Mar 2019) for Dietary requirements.</a:t>
            </a:r>
          </a:p>
          <a:p>
            <a:r>
              <a:rPr lang="en-US" sz="2000" dirty="0" err="1" smtClean="0">
                <a:latin typeface="Arial" panose="020B0604020202020204" pitchFamily="34" charset="0"/>
                <a:cs typeface="Arial" panose="020B0604020202020204" pitchFamily="34" charset="0"/>
              </a:rPr>
              <a:t>Trivago</a:t>
            </a: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business blog (Dec 2016) for Honeymooners</a:t>
            </a:r>
          </a:p>
          <a:p>
            <a:r>
              <a:rPr lang="en-US" sz="2000" dirty="0" smtClean="0">
                <a:latin typeface="Arial" panose="020B0604020202020204" pitchFamily="34" charset="0"/>
                <a:cs typeface="Arial" panose="020B0604020202020204" pitchFamily="34" charset="0"/>
              </a:rPr>
              <a:t>Tourism </a:t>
            </a:r>
            <a:r>
              <a:rPr lang="en-US" sz="2000" dirty="0">
                <a:latin typeface="Arial" panose="020B0604020202020204" pitchFamily="34" charset="0"/>
                <a:cs typeface="Arial" panose="020B0604020202020204" pitchFamily="34" charset="0"/>
              </a:rPr>
              <a:t>and culture synergies (Feb 2018) for Local culture</a:t>
            </a:r>
          </a:p>
          <a:p>
            <a:endParaRPr lang="en-US" sz="2000" dirty="0"/>
          </a:p>
          <a:p>
            <a:pPr marL="0" indent="0">
              <a:buNone/>
            </a:pPr>
            <a:endParaRPr lang="en-US" sz="2000" dirty="0"/>
          </a:p>
        </p:txBody>
      </p:sp>
    </p:spTree>
    <p:extLst>
      <p:ext uri="{BB962C8B-B14F-4D97-AF65-F5344CB8AC3E}">
        <p14:creationId xmlns:p14="http://schemas.microsoft.com/office/powerpoint/2010/main" val="32678161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3700" dirty="0">
                <a:solidFill>
                  <a:srgbClr val="FFFFFF"/>
                </a:solidFill>
                <a:latin typeface="Arial" panose="020B0604020202020204" pitchFamily="34" charset="0"/>
                <a:cs typeface="Arial" panose="020B0604020202020204" pitchFamily="34" charset="0"/>
              </a:rPr>
              <a:t>Ethical considerations and </a:t>
            </a:r>
            <a:r>
              <a:rPr lang="en-US" sz="3700" dirty="0" smtClean="0">
                <a:solidFill>
                  <a:srgbClr val="FFFFFF"/>
                </a:solidFill>
                <a:latin typeface="Arial" panose="020B0604020202020204" pitchFamily="34" charset="0"/>
                <a:cs typeface="Arial" panose="020B0604020202020204" pitchFamily="34" charset="0"/>
              </a:rPr>
              <a:t>insider </a:t>
            </a:r>
            <a:r>
              <a:rPr lang="en-US" sz="3700" dirty="0">
                <a:solidFill>
                  <a:srgbClr val="FFFFFF"/>
                </a:solidFill>
                <a:latin typeface="Arial" panose="020B0604020202020204" pitchFamily="34" charset="0"/>
                <a:cs typeface="Arial" panose="020B0604020202020204" pitchFamily="34" charset="0"/>
              </a:rPr>
              <a:t>r</a:t>
            </a:r>
            <a:r>
              <a:rPr lang="en-US" sz="3700" dirty="0" smtClean="0">
                <a:solidFill>
                  <a:srgbClr val="FFFFFF"/>
                </a:solidFill>
                <a:latin typeface="Arial" panose="020B0604020202020204" pitchFamily="34" charset="0"/>
                <a:cs typeface="Arial" panose="020B0604020202020204" pitchFamily="34" charset="0"/>
              </a:rPr>
              <a:t>esearch</a:t>
            </a:r>
            <a:endParaRPr lang="en-US" sz="3700" dirty="0">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Confidentiality/ Anonymous</a:t>
            </a:r>
          </a:p>
          <a:p>
            <a:r>
              <a:rPr lang="en-US" sz="2000" dirty="0">
                <a:latin typeface="Arial" panose="020B0604020202020204" pitchFamily="34" charset="0"/>
                <a:cs typeface="Arial" panose="020B0604020202020204" pitchFamily="34" charset="0"/>
              </a:rPr>
              <a:t>All surveys </a:t>
            </a:r>
            <a:r>
              <a:rPr lang="en-US" sz="2000" dirty="0" smtClean="0">
                <a:latin typeface="Arial" panose="020B0604020202020204" pitchFamily="34" charset="0"/>
                <a:cs typeface="Arial" panose="020B0604020202020204" pitchFamily="34" charset="0"/>
              </a:rPr>
              <a:t>has been </a:t>
            </a:r>
            <a:r>
              <a:rPr lang="en-US" sz="2000" dirty="0">
                <a:latin typeface="Arial" panose="020B0604020202020204" pitchFamily="34" charset="0"/>
                <a:cs typeface="Arial" panose="020B0604020202020204" pitchFamily="34" charset="0"/>
              </a:rPr>
              <a:t>kept safe as per LUX Collective Code of Conduct and Ethics</a:t>
            </a:r>
          </a:p>
          <a:p>
            <a:pPr marL="0" indent="0">
              <a:buNone/>
            </a:pPr>
            <a:r>
              <a:rPr lang="en-US" sz="2000" b="1" dirty="0">
                <a:latin typeface="Arial" panose="020B0604020202020204" pitchFamily="34" charset="0"/>
                <a:cs typeface="Arial" panose="020B0604020202020204" pitchFamily="34" charset="0"/>
              </a:rPr>
              <a:t>Insider Research</a:t>
            </a:r>
          </a:p>
          <a:p>
            <a:r>
              <a:rPr lang="en-US" sz="2000" dirty="0">
                <a:latin typeface="Arial" panose="020B0604020202020204" pitchFamily="34" charset="0"/>
                <a:cs typeface="Arial" panose="020B0604020202020204" pitchFamily="34" charset="0"/>
              </a:rPr>
              <a:t>None of the participants were influenced to provide answers</a:t>
            </a:r>
          </a:p>
          <a:p>
            <a:r>
              <a:rPr lang="en-US" sz="2000" dirty="0">
                <a:latin typeface="Arial" panose="020B0604020202020204" pitchFamily="34" charset="0"/>
                <a:cs typeface="Arial" panose="020B0604020202020204" pitchFamily="34" charset="0"/>
              </a:rPr>
              <a:t>No financial or other types of incentives were offered</a:t>
            </a:r>
          </a:p>
          <a:p>
            <a:r>
              <a:rPr lang="en-US" sz="2000" dirty="0">
                <a:latin typeface="Arial" panose="020B0604020202020204" pitchFamily="34" charset="0"/>
                <a:cs typeface="Arial" panose="020B0604020202020204" pitchFamily="34" charset="0"/>
              </a:rPr>
              <a:t>Set questions – consistency (same questions were set </a:t>
            </a:r>
            <a:r>
              <a:rPr lang="en-US" sz="2000" dirty="0" smtClean="0">
                <a:latin typeface="Arial" panose="020B0604020202020204" pitchFamily="34" charset="0"/>
                <a:cs typeface="Arial" panose="020B0604020202020204" pitchFamily="34" charset="0"/>
              </a:rPr>
              <a:t>as the work </a:t>
            </a:r>
            <a:r>
              <a:rPr lang="en-US" sz="2000" dirty="0">
                <a:latin typeface="Arial" panose="020B0604020202020204" pitchFamily="34" charset="0"/>
                <a:cs typeface="Arial" panose="020B0604020202020204" pitchFamily="34" charset="0"/>
              </a:rPr>
              <a:t>load was divided)</a:t>
            </a:r>
          </a:p>
          <a:p>
            <a:pPr marL="0" indent="0">
              <a:buNone/>
            </a:pPr>
            <a:endParaRPr lang="en-US" sz="2000" dirty="0"/>
          </a:p>
        </p:txBody>
      </p:sp>
    </p:spTree>
    <p:extLst>
      <p:ext uri="{BB962C8B-B14F-4D97-AF65-F5344CB8AC3E}">
        <p14:creationId xmlns:p14="http://schemas.microsoft.com/office/powerpoint/2010/main" val="3986674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Methods</a:t>
            </a:r>
          </a:p>
        </p:txBody>
      </p:sp>
      <p:sp>
        <p:nvSpPr>
          <p:cNvPr id="3" name="Content Placeholder 2"/>
          <p:cNvSpPr>
            <a:spLocks noGrp="1"/>
          </p:cNvSpPr>
          <p:nvPr>
            <p:ph idx="1"/>
          </p:nvPr>
        </p:nvSpPr>
        <p:spPr>
          <a:xfrm>
            <a:off x="5120640" y="804672"/>
            <a:ext cx="6281928" cy="5748528"/>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Dietary Requirements</a:t>
            </a:r>
          </a:p>
          <a:p>
            <a:r>
              <a:rPr lang="en-US" sz="2000" dirty="0">
                <a:latin typeface="Arial" panose="020B0604020202020204" pitchFamily="34" charset="0"/>
                <a:cs typeface="Arial" panose="020B0604020202020204" pitchFamily="34" charset="0"/>
              </a:rPr>
              <a:t>One to One survey with guests (Target 50 / 45 responded)</a:t>
            </a:r>
          </a:p>
          <a:p>
            <a:r>
              <a:rPr lang="en-US" sz="2000" dirty="0">
                <a:latin typeface="Arial" panose="020B0604020202020204" pitchFamily="34" charset="0"/>
                <a:cs typeface="Arial" panose="020B0604020202020204" pitchFamily="34" charset="0"/>
              </a:rPr>
              <a:t>One to One survey with team members and 19 </a:t>
            </a:r>
            <a:r>
              <a:rPr lang="en-US" sz="2000" dirty="0" smtClean="0">
                <a:latin typeface="Arial" panose="020B0604020202020204" pitchFamily="34" charset="0"/>
                <a:cs typeface="Arial" panose="020B0604020202020204" pitchFamily="34" charset="0"/>
              </a:rPr>
              <a:t>responded (target was 25)</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One focus group with 25 team members</a:t>
            </a:r>
          </a:p>
          <a:p>
            <a:pPr marL="457200" lvl="1" indent="0">
              <a:buNone/>
            </a:pPr>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conducted </a:t>
            </a:r>
            <a:r>
              <a:rPr lang="en-US" sz="2000" dirty="0">
                <a:latin typeface="Arial" panose="020B0604020202020204" pitchFamily="34" charset="0"/>
                <a:cs typeface="Arial" panose="020B0604020202020204" pitchFamily="34" charset="0"/>
              </a:rPr>
              <a:t>in creole language based on the team member profile as they are not conversant with English language</a:t>
            </a:r>
          </a:p>
          <a:p>
            <a:pPr marL="0" indent="0">
              <a:buNone/>
            </a:pPr>
            <a:endParaRPr lang="en-US" sz="2000" dirty="0"/>
          </a:p>
        </p:txBody>
      </p:sp>
    </p:spTree>
    <p:extLst>
      <p:ext uri="{BB962C8B-B14F-4D97-AF65-F5344CB8AC3E}">
        <p14:creationId xmlns:p14="http://schemas.microsoft.com/office/powerpoint/2010/main" val="17662140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4000">
                <a:solidFill>
                  <a:srgbClr val="FFFFFF"/>
                </a:solidFill>
                <a:latin typeface="Arial" panose="020B0604020202020204" pitchFamily="34" charset="0"/>
                <a:cs typeface="Arial" panose="020B0604020202020204" pitchFamily="34" charset="0"/>
              </a:rPr>
              <a:t>Methods</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b="1" dirty="0">
                <a:latin typeface="Arial" panose="020B0604020202020204" pitchFamily="34" charset="0"/>
                <a:cs typeface="Arial" panose="020B0604020202020204" pitchFamily="34" charset="0"/>
              </a:rPr>
              <a:t>Honeymooners</a:t>
            </a:r>
          </a:p>
          <a:p>
            <a:r>
              <a:rPr lang="en-US" sz="2000" dirty="0">
                <a:latin typeface="Arial" panose="020B0604020202020204" pitchFamily="34" charset="0"/>
                <a:cs typeface="Arial" panose="020B0604020202020204" pitchFamily="34" charset="0"/>
              </a:rPr>
              <a:t>Targeted 50 guests and 49 responded</a:t>
            </a:r>
          </a:p>
          <a:p>
            <a:r>
              <a:rPr lang="en-US" sz="2000" dirty="0">
                <a:latin typeface="Arial" panose="020B0604020202020204" pitchFamily="34" charset="0"/>
                <a:cs typeface="Arial" panose="020B0604020202020204" pitchFamily="34" charset="0"/>
              </a:rPr>
              <a:t>One to One interview through the phone with guests (Honeymooners only - 42 guests - 25 responded /17 declined </a:t>
            </a:r>
          </a:p>
          <a:p>
            <a:r>
              <a:rPr lang="en-US" sz="2000" dirty="0">
                <a:latin typeface="Arial" panose="020B0604020202020204" pitchFamily="34" charset="0"/>
                <a:cs typeface="Arial" panose="020B0604020202020204" pitchFamily="34" charset="0"/>
              </a:rPr>
              <a:t>2 Focus groups with guests during cooking class</a:t>
            </a:r>
          </a:p>
          <a:p>
            <a:r>
              <a:rPr lang="en-US" sz="2000" dirty="0">
                <a:latin typeface="Arial" panose="020B0604020202020204" pitchFamily="34" charset="0"/>
                <a:cs typeface="Arial" panose="020B0604020202020204" pitchFamily="34" charset="0"/>
              </a:rPr>
              <a:t>Benchmarking (2 competitors) - network</a:t>
            </a:r>
          </a:p>
          <a:p>
            <a:pPr marL="0" indent="0">
              <a:buNone/>
            </a:pPr>
            <a:r>
              <a:rPr lang="en-US" sz="2000" b="1" dirty="0">
                <a:latin typeface="Arial" panose="020B0604020202020204" pitchFamily="34" charset="0"/>
                <a:cs typeface="Arial" panose="020B0604020202020204" pitchFamily="34" charset="0"/>
              </a:rPr>
              <a:t>Local Culture</a:t>
            </a:r>
          </a:p>
          <a:p>
            <a:r>
              <a:rPr lang="en-US" sz="2000" dirty="0">
                <a:latin typeface="Arial" panose="020B0604020202020204" pitchFamily="34" charset="0"/>
                <a:cs typeface="Arial" panose="020B0604020202020204" pitchFamily="34" charset="0"/>
              </a:rPr>
              <a:t>Face to face interview was conducted with guests (48 guests out of 50) to have accurate data</a:t>
            </a:r>
          </a:p>
        </p:txBody>
      </p:sp>
    </p:spTree>
    <p:extLst>
      <p:ext uri="{BB962C8B-B14F-4D97-AF65-F5344CB8AC3E}">
        <p14:creationId xmlns:p14="http://schemas.microsoft.com/office/powerpoint/2010/main" val="9259960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l="8013" r="3008" b="-1"/>
          <a:stretch/>
        </p:blipFill>
        <p:spPr>
          <a:xfrm>
            <a:off x="124162" y="10"/>
            <a:ext cx="9141744" cy="6857990"/>
          </a:xfrm>
          <a:custGeom>
            <a:avLst/>
            <a:gdLst>
              <a:gd name="connsiteX0" fmla="*/ 0 w 9141744"/>
              <a:gd name="connsiteY0" fmla="*/ 0 h 6863485"/>
              <a:gd name="connsiteX1" fmla="*/ 5963051 w 9141744"/>
              <a:gd name="connsiteY1" fmla="*/ 0 h 6863485"/>
              <a:gd name="connsiteX2" fmla="*/ 9141744 w 9141744"/>
              <a:gd name="connsiteY2" fmla="*/ 6863485 h 6863485"/>
              <a:gd name="connsiteX3" fmla="*/ 0 w 9141744"/>
              <a:gd name="connsiteY3" fmla="*/ 6863485 h 6863485"/>
              <a:gd name="connsiteX4" fmla="*/ 0 w 9141744"/>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1744" h="6863485">
                <a:moveTo>
                  <a:pt x="0" y="0"/>
                </a:moveTo>
                <a:lnTo>
                  <a:pt x="5963051" y="0"/>
                </a:lnTo>
                <a:lnTo>
                  <a:pt x="9141744" y="6863485"/>
                </a:lnTo>
                <a:lnTo>
                  <a:pt x="0" y="6863485"/>
                </a:lnTo>
                <a:lnTo>
                  <a:pt x="0" y="0"/>
                </a:lnTo>
                <a:close/>
              </a:path>
            </a:pathLst>
          </a:custGeom>
        </p:spPr>
      </p:pic>
      <p:sp>
        <p:nvSpPr>
          <p:cNvPr id="14" name="Rectangle 13">
            <a:extLst>
              <a:ext uri="{FF2B5EF4-FFF2-40B4-BE49-F238E27FC236}">
                <a16:creationId xmlns:a16="http://schemas.microsoft.com/office/drawing/2014/main" id="{89AC137A-F7D0-43CC-A46F-113F475E48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651" y="1435100"/>
            <a:ext cx="4700016" cy="3987800"/>
          </a:xfrm>
          <a:prstGeom prst="rect">
            <a:avLst/>
          </a:prstGeom>
          <a:solidFill>
            <a:schemeClr val="tx1">
              <a:lumMod val="85000"/>
              <a:lumOff val="15000"/>
              <a:alpha val="88000"/>
            </a:schemeClr>
          </a:solidFill>
          <a:ln w="139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78276" y="1535289"/>
            <a:ext cx="3990624" cy="880533"/>
          </a:xfrm>
        </p:spPr>
        <p:txBody>
          <a:bodyPr vert="horz" lIns="91440" tIns="45720" rIns="91440" bIns="45720" rtlCol="0" anchor="ctr">
            <a:normAutofit/>
          </a:bodyPr>
          <a:lstStyle/>
          <a:p>
            <a:r>
              <a:rPr lang="en-US" sz="3600" kern="1200" dirty="0">
                <a:solidFill>
                  <a:schemeClr val="bg1"/>
                </a:solidFill>
                <a:latin typeface="+mj-lt"/>
                <a:ea typeface="+mj-ea"/>
                <a:cs typeface="+mj-cs"/>
              </a:rPr>
              <a:t>FINDINGS</a:t>
            </a:r>
          </a:p>
        </p:txBody>
      </p:sp>
      <p:sp>
        <p:nvSpPr>
          <p:cNvPr id="3" name="Content Placeholder 2"/>
          <p:cNvSpPr>
            <a:spLocks noGrp="1"/>
          </p:cNvSpPr>
          <p:nvPr>
            <p:ph sz="half" idx="1"/>
          </p:nvPr>
        </p:nvSpPr>
        <p:spPr>
          <a:xfrm>
            <a:off x="891821" y="2257778"/>
            <a:ext cx="4459111" cy="3081866"/>
          </a:xfrm>
        </p:spPr>
        <p:txBody>
          <a:bodyPr vert="horz" lIns="91440" tIns="45720" rIns="91440" bIns="45720" rtlCol="0">
            <a:normAutofit lnSpcReduction="10000"/>
          </a:bodyPr>
          <a:lstStyle/>
          <a:p>
            <a:pPr marL="0"/>
            <a:r>
              <a:rPr lang="en-US" sz="2400" b="1" dirty="0">
                <a:solidFill>
                  <a:schemeClr val="bg1"/>
                </a:solidFill>
              </a:rPr>
              <a:t>Dietary requirements</a:t>
            </a:r>
          </a:p>
          <a:p>
            <a:r>
              <a:rPr lang="en-US" sz="2400" dirty="0">
                <a:solidFill>
                  <a:schemeClr val="bg1"/>
                </a:solidFill>
              </a:rPr>
              <a:t>78% are happy with the current </a:t>
            </a:r>
            <a:r>
              <a:rPr lang="en-US" sz="2400" dirty="0" smtClean="0">
                <a:solidFill>
                  <a:schemeClr val="bg1"/>
                </a:solidFill>
              </a:rPr>
              <a:t>offering</a:t>
            </a:r>
            <a:endParaRPr lang="en-US" sz="2400" dirty="0">
              <a:solidFill>
                <a:schemeClr val="bg1"/>
              </a:solidFill>
            </a:endParaRPr>
          </a:p>
          <a:p>
            <a:r>
              <a:rPr lang="en-US" sz="2400" dirty="0">
                <a:solidFill>
                  <a:schemeClr val="bg1"/>
                </a:solidFill>
              </a:rPr>
              <a:t>50% of the respondents had specific dietary needs </a:t>
            </a:r>
          </a:p>
          <a:p>
            <a:r>
              <a:rPr lang="en-US" sz="2400" dirty="0">
                <a:solidFill>
                  <a:schemeClr val="bg1"/>
                </a:solidFill>
              </a:rPr>
              <a:t>Team Members are well versed with the existing food </a:t>
            </a:r>
            <a:r>
              <a:rPr lang="en-US" sz="2400" dirty="0" smtClean="0">
                <a:solidFill>
                  <a:schemeClr val="bg1"/>
                </a:solidFill>
              </a:rPr>
              <a:t>options </a:t>
            </a:r>
            <a:r>
              <a:rPr lang="en-US" sz="2400" dirty="0">
                <a:solidFill>
                  <a:schemeClr val="bg1"/>
                </a:solidFill>
              </a:rPr>
              <a:t>for our guests</a:t>
            </a:r>
          </a:p>
          <a:p>
            <a:pPr marL="0"/>
            <a:endParaRPr lang="en-US" sz="1500" dirty="0">
              <a:solidFill>
                <a:schemeClr val="bg1"/>
              </a:solidFill>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1324" r="16323" b="2"/>
          <a:stretch/>
        </p:blipFill>
        <p:spPr>
          <a:xfrm>
            <a:off x="5790369" y="10"/>
            <a:ext cx="6401647" cy="6852984"/>
          </a:xfrm>
          <a:custGeom>
            <a:avLst/>
            <a:gdLst>
              <a:gd name="connsiteX0" fmla="*/ 354282 w 6401647"/>
              <a:gd name="connsiteY0" fmla="*/ 0 h 6852994"/>
              <a:gd name="connsiteX1" fmla="*/ 6401647 w 6401647"/>
              <a:gd name="connsiteY1" fmla="*/ 0 h 6852994"/>
              <a:gd name="connsiteX2" fmla="*/ 6401647 w 6401647"/>
              <a:gd name="connsiteY2" fmla="*/ 6852994 h 6852994"/>
              <a:gd name="connsiteX3" fmla="*/ 0 w 6401647"/>
              <a:gd name="connsiteY3" fmla="*/ 6852994 h 6852994"/>
              <a:gd name="connsiteX4" fmla="*/ 0 w 6401647"/>
              <a:gd name="connsiteY4" fmla="*/ 6852993 h 6852994"/>
              <a:gd name="connsiteX5" fmla="*/ 3528116 w 6401647"/>
              <a:gd name="connsiteY5"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spTree>
    <p:extLst>
      <p:ext uri="{BB962C8B-B14F-4D97-AF65-F5344CB8AC3E}">
        <p14:creationId xmlns:p14="http://schemas.microsoft.com/office/powerpoint/2010/main" val="13680332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9956"/>
            <a:ext cx="10515600" cy="1546577"/>
          </a:xfrm>
        </p:spPr>
        <p:txBody>
          <a:bodyPr>
            <a:normAutofit fontScale="90000"/>
          </a:bodyPr>
          <a:lstStyle/>
          <a:p>
            <a:pPr algn="ctr"/>
            <a:r>
              <a:rPr lang="en-US" dirty="0">
                <a:solidFill>
                  <a:schemeClr val="accent1">
                    <a:lumMod val="75000"/>
                  </a:schemeClr>
                </a:solidFill>
                <a:latin typeface="Arial" panose="020B0604020202020204" pitchFamily="34" charset="0"/>
                <a:cs typeface="Arial" panose="020B0604020202020204" pitchFamily="34" charset="0"/>
              </a:rPr>
              <a:t/>
            </a:r>
            <a:br>
              <a:rPr lang="en-US" dirty="0">
                <a:solidFill>
                  <a:schemeClr val="accent1">
                    <a:lumMod val="75000"/>
                  </a:schemeClr>
                </a:solidFill>
                <a:latin typeface="Arial" panose="020B0604020202020204" pitchFamily="34" charset="0"/>
                <a:cs typeface="Arial" panose="020B0604020202020204" pitchFamily="34" charset="0"/>
              </a:rPr>
            </a:br>
            <a:r>
              <a:rPr lang="en-US" dirty="0">
                <a:solidFill>
                  <a:schemeClr val="accent1">
                    <a:lumMod val="75000"/>
                  </a:schemeClr>
                </a:solidFill>
                <a:latin typeface="Arial" panose="020B0604020202020204" pitchFamily="34" charset="0"/>
                <a:cs typeface="Arial" panose="020B0604020202020204" pitchFamily="34" charset="0"/>
              </a:rPr>
              <a:t>FINDINGS</a:t>
            </a:r>
            <a:br>
              <a:rPr lang="en-US" dirty="0">
                <a:solidFill>
                  <a:schemeClr val="accent1">
                    <a:lumMod val="75000"/>
                  </a:schemeClr>
                </a:solidFill>
                <a:latin typeface="Arial" panose="020B0604020202020204" pitchFamily="34" charset="0"/>
                <a:cs typeface="Arial" panose="020B0604020202020204" pitchFamily="34" charset="0"/>
              </a:rPr>
            </a:br>
            <a:r>
              <a:rPr lang="en-US" sz="1200" dirty="0">
                <a:solidFill>
                  <a:schemeClr val="accent1">
                    <a:lumMod val="75000"/>
                  </a:schemeClr>
                </a:solidFill>
                <a:latin typeface="Arial" panose="020B0604020202020204" pitchFamily="34" charset="0"/>
                <a:cs typeface="Arial" panose="020B0604020202020204" pitchFamily="34" charset="0"/>
              </a:rPr>
              <a:t/>
            </a:r>
            <a:br>
              <a:rPr lang="en-US" sz="1200" dirty="0">
                <a:solidFill>
                  <a:schemeClr val="accent1">
                    <a:lumMod val="75000"/>
                  </a:schemeClr>
                </a:solidFill>
                <a:latin typeface="Arial" panose="020B0604020202020204" pitchFamily="34" charset="0"/>
                <a:cs typeface="Arial" panose="020B0604020202020204" pitchFamily="34" charset="0"/>
              </a:rPr>
            </a:br>
            <a:r>
              <a:rPr lang="en-US" sz="3100" b="1" dirty="0"/>
              <a:t>Local Culture through Edutainment</a:t>
            </a:r>
            <a:br>
              <a:rPr lang="en-US" sz="3100" b="1" dirty="0"/>
            </a:br>
            <a:r>
              <a:rPr lang="en-US" sz="3100" b="1" dirty="0"/>
              <a:t>Food &amp; Beverage –The responses were above 79% </a:t>
            </a:r>
            <a:r>
              <a:rPr lang="en-US" b="1" dirty="0"/>
              <a:t/>
            </a:r>
            <a:br>
              <a:rPr lang="en-US" b="1" dirty="0"/>
            </a:br>
            <a:endParaRPr lang="en-US" dirty="0">
              <a:solidFill>
                <a:schemeClr val="accent1">
                  <a:lumMod val="75000"/>
                </a:schemeClr>
              </a:solidFill>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2699717036"/>
              </p:ext>
            </p:extLst>
          </p:nvPr>
        </p:nvGraphicFramePr>
        <p:xfrm>
          <a:off x="264381" y="1365956"/>
          <a:ext cx="11663238" cy="5339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ounded Rectangle 2"/>
          <p:cNvSpPr/>
          <p:nvPr/>
        </p:nvSpPr>
        <p:spPr>
          <a:xfrm>
            <a:off x="7118098" y="5159021"/>
            <a:ext cx="756355" cy="76764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p:cNvSpPr/>
          <p:nvPr/>
        </p:nvSpPr>
        <p:spPr>
          <a:xfrm>
            <a:off x="3064933" y="5159022"/>
            <a:ext cx="756355" cy="76764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p:cNvSpPr/>
          <p:nvPr/>
        </p:nvSpPr>
        <p:spPr>
          <a:xfrm>
            <a:off x="3149599" y="5266266"/>
            <a:ext cx="756355" cy="767645"/>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8"/>
          <a:stretch>
            <a:fillRect/>
          </a:stretch>
        </p:blipFill>
        <p:spPr>
          <a:xfrm>
            <a:off x="11018863" y="5158503"/>
            <a:ext cx="755970" cy="768163"/>
          </a:xfrm>
          <a:prstGeom prst="rect">
            <a:avLst/>
          </a:prstGeom>
        </p:spPr>
      </p:pic>
    </p:spTree>
    <p:extLst>
      <p:ext uri="{BB962C8B-B14F-4D97-AF65-F5344CB8AC3E}">
        <p14:creationId xmlns:p14="http://schemas.microsoft.com/office/powerpoint/2010/main" val="36228362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solidFill>
                  <a:schemeClr val="accent1">
                    <a:lumMod val="75000"/>
                  </a:schemeClr>
                </a:solidFill>
                <a:latin typeface="Arial" panose="020B0604020202020204" pitchFamily="34" charset="0"/>
                <a:cs typeface="Arial" panose="020B0604020202020204" pitchFamily="34" charset="0"/>
              </a:rPr>
              <a:t>FINDINGS</a:t>
            </a:r>
          </a:p>
        </p:txBody>
      </p:sp>
      <p:sp>
        <p:nvSpPr>
          <p:cNvPr id="3" name="Content Placeholder 2"/>
          <p:cNvSpPr>
            <a:spLocks noGrp="1"/>
          </p:cNvSpPr>
          <p:nvPr>
            <p:ph sz="half" idx="1"/>
          </p:nvPr>
        </p:nvSpPr>
        <p:spPr/>
        <p:txBody>
          <a:bodyPr>
            <a:normAutofit fontScale="92500"/>
          </a:bodyPr>
          <a:lstStyle/>
          <a:p>
            <a:pPr marL="0" indent="0">
              <a:buNone/>
            </a:pPr>
            <a:r>
              <a:rPr lang="en-US" b="1" dirty="0">
                <a:latin typeface="Arial" panose="020B0604020202020204" pitchFamily="34" charset="0"/>
                <a:cs typeface="Arial" panose="020B0604020202020204" pitchFamily="34" charset="0"/>
              </a:rPr>
              <a:t>Uplifting the Honeymoon package</a:t>
            </a:r>
          </a:p>
          <a:p>
            <a:r>
              <a:rPr lang="en-US" dirty="0">
                <a:latin typeface="Arial" panose="020B0604020202020204" pitchFamily="34" charset="0"/>
                <a:cs typeface="Arial" panose="020B0604020202020204" pitchFamily="34" charset="0"/>
              </a:rPr>
              <a:t>60% of our guests are </a:t>
            </a:r>
            <a:r>
              <a:rPr lang="en-US" dirty="0" smtClean="0">
                <a:latin typeface="Arial" panose="020B0604020202020204" pitchFamily="34" charset="0"/>
                <a:cs typeface="Arial" panose="020B0604020202020204" pitchFamily="34" charset="0"/>
              </a:rPr>
              <a:t>honeymooners</a:t>
            </a:r>
          </a:p>
          <a:p>
            <a:r>
              <a:rPr lang="en-US" dirty="0">
                <a:latin typeface="Arial" panose="020B0604020202020204" pitchFamily="34" charset="0"/>
                <a:cs typeface="Arial" panose="020B0604020202020204" pitchFamily="34" charset="0"/>
              </a:rPr>
              <a:t>The honeymoon amenities vary according to the number of </a:t>
            </a:r>
            <a:r>
              <a:rPr lang="en-US" dirty="0" smtClean="0">
                <a:latin typeface="Arial" panose="020B0604020202020204" pitchFamily="34" charset="0"/>
                <a:cs typeface="Arial" panose="020B0604020202020204" pitchFamily="34" charset="0"/>
              </a:rPr>
              <a:t>nights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53% stay for 10 and more nights</a:t>
            </a:r>
          </a:p>
          <a:p>
            <a:r>
              <a:rPr lang="en-US" dirty="0">
                <a:latin typeface="Arial" panose="020B0604020202020204" pitchFamily="34" charset="0"/>
                <a:cs typeface="Arial" panose="020B0604020202020204" pitchFamily="34" charset="0"/>
              </a:rPr>
              <a:t>39% stay for 5 to 9 nights</a:t>
            </a:r>
          </a:p>
          <a:p>
            <a:r>
              <a:rPr lang="en-US" dirty="0">
                <a:latin typeface="Arial" panose="020B0604020202020204" pitchFamily="34" charset="0"/>
                <a:cs typeface="Arial" panose="020B0604020202020204" pitchFamily="34" charset="0"/>
              </a:rPr>
              <a:t>8% stay for 1 to 4 nights</a:t>
            </a:r>
          </a:p>
          <a:p>
            <a:endParaRPr lang="en-US" dirty="0"/>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577613588"/>
              </p:ext>
            </p:extLst>
          </p:nvPr>
        </p:nvGraphicFramePr>
        <p:xfrm>
          <a:off x="6172200" y="1825625"/>
          <a:ext cx="5181600" cy="43513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424903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US" dirty="0">
                <a:latin typeface="Arial" panose="020B0604020202020204" pitchFamily="34" charset="0"/>
                <a:cs typeface="Arial" panose="020B0604020202020204" pitchFamily="34" charset="0"/>
              </a:rPr>
              <a:t>FINDINGS</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24943" r="29938" b="-1"/>
          <a:stretch/>
        </p:blipFill>
        <p:spPr>
          <a:xfrm>
            <a:off x="20" y="10"/>
            <a:ext cx="4635571" cy="6857990"/>
          </a:xfrm>
          <a:prstGeom prst="rect">
            <a:avLst/>
          </a:prstGeom>
          <a:effectLst/>
        </p:spPr>
      </p:pic>
      <p:cxnSp>
        <p:nvCxnSpPr>
          <p:cNvPr id="19"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9B6ED"/>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65431" y="2438400"/>
            <a:ext cx="6586489" cy="3785419"/>
          </a:xfrm>
        </p:spPr>
        <p:txBody>
          <a:bodyPr>
            <a:normAutofit/>
          </a:bodyPr>
          <a:lstStyle/>
          <a:p>
            <a:pPr marL="0" indent="0">
              <a:buNone/>
            </a:pPr>
            <a:r>
              <a:rPr lang="en-US" sz="2000" b="1" dirty="0">
                <a:latin typeface="Arial" panose="020B0604020202020204" pitchFamily="34" charset="0"/>
                <a:cs typeface="Arial" panose="020B0604020202020204" pitchFamily="34" charset="0"/>
              </a:rPr>
              <a:t>The most preferred current honeymoon offerings:</a:t>
            </a:r>
          </a:p>
          <a:p>
            <a:r>
              <a:rPr lang="en-US" sz="2000" dirty="0">
                <a:latin typeface="Arial" panose="020B0604020202020204" pitchFamily="34" charset="0"/>
                <a:cs typeface="Arial" panose="020B0604020202020204" pitchFamily="34" charset="0"/>
              </a:rPr>
              <a:t>86% Romantic dinner</a:t>
            </a:r>
          </a:p>
          <a:p>
            <a:r>
              <a:rPr lang="en-US" sz="2000" dirty="0">
                <a:latin typeface="Arial" panose="020B0604020202020204" pitchFamily="34" charset="0"/>
                <a:cs typeface="Arial" panose="020B0604020202020204" pitchFamily="34" charset="0"/>
              </a:rPr>
              <a:t>84% </a:t>
            </a:r>
            <a:r>
              <a:rPr lang="en-US" sz="2000" dirty="0" smtClean="0">
                <a:latin typeface="Arial" panose="020B0604020202020204" pitchFamily="34" charset="0"/>
                <a:cs typeface="Arial" panose="020B0604020202020204" pitchFamily="34" charset="0"/>
              </a:rPr>
              <a:t>Couple massage - </a:t>
            </a:r>
            <a:r>
              <a:rPr lang="en-US" sz="2000" dirty="0">
                <a:latin typeface="Arial" panose="020B0604020202020204" pitchFamily="34" charset="0"/>
                <a:cs typeface="Arial" panose="020B0604020202020204" pitchFamily="34" charset="0"/>
              </a:rPr>
              <a:t>45 minutes </a:t>
            </a:r>
            <a:r>
              <a:rPr lang="en-US" sz="2000" dirty="0" smtClean="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10 or more nights)</a:t>
            </a:r>
          </a:p>
          <a:p>
            <a:r>
              <a:rPr lang="en-US" sz="2000" dirty="0">
                <a:latin typeface="Arial" panose="020B0604020202020204" pitchFamily="34" charset="0"/>
                <a:cs typeface="Arial" panose="020B0604020202020204" pitchFamily="34" charset="0"/>
              </a:rPr>
              <a:t>67% Sparkling wine</a:t>
            </a:r>
          </a:p>
          <a:p>
            <a:pPr marL="0" indent="0">
              <a:buNone/>
            </a:pPr>
            <a:r>
              <a:rPr lang="en-US" sz="2000" b="1" dirty="0">
                <a:latin typeface="Arial" panose="020B0604020202020204" pitchFamily="34" charset="0"/>
                <a:cs typeface="Arial" panose="020B0604020202020204" pitchFamily="34" charset="0"/>
              </a:rPr>
              <a:t>Company newly-suggested offerings </a:t>
            </a:r>
            <a:r>
              <a:rPr lang="en-US" sz="2000" b="1" dirty="0" smtClean="0">
                <a:latin typeface="Arial" panose="020B0604020202020204" pitchFamily="34" charset="0"/>
                <a:cs typeface="Arial" panose="020B0604020202020204" pitchFamily="34" charset="0"/>
              </a:rPr>
              <a:t>to replace </a:t>
            </a:r>
            <a:r>
              <a:rPr lang="en-US" sz="2000" b="1" dirty="0">
                <a:latin typeface="Arial" panose="020B0604020202020204" pitchFamily="34" charset="0"/>
                <a:cs typeface="Arial" panose="020B0604020202020204" pitchFamily="34" charset="0"/>
              </a:rPr>
              <a:t>the existing ones:</a:t>
            </a:r>
          </a:p>
          <a:p>
            <a:r>
              <a:rPr lang="en-US" sz="2000" dirty="0">
                <a:latin typeface="Arial" panose="020B0604020202020204" pitchFamily="34" charset="0"/>
                <a:cs typeface="Arial" panose="020B0604020202020204" pitchFamily="34" charset="0"/>
              </a:rPr>
              <a:t>New: 47% for the photos album (10 photos)</a:t>
            </a:r>
          </a:p>
          <a:p>
            <a:r>
              <a:rPr lang="en-US" sz="2000" dirty="0">
                <a:latin typeface="Arial" panose="020B0604020202020204" pitchFamily="34" charset="0"/>
                <a:cs typeface="Arial" panose="020B0604020202020204" pitchFamily="34" charset="0"/>
              </a:rPr>
              <a:t>Existing: </a:t>
            </a:r>
            <a:r>
              <a:rPr lang="en-US" sz="2000" dirty="0" smtClean="0">
                <a:latin typeface="Arial" panose="020B0604020202020204" pitchFamily="34" charset="0"/>
                <a:cs typeface="Arial" panose="020B0604020202020204" pitchFamily="34" charset="0"/>
              </a:rPr>
              <a:t>45</a:t>
            </a:r>
            <a:r>
              <a:rPr lang="en-US" sz="2000" dirty="0">
                <a:latin typeface="Arial" panose="020B0604020202020204" pitchFamily="34" charset="0"/>
                <a:cs typeface="Arial" panose="020B0604020202020204" pitchFamily="34" charset="0"/>
              </a:rPr>
              <a:t>% for the fruit platter / 43% for the honeymoon cake/41% for the Kaftan and the Cooking </a:t>
            </a:r>
            <a:r>
              <a:rPr lang="en-US" sz="2000" dirty="0" smtClean="0">
                <a:latin typeface="Arial" panose="020B0604020202020204" pitchFamily="34" charset="0"/>
                <a:cs typeface="Arial" panose="020B0604020202020204" pitchFamily="34" charset="0"/>
              </a:rPr>
              <a:t>class / 31</a:t>
            </a:r>
            <a:r>
              <a:rPr lang="en-US" sz="2000" dirty="0">
                <a:latin typeface="Arial" panose="020B0604020202020204" pitchFamily="34" charset="0"/>
                <a:cs typeface="Arial" panose="020B0604020202020204" pitchFamily="34" charset="0"/>
              </a:rPr>
              <a:t>% to the </a:t>
            </a:r>
            <a:r>
              <a:rPr lang="en-US" sz="2000" dirty="0" smtClean="0">
                <a:latin typeface="Arial" panose="020B0604020202020204" pitchFamily="34" charset="0"/>
                <a:cs typeface="Arial" panose="020B0604020202020204" pitchFamily="34" charset="0"/>
              </a:rPr>
              <a:t>cap.</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19057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1">
            <a:extLst>
              <a:ext uri="{FF2B5EF4-FFF2-40B4-BE49-F238E27FC236}">
                <a16:creationId xmlns:a16="http://schemas.microsoft.com/office/drawing/2014/main" id="{F64F6814-96D5-4463-898E-405CC0C401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1516" y="516084"/>
            <a:ext cx="6204984" cy="1344975"/>
          </a:xfrm>
        </p:spPr>
        <p:txBody>
          <a:bodyPr>
            <a:normAutofit/>
          </a:bodyPr>
          <a:lstStyle/>
          <a:p>
            <a:r>
              <a:rPr lang="en-US" sz="4000" dirty="0">
                <a:latin typeface="Arial" panose="020B0604020202020204" pitchFamily="34" charset="0"/>
                <a:cs typeface="Arial" panose="020B0604020202020204" pitchFamily="34" charset="0"/>
              </a:rPr>
              <a:t>FINDINGS</a:t>
            </a:r>
          </a:p>
        </p:txBody>
      </p:sp>
      <p:sp>
        <p:nvSpPr>
          <p:cNvPr id="3" name="Content Placeholder 2"/>
          <p:cNvSpPr>
            <a:spLocks noGrp="1"/>
          </p:cNvSpPr>
          <p:nvPr>
            <p:ph idx="1"/>
          </p:nvPr>
        </p:nvSpPr>
        <p:spPr>
          <a:xfrm>
            <a:off x="821515" y="1738490"/>
            <a:ext cx="6204984" cy="4176888"/>
          </a:xfrm>
        </p:spPr>
        <p:txBody>
          <a:bodyPr>
            <a:normAutofit fontScale="92500" lnSpcReduction="10000"/>
          </a:bodyPr>
          <a:lstStyle/>
          <a:p>
            <a:r>
              <a:rPr lang="en-US" sz="2000" dirty="0">
                <a:latin typeface="Arial" panose="020B0604020202020204" pitchFamily="34" charset="0"/>
                <a:cs typeface="Arial" panose="020B0604020202020204" pitchFamily="34" charset="0"/>
              </a:rPr>
              <a:t>92% like the Romantic Turndown</a:t>
            </a:r>
          </a:p>
          <a:p>
            <a:r>
              <a:rPr lang="en-US" sz="2000" dirty="0">
                <a:latin typeface="Arial" panose="020B0604020202020204" pitchFamily="34" charset="0"/>
                <a:cs typeface="Arial" panose="020B0604020202020204" pitchFamily="34" charset="0"/>
              </a:rPr>
              <a:t>68% preferred the Sunset Aperitif / 32% chose the Photos album</a:t>
            </a:r>
          </a:p>
          <a:p>
            <a:pPr marL="0" indent="0">
              <a:buNone/>
            </a:pPr>
            <a:r>
              <a:rPr lang="en-US" sz="2000" b="1" dirty="0">
                <a:latin typeface="Arial" panose="020B0604020202020204" pitchFamily="34" charset="0"/>
                <a:cs typeface="Arial" panose="020B0604020202020204" pitchFamily="34" charset="0"/>
              </a:rPr>
              <a:t>Guest personalized takeaway home</a:t>
            </a:r>
          </a:p>
          <a:p>
            <a:r>
              <a:rPr lang="en-US" sz="2000" dirty="0">
                <a:latin typeface="Arial" panose="020B0604020202020204" pitchFamily="34" charset="0"/>
                <a:cs typeface="Arial" panose="020B0604020202020204" pitchFamily="34" charset="0"/>
              </a:rPr>
              <a:t>71% selected Champagne glasses and 37% for the Mug</a:t>
            </a:r>
          </a:p>
          <a:p>
            <a:r>
              <a:rPr lang="en-US" sz="2000" dirty="0">
                <a:latin typeface="Arial" panose="020B0604020202020204" pitchFamily="34" charset="0"/>
                <a:cs typeface="Arial" panose="020B0604020202020204" pitchFamily="34" charset="0"/>
              </a:rPr>
              <a:t>Guest proposed photo frame, polo shirt and personalized </a:t>
            </a:r>
            <a:r>
              <a:rPr lang="en-US" sz="2000" dirty="0" smtClean="0">
                <a:latin typeface="Arial" panose="020B0604020202020204" pitchFamily="34" charset="0"/>
                <a:cs typeface="Arial" panose="020B0604020202020204" pitchFamily="34" charset="0"/>
              </a:rPr>
              <a:t>bags</a:t>
            </a:r>
            <a:endParaRPr lang="en-US" sz="20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Three activities with supplement suggested: </a:t>
            </a:r>
          </a:p>
          <a:p>
            <a:r>
              <a:rPr lang="en-US" sz="2000" dirty="0" smtClean="0">
                <a:latin typeface="Arial" panose="020B0604020202020204" pitchFamily="34" charset="0"/>
                <a:cs typeface="Arial" panose="020B0604020202020204" pitchFamily="34" charset="0"/>
              </a:rPr>
              <a:t>53</a:t>
            </a:r>
            <a:r>
              <a:rPr lang="en-US" sz="2000" dirty="0">
                <a:latin typeface="Arial" panose="020B0604020202020204" pitchFamily="34" charset="0"/>
                <a:cs typeface="Arial" panose="020B0604020202020204" pitchFamily="34" charset="0"/>
              </a:rPr>
              <a:t>% Private Dolphin Experience (EUR 215)</a:t>
            </a:r>
          </a:p>
          <a:p>
            <a:r>
              <a:rPr lang="en-US" sz="2000" dirty="0" smtClean="0">
                <a:latin typeface="Arial" panose="020B0604020202020204" pitchFamily="34" charset="0"/>
                <a:cs typeface="Arial" panose="020B0604020202020204" pitchFamily="34" charset="0"/>
              </a:rPr>
              <a:t>37</a:t>
            </a:r>
            <a:r>
              <a:rPr lang="en-US" sz="2000" dirty="0">
                <a:latin typeface="Arial" panose="020B0604020202020204" pitchFamily="34" charset="0"/>
                <a:cs typeface="Arial" panose="020B0604020202020204" pitchFamily="34" charset="0"/>
              </a:rPr>
              <a:t>% Sunset Picnic on Le Morne Mountain (EUR 375)</a:t>
            </a:r>
          </a:p>
          <a:p>
            <a:r>
              <a:rPr lang="en-US" sz="2000" dirty="0" smtClean="0">
                <a:latin typeface="Arial" panose="020B0604020202020204" pitchFamily="34" charset="0"/>
                <a:cs typeface="Arial" panose="020B0604020202020204" pitchFamily="34" charset="0"/>
              </a:rPr>
              <a:t>29</a:t>
            </a:r>
            <a:r>
              <a:rPr lang="en-US" sz="2000" dirty="0">
                <a:latin typeface="Arial" panose="020B0604020202020204" pitchFamily="34" charset="0"/>
                <a:cs typeface="Arial" panose="020B0604020202020204" pitchFamily="34" charset="0"/>
              </a:rPr>
              <a:t>% Half Day trip in our Luxury car (EUR 125)</a:t>
            </a:r>
          </a:p>
          <a:p>
            <a:pPr marL="0" indent="0">
              <a:buNone/>
            </a:pPr>
            <a:endParaRPr lang="en-US" sz="1700" dirty="0"/>
          </a:p>
          <a:p>
            <a:endParaRPr lang="en-US" sz="1700" dirty="0"/>
          </a:p>
          <a:p>
            <a:endParaRPr lang="en-US" sz="1700"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531"/>
          <a:stretch/>
        </p:blipFill>
        <p:spPr>
          <a:xfrm>
            <a:off x="7829551" y="306909"/>
            <a:ext cx="4042409" cy="2286000"/>
          </a:xfrm>
          <a:prstGeom prst="rect">
            <a:avLst/>
          </a:prstGeom>
        </p:spPr>
      </p:pic>
      <p:pic>
        <p:nvPicPr>
          <p:cNvPr id="7" name="Picture 6"/>
          <p:cNvPicPr>
            <a:picLocks noChangeAspect="1"/>
          </p:cNvPicPr>
          <p:nvPr/>
        </p:nvPicPr>
        <p:blipFill rotWithShape="1">
          <a:blip r:embed="rId4"/>
          <a:srcRect l="8830" r="11551" b="1"/>
          <a:stretch/>
        </p:blipFill>
        <p:spPr>
          <a:xfrm>
            <a:off x="7829551" y="2828925"/>
            <a:ext cx="4042410" cy="3388994"/>
          </a:xfrm>
          <a:prstGeom prst="rect">
            <a:avLst/>
          </a:prstGeom>
        </p:spPr>
      </p:pic>
    </p:spTree>
    <p:extLst>
      <p:ext uri="{BB962C8B-B14F-4D97-AF65-F5344CB8AC3E}">
        <p14:creationId xmlns:p14="http://schemas.microsoft.com/office/powerpoint/2010/main" val="3578815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6102"/>
            <a:ext cx="10515600" cy="1325563"/>
          </a:xfrm>
        </p:spPr>
        <p:txBody>
          <a:bodyPr>
            <a:normAutofit/>
          </a:bodyPr>
          <a:lstStyle/>
          <a:p>
            <a:pPr algn="ctr"/>
            <a:r>
              <a:rPr lang="en-US" dirty="0">
                <a:solidFill>
                  <a:schemeClr val="accent1">
                    <a:lumMod val="75000"/>
                  </a:schemeClr>
                </a:solidFill>
                <a:latin typeface="Arial" panose="020B0604020202020204" pitchFamily="34" charset="0"/>
                <a:cs typeface="Arial" panose="020B0604020202020204" pitchFamily="34" charset="0"/>
              </a:rPr>
              <a:t>FINDINGS</a:t>
            </a:r>
          </a:p>
        </p:txBody>
      </p:sp>
      <p:sp>
        <p:nvSpPr>
          <p:cNvPr id="3" name="Content Placeholder 2"/>
          <p:cNvSpPr>
            <a:spLocks noGrp="1"/>
          </p:cNvSpPr>
          <p:nvPr>
            <p:ph sz="half" idx="1"/>
          </p:nvPr>
        </p:nvSpPr>
        <p:spPr/>
        <p:txBody>
          <a:bodyPr/>
          <a:lstStyle/>
          <a:p>
            <a:r>
              <a:rPr lang="en-US" dirty="0">
                <a:latin typeface="Arial" panose="020B0604020202020204" pitchFamily="34" charset="0"/>
                <a:cs typeface="Arial" panose="020B0604020202020204" pitchFamily="34" charset="0"/>
              </a:rPr>
              <a:t>Romantic dinner with set up on the beach (78%) v/s Lunch on the Bennington boat (24%)</a:t>
            </a:r>
          </a:p>
          <a:p>
            <a:r>
              <a:rPr lang="en-US" dirty="0">
                <a:latin typeface="Arial" panose="020B0604020202020204" pitchFamily="34" charset="0"/>
                <a:cs typeface="Arial" panose="020B0604020202020204" pitchFamily="34" charset="0"/>
              </a:rPr>
              <a:t>We did a benchmarking with two competitors, The Outrigger Mauritius Beach Resort (in the south) and Shangri-La Le Touessrok Resorts and Spa (in the east)</a:t>
            </a:r>
          </a:p>
          <a:p>
            <a:endParaRPr lang="en-US" dirty="0"/>
          </a:p>
          <a:p>
            <a:endParaRPr lang="en-US" dirty="0"/>
          </a:p>
        </p:txBody>
      </p:sp>
      <p:sp>
        <p:nvSpPr>
          <p:cNvPr id="5" name="Content Placeholder 4"/>
          <p:cNvSpPr>
            <a:spLocks noGrp="1"/>
          </p:cNvSpPr>
          <p:nvPr>
            <p:ph sz="half" idx="2"/>
          </p:nvPr>
        </p:nvSpPr>
        <p:spPr/>
        <p:txBody>
          <a:bodyPr/>
          <a:lstStyle/>
          <a:p>
            <a:endParaRPr lang="en-US"/>
          </a:p>
        </p:txBody>
      </p:sp>
      <p:graphicFrame>
        <p:nvGraphicFramePr>
          <p:cNvPr id="4" name="Table 3"/>
          <p:cNvGraphicFramePr>
            <a:graphicFrameLocks noGrp="1"/>
          </p:cNvGraphicFramePr>
          <p:nvPr>
            <p:extLst>
              <p:ext uri="{D42A27DB-BD31-4B8C-83A1-F6EECF244321}">
                <p14:modId xmlns:p14="http://schemas.microsoft.com/office/powerpoint/2010/main" val="4088231888"/>
              </p:ext>
            </p:extLst>
          </p:nvPr>
        </p:nvGraphicFramePr>
        <p:xfrm>
          <a:off x="6248400" y="1501178"/>
          <a:ext cx="5181600" cy="5031473"/>
        </p:xfrm>
        <a:graphic>
          <a:graphicData uri="http://schemas.openxmlformats.org/drawingml/2006/table">
            <a:tbl>
              <a:tblPr firstRow="1" firstCol="1" bandRow="1">
                <a:tableStyleId>{5C22544A-7EE6-4342-B048-85BDC9FD1C3A}</a:tableStyleId>
              </a:tblPr>
              <a:tblGrid>
                <a:gridCol w="1504244">
                  <a:extLst>
                    <a:ext uri="{9D8B030D-6E8A-4147-A177-3AD203B41FA5}">
                      <a16:colId xmlns:a16="http://schemas.microsoft.com/office/drawing/2014/main" val="1848585801"/>
                    </a:ext>
                  </a:extLst>
                </a:gridCol>
                <a:gridCol w="1285036">
                  <a:extLst>
                    <a:ext uri="{9D8B030D-6E8A-4147-A177-3AD203B41FA5}">
                      <a16:colId xmlns:a16="http://schemas.microsoft.com/office/drawing/2014/main" val="3713671535"/>
                    </a:ext>
                  </a:extLst>
                </a:gridCol>
                <a:gridCol w="1174230">
                  <a:extLst>
                    <a:ext uri="{9D8B030D-6E8A-4147-A177-3AD203B41FA5}">
                      <a16:colId xmlns:a16="http://schemas.microsoft.com/office/drawing/2014/main" val="2385539408"/>
                    </a:ext>
                  </a:extLst>
                </a:gridCol>
                <a:gridCol w="1218090">
                  <a:extLst>
                    <a:ext uri="{9D8B030D-6E8A-4147-A177-3AD203B41FA5}">
                      <a16:colId xmlns:a16="http://schemas.microsoft.com/office/drawing/2014/main" val="1884121463"/>
                    </a:ext>
                  </a:extLst>
                </a:gridCol>
              </a:tblGrid>
              <a:tr h="289856">
                <a:tc>
                  <a:txBody>
                    <a:bodyPr/>
                    <a:lstStyle/>
                    <a:p>
                      <a:pPr marL="0" marR="0">
                        <a:lnSpc>
                          <a:spcPct val="105000"/>
                        </a:lnSpc>
                        <a:spcBef>
                          <a:spcPts val="0"/>
                        </a:spcBef>
                        <a:spcAft>
                          <a:spcPts val="0"/>
                        </a:spcAft>
                      </a:pPr>
                      <a:r>
                        <a:rPr lang="en-US" sz="1600" dirty="0">
                          <a:effectLst/>
                        </a:rPr>
                        <a:t> </a:t>
                      </a:r>
                      <a:endParaRPr lang="en-US" sz="1600" dirty="0">
                        <a:effectLst/>
                        <a:latin typeface="Calibri" panose="020F0502020204030204" pitchFamily="34" charset="0"/>
                        <a:ea typeface="Calibri" panose="020F0502020204030204" pitchFamily="34" charset="0"/>
                      </a:endParaRPr>
                    </a:p>
                  </a:txBody>
                  <a:tcPr marL="68580" marR="68580" marT="0" marB="0" anchor="b"/>
                </a:tc>
                <a:tc gridSpan="3">
                  <a:txBody>
                    <a:bodyPr/>
                    <a:lstStyle/>
                    <a:p>
                      <a:pPr marL="0" marR="0" algn="ctr">
                        <a:lnSpc>
                          <a:spcPct val="105000"/>
                        </a:lnSpc>
                        <a:spcBef>
                          <a:spcPts val="0"/>
                        </a:spcBef>
                        <a:spcAft>
                          <a:spcPts val="0"/>
                        </a:spcAft>
                      </a:pPr>
                      <a:r>
                        <a:rPr lang="en-US" sz="1600" dirty="0">
                          <a:effectLst/>
                        </a:rPr>
                        <a:t>PRICES BELOW ARE AT COST PRICE</a:t>
                      </a:r>
                      <a:endParaRPr lang="en-US" sz="1600" dirty="0">
                        <a:effectLst/>
                        <a:latin typeface="Calibri" panose="020F0502020204030204" pitchFamily="34" charset="0"/>
                        <a:ea typeface="Calibri" panose="020F0502020204030204" pitchFamily="34" charset="0"/>
                      </a:endParaRPr>
                    </a:p>
                  </a:txBody>
                  <a:tcPr marL="68580" marR="68580" marT="0" marB="0" anchor="b"/>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230596158"/>
                  </a:ext>
                </a:extLst>
              </a:tr>
              <a:tr h="289856">
                <a:tc>
                  <a:txBody>
                    <a:bodyPr/>
                    <a:lstStyle/>
                    <a:p>
                      <a:pPr marL="0" marR="0">
                        <a:lnSpc>
                          <a:spcPct val="105000"/>
                        </a:lnSpc>
                        <a:spcBef>
                          <a:spcPts val="0"/>
                        </a:spcBef>
                        <a:spcAft>
                          <a:spcPts val="0"/>
                        </a:spcAft>
                      </a:pPr>
                      <a:r>
                        <a:rPr lang="en-US" sz="1600">
                          <a:effectLst/>
                        </a:rPr>
                        <a:t>ITEMS</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ctr">
                        <a:lnSpc>
                          <a:spcPct val="105000"/>
                        </a:lnSpc>
                        <a:spcBef>
                          <a:spcPts val="0"/>
                        </a:spcBef>
                        <a:spcAft>
                          <a:spcPts val="0"/>
                        </a:spcAft>
                      </a:pPr>
                      <a:r>
                        <a:rPr lang="en-US" sz="1600" b="1" dirty="0">
                          <a:effectLst/>
                        </a:rPr>
                        <a:t>LUX LE MORNE</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ctr">
                        <a:lnSpc>
                          <a:spcPct val="105000"/>
                        </a:lnSpc>
                        <a:spcBef>
                          <a:spcPts val="0"/>
                        </a:spcBef>
                        <a:spcAft>
                          <a:spcPts val="0"/>
                        </a:spcAft>
                      </a:pPr>
                      <a:r>
                        <a:rPr lang="en-US" sz="1600" b="1" dirty="0">
                          <a:effectLst/>
                        </a:rPr>
                        <a:t>OUTRIGGER</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ctr">
                        <a:lnSpc>
                          <a:spcPct val="105000"/>
                        </a:lnSpc>
                        <a:spcBef>
                          <a:spcPts val="0"/>
                        </a:spcBef>
                        <a:spcAft>
                          <a:spcPts val="0"/>
                        </a:spcAft>
                      </a:pPr>
                      <a:r>
                        <a:rPr lang="en-US" sz="1600" b="1">
                          <a:effectLst/>
                        </a:rPr>
                        <a:t>SHANGRI-LA</a:t>
                      </a:r>
                      <a:endParaRPr lang="en-US" sz="1600" b="1">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2948105297"/>
                  </a:ext>
                </a:extLst>
              </a:tr>
              <a:tr h="289856">
                <a:tc>
                  <a:txBody>
                    <a:bodyPr/>
                    <a:lstStyle/>
                    <a:p>
                      <a:pPr marL="0" marR="0">
                        <a:lnSpc>
                          <a:spcPct val="105000"/>
                        </a:lnSpc>
                        <a:spcBef>
                          <a:spcPts val="0"/>
                        </a:spcBef>
                        <a:spcAft>
                          <a:spcPts val="0"/>
                        </a:spcAft>
                      </a:pPr>
                      <a:r>
                        <a:rPr lang="en-US" sz="1600">
                          <a:effectLst/>
                        </a:rPr>
                        <a:t>Sparkling wine </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450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500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500</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3379129277"/>
                  </a:ext>
                </a:extLst>
              </a:tr>
              <a:tr h="289856">
                <a:tc>
                  <a:txBody>
                    <a:bodyPr/>
                    <a:lstStyle/>
                    <a:p>
                      <a:pPr marL="0" marR="0">
                        <a:lnSpc>
                          <a:spcPct val="105000"/>
                        </a:lnSpc>
                        <a:spcBef>
                          <a:spcPts val="0"/>
                        </a:spcBef>
                        <a:spcAft>
                          <a:spcPts val="0"/>
                        </a:spcAft>
                      </a:pPr>
                      <a:r>
                        <a:rPr lang="en-US" sz="1600" dirty="0">
                          <a:effectLst/>
                        </a:rPr>
                        <a:t>Fruits</a:t>
                      </a:r>
                      <a:endParaRPr lang="en-US" sz="1600"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50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75</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75</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2464883949"/>
                  </a:ext>
                </a:extLst>
              </a:tr>
              <a:tr h="276348">
                <a:tc>
                  <a:txBody>
                    <a:bodyPr/>
                    <a:lstStyle/>
                    <a:p>
                      <a:pPr marL="0" marR="0">
                        <a:lnSpc>
                          <a:spcPct val="105000"/>
                        </a:lnSpc>
                        <a:spcBef>
                          <a:spcPts val="0"/>
                        </a:spcBef>
                        <a:spcAft>
                          <a:spcPts val="0"/>
                        </a:spcAft>
                      </a:pPr>
                      <a:r>
                        <a:rPr lang="en-US" sz="1600">
                          <a:effectLst/>
                        </a:rPr>
                        <a:t>Cake</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150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2479035785"/>
                  </a:ext>
                </a:extLst>
              </a:tr>
              <a:tr h="324118">
                <a:tc>
                  <a:txBody>
                    <a:bodyPr/>
                    <a:lstStyle/>
                    <a:p>
                      <a:pPr marL="0" marR="0">
                        <a:lnSpc>
                          <a:spcPct val="105000"/>
                        </a:lnSpc>
                        <a:spcBef>
                          <a:spcPts val="0"/>
                        </a:spcBef>
                        <a:spcAft>
                          <a:spcPts val="0"/>
                        </a:spcAft>
                      </a:pPr>
                      <a:r>
                        <a:rPr lang="en-US" sz="1600">
                          <a:effectLst/>
                        </a:rPr>
                        <a:t>Cap</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145</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922804579"/>
                  </a:ext>
                </a:extLst>
              </a:tr>
              <a:tr h="289856">
                <a:tc>
                  <a:txBody>
                    <a:bodyPr/>
                    <a:lstStyle/>
                    <a:p>
                      <a:pPr marL="0" marR="0">
                        <a:lnSpc>
                          <a:spcPct val="105000"/>
                        </a:lnSpc>
                        <a:spcBef>
                          <a:spcPts val="0"/>
                        </a:spcBef>
                        <a:spcAft>
                          <a:spcPts val="0"/>
                        </a:spcAft>
                      </a:pPr>
                      <a:r>
                        <a:rPr lang="en-US" sz="1600">
                          <a:effectLst/>
                        </a:rPr>
                        <a:t>Kaftan</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125</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274729927"/>
                  </a:ext>
                </a:extLst>
              </a:tr>
              <a:tr h="276348">
                <a:tc>
                  <a:txBody>
                    <a:bodyPr/>
                    <a:lstStyle/>
                    <a:p>
                      <a:pPr marL="0" marR="0">
                        <a:lnSpc>
                          <a:spcPct val="105000"/>
                        </a:lnSpc>
                        <a:spcBef>
                          <a:spcPts val="0"/>
                        </a:spcBef>
                        <a:spcAft>
                          <a:spcPts val="0"/>
                        </a:spcAft>
                      </a:pPr>
                      <a:r>
                        <a:rPr lang="en-US" sz="1600">
                          <a:effectLst/>
                        </a:rPr>
                        <a:t>Romantic dinner</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675</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1500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700</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704475817"/>
                  </a:ext>
                </a:extLst>
              </a:tr>
              <a:tr h="289856">
                <a:tc>
                  <a:txBody>
                    <a:bodyPr/>
                    <a:lstStyle/>
                    <a:p>
                      <a:pPr marL="0" marR="0">
                        <a:lnSpc>
                          <a:spcPct val="105000"/>
                        </a:lnSpc>
                        <a:spcBef>
                          <a:spcPts val="0"/>
                        </a:spcBef>
                        <a:spcAft>
                          <a:spcPts val="0"/>
                        </a:spcAft>
                      </a:pPr>
                      <a:r>
                        <a:rPr lang="en-US" sz="1600">
                          <a:effectLst/>
                        </a:rPr>
                        <a:t>Cooking class</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200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3728908473"/>
                  </a:ext>
                </a:extLst>
              </a:tr>
              <a:tr h="575967">
                <a:tc>
                  <a:txBody>
                    <a:bodyPr/>
                    <a:lstStyle/>
                    <a:p>
                      <a:pPr marL="0" marR="0">
                        <a:lnSpc>
                          <a:spcPct val="105000"/>
                        </a:lnSpc>
                        <a:spcBef>
                          <a:spcPts val="0"/>
                        </a:spcBef>
                        <a:spcAft>
                          <a:spcPts val="0"/>
                        </a:spcAft>
                      </a:pPr>
                      <a:r>
                        <a:rPr lang="en-US" sz="1600">
                          <a:effectLst/>
                        </a:rPr>
                        <a:t>Couple massage 45 minutes </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1000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800</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1000</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856888467"/>
                  </a:ext>
                </a:extLst>
              </a:tr>
              <a:tr h="289856">
                <a:tc>
                  <a:txBody>
                    <a:bodyPr/>
                    <a:lstStyle/>
                    <a:p>
                      <a:pPr marL="0" marR="0">
                        <a:lnSpc>
                          <a:spcPct val="105000"/>
                        </a:lnSpc>
                        <a:spcBef>
                          <a:spcPts val="0"/>
                        </a:spcBef>
                        <a:spcAft>
                          <a:spcPts val="0"/>
                        </a:spcAft>
                      </a:pPr>
                      <a:r>
                        <a:rPr lang="en-US" sz="1600">
                          <a:effectLst/>
                        </a:rPr>
                        <a:t>Photo album</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700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3389504014"/>
                  </a:ext>
                </a:extLst>
              </a:tr>
              <a:tr h="289856">
                <a:tc>
                  <a:txBody>
                    <a:bodyPr/>
                    <a:lstStyle/>
                    <a:p>
                      <a:pPr marL="0" marR="0">
                        <a:lnSpc>
                          <a:spcPct val="105000"/>
                        </a:lnSpc>
                        <a:spcBef>
                          <a:spcPts val="0"/>
                        </a:spcBef>
                        <a:spcAft>
                          <a:spcPts val="0"/>
                        </a:spcAft>
                      </a:pPr>
                      <a:r>
                        <a:rPr lang="en-US" sz="1600">
                          <a:effectLst/>
                        </a:rPr>
                        <a:t>Champagne</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a:effectLst/>
                        </a:rPr>
                        <a:t> </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1800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55312447"/>
                  </a:ext>
                </a:extLst>
              </a:tr>
              <a:tr h="289856">
                <a:tc>
                  <a:txBody>
                    <a:bodyPr/>
                    <a:lstStyle/>
                    <a:p>
                      <a:pPr marL="0" marR="0">
                        <a:lnSpc>
                          <a:spcPct val="105000"/>
                        </a:lnSpc>
                        <a:spcBef>
                          <a:spcPts val="0"/>
                        </a:spcBef>
                        <a:spcAft>
                          <a:spcPts val="0"/>
                        </a:spcAft>
                      </a:pPr>
                      <a:r>
                        <a:rPr lang="en-US" sz="1600">
                          <a:effectLst/>
                        </a:rPr>
                        <a:t>Flower </a:t>
                      </a:r>
                      <a:endParaRPr lang="en-US" sz="160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a:effectLst/>
                        </a:rPr>
                        <a:t> </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300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dirty="0">
                          <a:effectLst/>
                        </a:rPr>
                        <a:t> </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690917293"/>
                  </a:ext>
                </a:extLst>
              </a:tr>
              <a:tr h="289856">
                <a:tc>
                  <a:txBody>
                    <a:bodyPr/>
                    <a:lstStyle/>
                    <a:p>
                      <a:pPr marL="0" marR="0">
                        <a:lnSpc>
                          <a:spcPct val="105000"/>
                        </a:lnSpc>
                        <a:spcBef>
                          <a:spcPts val="0"/>
                        </a:spcBef>
                        <a:spcAft>
                          <a:spcPts val="0"/>
                        </a:spcAft>
                      </a:pPr>
                      <a:r>
                        <a:rPr lang="en-US" sz="1600" dirty="0">
                          <a:effectLst/>
                        </a:rPr>
                        <a:t>S</a:t>
                      </a:r>
                      <a:r>
                        <a:rPr lang="en-US" sz="1600" dirty="0" smtClean="0">
                          <a:effectLst/>
                        </a:rPr>
                        <a:t>pecial </a:t>
                      </a:r>
                      <a:r>
                        <a:rPr lang="en-US" sz="1600" dirty="0">
                          <a:effectLst/>
                        </a:rPr>
                        <a:t>turndown</a:t>
                      </a:r>
                      <a:endParaRPr lang="en-US" sz="1600" dirty="0">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nSpc>
                          <a:spcPct val="105000"/>
                        </a:lnSpc>
                        <a:spcBef>
                          <a:spcPts val="0"/>
                        </a:spcBef>
                        <a:spcAft>
                          <a:spcPts val="0"/>
                        </a:spcAft>
                      </a:pPr>
                      <a:r>
                        <a:rPr lang="en-US" sz="1600" b="1">
                          <a:effectLst/>
                        </a:rPr>
                        <a:t> </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a:effectLst/>
                        </a:rPr>
                        <a:t>200</a:t>
                      </a:r>
                      <a:endParaRPr lang="en-US" sz="1600" b="1">
                        <a:effectLst/>
                        <a:latin typeface="Calibri" panose="020F0502020204030204" pitchFamily="34" charset="0"/>
                        <a:ea typeface="Calibri" panose="020F0502020204030204" pitchFamily="34" charset="0"/>
                      </a:endParaRPr>
                    </a:p>
                  </a:txBody>
                  <a:tcPr marL="68580" marR="68580" marT="0" marB="0" anchor="b"/>
                </a:tc>
                <a:tc>
                  <a:txBody>
                    <a:bodyPr/>
                    <a:lstStyle/>
                    <a:p>
                      <a:pPr marL="0" marR="0" algn="r">
                        <a:lnSpc>
                          <a:spcPct val="105000"/>
                        </a:lnSpc>
                        <a:spcBef>
                          <a:spcPts val="0"/>
                        </a:spcBef>
                        <a:spcAft>
                          <a:spcPts val="0"/>
                        </a:spcAft>
                      </a:pPr>
                      <a:r>
                        <a:rPr lang="en-US" sz="1600" b="1" dirty="0">
                          <a:effectLst/>
                        </a:rPr>
                        <a:t>200</a:t>
                      </a:r>
                      <a:endParaRPr lang="en-US" sz="1600" b="1" dirty="0">
                        <a:effectLst/>
                        <a:latin typeface="Calibri" panose="020F0502020204030204" pitchFamily="34" charset="0"/>
                        <a:ea typeface="Calibri" panose="020F0502020204030204" pitchFamily="34" charset="0"/>
                      </a:endParaRPr>
                    </a:p>
                  </a:txBody>
                  <a:tcPr marL="68580" marR="68580" marT="0" marB="0" anchor="b"/>
                </a:tc>
                <a:extLst>
                  <a:ext uri="{0D108BD9-81ED-4DB2-BD59-A6C34878D82A}">
                    <a16:rowId xmlns:a16="http://schemas.microsoft.com/office/drawing/2014/main" val="1886408162"/>
                  </a:ext>
                </a:extLst>
              </a:tr>
            </a:tbl>
          </a:graphicData>
        </a:graphic>
      </p:graphicFrame>
    </p:spTree>
    <p:extLst>
      <p:ext uri="{BB962C8B-B14F-4D97-AF65-F5344CB8AC3E}">
        <p14:creationId xmlns:p14="http://schemas.microsoft.com/office/powerpoint/2010/main" val="31362206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6586491" cy="1676603"/>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FINDINGS</a:t>
            </a:r>
          </a:p>
        </p:txBody>
      </p:sp>
      <p:sp>
        <p:nvSpPr>
          <p:cNvPr id="3" name="Content Placeholder 2"/>
          <p:cNvSpPr>
            <a:spLocks noGrp="1"/>
          </p:cNvSpPr>
          <p:nvPr>
            <p:ph sz="half" idx="1"/>
          </p:nvPr>
        </p:nvSpPr>
        <p:spPr>
          <a:xfrm>
            <a:off x="648930" y="2438400"/>
            <a:ext cx="6586489" cy="3785419"/>
          </a:xfrm>
        </p:spPr>
        <p:txBody>
          <a:bodyPr vert="horz" lIns="91440" tIns="45720" rIns="91440" bIns="45720" rtlCol="0">
            <a:normAutofit/>
          </a:bodyPr>
          <a:lstStyle/>
          <a:p>
            <a:pPr marL="0" indent="0">
              <a:buNone/>
            </a:pPr>
            <a:r>
              <a:rPr lang="en-US" sz="2400" dirty="0">
                <a:latin typeface="Arial" panose="020B0604020202020204" pitchFamily="34" charset="0"/>
                <a:cs typeface="Arial" panose="020B0604020202020204" pitchFamily="34" charset="0"/>
              </a:rPr>
              <a:t>Finance: We </a:t>
            </a:r>
            <a:r>
              <a:rPr lang="en-US" sz="2400" dirty="0" smtClean="0">
                <a:latin typeface="Arial" panose="020B0604020202020204" pitchFamily="34" charset="0"/>
                <a:cs typeface="Arial" panose="020B0604020202020204" pitchFamily="34" charset="0"/>
              </a:rPr>
              <a:t>did an estimate of the cost for </a:t>
            </a:r>
            <a:r>
              <a:rPr lang="en-US" sz="2400" dirty="0">
                <a:latin typeface="Arial" panose="020B0604020202020204" pitchFamily="34" charset="0"/>
                <a:cs typeface="Arial" panose="020B0604020202020204" pitchFamily="34" charset="0"/>
              </a:rPr>
              <a:t>the personalized takeaway gifts, which include:</a:t>
            </a:r>
          </a:p>
          <a:p>
            <a:r>
              <a:rPr lang="en-US" sz="2400" dirty="0">
                <a:latin typeface="Arial" panose="020B0604020202020204" pitchFamily="34" charset="0"/>
                <a:cs typeface="Arial" panose="020B0604020202020204" pitchFamily="34" charset="0"/>
              </a:rPr>
              <a:t> Champagne glasses (MUR 500 one pair)</a:t>
            </a:r>
          </a:p>
          <a:p>
            <a:r>
              <a:rPr lang="en-US" sz="2400" dirty="0" smtClean="0">
                <a:latin typeface="Arial" panose="020B0604020202020204" pitchFamily="34" charset="0"/>
                <a:cs typeface="Arial" panose="020B0604020202020204" pitchFamily="34" charset="0"/>
              </a:rPr>
              <a:t> Mugs </a:t>
            </a:r>
            <a:r>
              <a:rPr lang="en-US" sz="2400" dirty="0">
                <a:latin typeface="Arial" panose="020B0604020202020204" pitchFamily="34" charset="0"/>
                <a:cs typeface="Arial" panose="020B0604020202020204" pitchFamily="34" charset="0"/>
              </a:rPr>
              <a:t>(MUR 500 pair)</a:t>
            </a:r>
          </a:p>
          <a:p>
            <a:r>
              <a:rPr lang="en-US" sz="2400" dirty="0" smtClean="0">
                <a:latin typeface="Arial" panose="020B0604020202020204" pitchFamily="34" charset="0"/>
                <a:cs typeface="Arial" panose="020B0604020202020204" pitchFamily="34" charset="0"/>
              </a:rPr>
              <a:t> Kaftan </a:t>
            </a:r>
            <a:r>
              <a:rPr lang="en-US" sz="2400" dirty="0">
                <a:latin typeface="Arial" panose="020B0604020202020204" pitchFamily="34" charset="0"/>
                <a:cs typeface="Arial" panose="020B0604020202020204" pitchFamily="34" charset="0"/>
              </a:rPr>
              <a:t>and Cap (MUR 200 each)</a:t>
            </a:r>
          </a:p>
          <a:p>
            <a:endParaRPr lang="en-US" sz="2400" dirty="0"/>
          </a:p>
          <a:p>
            <a:endParaRPr lang="en-US" sz="2400" dirty="0"/>
          </a:p>
          <a:p>
            <a:endParaRPr lang="en-US" sz="2400" dirty="0"/>
          </a:p>
        </p:txBody>
      </p:sp>
      <p:pic>
        <p:nvPicPr>
          <p:cNvPr id="5" name="Content Placeholder 4"/>
          <p:cNvPicPr>
            <a:picLocks noGrp="1" noChangeAspect="1"/>
          </p:cNvPicPr>
          <p:nvPr>
            <p:ph sz="half" idx="2"/>
          </p:nvPr>
        </p:nvPicPr>
        <p:blipFill rotWithShape="1">
          <a:blip r:embed="rId3" cstate="print">
            <a:extLst>
              <a:ext uri="{28A0092B-C50C-407E-A947-70E740481C1C}">
                <a14:useLocalDpi xmlns:a14="http://schemas.microsoft.com/office/drawing/2010/main" val="0"/>
              </a:ext>
            </a:extLst>
          </a:blip>
          <a:srcRect r="1" b="1250"/>
          <a:stretch/>
        </p:blipFill>
        <p:spPr>
          <a:xfrm>
            <a:off x="7556408" y="10"/>
            <a:ext cx="4635591" cy="6857990"/>
          </a:xfrm>
          <a:prstGeom prst="rect">
            <a:avLst/>
          </a:prstGeom>
          <a:effectLst/>
        </p:spPr>
      </p:pic>
    </p:spTree>
    <p:extLst>
      <p:ext uri="{BB962C8B-B14F-4D97-AF65-F5344CB8AC3E}">
        <p14:creationId xmlns:p14="http://schemas.microsoft.com/office/powerpoint/2010/main" val="9779576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2200">
                <a:solidFill>
                  <a:srgbClr val="FFFFFF"/>
                </a:solidFill>
                <a:latin typeface="Arial" panose="020B0604020202020204" pitchFamily="34" charset="0"/>
                <a:cs typeface="Arial" panose="020B0604020202020204" pitchFamily="34" charset="0"/>
              </a:rPr>
              <a:t>CONCLUSIONS &amp; RECOMMENDATIONS</a:t>
            </a:r>
          </a:p>
        </p:txBody>
      </p:sp>
      <p:sp>
        <p:nvSpPr>
          <p:cNvPr id="3" name="Content Placeholder 2"/>
          <p:cNvSpPr>
            <a:spLocks noGrp="1"/>
          </p:cNvSpPr>
          <p:nvPr>
            <p:ph idx="1"/>
          </p:nvPr>
        </p:nvSpPr>
        <p:spPr>
          <a:xfrm>
            <a:off x="4774120" y="276227"/>
            <a:ext cx="7201979" cy="6440662"/>
          </a:xfrm>
        </p:spPr>
        <p:txBody>
          <a:bodyPr anchor="ctr">
            <a:normAutofit fontScale="77500" lnSpcReduction="20000"/>
          </a:bodyPr>
          <a:lstStyle/>
          <a:p>
            <a:pPr marL="0" lvl="0" indent="0">
              <a:buNone/>
            </a:pPr>
            <a:endParaRPr lang="en-US" sz="2000" b="1" dirty="0" smtClean="0">
              <a:latin typeface="Arial" panose="020B0604020202020204" pitchFamily="34" charset="0"/>
              <a:cs typeface="Arial" panose="020B0604020202020204" pitchFamily="34" charset="0"/>
            </a:endParaRPr>
          </a:p>
          <a:p>
            <a:pPr marL="0" lvl="0" indent="0" algn="ctr">
              <a:buNone/>
            </a:pPr>
            <a:r>
              <a:rPr lang="en-US" sz="2600" b="1" dirty="0" smtClean="0">
                <a:latin typeface="Arial" panose="020B0604020202020204" pitchFamily="34" charset="0"/>
                <a:cs typeface="Arial" panose="020B0604020202020204" pitchFamily="34" charset="0"/>
              </a:rPr>
              <a:t>Conclusion:</a:t>
            </a:r>
          </a:p>
          <a:p>
            <a:r>
              <a:rPr lang="en-US" sz="2400" dirty="0" smtClean="0">
                <a:latin typeface="Arial" panose="020B0604020202020204" pitchFamily="34" charset="0"/>
                <a:cs typeface="Arial" panose="020B0604020202020204" pitchFamily="34" charset="0"/>
              </a:rPr>
              <a:t>We found </a:t>
            </a:r>
            <a:r>
              <a:rPr lang="en-US" sz="2400" dirty="0">
                <a:latin typeface="Arial" panose="020B0604020202020204" pitchFamily="34" charset="0"/>
                <a:cs typeface="Arial" panose="020B0604020202020204" pitchFamily="34" charset="0"/>
              </a:rPr>
              <a:t>that we definitely </a:t>
            </a:r>
            <a:r>
              <a:rPr lang="en-US" sz="2400" dirty="0" smtClean="0">
                <a:latin typeface="Arial" panose="020B0604020202020204" pitchFamily="34" charset="0"/>
                <a:cs typeface="Arial" panose="020B0604020202020204" pitchFamily="34" charset="0"/>
              </a:rPr>
              <a:t>need </a:t>
            </a:r>
            <a:r>
              <a:rPr lang="en-US" sz="2400" dirty="0">
                <a:latin typeface="Arial" panose="020B0604020202020204" pitchFamily="34" charset="0"/>
                <a:cs typeface="Arial" panose="020B0604020202020204" pitchFamily="34" charset="0"/>
              </a:rPr>
              <a:t>to enhance and uplift our current </a:t>
            </a:r>
            <a:r>
              <a:rPr lang="en-US" sz="2400" dirty="0" smtClean="0">
                <a:latin typeface="Arial" panose="020B0604020202020204" pitchFamily="34" charset="0"/>
                <a:cs typeface="Arial" panose="020B0604020202020204" pitchFamily="34" charset="0"/>
              </a:rPr>
              <a:t>offerings </a:t>
            </a:r>
            <a:r>
              <a:rPr lang="en-US" sz="2400" dirty="0">
                <a:latin typeface="Arial" panose="020B0604020202020204" pitchFamily="34" charset="0"/>
                <a:cs typeface="Arial" panose="020B0604020202020204" pitchFamily="34" charset="0"/>
              </a:rPr>
              <a:t>under </a:t>
            </a:r>
            <a:r>
              <a:rPr lang="en-US" sz="2400" dirty="0" smtClean="0">
                <a:latin typeface="Arial" panose="020B0604020202020204" pitchFamily="34" charset="0"/>
                <a:cs typeface="Arial" panose="020B0604020202020204" pitchFamily="34" charset="0"/>
              </a:rPr>
              <a:t>all </a:t>
            </a:r>
            <a:r>
              <a:rPr lang="en-US" sz="2400" dirty="0">
                <a:latin typeface="Arial" panose="020B0604020202020204" pitchFamily="34" charset="0"/>
                <a:cs typeface="Arial" panose="020B0604020202020204" pitchFamily="34" charset="0"/>
              </a:rPr>
              <a:t>3 </a:t>
            </a:r>
            <a:r>
              <a:rPr lang="en-US" sz="2400" dirty="0" smtClean="0">
                <a:latin typeface="Arial" panose="020B0604020202020204" pitchFamily="34" charset="0"/>
                <a:cs typeface="Arial" panose="020B0604020202020204" pitchFamily="34" charset="0"/>
              </a:rPr>
              <a:t>areas, and we deem that it is financially feasible. </a:t>
            </a:r>
          </a:p>
          <a:p>
            <a:r>
              <a:rPr lang="en-US" sz="2400" dirty="0" smtClean="0">
                <a:latin typeface="Arial" panose="020B0604020202020204" pitchFamily="34" charset="0"/>
                <a:cs typeface="Arial" panose="020B0604020202020204" pitchFamily="34" charset="0"/>
              </a:rPr>
              <a:t>Attract more guests</a:t>
            </a:r>
          </a:p>
          <a:p>
            <a:r>
              <a:rPr lang="en-US" sz="2400" dirty="0" smtClean="0">
                <a:latin typeface="Arial" panose="020B0604020202020204" pitchFamily="34" charset="0"/>
                <a:cs typeface="Arial" panose="020B0604020202020204" pitchFamily="34" charset="0"/>
              </a:rPr>
              <a:t>Stay ahead of competition</a:t>
            </a:r>
          </a:p>
          <a:p>
            <a:pPr marL="0" indent="0" algn="ctr">
              <a:buNone/>
            </a:pPr>
            <a:endParaRPr lang="en-US" sz="2400" b="1" dirty="0" smtClean="0">
              <a:latin typeface="Arial" panose="020B0604020202020204" pitchFamily="34" charset="0"/>
              <a:cs typeface="Arial" panose="020B0604020202020204" pitchFamily="34" charset="0"/>
            </a:endParaRPr>
          </a:p>
          <a:p>
            <a:pPr marL="0" indent="0" algn="ctr">
              <a:buNone/>
            </a:pPr>
            <a:r>
              <a:rPr lang="en-US" sz="2600" b="1" dirty="0" smtClean="0">
                <a:latin typeface="Arial" panose="020B0604020202020204" pitchFamily="34" charset="0"/>
                <a:cs typeface="Arial" panose="020B0604020202020204" pitchFamily="34" charset="0"/>
              </a:rPr>
              <a:t>Recommendations</a:t>
            </a:r>
            <a:r>
              <a:rPr lang="en-US" sz="2600" dirty="0" smtClean="0">
                <a:latin typeface="Arial" panose="020B0604020202020204" pitchFamily="34" charset="0"/>
                <a:cs typeface="Arial" panose="020B0604020202020204" pitchFamily="34" charset="0"/>
              </a:rPr>
              <a:t>:</a:t>
            </a:r>
            <a:endParaRPr lang="en-US" sz="2600" b="1" dirty="0" smtClean="0">
              <a:latin typeface="Arial" panose="020B0604020202020204" pitchFamily="34" charset="0"/>
              <a:cs typeface="Arial" panose="020B0604020202020204" pitchFamily="34" charset="0"/>
            </a:endParaRPr>
          </a:p>
          <a:p>
            <a:pPr marL="0" lvl="0" indent="0">
              <a:buNone/>
            </a:pPr>
            <a:r>
              <a:rPr lang="en-US" sz="2400" u="sng" dirty="0" smtClean="0">
                <a:latin typeface="Arial" panose="020B0604020202020204" pitchFamily="34" charset="0"/>
                <a:cs typeface="Arial" panose="020B0604020202020204" pitchFamily="34" charset="0"/>
              </a:rPr>
              <a:t>Dietary </a:t>
            </a:r>
            <a:r>
              <a:rPr lang="en-US" sz="2400" u="sng" dirty="0">
                <a:latin typeface="Arial" panose="020B0604020202020204" pitchFamily="34" charset="0"/>
                <a:cs typeface="Arial" panose="020B0604020202020204" pitchFamily="34" charset="0"/>
              </a:rPr>
              <a:t>requirement</a:t>
            </a:r>
          </a:p>
          <a:p>
            <a:pPr lvl="0"/>
            <a:r>
              <a:rPr lang="en-US" sz="2400" dirty="0">
                <a:latin typeface="Arial" panose="020B0604020202020204" pitchFamily="34" charset="0"/>
                <a:cs typeface="Arial" panose="020B0604020202020204" pitchFamily="34" charset="0"/>
              </a:rPr>
              <a:t>Implementation of a specific dietary corner in the main dining area </a:t>
            </a:r>
          </a:p>
          <a:p>
            <a:pPr lvl="0"/>
            <a:r>
              <a:rPr lang="en-US" sz="2400" dirty="0">
                <a:latin typeface="Arial" panose="020B0604020202020204" pitchFamily="34" charset="0"/>
                <a:cs typeface="Arial" panose="020B0604020202020204" pitchFamily="34" charset="0"/>
              </a:rPr>
              <a:t>We will adjust our food offerings to </a:t>
            </a:r>
            <a:r>
              <a:rPr lang="en-US" sz="2400" dirty="0" smtClean="0">
                <a:latin typeface="Arial" panose="020B0604020202020204" pitchFamily="34" charset="0"/>
                <a:cs typeface="Arial" panose="020B0604020202020204" pitchFamily="34" charset="0"/>
              </a:rPr>
              <a:t>nationality based on larger groups.</a:t>
            </a:r>
            <a:endParaRPr lang="en-US" sz="2400" dirty="0">
              <a:latin typeface="Arial" panose="020B0604020202020204" pitchFamily="34" charset="0"/>
              <a:cs typeface="Arial" panose="020B0604020202020204" pitchFamily="34" charset="0"/>
            </a:endParaRPr>
          </a:p>
          <a:p>
            <a:pPr marL="0" lvl="0" indent="0">
              <a:buNone/>
            </a:pPr>
            <a:r>
              <a:rPr lang="en-US" sz="2400" u="sng" dirty="0">
                <a:latin typeface="Arial" panose="020B0604020202020204" pitchFamily="34" charset="0"/>
                <a:cs typeface="Arial" panose="020B0604020202020204" pitchFamily="34" charset="0"/>
              </a:rPr>
              <a:t>Honeymoon package </a:t>
            </a:r>
          </a:p>
          <a:p>
            <a:pPr lvl="0"/>
            <a:r>
              <a:rPr lang="en-US" sz="2400" dirty="0">
                <a:latin typeface="Arial" panose="020B0604020202020204" pitchFamily="34" charset="0"/>
                <a:cs typeface="Arial" panose="020B0604020202020204" pitchFamily="34" charset="0"/>
              </a:rPr>
              <a:t>Uplift the honeymoon package by providing choices</a:t>
            </a:r>
          </a:p>
          <a:p>
            <a:pPr lvl="0"/>
            <a:r>
              <a:rPr lang="en-US" sz="2400" dirty="0">
                <a:latin typeface="Arial" panose="020B0604020202020204" pitchFamily="34" charset="0"/>
                <a:cs typeface="Arial" panose="020B0604020202020204" pitchFamily="34" charset="0"/>
              </a:rPr>
              <a:t>Uplift the package with take away souvenirs</a:t>
            </a:r>
          </a:p>
          <a:p>
            <a:pPr marL="0" lvl="0" indent="0">
              <a:buNone/>
            </a:pPr>
            <a:r>
              <a:rPr lang="en-US" sz="2400" u="sng" dirty="0">
                <a:latin typeface="Arial" panose="020B0604020202020204" pitchFamily="34" charset="0"/>
                <a:cs typeface="Arial" panose="020B0604020202020204" pitchFamily="34" charset="0"/>
              </a:rPr>
              <a:t>Local culture</a:t>
            </a:r>
          </a:p>
          <a:p>
            <a:pPr lvl="0"/>
            <a:r>
              <a:rPr lang="en-US" sz="2400" dirty="0">
                <a:latin typeface="Arial" panose="020B0604020202020204" pitchFamily="34" charset="0"/>
                <a:cs typeface="Arial" panose="020B0604020202020204" pitchFamily="34" charset="0"/>
              </a:rPr>
              <a:t>Organize excursion to discover nearby village with </a:t>
            </a:r>
            <a:r>
              <a:rPr lang="en-US" sz="2400" dirty="0" smtClean="0">
                <a:latin typeface="Arial" panose="020B0604020202020204" pitchFamily="34" charset="0"/>
                <a:cs typeface="Arial" panose="020B0604020202020204" pitchFamily="34" charset="0"/>
              </a:rPr>
              <a:t>a free </a:t>
            </a:r>
            <a:r>
              <a:rPr lang="en-US" sz="2400" dirty="0">
                <a:latin typeface="Arial" panose="020B0604020202020204" pitchFamily="34" charset="0"/>
                <a:cs typeface="Arial" panose="020B0604020202020204" pitchFamily="34" charset="0"/>
              </a:rPr>
              <a:t>shuttle service</a:t>
            </a:r>
          </a:p>
          <a:p>
            <a:pPr lvl="0"/>
            <a:r>
              <a:rPr lang="en-US" sz="2400" dirty="0">
                <a:latin typeface="Arial" panose="020B0604020202020204" pitchFamily="34" charset="0"/>
                <a:cs typeface="Arial" panose="020B0604020202020204" pitchFamily="34" charset="0"/>
              </a:rPr>
              <a:t>Promote </a:t>
            </a:r>
            <a:r>
              <a:rPr lang="en-US" sz="2400" dirty="0" smtClean="0">
                <a:latin typeface="Arial" panose="020B0604020202020204" pitchFamily="34" charset="0"/>
                <a:cs typeface="Arial" panose="020B0604020202020204" pitchFamily="34" charset="0"/>
              </a:rPr>
              <a:t>the local </a:t>
            </a:r>
            <a:r>
              <a:rPr lang="en-US" sz="2400" dirty="0">
                <a:latin typeface="Arial" panose="020B0604020202020204" pitchFamily="34" charset="0"/>
                <a:cs typeface="Arial" panose="020B0604020202020204" pitchFamily="34" charset="0"/>
              </a:rPr>
              <a:t>lifestyle at the resort </a:t>
            </a:r>
          </a:p>
          <a:p>
            <a:pPr marL="0" lvl="0" indent="0">
              <a:buNone/>
            </a:pPr>
            <a:endParaRPr lang="en-US" sz="2000" dirty="0"/>
          </a:p>
          <a:p>
            <a:endParaRPr lang="en-US" sz="2000" dirty="0"/>
          </a:p>
        </p:txBody>
      </p:sp>
    </p:spTree>
    <p:extLst>
      <p:ext uri="{BB962C8B-B14F-4D97-AF65-F5344CB8AC3E}">
        <p14:creationId xmlns:p14="http://schemas.microsoft.com/office/powerpoint/2010/main" val="17522645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3100" dirty="0">
                <a:solidFill>
                  <a:srgbClr val="FFFFFF"/>
                </a:solidFill>
                <a:latin typeface="Arial" panose="020B0604020202020204" pitchFamily="34" charset="0"/>
                <a:cs typeface="Arial" panose="020B0604020202020204" pitchFamily="34" charset="0"/>
              </a:rPr>
              <a:t>PERSONAL </a:t>
            </a:r>
            <a:r>
              <a:rPr lang="en-US" sz="3100" dirty="0" smtClean="0">
                <a:solidFill>
                  <a:srgbClr val="FFFFFF"/>
                </a:solidFill>
                <a:latin typeface="Arial" panose="020B0604020202020204" pitchFamily="34" charset="0"/>
                <a:cs typeface="Arial" panose="020B0604020202020204" pitchFamily="34" charset="0"/>
              </a:rPr>
              <a:t>CONTRIBUTION /  PERSONAL </a:t>
            </a:r>
            <a:r>
              <a:rPr lang="en-US" sz="3100" dirty="0">
                <a:solidFill>
                  <a:srgbClr val="FFFFFF"/>
                </a:solidFill>
                <a:latin typeface="Arial" panose="020B0604020202020204" pitchFamily="34" charset="0"/>
                <a:cs typeface="Arial" panose="020B0604020202020204" pitchFamily="34" charset="0"/>
              </a:rPr>
              <a:t>&amp; PROFESSIONAL LEARNING </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Moonesh</a:t>
            </a:r>
          </a:p>
          <a:p>
            <a:pPr marL="0" indent="0">
              <a:buNone/>
            </a:pPr>
            <a:r>
              <a:rPr lang="en-US" sz="2000" b="1" u="sng" dirty="0">
                <a:latin typeface="Arial" panose="020B0604020202020204" pitchFamily="34" charset="0"/>
                <a:cs typeface="Arial" panose="020B0604020202020204" pitchFamily="34" charset="0"/>
              </a:rPr>
              <a:t>Personal contribution</a:t>
            </a:r>
          </a:p>
          <a:p>
            <a:r>
              <a:rPr lang="en-US" sz="2000" dirty="0">
                <a:latin typeface="Arial" panose="020B0604020202020204" pitchFamily="34" charset="0"/>
                <a:cs typeface="Arial" panose="020B0604020202020204" pitchFamily="34" charset="0"/>
              </a:rPr>
              <a:t>Ethics –</a:t>
            </a:r>
            <a:r>
              <a:rPr lang="en-US" sz="2000" dirty="0" smtClean="0">
                <a:latin typeface="Arial" panose="020B0604020202020204" pitchFamily="34" charset="0"/>
                <a:cs typeface="Arial" panose="020B0604020202020204" pitchFamily="34" charset="0"/>
              </a:rPr>
              <a:t>completed </a:t>
            </a:r>
            <a:r>
              <a:rPr lang="en-US" sz="2000" dirty="0">
                <a:latin typeface="Arial" panose="020B0604020202020204" pitchFamily="34" charset="0"/>
                <a:cs typeface="Arial" panose="020B0604020202020204" pitchFamily="34" charset="0"/>
              </a:rPr>
              <a:t>the </a:t>
            </a:r>
            <a:r>
              <a:rPr lang="en-US" sz="2000" dirty="0" smtClean="0">
                <a:latin typeface="Arial" panose="020B0604020202020204" pitchFamily="34" charset="0"/>
                <a:cs typeface="Arial" panose="020B0604020202020204" pitchFamily="34" charset="0"/>
              </a:rPr>
              <a:t>whole part for the </a:t>
            </a:r>
            <a:r>
              <a:rPr lang="en-US" sz="2000" dirty="0">
                <a:latin typeface="Arial" panose="020B0604020202020204" pitchFamily="34" charset="0"/>
                <a:cs typeface="Arial" panose="020B0604020202020204" pitchFamily="34" charset="0"/>
              </a:rPr>
              <a:t>Honeymoon &amp; partly for Local </a:t>
            </a:r>
            <a:r>
              <a:rPr lang="en-US" sz="2000" dirty="0" smtClean="0">
                <a:latin typeface="Arial" panose="020B0604020202020204" pitchFamily="34" charset="0"/>
                <a:cs typeface="Arial" panose="020B0604020202020204" pitchFamily="34" charset="0"/>
              </a:rPr>
              <a:t>Culture</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Literature Review – research on Honeymoon and Local culture </a:t>
            </a:r>
            <a:r>
              <a:rPr lang="en-US" sz="2000" dirty="0" smtClean="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the writing for the Literature Review.</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Methods – Focus group for </a:t>
            </a:r>
            <a:r>
              <a:rPr lang="en-US" sz="2000" dirty="0" smtClean="0">
                <a:latin typeface="Arial" panose="020B0604020202020204" pitchFamily="34" charset="0"/>
                <a:cs typeface="Arial" panose="020B0604020202020204" pitchFamily="34" charset="0"/>
              </a:rPr>
              <a:t>Honeymoon / partly face </a:t>
            </a:r>
            <a:r>
              <a:rPr lang="en-US" sz="2000" dirty="0">
                <a:latin typeface="Arial" panose="020B0604020202020204" pitchFamily="34" charset="0"/>
                <a:cs typeface="Arial" panose="020B0604020202020204" pitchFamily="34" charset="0"/>
              </a:rPr>
              <a:t>to </a:t>
            </a:r>
            <a:r>
              <a:rPr lang="en-US" sz="2000" dirty="0" smtClean="0">
                <a:latin typeface="Arial" panose="020B0604020202020204" pitchFamily="34" charset="0"/>
                <a:cs typeface="Arial" panose="020B0604020202020204" pitchFamily="34" charset="0"/>
              </a:rPr>
              <a:t>face </a:t>
            </a:r>
            <a:r>
              <a:rPr lang="en-US" sz="2000" dirty="0">
                <a:latin typeface="Arial" panose="020B0604020202020204" pitchFamily="34" charset="0"/>
                <a:cs typeface="Arial" panose="020B0604020202020204" pitchFamily="34" charset="0"/>
              </a:rPr>
              <a:t>interview for Local </a:t>
            </a:r>
            <a:r>
              <a:rPr lang="en-US" sz="2000" dirty="0" smtClean="0">
                <a:latin typeface="Arial" panose="020B0604020202020204" pitchFamily="34" charset="0"/>
                <a:cs typeface="Arial" panose="020B0604020202020204" pitchFamily="34" charset="0"/>
              </a:rPr>
              <a:t>culture / One to one interview / To make the Survey Analysis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Findings – </a:t>
            </a:r>
            <a:r>
              <a:rPr lang="en-US" sz="2000" dirty="0" smtClean="0">
                <a:latin typeface="Arial" panose="020B0604020202020204" pitchFamily="34" charset="0"/>
                <a:cs typeface="Arial" panose="020B0604020202020204" pitchFamily="34" charset="0"/>
              </a:rPr>
              <a:t>Mainly focused </a:t>
            </a:r>
            <a:r>
              <a:rPr lang="en-US" sz="2000" dirty="0">
                <a:latin typeface="Arial" panose="020B0604020202020204" pitchFamily="34" charset="0"/>
                <a:cs typeface="Arial" panose="020B0604020202020204" pitchFamily="34" charset="0"/>
              </a:rPr>
              <a:t>on the honeymoon package / Local culture – input of pie charts, bar </a:t>
            </a:r>
            <a:r>
              <a:rPr lang="en-US" sz="2000" dirty="0" smtClean="0">
                <a:latin typeface="Arial" panose="020B0604020202020204" pitchFamily="34" charset="0"/>
                <a:cs typeface="Arial" panose="020B0604020202020204" pitchFamily="34" charset="0"/>
              </a:rPr>
              <a:t>graphs </a:t>
            </a:r>
            <a:r>
              <a:rPr lang="en-US" sz="2000" dirty="0">
                <a:latin typeface="Arial" panose="020B0604020202020204" pitchFamily="34" charset="0"/>
                <a:cs typeface="Arial" panose="020B0604020202020204" pitchFamily="34" charset="0"/>
              </a:rPr>
              <a:t>and part of the </a:t>
            </a:r>
            <a:r>
              <a:rPr lang="en-US" sz="2000" dirty="0" smtClean="0">
                <a:latin typeface="Arial" panose="020B0604020202020204" pitchFamily="34" charset="0"/>
                <a:cs typeface="Arial" panose="020B0604020202020204" pitchFamily="34" charset="0"/>
              </a:rPr>
              <a:t>writings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Presentation – </a:t>
            </a:r>
            <a:r>
              <a:rPr lang="en-US" sz="2000" dirty="0" smtClean="0">
                <a:latin typeface="Arial" panose="020B0604020202020204" pitchFamily="34" charset="0"/>
                <a:cs typeface="Arial" panose="020B0604020202020204" pitchFamily="34" charset="0"/>
              </a:rPr>
              <a:t>creating the </a:t>
            </a:r>
            <a:r>
              <a:rPr lang="en-US" sz="2000" dirty="0">
                <a:latin typeface="Arial" panose="020B0604020202020204" pitchFamily="34" charset="0"/>
                <a:cs typeface="Arial" panose="020B0604020202020204" pitchFamily="34" charset="0"/>
              </a:rPr>
              <a:t>slides and </a:t>
            </a:r>
            <a:r>
              <a:rPr lang="en-US" sz="2000" dirty="0" smtClean="0">
                <a:latin typeface="Arial" panose="020B0604020202020204" pitchFamily="34" charset="0"/>
                <a:cs typeface="Arial" panose="020B0604020202020204" pitchFamily="34" charset="0"/>
              </a:rPr>
              <a:t>inputting all </a:t>
            </a:r>
            <a:r>
              <a:rPr lang="en-US" sz="2000" dirty="0">
                <a:latin typeface="Arial" panose="020B0604020202020204" pitchFamily="34" charset="0"/>
                <a:cs typeface="Arial" panose="020B0604020202020204" pitchFamily="34" charset="0"/>
              </a:rPr>
              <a:t>the information</a:t>
            </a:r>
          </a:p>
        </p:txBody>
      </p:sp>
    </p:spTree>
    <p:extLst>
      <p:ext uri="{BB962C8B-B14F-4D97-AF65-F5344CB8AC3E}">
        <p14:creationId xmlns:p14="http://schemas.microsoft.com/office/powerpoint/2010/main" val="21326004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3100" dirty="0">
                <a:solidFill>
                  <a:srgbClr val="FFFFFF"/>
                </a:solidFill>
                <a:latin typeface="Arial" panose="020B0604020202020204" pitchFamily="34" charset="0"/>
                <a:cs typeface="Arial" panose="020B0604020202020204" pitchFamily="34" charset="0"/>
              </a:rPr>
              <a:t>PERSONAL CONTRIBUTION /  PERSONAL &amp; PROFESSIONAL LEARNING </a:t>
            </a:r>
          </a:p>
        </p:txBody>
      </p:sp>
      <p:sp>
        <p:nvSpPr>
          <p:cNvPr id="3" name="Content Placeholder 2"/>
          <p:cNvSpPr>
            <a:spLocks noGrp="1"/>
          </p:cNvSpPr>
          <p:nvPr>
            <p:ph idx="1"/>
          </p:nvPr>
        </p:nvSpPr>
        <p:spPr>
          <a:xfrm>
            <a:off x="5120640" y="385763"/>
            <a:ext cx="6380798" cy="6048903"/>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Moonesh</a:t>
            </a:r>
          </a:p>
          <a:p>
            <a:pPr marL="0" indent="0">
              <a:buNone/>
            </a:pPr>
            <a:r>
              <a:rPr lang="en-US" sz="2000" b="1" u="sng" dirty="0">
                <a:latin typeface="Arial" panose="020B0604020202020204" pitchFamily="34" charset="0"/>
                <a:cs typeface="Arial" panose="020B0604020202020204" pitchFamily="34" charset="0"/>
              </a:rPr>
              <a:t>Personal Learning</a:t>
            </a:r>
          </a:p>
          <a:p>
            <a:r>
              <a:rPr lang="en-US" sz="2000" dirty="0">
                <a:latin typeface="Arial" panose="020B0604020202020204" pitchFamily="34" charset="0"/>
                <a:cs typeface="Arial" panose="020B0604020202020204" pitchFamily="34" charset="0"/>
              </a:rPr>
              <a:t>Ethics – follow the guidelines in an ethical way</a:t>
            </a:r>
          </a:p>
          <a:p>
            <a:r>
              <a:rPr lang="en-US" sz="2000" dirty="0">
                <a:latin typeface="Arial" panose="020B0604020202020204" pitchFamily="34" charset="0"/>
                <a:cs typeface="Arial" panose="020B0604020202020204" pitchFamily="34" charset="0"/>
              </a:rPr>
              <a:t>Literature Review – </a:t>
            </a:r>
            <a:r>
              <a:rPr lang="en-US" sz="2000" dirty="0" smtClean="0">
                <a:latin typeface="Arial" panose="020B0604020202020204" pitchFamily="34" charset="0"/>
                <a:cs typeface="Arial" panose="020B0604020202020204" pitchFamily="34" charset="0"/>
              </a:rPr>
              <a:t>better understand </a:t>
            </a:r>
            <a:r>
              <a:rPr lang="en-US" sz="2000" dirty="0">
                <a:latin typeface="Arial" panose="020B0604020202020204" pitchFamily="34" charset="0"/>
                <a:cs typeface="Arial" panose="020B0604020202020204" pitchFamily="34" charset="0"/>
              </a:rPr>
              <a:t>the dietary </a:t>
            </a:r>
            <a:r>
              <a:rPr lang="en-US" sz="2000" dirty="0" smtClean="0">
                <a:latin typeface="Arial" panose="020B0604020202020204" pitchFamily="34" charset="0"/>
                <a:cs typeface="Arial" panose="020B0604020202020204" pitchFamily="34" charset="0"/>
              </a:rPr>
              <a:t>requirements / Honeymooners likes to be pampered /  the cultural tourist is increasing </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Methods – guests are more open in a </a:t>
            </a:r>
            <a:r>
              <a:rPr lang="en-US" sz="2000" dirty="0" smtClean="0">
                <a:latin typeface="Arial" panose="020B0604020202020204" pitchFamily="34" charset="0"/>
                <a:cs typeface="Arial" panose="020B0604020202020204" pitchFamily="34" charset="0"/>
              </a:rPr>
              <a:t>one-to-one </a:t>
            </a:r>
            <a:r>
              <a:rPr lang="en-US" sz="2000" dirty="0">
                <a:latin typeface="Arial" panose="020B0604020202020204" pitchFamily="34" charset="0"/>
                <a:cs typeface="Arial" panose="020B0604020202020204" pitchFamily="34" charset="0"/>
              </a:rPr>
              <a:t>interview/ Focus group </a:t>
            </a:r>
            <a:r>
              <a:rPr lang="en-US" sz="2000" dirty="0" smtClean="0">
                <a:latin typeface="Arial" panose="020B0604020202020204" pitchFamily="34" charset="0"/>
                <a:cs typeface="Arial" panose="020B0604020202020204" pitchFamily="34" charset="0"/>
              </a:rPr>
              <a:t>–many ideas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Findings – uplift the </a:t>
            </a:r>
            <a:r>
              <a:rPr lang="en-US" sz="2000" dirty="0" smtClean="0">
                <a:latin typeface="Arial" panose="020B0604020202020204" pitchFamily="34" charset="0"/>
                <a:cs typeface="Arial" panose="020B0604020202020204" pitchFamily="34" charset="0"/>
              </a:rPr>
              <a:t>current </a:t>
            </a:r>
            <a:r>
              <a:rPr lang="en-US" sz="2000" dirty="0">
                <a:latin typeface="Arial" panose="020B0604020202020204" pitchFamily="34" charset="0"/>
                <a:cs typeface="Arial" panose="020B0604020202020204" pitchFamily="34" charset="0"/>
              </a:rPr>
              <a:t>honeymoon package – guest feel special  /  </a:t>
            </a:r>
            <a:r>
              <a:rPr lang="en-US" sz="2000" dirty="0" smtClean="0">
                <a:latin typeface="Arial" panose="020B0604020202020204" pitchFamily="34" charset="0"/>
                <a:cs typeface="Arial" panose="020B0604020202020204" pitchFamily="34" charset="0"/>
              </a:rPr>
              <a:t>understand the dietary restriction and food allergy / Cultural tourist.</a:t>
            </a:r>
            <a:endParaRPr lang="en-US" sz="2000" dirty="0">
              <a:latin typeface="Arial" panose="020B0604020202020204" pitchFamily="34" charset="0"/>
              <a:cs typeface="Arial" panose="020B0604020202020204" pitchFamily="34" charset="0"/>
            </a:endParaRPr>
          </a:p>
          <a:p>
            <a:pPr marL="0" indent="0">
              <a:buNone/>
            </a:pPr>
            <a:r>
              <a:rPr lang="en-US" sz="2000" b="1" u="sng" dirty="0">
                <a:latin typeface="Arial" panose="020B0604020202020204" pitchFamily="34" charset="0"/>
                <a:cs typeface="Arial" panose="020B0604020202020204" pitchFamily="34" charset="0"/>
              </a:rPr>
              <a:t>Professional learning: </a:t>
            </a:r>
          </a:p>
          <a:p>
            <a:r>
              <a:rPr lang="en-US" sz="2000" dirty="0">
                <a:latin typeface="Arial" panose="020B0604020202020204" pitchFamily="34" charset="0"/>
                <a:cs typeface="Arial" panose="020B0604020202020204" pitchFamily="34" charset="0"/>
              </a:rPr>
              <a:t>Team spirit, Time Management, Survey analysis, </a:t>
            </a:r>
            <a:r>
              <a:rPr lang="en-US" sz="2000" dirty="0" smtClean="0">
                <a:latin typeface="Arial" panose="020B0604020202020204" pitchFamily="34" charset="0"/>
                <a:cs typeface="Arial" panose="020B0604020202020204" pitchFamily="34" charset="0"/>
              </a:rPr>
              <a:t>happy guest bring </a:t>
            </a:r>
            <a:r>
              <a:rPr lang="en-US" sz="2000" dirty="0">
                <a:latin typeface="Arial" panose="020B0604020202020204" pitchFamily="34" charset="0"/>
                <a:cs typeface="Arial" panose="020B0604020202020204" pitchFamily="34" charset="0"/>
              </a:rPr>
              <a:t>more business</a:t>
            </a:r>
          </a:p>
        </p:txBody>
      </p:sp>
    </p:spTree>
    <p:extLst>
      <p:ext uri="{BB962C8B-B14F-4D97-AF65-F5344CB8AC3E}">
        <p14:creationId xmlns:p14="http://schemas.microsoft.com/office/powerpoint/2010/main" val="21905410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904877" y="2415322"/>
            <a:ext cx="3451730" cy="2399869"/>
          </a:xfrm>
        </p:spPr>
        <p:txBody>
          <a:bodyPr>
            <a:normAutofit/>
          </a:bodyPr>
          <a:lstStyle/>
          <a:p>
            <a:pPr algn="ctr"/>
            <a:r>
              <a:rPr lang="en-US" sz="3100" dirty="0">
                <a:solidFill>
                  <a:srgbClr val="FFFFFF"/>
                </a:solidFill>
                <a:latin typeface="Arial" panose="020B0604020202020204" pitchFamily="34" charset="0"/>
                <a:cs typeface="Arial" panose="020B0604020202020204" pitchFamily="34" charset="0"/>
              </a:rPr>
              <a:t>PERSONAL CONTRIBUTION /  PERSONAL &amp; PROFESSIONAL LEARNING </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Hurvind</a:t>
            </a:r>
          </a:p>
          <a:p>
            <a:pPr marL="0" indent="0">
              <a:buNone/>
            </a:pPr>
            <a:r>
              <a:rPr lang="en-US" sz="2000" b="1" u="sng" dirty="0">
                <a:latin typeface="Arial" panose="020B0604020202020204" pitchFamily="34" charset="0"/>
                <a:cs typeface="Arial" panose="020B0604020202020204" pitchFamily="34" charset="0"/>
              </a:rPr>
              <a:t>My Contribution in the group</a:t>
            </a:r>
          </a:p>
          <a:p>
            <a:r>
              <a:rPr lang="en-US" sz="2000" dirty="0">
                <a:latin typeface="Arial" panose="020B0604020202020204" pitchFamily="34" charset="0"/>
                <a:cs typeface="Arial" panose="020B0604020202020204" pitchFamily="34" charset="0"/>
              </a:rPr>
              <a:t>Ethics form – full research on Dietary requirements and partly on Local Culture</a:t>
            </a:r>
          </a:p>
          <a:p>
            <a:r>
              <a:rPr lang="en-US" sz="2000" dirty="0">
                <a:latin typeface="Arial" panose="020B0604020202020204" pitchFamily="34" charset="0"/>
                <a:cs typeface="Arial" panose="020B0604020202020204" pitchFamily="34" charset="0"/>
              </a:rPr>
              <a:t>Literature review – section as a member I contributed equally in the group to dig lot of valuable information</a:t>
            </a:r>
          </a:p>
          <a:p>
            <a:r>
              <a:rPr lang="en-US" sz="2000" dirty="0">
                <a:latin typeface="Arial" panose="020B0604020202020204" pitchFamily="34" charset="0"/>
                <a:cs typeface="Arial" panose="020B0604020202020204" pitchFamily="34" charset="0"/>
              </a:rPr>
              <a:t>Methods – we pursue in the same direction by conducting numerous maneuvers</a:t>
            </a:r>
          </a:p>
          <a:p>
            <a:r>
              <a:rPr lang="en-US" sz="2000" dirty="0">
                <a:latin typeface="Arial" panose="020B0604020202020204" pitchFamily="34" charset="0"/>
                <a:cs typeface="Arial" panose="020B0604020202020204" pitchFamily="34" charset="0"/>
              </a:rPr>
              <a:t>Findings – was the most difficult part for me but with the guidance of my group member and mentors greatly contribute</a:t>
            </a:r>
          </a:p>
          <a:p>
            <a:pPr marL="0" indent="0">
              <a:buNone/>
            </a:pPr>
            <a:endParaRPr lang="en-US" sz="2000" dirty="0"/>
          </a:p>
        </p:txBody>
      </p:sp>
    </p:spTree>
    <p:extLst>
      <p:ext uri="{BB962C8B-B14F-4D97-AF65-F5344CB8AC3E}">
        <p14:creationId xmlns:p14="http://schemas.microsoft.com/office/powerpoint/2010/main" val="9230614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6" name="Rectangle 35">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 name="Title 3"/>
          <p:cNvSpPr>
            <a:spLocks noGrp="1"/>
          </p:cNvSpPr>
          <p:nvPr>
            <p:ph type="title"/>
          </p:nvPr>
        </p:nvSpPr>
        <p:spPr>
          <a:xfrm>
            <a:off x="904877" y="2415322"/>
            <a:ext cx="3451730" cy="2399869"/>
          </a:xfrm>
        </p:spPr>
        <p:txBody>
          <a:bodyPr>
            <a:normAutofit/>
          </a:bodyPr>
          <a:lstStyle/>
          <a:p>
            <a:pPr algn="ctr"/>
            <a:r>
              <a:rPr lang="en-US" sz="3100" dirty="0">
                <a:solidFill>
                  <a:srgbClr val="FFFFFF"/>
                </a:solidFill>
                <a:latin typeface="Arial" panose="020B0604020202020204" pitchFamily="34" charset="0"/>
                <a:cs typeface="Arial" panose="020B0604020202020204" pitchFamily="34" charset="0"/>
              </a:rPr>
              <a:t>PERSONAL CONTRIBUTION /  PERSONAL &amp; PROFESSIONAL LEARNING </a:t>
            </a:r>
            <a:endParaRPr lang="en-US" sz="3100" dirty="0">
              <a:solidFill>
                <a:srgbClr val="FFFFFF"/>
              </a:solidFill>
            </a:endParaRPr>
          </a:p>
        </p:txBody>
      </p:sp>
      <p:sp>
        <p:nvSpPr>
          <p:cNvPr id="5" name="Content Placeholder 4"/>
          <p:cNvSpPr>
            <a:spLocks noGrp="1"/>
          </p:cNvSpPr>
          <p:nvPr>
            <p:ph idx="1"/>
          </p:nvPr>
        </p:nvSpPr>
        <p:spPr>
          <a:xfrm>
            <a:off x="5120640" y="804672"/>
            <a:ext cx="6281928" cy="5248656"/>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Hurvind</a:t>
            </a:r>
          </a:p>
          <a:p>
            <a:pPr marL="0" indent="0">
              <a:buNone/>
            </a:pPr>
            <a:r>
              <a:rPr lang="en-US" sz="2000" b="1" u="sng" dirty="0">
                <a:latin typeface="Arial" panose="020B0604020202020204" pitchFamily="34" charset="0"/>
                <a:cs typeface="Arial" panose="020B0604020202020204" pitchFamily="34" charset="0"/>
              </a:rPr>
              <a:t>My </a:t>
            </a:r>
            <a:r>
              <a:rPr lang="en-US" sz="2000" b="1" u="sng" dirty="0" smtClean="0">
                <a:latin typeface="Arial" panose="020B0604020202020204" pitchFamily="34" charset="0"/>
                <a:cs typeface="Arial" panose="020B0604020202020204" pitchFamily="34" charset="0"/>
              </a:rPr>
              <a:t>personal and professional </a:t>
            </a:r>
            <a:r>
              <a:rPr lang="en-US" sz="2000" b="1" u="sng" dirty="0">
                <a:latin typeface="Arial" panose="020B0604020202020204" pitchFamily="34" charset="0"/>
                <a:cs typeface="Arial" panose="020B0604020202020204" pitchFamily="34" charset="0"/>
              </a:rPr>
              <a:t>learning</a:t>
            </a:r>
          </a:p>
          <a:p>
            <a:r>
              <a:rPr lang="en-US" sz="2000" dirty="0">
                <a:latin typeface="Arial" panose="020B0604020202020204" pitchFamily="34" charset="0"/>
                <a:cs typeface="Arial" panose="020B0604020202020204" pitchFamily="34" charset="0"/>
              </a:rPr>
              <a:t>Ethics form – has taught me the discipline that need to apply in order to minimize risk</a:t>
            </a:r>
          </a:p>
          <a:p>
            <a:r>
              <a:rPr lang="en-US" sz="2000" dirty="0">
                <a:latin typeface="Arial" panose="020B0604020202020204" pitchFamily="34" charset="0"/>
                <a:cs typeface="Arial" panose="020B0604020202020204" pitchFamily="34" charset="0"/>
              </a:rPr>
              <a:t>Literature review – I noticed the strengths, interests and engagement required to make it happen</a:t>
            </a:r>
          </a:p>
          <a:p>
            <a:r>
              <a:rPr lang="en-US" sz="2000" dirty="0">
                <a:latin typeface="Arial" panose="020B0604020202020204" pitchFamily="34" charset="0"/>
                <a:cs typeface="Arial" panose="020B0604020202020204" pitchFamily="34" charset="0"/>
              </a:rPr>
              <a:t>Methods – is that it gives you an opportunity to connect with several people</a:t>
            </a:r>
          </a:p>
          <a:p>
            <a:r>
              <a:rPr lang="en-US" sz="2000" dirty="0">
                <a:latin typeface="Arial" panose="020B0604020202020204" pitchFamily="34" charset="0"/>
                <a:cs typeface="Arial" panose="020B0604020202020204" pitchFamily="34" charset="0"/>
              </a:rPr>
              <a:t>Findings – based on dietary require I found that there are many factors that can affect someone’s life / For local culture I discover that many travelers prefer to experience the tangible and intangible cultural attractions through their destination </a:t>
            </a:r>
          </a:p>
          <a:p>
            <a:r>
              <a:rPr lang="en-US" sz="2000" dirty="0">
                <a:latin typeface="Arial" panose="020B0604020202020204" pitchFamily="34" charset="0"/>
                <a:cs typeface="Arial" panose="020B0604020202020204" pitchFamily="34" charset="0"/>
              </a:rPr>
              <a:t>As a group I admit that I</a:t>
            </a:r>
            <a:r>
              <a:rPr lang="en-US" sz="2000" dirty="0" smtClean="0">
                <a:latin typeface="Arial" panose="020B0604020202020204" pitchFamily="34" charset="0"/>
                <a:cs typeface="Arial" panose="020B0604020202020204" pitchFamily="34" charset="0"/>
              </a:rPr>
              <a:t> am proud of the result</a:t>
            </a:r>
          </a:p>
          <a:p>
            <a:r>
              <a:rPr lang="en-US" sz="2000" dirty="0" smtClean="0">
                <a:latin typeface="Arial" panose="020B0604020202020204" pitchFamily="34" charset="0"/>
                <a:cs typeface="Arial" panose="020B0604020202020204" pitchFamily="34" charset="0"/>
              </a:rPr>
              <a:t>Networking (building relationship)</a:t>
            </a:r>
            <a:endParaRPr lang="en-US" sz="2000" dirty="0">
              <a:latin typeface="Arial" panose="020B0604020202020204" pitchFamily="34" charset="0"/>
              <a:cs typeface="Arial" panose="020B0604020202020204" pitchFamily="34" charset="0"/>
            </a:endParaRPr>
          </a:p>
          <a:p>
            <a:endParaRPr lang="en-US" sz="2000" dirty="0"/>
          </a:p>
        </p:txBody>
      </p:sp>
    </p:spTree>
    <p:extLst>
      <p:ext uri="{BB962C8B-B14F-4D97-AF65-F5344CB8AC3E}">
        <p14:creationId xmlns:p14="http://schemas.microsoft.com/office/powerpoint/2010/main" val="5621041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sunset over a body of water&#10;&#10;Description automatically generated"/>
          <p:cNvPicPr>
            <a:picLocks noChangeAspect="1"/>
          </p:cNvPicPr>
          <p:nvPr/>
        </p:nvPicPr>
        <p:blipFill rotWithShape="1">
          <a:blip r:embed="rId3" cstate="print">
            <a:extLst>
              <a:ext uri="{28A0092B-C50C-407E-A947-70E740481C1C}">
                <a14:useLocalDpi xmlns:a14="http://schemas.microsoft.com/office/drawing/2010/main" val="0"/>
              </a:ext>
            </a:extLst>
          </a:blip>
          <a:srcRect t="15730"/>
          <a:stretch/>
        </p:blipFill>
        <p:spPr>
          <a:xfrm>
            <a:off x="0" y="1"/>
            <a:ext cx="12192000" cy="6858000"/>
          </a:xfrm>
          <a:prstGeom prst="rect">
            <a:avLst/>
          </a:prstGeom>
        </p:spPr>
      </p:pic>
      <p:sp>
        <p:nvSpPr>
          <p:cNvPr id="8"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 name="Rectangle 2"/>
          <p:cNvSpPr/>
          <p:nvPr/>
        </p:nvSpPr>
        <p:spPr>
          <a:xfrm>
            <a:off x="8022021" y="3231931"/>
            <a:ext cx="3852041" cy="1834056"/>
          </a:xfrm>
          <a:prstGeom prst="rect">
            <a:avLst/>
          </a:prstGeom>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gn="ctr">
              <a:lnSpc>
                <a:spcPct val="90000"/>
              </a:lnSpc>
              <a:spcBef>
                <a:spcPct val="0"/>
              </a:spcBef>
              <a:spcAft>
                <a:spcPts val="600"/>
              </a:spcAft>
            </a:pPr>
            <a:r>
              <a:rPr lang="en-US" sz="4000" b="1" dirty="0">
                <a:ln/>
                <a:latin typeface="Arial" panose="020B0604020202020204" pitchFamily="34" charset="0"/>
                <a:ea typeface="+mj-ea"/>
                <a:cs typeface="Arial" panose="020B0604020202020204" pitchFamily="34" charset="0"/>
              </a:rPr>
              <a:t>Thank </a:t>
            </a:r>
            <a:r>
              <a:rPr lang="en-US" sz="4000" b="1" dirty="0" smtClean="0">
                <a:ln/>
                <a:latin typeface="Arial" panose="020B0604020202020204" pitchFamily="34" charset="0"/>
                <a:ea typeface="+mj-ea"/>
                <a:cs typeface="Arial" panose="020B0604020202020204" pitchFamily="34" charset="0"/>
              </a:rPr>
              <a:t>you</a:t>
            </a:r>
            <a:endParaRPr lang="en-US" sz="4000" b="1" cap="none" spc="0" dirty="0">
              <a:ln/>
              <a:effectLst/>
              <a:latin typeface="+mj-lt"/>
              <a:ea typeface="+mj-ea"/>
              <a:cs typeface="+mj-cs"/>
            </a:endParaRPr>
          </a:p>
        </p:txBody>
      </p:sp>
      <p:cxnSp>
        <p:nvCxnSpPr>
          <p:cNvPr id="10" name="Straight Connector 9">
            <a:extLst>
              <a:ext uri="{FF2B5EF4-FFF2-40B4-BE49-F238E27FC236}">
                <a16:creationId xmlns:a16="http://schemas.microsoft.com/office/drawing/2014/main" id="{BCDAEC91-5BCE-4B55-9CC0-43EF94CB73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24277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440</TotalTime>
  <Words>2786</Words>
  <Application>Microsoft Office PowerPoint</Application>
  <PresentationFormat>Widescreen</PresentationFormat>
  <Paragraphs>290</Paragraphs>
  <Slides>21</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PowerPoint Presentation</vt:lpstr>
      <vt:lpstr>Content  </vt:lpstr>
      <vt:lpstr>Background, justification &amp; aims</vt:lpstr>
      <vt:lpstr>Objectives</vt:lpstr>
      <vt:lpstr>Literature Review</vt:lpstr>
      <vt:lpstr>Ethical considerations and insider research</vt:lpstr>
      <vt:lpstr>Methods</vt:lpstr>
      <vt:lpstr>Methods</vt:lpstr>
      <vt:lpstr>FINDINGS</vt:lpstr>
      <vt:lpstr> FINDINGS  Local Culture through Edutainment Food &amp; Beverage –The responses were above 79%  </vt:lpstr>
      <vt:lpstr>FINDINGS</vt:lpstr>
      <vt:lpstr>FINDINGS</vt:lpstr>
      <vt:lpstr>FINDINGS</vt:lpstr>
      <vt:lpstr>FINDINGS</vt:lpstr>
      <vt:lpstr>FINDINGS</vt:lpstr>
      <vt:lpstr>CONCLUSIONS &amp; RECOMMENDATIONS</vt:lpstr>
      <vt:lpstr>PERSONAL CONTRIBUTION /  PERSONAL &amp; PROFESSIONAL LEARNING </vt:lpstr>
      <vt:lpstr>PERSONAL CONTRIBUTION /  PERSONAL &amp; PROFESSIONAL LEARNING </vt:lpstr>
      <vt:lpstr>PERSONAL CONTRIBUTION /  PERSONAL &amp; PROFESSIONAL LEARNING </vt:lpstr>
      <vt:lpstr>PERSONAL CONTRIBUTION /  PERSONAL &amp; PROFESSIONAL LEARNING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tina seetaram</dc:creator>
  <cp:lastModifiedBy>Moonesh Kasseeah - LUX* Le Morne</cp:lastModifiedBy>
  <cp:revision>55</cp:revision>
  <dcterms:created xsi:type="dcterms:W3CDTF">2019-10-11T07:18:42Z</dcterms:created>
  <dcterms:modified xsi:type="dcterms:W3CDTF">2019-10-31T12:52:17Z</dcterms:modified>
</cp:coreProperties>
</file>